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6516713-2BCE-6145-9123-DB8F3BB907A5}" type="datetimeFigureOut">
              <a:rPr lang="en-US" smtClean="0"/>
              <a:t>9/6/16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516713-2BCE-6145-9123-DB8F3BB907A5}" type="datetimeFigureOut">
              <a:rPr lang="en-US" smtClean="0"/>
              <a:t>9/6/16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26516713-2BCE-6145-9123-DB8F3BB907A5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ise.ufl.edu/help/access/remot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714" y="5186500"/>
            <a:ext cx="6350305" cy="137601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/>
              <a:t>Hesam</a:t>
            </a:r>
            <a:r>
              <a:rPr lang="en-US" sz="3000" dirty="0" smtClean="0"/>
              <a:t> Salehian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9901"/>
            <a:ext cx="6070220" cy="488659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COP 3503 – Lab Session #1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dirty="0" smtClean="0"/>
              <a:t>Basics &amp; Simple C++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7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1"/>
            <a:ext cx="4558128" cy="4878722"/>
          </a:xfrm>
        </p:spPr>
        <p:txBody>
          <a:bodyPr>
            <a:normAutofit/>
          </a:bodyPr>
          <a:lstStyle/>
          <a:p>
            <a:pPr marL="640080" lvl="2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US" sz="2400" dirty="0"/>
              <a:t> </a:t>
            </a:r>
            <a:r>
              <a:rPr lang="en-US" sz="2400" dirty="0" smtClean="0"/>
              <a:t>./</a:t>
            </a:r>
            <a:r>
              <a:rPr lang="en-US" sz="2400" dirty="0" err="1" smtClean="0"/>
              <a:t>prime.out</a:t>
            </a:r>
            <a:endParaRPr lang="en-US" sz="2400" dirty="0" smtClean="0"/>
          </a:p>
          <a:p>
            <a:pPr marL="640080" lvl="2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52</a:t>
            </a:r>
          </a:p>
          <a:p>
            <a:pPr marL="640080" lvl="2" indent="0">
              <a:buNone/>
            </a:pPr>
            <a:r>
              <a:rPr lang="en-US" sz="2400" dirty="0"/>
              <a:t>1 , 2 , 4 , 13 , 26 , 52 , </a:t>
            </a:r>
          </a:p>
          <a:p>
            <a:pPr marL="640080" lvl="2" indent="0">
              <a:buNone/>
            </a:pPr>
            <a:r>
              <a:rPr lang="en-US" sz="2400" dirty="0"/>
              <a:t>Not Prime</a:t>
            </a:r>
            <a:r>
              <a:rPr lang="en-US" sz="2400" dirty="0" smtClean="0"/>
              <a:t>!</a:t>
            </a:r>
          </a:p>
          <a:p>
            <a:pPr marL="640080" lvl="2" indent="0">
              <a:buNone/>
            </a:pPr>
            <a:r>
              <a:rPr lang="en-US" sz="2400" dirty="0" smtClean="0"/>
              <a:t>-----------------------------------------</a:t>
            </a:r>
            <a:endParaRPr lang="en-US" sz="2400" dirty="0"/>
          </a:p>
          <a:p>
            <a:pPr marL="640080" lvl="2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  <a:r>
              <a:rPr lang="en-US" sz="2400" dirty="0"/>
              <a:t> ./prime.out</a:t>
            </a:r>
          </a:p>
          <a:p>
            <a:pPr marL="640080" lvl="2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97</a:t>
            </a:r>
          </a:p>
          <a:p>
            <a:pPr marL="640080" lvl="2" indent="0">
              <a:buNone/>
            </a:pPr>
            <a:r>
              <a:rPr lang="en-US" sz="2400" dirty="0"/>
              <a:t>1 , 97 , </a:t>
            </a:r>
          </a:p>
          <a:p>
            <a:pPr marL="640080" lvl="2" indent="0">
              <a:buNone/>
            </a:pPr>
            <a:r>
              <a:rPr lang="en-US" sz="2400" dirty="0"/>
              <a:t>Prime!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run (cont.)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7573" y="2178311"/>
            <a:ext cx="14288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C66951"/>
                </a:solidFill>
              </a:rPr>
              <a:t>Input</a:t>
            </a:r>
            <a:endParaRPr lang="en-US" sz="2500" dirty="0">
              <a:solidFill>
                <a:srgbClr val="C66951"/>
              </a:solidFill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522483" y="2416838"/>
            <a:ext cx="33250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4427575" y="2787303"/>
            <a:ext cx="511553" cy="599799"/>
          </a:xfrm>
          <a:prstGeom prst="rightBrace">
            <a:avLst>
              <a:gd name="adj1" fmla="val 8333"/>
              <a:gd name="adj2" fmla="val 5294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47573" y="2895970"/>
            <a:ext cx="14288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C66951"/>
                </a:solidFill>
              </a:rPr>
              <a:t>Output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4939128" y="3104844"/>
            <a:ext cx="908445" cy="29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99973" y="4341785"/>
            <a:ext cx="14288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C66951"/>
                </a:solidFill>
              </a:rPr>
              <a:t>Input</a:t>
            </a:r>
            <a:endParaRPr lang="en-US" sz="2500" dirty="0">
              <a:solidFill>
                <a:srgbClr val="C66951"/>
              </a:solidFill>
            </a:endParaRP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2674883" y="4580312"/>
            <a:ext cx="33250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>
            <a:off x="4579975" y="4950777"/>
            <a:ext cx="511553" cy="599799"/>
          </a:xfrm>
          <a:prstGeom prst="rightBrace">
            <a:avLst>
              <a:gd name="adj1" fmla="val 8333"/>
              <a:gd name="adj2" fmla="val 5294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99973" y="5059444"/>
            <a:ext cx="14288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C66951"/>
                </a:solidFill>
              </a:rPr>
              <a:t>Output</a:t>
            </a: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5091528" y="5268318"/>
            <a:ext cx="908445" cy="29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21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Write a code to determine if a number is a power of 2.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 smtClean="0"/>
              <a:t>1, 2, 4, 8, … are powers of 2</a:t>
            </a:r>
          </a:p>
          <a:p>
            <a:pPr lvl="1"/>
            <a:r>
              <a:rPr lang="en-US" sz="2600" dirty="0" smtClean="0"/>
              <a:t>3 is not.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5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Write a code to determine if a number is a palindrome.</a:t>
            </a:r>
          </a:p>
          <a:p>
            <a:endParaRPr lang="en-US" sz="2800" dirty="0"/>
          </a:p>
          <a:p>
            <a:pPr lvl="1"/>
            <a:r>
              <a:rPr lang="en-US" sz="2400" dirty="0" smtClean="0"/>
              <a:t>A palindrome number is equal to its reverse.</a:t>
            </a:r>
            <a:endParaRPr lang="en-US" sz="2400" dirty="0"/>
          </a:p>
          <a:p>
            <a:pPr lvl="1"/>
            <a:r>
              <a:rPr lang="en-US" sz="2600" dirty="0" smtClean="0"/>
              <a:t>121, 14541 are palindrome</a:t>
            </a:r>
          </a:p>
          <a:p>
            <a:pPr lvl="1"/>
            <a:r>
              <a:rPr lang="en-US" sz="2600" dirty="0" smtClean="0"/>
              <a:t>134 is not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Write a code to print the Fibonacci series up to a given number</a:t>
            </a:r>
          </a:p>
          <a:p>
            <a:endParaRPr lang="en-US" sz="2800" dirty="0"/>
          </a:p>
          <a:p>
            <a:pPr lvl="1"/>
            <a:r>
              <a:rPr lang="en-US" sz="2400" dirty="0" smtClean="0"/>
              <a:t>Fibonacci Sequence: 1, 1, 2, 3, 5, 8, 13, 21, 34, …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N = 4. </a:t>
            </a:r>
            <a:r>
              <a:rPr lang="en-US" sz="2400" dirty="0" smtClean="0">
                <a:sym typeface="Wingdings"/>
              </a:rPr>
              <a:t> Output: 1,1,2,3.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1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Write a code to compute the Greatest Common Divisor (GCD) of a pair of numbers. </a:t>
            </a:r>
          </a:p>
          <a:p>
            <a:endParaRPr lang="en-US" sz="2800" dirty="0"/>
          </a:p>
          <a:p>
            <a:pPr lvl="1"/>
            <a:r>
              <a:rPr lang="en-US" sz="2400" dirty="0" smtClean="0"/>
              <a:t>Input: 8, 12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>
                <a:sym typeface="Wingdings"/>
              </a:rPr>
              <a:t>Output: </a:t>
            </a:r>
            <a:r>
              <a:rPr lang="en-US" sz="2400" dirty="0">
                <a:sym typeface="Wingdings"/>
              </a:rPr>
              <a:t>4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6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800" dirty="0" smtClean="0"/>
          </a:p>
          <a:p>
            <a:pPr marL="45720" indent="0">
              <a:buNone/>
            </a:pPr>
            <a:endParaRPr lang="en-US" sz="2800" dirty="0"/>
          </a:p>
          <a:p>
            <a:pPr marL="45720" indent="0">
              <a:buNone/>
            </a:pPr>
            <a:endParaRPr lang="en-US" sz="2800" dirty="0" smtClean="0"/>
          </a:p>
          <a:p>
            <a:pPr marL="45720" indent="0" algn="ctr">
              <a:buNone/>
            </a:pPr>
            <a:r>
              <a:rPr lang="en-US" sz="4000" dirty="0" smtClean="0"/>
              <a:t>Any Questions?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5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need a CISE account to log in to the computers.</a:t>
            </a:r>
          </a:p>
          <a:p>
            <a:r>
              <a:rPr lang="en-US" sz="2800" dirty="0" smtClean="0"/>
              <a:t>Pick a Linux machine, enter your information and log in!</a:t>
            </a:r>
          </a:p>
          <a:p>
            <a:r>
              <a:rPr lang="en-US" sz="2800" dirty="0" smtClean="0"/>
              <a:t>Then, open a Terminal…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Start!</a:t>
            </a:r>
            <a:endParaRPr lang="en-US" dirty="0"/>
          </a:p>
        </p:txBody>
      </p:sp>
      <p:pic>
        <p:nvPicPr>
          <p:cNvPr id="4" name="Picture 3" descr="Screenshot-Term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122" y="4223901"/>
            <a:ext cx="3639351" cy="243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5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118" y="1719071"/>
            <a:ext cx="8837509" cy="44074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can access CISE servers remotely, through Linux, </a:t>
            </a:r>
            <a:r>
              <a:rPr lang="en-US" sz="2400" dirty="0" err="1" smtClean="0"/>
              <a:t>MacOS</a:t>
            </a:r>
            <a:r>
              <a:rPr lang="en-US" sz="2400" dirty="0" smtClean="0"/>
              <a:t> or Putty terminal.</a:t>
            </a:r>
          </a:p>
          <a:p>
            <a:r>
              <a:rPr lang="en-US" sz="2400" dirty="0" smtClean="0"/>
              <a:t>E.g., [storm, thunder, sun1].</a:t>
            </a:r>
            <a:r>
              <a:rPr lang="en-US" sz="2400" dirty="0" err="1" smtClean="0"/>
              <a:t>cise.ufl.edu</a:t>
            </a:r>
            <a:endParaRPr lang="en-US" sz="2400" dirty="0" smtClean="0"/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r>
              <a:rPr lang="en-US" sz="1800" dirty="0" smtClean="0"/>
              <a:t>&gt;&gt; </a:t>
            </a:r>
            <a:r>
              <a:rPr lang="en-US" sz="1800" dirty="0" err="1" smtClean="0"/>
              <a:t>ssh</a:t>
            </a:r>
            <a:r>
              <a:rPr lang="en-US" sz="1800" dirty="0" smtClean="0"/>
              <a:t> [</a:t>
            </a:r>
            <a:r>
              <a:rPr lang="en-US" sz="1800" dirty="0" err="1" smtClean="0"/>
              <a:t>cise_user_name</a:t>
            </a:r>
            <a:r>
              <a:rPr lang="en-US" sz="1800" dirty="0" smtClean="0"/>
              <a:t>]@</a:t>
            </a:r>
            <a:r>
              <a:rPr lang="en-US" sz="1800" dirty="0" err="1"/>
              <a:t>storm.cise.ufl.edu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 smtClean="0"/>
              <a:t>&gt;&gt; [</a:t>
            </a:r>
            <a:r>
              <a:rPr lang="en-US" sz="1800" dirty="0" err="1" smtClean="0"/>
              <a:t>cise_user_name</a:t>
            </a:r>
            <a:r>
              <a:rPr lang="en-US" sz="1800" dirty="0" smtClean="0"/>
              <a:t>]@</a:t>
            </a:r>
            <a:r>
              <a:rPr lang="en-US" sz="1800" dirty="0" err="1"/>
              <a:t>storm.cise.ufl.edu's</a:t>
            </a:r>
            <a:r>
              <a:rPr lang="en-US" sz="1800" dirty="0"/>
              <a:t> password: </a:t>
            </a:r>
            <a:endParaRPr lang="en-US" sz="1800" dirty="0" smtClean="0"/>
          </a:p>
          <a:p>
            <a:pPr marL="45720" indent="0">
              <a:buNone/>
            </a:pPr>
            <a:r>
              <a:rPr lang="en-US" sz="1800" dirty="0" smtClean="0"/>
              <a:t>.</a:t>
            </a:r>
          </a:p>
          <a:p>
            <a:pPr marL="45720" indent="0">
              <a:buNone/>
            </a:pPr>
            <a:r>
              <a:rPr lang="en-US" sz="1800" dirty="0" smtClean="0"/>
              <a:t>.</a:t>
            </a:r>
          </a:p>
          <a:p>
            <a:pPr marL="45720" indent="0">
              <a:buNone/>
            </a:pPr>
            <a:r>
              <a:rPr lang="en-US" sz="1800" dirty="0" smtClean="0"/>
              <a:t>.</a:t>
            </a:r>
          </a:p>
          <a:p>
            <a:pPr marL="45720" indent="0">
              <a:buNone/>
            </a:pPr>
            <a:r>
              <a:rPr lang="en-US" sz="1800" dirty="0" smtClean="0"/>
              <a:t>&gt;&gt; storm</a:t>
            </a:r>
            <a:r>
              <a:rPr lang="en-US" sz="1800" dirty="0"/>
              <a:t>:1% </a:t>
            </a:r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remotely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9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118" y="1719071"/>
            <a:ext cx="8837509" cy="440740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 order to make secure file transfers (e.g., FTP) to/from the same servers, you can use one of the following software: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 smtClean="0"/>
              <a:t>Cyberduck</a:t>
            </a:r>
            <a:endParaRPr lang="en-US" sz="2400" dirty="0" smtClean="0"/>
          </a:p>
          <a:p>
            <a:pPr lvl="1"/>
            <a:r>
              <a:rPr lang="en-US" sz="2400" dirty="0" err="1" smtClean="0"/>
              <a:t>WinSCP</a:t>
            </a:r>
            <a:endParaRPr lang="en-US" sz="2400" dirty="0"/>
          </a:p>
          <a:p>
            <a:pPr lvl="1"/>
            <a:r>
              <a:rPr lang="en-US" sz="2400" dirty="0" err="1"/>
              <a:t>FileZilla</a:t>
            </a:r>
            <a:endParaRPr lang="en-US" sz="2400" dirty="0"/>
          </a:p>
          <a:p>
            <a:pPr lvl="1"/>
            <a:r>
              <a:rPr lang="en-US" sz="2400" dirty="0" smtClean="0"/>
              <a:t>SFTP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For more information</a:t>
            </a:r>
            <a:r>
              <a:rPr lang="en-US" sz="2400" dirty="0"/>
              <a:t>, visit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://cise.ufl.edu/help/access/remote/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remotely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4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Enter the following command in the terminal:</a:t>
            </a:r>
          </a:p>
          <a:p>
            <a:pPr marL="640080" lvl="2" indent="0">
              <a:buNone/>
            </a:pPr>
            <a:endParaRPr lang="en-US" sz="2800" dirty="0" smtClean="0"/>
          </a:p>
          <a:p>
            <a:pPr marL="640080" lvl="2" indent="0">
              <a:buNone/>
            </a:pPr>
            <a:r>
              <a:rPr lang="en-US" sz="2800" dirty="0" smtClean="0"/>
              <a:t>&gt;&gt; </a:t>
            </a:r>
            <a:r>
              <a:rPr lang="en-US" sz="2800" dirty="0" err="1" smtClean="0"/>
              <a:t>gedit</a:t>
            </a:r>
            <a:r>
              <a:rPr lang="en-US" sz="2800" dirty="0" smtClean="0"/>
              <a:t> </a:t>
            </a:r>
            <a:r>
              <a:rPr lang="en-US" sz="2800" dirty="0"/>
              <a:t>helloworld.cpp</a:t>
            </a:r>
          </a:p>
          <a:p>
            <a:pPr marL="640080" lvl="2" indent="0">
              <a:buNone/>
            </a:pPr>
            <a:endParaRPr lang="en-US" sz="2400" dirty="0" smtClean="0"/>
          </a:p>
          <a:p>
            <a:r>
              <a:rPr lang="en-US" sz="2800" dirty="0" smtClean="0"/>
              <a:t>This will open a new file for you, named “helloworld.cpp”, where you can create your first C++ program!</a:t>
            </a:r>
          </a:p>
          <a:p>
            <a:pPr marL="365760" lvl="1" indent="0">
              <a:buNone/>
            </a:pPr>
            <a:endParaRPr lang="en-US" sz="2600" dirty="0" smtClean="0"/>
          </a:p>
          <a:p>
            <a:pPr lvl="1"/>
            <a:endParaRPr lang="en-US" sz="2600" dirty="0" smtClean="0"/>
          </a:p>
          <a:p>
            <a:pPr marL="365760" lvl="1" indent="0">
              <a:buNone/>
            </a:pPr>
            <a:endParaRPr lang="en-US" sz="2600" dirty="0" smtClean="0"/>
          </a:p>
          <a:p>
            <a:pPr lvl="1"/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3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Enter the following code segment, into your </a:t>
            </a:r>
            <a:r>
              <a:rPr lang="en-US" sz="2800" dirty="0" err="1" smtClean="0"/>
              <a:t>cpp</a:t>
            </a:r>
            <a:r>
              <a:rPr lang="en-US" sz="2800" dirty="0" smtClean="0"/>
              <a:t> file:</a:t>
            </a:r>
          </a:p>
          <a:p>
            <a:endParaRPr lang="en-US" sz="2800" dirty="0"/>
          </a:p>
          <a:p>
            <a:pPr marL="45720" indent="0">
              <a:buNone/>
            </a:pPr>
            <a:r>
              <a:rPr lang="en-US" sz="2800" dirty="0">
                <a:solidFill>
                  <a:srgbClr val="3F7F5F"/>
                </a:solidFill>
                <a:latin typeface="Monaco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Monaco"/>
              </a:rPr>
              <a:t>helloworld.cpp</a:t>
            </a:r>
            <a:endParaRPr lang="en-US" sz="2800" dirty="0">
              <a:solidFill>
                <a:srgbClr val="3F7F5F"/>
              </a:solidFill>
              <a:latin typeface="Monaco"/>
            </a:endParaRPr>
          </a:p>
          <a:p>
            <a:pPr marL="45720" indent="0">
              <a:buNone/>
            </a:pPr>
            <a:r>
              <a:rPr lang="en-US" sz="2800" b="1" dirty="0">
                <a:solidFill>
                  <a:srgbClr val="7F0055"/>
                </a:solidFill>
                <a:latin typeface="Monaco"/>
              </a:rPr>
              <a:t>#include</a:t>
            </a:r>
            <a:r>
              <a:rPr lang="en-US" sz="28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800" b="1" dirty="0">
                <a:solidFill>
                  <a:srgbClr val="2A00FF"/>
                </a:solidFill>
                <a:latin typeface="Monaco"/>
              </a:rPr>
              <a:t>&lt;iostream&gt;</a:t>
            </a:r>
          </a:p>
          <a:p>
            <a:pPr marL="45720" indent="0">
              <a:buNone/>
            </a:pPr>
            <a:endParaRPr lang="en-US" sz="2800" dirty="0">
              <a:latin typeface="Monaco"/>
            </a:endParaRPr>
          </a:p>
          <a:p>
            <a:pPr marL="45720" indent="0">
              <a:buNone/>
            </a:pPr>
            <a:r>
              <a:rPr lang="en-US" sz="2800" b="1" dirty="0">
                <a:solidFill>
                  <a:srgbClr val="7F0055"/>
                </a:solidFill>
                <a:latin typeface="Monaco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Monaco"/>
              </a:rPr>
              <a:t> main()</a:t>
            </a:r>
          </a:p>
          <a:p>
            <a:pPr marL="45720" indent="0">
              <a:buNone/>
            </a:pPr>
            <a:r>
              <a:rPr lang="en-US" sz="28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45720" indent="0">
              <a:buNone/>
            </a:pPr>
            <a:r>
              <a:rPr lang="en-US" sz="2800" dirty="0">
                <a:solidFill>
                  <a:srgbClr val="000000"/>
                </a:solidFill>
                <a:latin typeface="Monaco"/>
              </a:rPr>
              <a:t>  std::cout &lt;&lt; </a:t>
            </a:r>
            <a:r>
              <a:rPr lang="en-US" sz="2800" dirty="0">
                <a:solidFill>
                  <a:srgbClr val="2A00FF"/>
                </a:solidFill>
                <a:latin typeface="Monaco"/>
              </a:rPr>
              <a:t>"Hello World</a:t>
            </a:r>
            <a:r>
              <a:rPr lang="en-US" sz="2800" dirty="0" smtClean="0">
                <a:solidFill>
                  <a:srgbClr val="2A00FF"/>
                </a:solidFill>
                <a:latin typeface="Monaco"/>
              </a:rPr>
              <a:t>!\n"</a:t>
            </a:r>
            <a:r>
              <a:rPr lang="en-US" sz="2800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4572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Monaco"/>
              </a:rPr>
              <a:t>  return 0;</a:t>
            </a:r>
            <a:endParaRPr lang="en-US" sz="2800" dirty="0">
              <a:solidFill>
                <a:srgbClr val="000000"/>
              </a:solidFill>
              <a:latin typeface="Monaco"/>
            </a:endParaRPr>
          </a:p>
          <a:p>
            <a:pPr marL="45720" indent="0">
              <a:buNone/>
            </a:pPr>
            <a:r>
              <a:rPr lang="en-US" sz="28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Helloworld!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7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Once you are done with writing the code, save the file, and go to the terminal…</a:t>
            </a:r>
          </a:p>
          <a:p>
            <a:r>
              <a:rPr lang="en-US" sz="2800" dirty="0" smtClean="0">
                <a:solidFill>
                  <a:srgbClr val="800000"/>
                </a:solidFill>
              </a:rPr>
              <a:t>1. Compile</a:t>
            </a:r>
            <a:r>
              <a:rPr lang="en-US" sz="2800" dirty="0" smtClean="0"/>
              <a:t> the code:</a:t>
            </a:r>
          </a:p>
          <a:p>
            <a:pPr marL="640080" lvl="2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  <a:r>
              <a:rPr lang="en-US" sz="2400" dirty="0" smtClean="0"/>
              <a:t> g</a:t>
            </a:r>
            <a:r>
              <a:rPr lang="en-US" sz="2400" dirty="0"/>
              <a:t>++ -o helloworld.out helloworld.cpp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800000"/>
                </a:solidFill>
              </a:rPr>
              <a:t>2. Run </a:t>
            </a:r>
            <a:r>
              <a:rPr lang="en-US" sz="2800" dirty="0" smtClean="0"/>
              <a:t>the </a:t>
            </a:r>
            <a:r>
              <a:rPr lang="en-US" sz="2800" dirty="0"/>
              <a:t>code:</a:t>
            </a:r>
          </a:p>
          <a:p>
            <a:pPr marL="640080" lvl="2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  <a:r>
              <a:rPr lang="en-US" sz="2400" dirty="0"/>
              <a:t> </a:t>
            </a:r>
            <a:r>
              <a:rPr lang="en-US" sz="2400" dirty="0" smtClean="0"/>
              <a:t>./helloworld.out</a:t>
            </a: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800000"/>
                </a:solidFill>
              </a:rPr>
              <a:t>Output</a:t>
            </a:r>
            <a:r>
              <a:rPr lang="en-US" sz="2800" dirty="0" smtClean="0"/>
              <a:t>:</a:t>
            </a:r>
            <a:endParaRPr lang="en-US" sz="2800" dirty="0"/>
          </a:p>
          <a:p>
            <a:pPr marL="640080" lvl="2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  <a:r>
              <a:rPr lang="en-US" sz="2400" dirty="0"/>
              <a:t> </a:t>
            </a:r>
            <a:r>
              <a:rPr lang="en-US" sz="2400" dirty="0" smtClean="0"/>
              <a:t>Hello World!</a:t>
            </a: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0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05059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Write a code to determine if a given integer is </a:t>
            </a:r>
            <a:r>
              <a:rPr lang="en-US" sz="2800" dirty="0" smtClean="0">
                <a:solidFill>
                  <a:srgbClr val="800000"/>
                </a:solidFill>
              </a:rPr>
              <a:t>prime. </a:t>
            </a:r>
            <a:r>
              <a:rPr lang="en-US" sz="2800" dirty="0" smtClean="0"/>
              <a:t>Also, print all its divisors.</a:t>
            </a:r>
            <a:endParaRPr lang="en-US" sz="2800" dirty="0" smtClean="0">
              <a:solidFill>
                <a:srgbClr val="800000"/>
              </a:solidFill>
            </a:endParaRPr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complicated sample!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390" y="2752024"/>
            <a:ext cx="81715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Monaco"/>
              </a:rPr>
              <a:t>#include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smtClean="0">
                <a:solidFill>
                  <a:srgbClr val="2A00FF"/>
                </a:solidFill>
                <a:latin typeface="Monaco"/>
              </a:rPr>
              <a:t>&lt;iostream&gt;</a:t>
            </a:r>
            <a:endParaRPr lang="en-US" dirty="0" smtClean="0">
              <a:latin typeface="Monaco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Monaco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main(){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 </a:t>
            </a:r>
          </a:p>
          <a:p>
            <a:r>
              <a:rPr lang="en-US" b="1" dirty="0">
                <a:solidFill>
                  <a:srgbClr val="7F0055"/>
                </a:solidFill>
                <a:latin typeface="Monaco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n;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std::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cin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&gt;&gt; n; </a:t>
            </a:r>
            <a:r>
              <a:rPr lang="sk-SK" b="1" dirty="0" smtClean="0">
                <a:solidFill>
                  <a:srgbClr val="7F0055"/>
                </a:solidFill>
                <a:latin typeface="Monaco"/>
              </a:rPr>
              <a:t>int</a:t>
            </a:r>
            <a:r>
              <a:rPr lang="sk-SK" b="1" dirty="0" smtClean="0">
                <a:solidFill>
                  <a:srgbClr val="000000"/>
                </a:solidFill>
                <a:latin typeface="Monaco"/>
              </a:rPr>
              <a:t> k = 0;</a:t>
            </a:r>
          </a:p>
          <a:p>
            <a:r>
              <a:rPr lang="da-DK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da-DK" b="1" dirty="0" smtClean="0">
                <a:solidFill>
                  <a:srgbClr val="7F0055"/>
                </a:solidFill>
                <a:latin typeface="Monaco"/>
              </a:rPr>
              <a:t>for</a:t>
            </a:r>
            <a:r>
              <a:rPr lang="da-DK" b="1" dirty="0" smtClean="0">
                <a:solidFill>
                  <a:srgbClr val="000000"/>
                </a:solidFill>
                <a:latin typeface="Monaco"/>
              </a:rPr>
              <a:t> (</a:t>
            </a:r>
            <a:r>
              <a:rPr lang="da-DK" b="1" dirty="0" smtClean="0">
                <a:solidFill>
                  <a:srgbClr val="7F0055"/>
                </a:solidFill>
                <a:latin typeface="Monaco"/>
              </a:rPr>
              <a:t>int</a:t>
            </a:r>
            <a:r>
              <a:rPr lang="da-DK" b="1" dirty="0" smtClean="0">
                <a:solidFill>
                  <a:srgbClr val="000000"/>
                </a:solidFill>
                <a:latin typeface="Monaco"/>
              </a:rPr>
              <a:t> i = 1; i &lt;= n; i++){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(n % 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== 0){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    std::cout &lt;&lt;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&lt;&lt; </a:t>
            </a:r>
            <a:r>
              <a:rPr lang="en-US" dirty="0" smtClean="0">
                <a:solidFill>
                  <a:srgbClr val="2A00FF"/>
                </a:solidFill>
                <a:latin typeface="Monaco"/>
              </a:rPr>
              <a:t>" , "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 k++;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}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std::cout &lt;&lt; </a:t>
            </a:r>
            <a:r>
              <a:rPr lang="en-US" dirty="0" smtClean="0">
                <a:solidFill>
                  <a:srgbClr val="2A00FF"/>
                </a:solidFill>
                <a:latin typeface="Monaco"/>
              </a:rPr>
              <a:t>"\n"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(k == 2) std::cout &lt;&lt; </a:t>
            </a:r>
            <a:r>
              <a:rPr lang="en-US" b="1" dirty="0" smtClean="0">
                <a:solidFill>
                  <a:srgbClr val="2A00FF"/>
                </a:solidFill>
                <a:latin typeface="Monaco"/>
              </a:rPr>
              <a:t>"Prime!\n"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std::cout &lt;&lt; </a:t>
            </a:r>
            <a:r>
              <a:rPr lang="en-US" b="1" dirty="0" smtClean="0">
                <a:solidFill>
                  <a:srgbClr val="2A00FF"/>
                </a:solidFill>
                <a:latin typeface="Monaco"/>
              </a:rPr>
              <a:t>"Not Prime!\n"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is-I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is-IS" b="1" dirty="0" smtClean="0">
                <a:solidFill>
                  <a:srgbClr val="7F0055"/>
                </a:solidFill>
                <a:latin typeface="Monaco"/>
              </a:rPr>
              <a:t>return</a:t>
            </a:r>
            <a:r>
              <a:rPr lang="is-IS" b="1" dirty="0" smtClean="0">
                <a:solidFill>
                  <a:srgbClr val="000000"/>
                </a:solidFill>
                <a:latin typeface="Monaco"/>
              </a:rPr>
              <a:t> 0;</a:t>
            </a:r>
          </a:p>
          <a:p>
            <a:r>
              <a:rPr lang="is-IS" b="1" dirty="0">
                <a:solidFill>
                  <a:srgbClr val="000000"/>
                </a:solidFill>
                <a:latin typeface="Monac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6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Once you are done with writing the code, save the file, name it “</a:t>
            </a:r>
            <a:r>
              <a:rPr lang="en-US" sz="2800" dirty="0" err="1" smtClean="0"/>
              <a:t>prime.cpp</a:t>
            </a:r>
            <a:r>
              <a:rPr lang="en-US" sz="2800" dirty="0" smtClean="0"/>
              <a:t>”, and go to the terminal…</a:t>
            </a:r>
          </a:p>
          <a:p>
            <a:r>
              <a:rPr lang="en-US" sz="2800" dirty="0" smtClean="0">
                <a:solidFill>
                  <a:srgbClr val="800000"/>
                </a:solidFill>
              </a:rPr>
              <a:t>1. Compile</a:t>
            </a:r>
            <a:r>
              <a:rPr lang="en-US" sz="2800" dirty="0" smtClean="0"/>
              <a:t> the code:</a:t>
            </a:r>
          </a:p>
          <a:p>
            <a:pPr marL="640080" lvl="2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  <a:r>
              <a:rPr lang="en-US" sz="2400" dirty="0" smtClean="0"/>
              <a:t> g</a:t>
            </a:r>
            <a:r>
              <a:rPr lang="en-US" sz="2400" dirty="0"/>
              <a:t>++ -o </a:t>
            </a:r>
            <a:r>
              <a:rPr lang="en-US" sz="2400" dirty="0" err="1" smtClean="0"/>
              <a:t>prime.out</a:t>
            </a:r>
            <a:r>
              <a:rPr lang="en-US" sz="2400" dirty="0" smtClean="0"/>
              <a:t> </a:t>
            </a:r>
            <a:r>
              <a:rPr lang="en-US" sz="2400" dirty="0" err="1" smtClean="0"/>
              <a:t>prime.cpp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800000"/>
                </a:solidFill>
              </a:rPr>
              <a:t>2. Run </a:t>
            </a:r>
            <a:r>
              <a:rPr lang="en-US" sz="2800" dirty="0" smtClean="0"/>
              <a:t>the </a:t>
            </a:r>
            <a:r>
              <a:rPr lang="en-US" sz="2800" dirty="0"/>
              <a:t>code:</a:t>
            </a:r>
          </a:p>
          <a:p>
            <a:pPr marL="640080" lvl="2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  <a:r>
              <a:rPr lang="en-US" sz="2400" dirty="0"/>
              <a:t> </a:t>
            </a:r>
            <a:r>
              <a:rPr lang="en-US" sz="2400" dirty="0" smtClean="0"/>
              <a:t>./</a:t>
            </a:r>
            <a:r>
              <a:rPr lang="en-US" sz="2400" dirty="0" err="1" smtClean="0"/>
              <a:t>prime.out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82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100</TotalTime>
  <Words>625</Words>
  <Application>Microsoft Macintosh PowerPoint</Application>
  <PresentationFormat>On-screen Show (4:3)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Franklin Gothic Medium</vt:lpstr>
      <vt:lpstr>Monaco</vt:lpstr>
      <vt:lpstr>Wingdings</vt:lpstr>
      <vt:lpstr>Wingdings 2</vt:lpstr>
      <vt:lpstr>Grid</vt:lpstr>
      <vt:lpstr>COP 3503 – Lab Session #1   Basics &amp; Simple C++ Programs</vt:lpstr>
      <vt:lpstr>Let’s Start!</vt:lpstr>
      <vt:lpstr>Access remotely</vt:lpstr>
      <vt:lpstr>Access remotely (cont.)</vt:lpstr>
      <vt:lpstr>Create a new file</vt:lpstr>
      <vt:lpstr>Helloworld!</vt:lpstr>
      <vt:lpstr>Compile and run</vt:lpstr>
      <vt:lpstr>A more complicated sample!</vt:lpstr>
      <vt:lpstr>Compile and run</vt:lpstr>
      <vt:lpstr>Compile and run (cont.)</vt:lpstr>
      <vt:lpstr>Exercise (1)</vt:lpstr>
      <vt:lpstr>Exercise (2)</vt:lpstr>
      <vt:lpstr>Exercise (3)</vt:lpstr>
      <vt:lpstr>Exercise (4)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3503 – Lab Session #1  Basics and Simple C++ Program</dc:title>
  <dc:creator>Hesamoddin Salehian</dc:creator>
  <cp:lastModifiedBy>Carbonell,Luis T</cp:lastModifiedBy>
  <cp:revision>58</cp:revision>
  <dcterms:created xsi:type="dcterms:W3CDTF">2014-08-30T16:50:18Z</dcterms:created>
  <dcterms:modified xsi:type="dcterms:W3CDTF">2016-09-07T02:42:39Z</dcterms:modified>
</cp:coreProperties>
</file>