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3" r:id="rId2"/>
    <p:sldId id="278" r:id="rId3"/>
    <p:sldId id="282" r:id="rId4"/>
    <p:sldId id="280" r:id="rId5"/>
    <p:sldId id="275" r:id="rId6"/>
    <p:sldId id="274" r:id="rId7"/>
    <p:sldId id="276" r:id="rId8"/>
    <p:sldId id="279" r:id="rId9"/>
    <p:sldId id="284" r:id="rId10"/>
    <p:sldId id="283" r:id="rId11"/>
    <p:sldId id="285" r:id="rId12"/>
    <p:sldId id="291" r:id="rId13"/>
    <p:sldId id="286" r:id="rId14"/>
    <p:sldId id="287" r:id="rId15"/>
    <p:sldId id="288" r:id="rId16"/>
    <p:sldId id="289" r:id="rId17"/>
    <p:sldId id="290" r:id="rId18"/>
  </p:sldIdLst>
  <p:sldSz cx="12192000" cy="6858000"/>
  <p:notesSz cx="6858000" cy="9144000"/>
  <p:embeddedFontLst>
    <p:embeddedFont>
      <p:font typeface="Garamond" pitchFamily="18" charset="0"/>
      <p:regular r:id="rId20"/>
      <p:bold r:id="rId21"/>
      <p:italic r:id="rId22"/>
    </p:embeddedFont>
    <p:embeddedFont>
      <p:font typeface="Calibri"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2852226-4F5B-40C2-83F2-657EC7A49404}">
          <p14:sldIdLst>
            <p14:sldId id="273"/>
            <p14:sldId id="278"/>
            <p14:sldId id="282"/>
            <p14:sldId id="280"/>
            <p14:sldId id="275"/>
            <p14:sldId id="274"/>
            <p14:sldId id="276"/>
            <p14:sldId id="279"/>
            <p14:sldId id="284"/>
            <p14:sldId id="283"/>
            <p14:sldId id="285"/>
            <p14:sldId id="291"/>
            <p14:sldId id="286"/>
            <p14:sldId id="287"/>
          </p14:sldIdLst>
        </p14:section>
        <p14:section name="Untitled Section" id="{9D564880-E30A-45C3-8AF4-730663D3FB9B}">
          <p14:sldIdLst>
            <p14:sldId id="288"/>
            <p14:sldId id="289"/>
            <p14:sldId id="290"/>
          </p14:sldIdLst>
        </p14:section>
      </p14:section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NN1MK/HjQZMUCi4aA0uvKmlJl7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E521BBA-3140-4C9D-A5CA-540BE4EC1514}">
  <a:tblStyle styleId="{DE521BBA-3140-4C9D-A5CA-540BE4EC151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54"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0597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Arial"/>
                <a:ea typeface="Arial"/>
                <a:cs typeface="Arial"/>
                <a:sym typeface="Arial"/>
              </a:rPr>
              <a:t>Normal blood sugar levels are less than 100 mg/</a:t>
            </a:r>
            <a:r>
              <a:rPr lang="en-US" dirty="0" err="1">
                <a:latin typeface="Arial"/>
                <a:ea typeface="Arial"/>
                <a:cs typeface="Arial"/>
                <a:sym typeface="Arial"/>
              </a:rPr>
              <a:t>dL</a:t>
            </a:r>
            <a:r>
              <a:rPr lang="en-US" dirty="0">
                <a:latin typeface="Arial"/>
                <a:ea typeface="Arial"/>
                <a:cs typeface="Arial"/>
                <a:sym typeface="Arial"/>
              </a:rPr>
              <a:t> after not eating (fasting) for at least eight hours. And they're less than 140 mg/</a:t>
            </a:r>
            <a:r>
              <a:rPr lang="en-US" dirty="0" err="1">
                <a:latin typeface="Arial"/>
                <a:ea typeface="Arial"/>
                <a:cs typeface="Arial"/>
                <a:sym typeface="Arial"/>
              </a:rPr>
              <a:t>dL</a:t>
            </a:r>
            <a:r>
              <a:rPr lang="en-US" dirty="0">
                <a:latin typeface="Arial"/>
                <a:ea typeface="Arial"/>
                <a:cs typeface="Arial"/>
                <a:sym typeface="Arial"/>
              </a:rPr>
              <a:t> two hours after eating.</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18" name="Google Shape;118;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sz="2000" b="1" i="0" u="none" strike="noStrike" cap="none">
                <a:solidFill>
                  <a:srgbClr val="000000"/>
                </a:solidFill>
                <a:latin typeface="Arial"/>
                <a:ea typeface="Arial"/>
                <a:cs typeface="Arial"/>
                <a:sym typeface="Arial"/>
              </a:rPr>
              <a:t>14</a:t>
            </a:fld>
            <a:endParaRPr sz="2000" b="1" i="0" u="none" strike="noStrike" cap="none">
              <a:solidFill>
                <a:srgbClr val="000000"/>
              </a:solidFill>
              <a:latin typeface="Arial"/>
              <a:ea typeface="Arial"/>
              <a:cs typeface="Arial"/>
              <a:sym typeface="Arial"/>
            </a:endParaRPr>
          </a:p>
        </p:txBody>
      </p:sp>
      <p:sp>
        <p:nvSpPr>
          <p:cNvPr id="119" name="Google Shape;119;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000" b="1" i="0" u="none" strike="noStrike" cap="none">
                <a:solidFill>
                  <a:srgbClr val="000000"/>
                </a:solidFill>
                <a:latin typeface="Arial"/>
                <a:ea typeface="Arial"/>
                <a:cs typeface="Arial"/>
                <a:sym typeface="Arial"/>
              </a:rPr>
              <a:t>2013 ExcelR Solutions. All Rights Reserved</a:t>
            </a: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280" name="Google Shape;28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2000"/>
              <a:buNone/>
            </a:pPr>
            <a:fld id="{00000000-1234-1234-1234-123412341234}" type="slidenum">
              <a:rPr lang="en-US" sz="2000" b="1">
                <a:solidFill>
                  <a:srgbClr val="000000"/>
                </a:solidFill>
                <a:latin typeface="Arial"/>
                <a:ea typeface="Arial"/>
                <a:cs typeface="Arial"/>
                <a:sym typeface="Arial"/>
              </a:rPr>
              <a:t>6</a:t>
            </a:fld>
            <a:endParaRPr sz="2000" b="1">
              <a:solidFill>
                <a:srgbClr val="000000"/>
              </a:solidFill>
              <a:latin typeface="Arial"/>
              <a:ea typeface="Arial"/>
              <a:cs typeface="Arial"/>
              <a:sym typeface="Arial"/>
            </a:endParaRPr>
          </a:p>
        </p:txBody>
      </p:sp>
      <p:sp>
        <p:nvSpPr>
          <p:cNvPr id="281" name="Google Shape;281;p19: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2000" b="1">
                <a:solidFill>
                  <a:srgbClr val="000000"/>
                </a:solidFill>
                <a:latin typeface="Arial"/>
                <a:ea typeface="Arial"/>
                <a:cs typeface="Arial"/>
                <a:sym typeface="Arial"/>
              </a:rPr>
              <a:t>2013 ExcelR Solutions. All Rights Reserved</a:t>
            </a:r>
            <a:endParaRPr/>
          </a:p>
        </p:txBody>
      </p:sp>
      <p:sp>
        <p:nvSpPr>
          <p:cNvPr id="282" name="Google Shape;28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02" name="Google Shape;10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sz="2000" b="1" i="0" u="none" strike="noStrike" cap="none">
                <a:solidFill>
                  <a:srgbClr val="000000"/>
                </a:solidFill>
                <a:latin typeface="Arial"/>
                <a:ea typeface="Arial"/>
                <a:cs typeface="Arial"/>
                <a:sym typeface="Arial"/>
              </a:rPr>
              <a:t>11</a:t>
            </a:fld>
            <a:endParaRPr sz="2000" b="1" i="0" u="none" strike="noStrike" cap="none">
              <a:solidFill>
                <a:srgbClr val="000000"/>
              </a:solidFill>
              <a:latin typeface="Arial"/>
              <a:ea typeface="Arial"/>
              <a:cs typeface="Arial"/>
              <a:sym typeface="Arial"/>
            </a:endParaRPr>
          </a:p>
        </p:txBody>
      </p:sp>
      <p:sp>
        <p:nvSpPr>
          <p:cNvPr id="103" name="Google Shape;103;p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000" b="1" i="0" u="none" strike="noStrike" cap="none">
                <a:solidFill>
                  <a:srgbClr val="000000"/>
                </a:solidFill>
                <a:latin typeface="Arial"/>
                <a:ea typeface="Arial"/>
                <a:cs typeface="Arial"/>
                <a:sym typeface="Arial"/>
              </a:rPr>
              <a:t>2013 ExcelR Solutions. All Rights Reserved</a:t>
            </a: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2941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7"/>
          <p:cNvSpPr txBox="1">
            <a:spLocks noGrp="1"/>
          </p:cNvSpPr>
          <p:nvPr>
            <p:ph type="title"/>
          </p:nvPr>
        </p:nvSpPr>
        <p:spPr>
          <a:xfrm>
            <a:off x="87086" y="74200"/>
            <a:ext cx="5449556" cy="41698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9300"/>
              </a:buClr>
              <a:buSzPts val="3500"/>
              <a:buFont typeface="Garamond"/>
              <a:buNone/>
            </a:pPr>
            <a:r>
              <a:rPr lang="en-US" sz="3500" dirty="0">
                <a:solidFill>
                  <a:srgbClr val="FF9300"/>
                </a:solidFill>
                <a:latin typeface="Garamond"/>
                <a:ea typeface="Garamond"/>
                <a:cs typeface="Garamond"/>
                <a:sym typeface="Garamond"/>
              </a:rPr>
              <a:t>Measures of Variability</a:t>
            </a:r>
            <a:endParaRPr dirty="0"/>
          </a:p>
        </p:txBody>
      </p:sp>
      <p:sp>
        <p:nvSpPr>
          <p:cNvPr id="277" name="Google Shape;277;p17"/>
          <p:cNvSpPr/>
          <p:nvPr/>
        </p:nvSpPr>
        <p:spPr>
          <a:xfrm>
            <a:off x="170544" y="1261022"/>
            <a:ext cx="11521017" cy="37856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Garamond"/>
                <a:ea typeface="Garamond"/>
                <a:cs typeface="Garamond"/>
                <a:sym typeface="Garamond"/>
              </a:rPr>
              <a:t>The mean, mode, and median do a nice job in telling where the center of the data set is, but often we are interested in more…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Garamond"/>
                <a:ea typeface="Garamond"/>
                <a:cs typeface="Garamond"/>
                <a:sym typeface="Garamond"/>
              </a:rPr>
              <a:t>For example, a pharmaceutical engineer develops a new drug that regulates sugar in the blood.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Garamond"/>
                <a:ea typeface="Garamond"/>
                <a:cs typeface="Garamond"/>
                <a:sym typeface="Garamond"/>
              </a:rPr>
              <a:t>Suppose she finds out that the average sugar content after taking the medication is the optimal level.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Garamond"/>
                <a:ea typeface="Garamond"/>
                <a:cs typeface="Garamond"/>
                <a:sym typeface="Garamond"/>
              </a:rPr>
              <a:t>This does not mean that the drug is effective. There is a possibility that half of the patients have dangerously low sugar content while the other half has dangerously high content.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Garamond"/>
                <a:ea typeface="Garamond"/>
                <a:cs typeface="Garamond"/>
                <a:sym typeface="Garamond"/>
              </a:rPr>
              <a:t>Instead of the drug being an effective regulator, it is a deadly poison.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Garamond"/>
                <a:ea typeface="Garamond"/>
                <a:cs typeface="Garamond"/>
                <a:sym typeface="Garamond"/>
              </a:rPr>
              <a:t>What the pharmacist needs is a measure of how far the data is spread apart. This is what the variance and standard deviation do</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285750"/>
            <a:ext cx="11249025" cy="628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950340"/>
      </p:ext>
    </p:extLst>
  </p:cSld>
  <p:clrMapOvr>
    <a:masterClrMapping/>
  </p:clrMapOvr>
  <p:transition>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791633" y="-108088"/>
            <a:ext cx="10236200" cy="863876"/>
          </a:xfrm>
          <a:prstGeom prst="rect">
            <a:avLst/>
          </a:prstGeom>
          <a:noFill/>
          <a:ln>
            <a:noFill/>
          </a:ln>
        </p:spPr>
        <p:txBody>
          <a:bodyPr spcFirstLastPara="1" wrap="square" lIns="0" tIns="328850" rIns="0" bIns="0" anchor="ctr" anchorCtr="0">
            <a:spAutoFit/>
          </a:bodyPr>
          <a:lstStyle/>
          <a:p>
            <a:pPr marL="0" lvl="0" indent="0" algn="l" rtl="0">
              <a:lnSpc>
                <a:spcPct val="90000"/>
              </a:lnSpc>
              <a:spcBef>
                <a:spcPts val="0"/>
              </a:spcBef>
              <a:spcAft>
                <a:spcPts val="0"/>
              </a:spcAft>
              <a:buClr>
                <a:srgbClr val="2E75B5"/>
              </a:buClr>
              <a:buSzPts val="3840"/>
              <a:buFont typeface="Calibri"/>
              <a:buNone/>
            </a:pPr>
            <a:r>
              <a:rPr lang="en-IN" sz="3840">
                <a:solidFill>
                  <a:srgbClr val="2E75B5"/>
                </a:solidFill>
              </a:rPr>
              <a:t>Graphical Techniques – Box Plot</a:t>
            </a:r>
            <a:endParaRPr/>
          </a:p>
        </p:txBody>
      </p:sp>
      <p:pic>
        <p:nvPicPr>
          <p:cNvPr id="107" name="Google Shape;107;p3"/>
          <p:cNvPicPr preferRelativeResize="0"/>
          <p:nvPr/>
        </p:nvPicPr>
        <p:blipFill rotWithShape="1">
          <a:blip r:embed="rId3">
            <a:alphaModFix/>
          </a:blip>
          <a:srcRect/>
          <a:stretch/>
        </p:blipFill>
        <p:spPr>
          <a:xfrm>
            <a:off x="829734" y="4724400"/>
            <a:ext cx="10532533" cy="1557867"/>
          </a:xfrm>
          <a:prstGeom prst="rect">
            <a:avLst/>
          </a:prstGeom>
          <a:noFill/>
          <a:ln>
            <a:noFill/>
          </a:ln>
        </p:spPr>
      </p:pic>
      <p:sp>
        <p:nvSpPr>
          <p:cNvPr id="108" name="Google Shape;108;p3"/>
          <p:cNvSpPr/>
          <p:nvPr/>
        </p:nvSpPr>
        <p:spPr>
          <a:xfrm>
            <a:off x="853017" y="1248833"/>
            <a:ext cx="1854200" cy="305858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2160" b="0" i="0" u="none" strike="noStrike" cap="none">
              <a:solidFill>
                <a:srgbClr val="000000"/>
              </a:solidFill>
              <a:latin typeface="Garamond"/>
              <a:ea typeface="Garamond"/>
              <a:cs typeface="Garamond"/>
              <a:sym typeface="Garamond"/>
            </a:endParaRPr>
          </a:p>
        </p:txBody>
      </p:sp>
      <p:pic>
        <p:nvPicPr>
          <p:cNvPr id="109" name="Google Shape;109;p3"/>
          <p:cNvPicPr preferRelativeResize="0"/>
          <p:nvPr/>
        </p:nvPicPr>
        <p:blipFill rotWithShape="1">
          <a:blip r:embed="rId5">
            <a:alphaModFix/>
          </a:blip>
          <a:srcRect/>
          <a:stretch/>
        </p:blipFill>
        <p:spPr>
          <a:xfrm>
            <a:off x="965200" y="1100667"/>
            <a:ext cx="2286000" cy="3200400"/>
          </a:xfrm>
          <a:prstGeom prst="rect">
            <a:avLst/>
          </a:prstGeom>
          <a:noFill/>
          <a:ln>
            <a:noFill/>
          </a:ln>
        </p:spPr>
      </p:pic>
      <p:pic>
        <p:nvPicPr>
          <p:cNvPr id="110" name="Google Shape;110;p3"/>
          <p:cNvPicPr preferRelativeResize="0"/>
          <p:nvPr/>
        </p:nvPicPr>
        <p:blipFill rotWithShape="1">
          <a:blip r:embed="rId6">
            <a:alphaModFix/>
          </a:blip>
          <a:srcRect/>
          <a:stretch/>
        </p:blipFill>
        <p:spPr>
          <a:xfrm>
            <a:off x="4815417" y="838200"/>
            <a:ext cx="3962400" cy="3784600"/>
          </a:xfrm>
          <a:prstGeom prst="rect">
            <a:avLst/>
          </a:prstGeom>
          <a:noFill/>
          <a:ln>
            <a:noFill/>
          </a:ln>
        </p:spPr>
      </p:pic>
    </p:spTree>
    <p:extLst>
      <p:ext uri="{BB962C8B-B14F-4D97-AF65-F5344CB8AC3E}">
        <p14:creationId xmlns:p14="http://schemas.microsoft.com/office/powerpoint/2010/main" val="1530616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derstanding Boxplots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 y="116632"/>
            <a:ext cx="11801872" cy="590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311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p:cNvPicPr preferRelativeResize="0"/>
          <p:nvPr/>
        </p:nvPicPr>
        <p:blipFill rotWithShape="1">
          <a:blip r:embed="rId3">
            <a:alphaModFix/>
          </a:blip>
          <a:srcRect/>
          <a:stretch/>
        </p:blipFill>
        <p:spPr>
          <a:xfrm>
            <a:off x="1102785" y="1123951"/>
            <a:ext cx="9410700" cy="4969933"/>
          </a:xfrm>
          <a:prstGeom prst="rect">
            <a:avLst/>
          </a:prstGeom>
          <a:noFill/>
          <a:ln w="12700" cap="flat" cmpd="sng">
            <a:solidFill>
              <a:srgbClr val="FC0128"/>
            </a:solidFill>
            <a:prstDash val="solid"/>
            <a:miter lim="800000"/>
            <a:headEnd type="none" w="sm" len="sm"/>
            <a:tailEnd type="none" w="sm" len="sm"/>
          </a:ln>
        </p:spPr>
      </p:pic>
    </p:spTree>
    <p:extLst>
      <p:ext uri="{BB962C8B-B14F-4D97-AF65-F5344CB8AC3E}">
        <p14:creationId xmlns:p14="http://schemas.microsoft.com/office/powerpoint/2010/main" val="1717484570"/>
      </p:ext>
    </p:extLst>
  </p:cSld>
  <p:clrMapOvr>
    <a:masterClrMapping/>
  </p:clrMapOvr>
  <p:transition>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893234" y="-152288"/>
            <a:ext cx="10234084" cy="816810"/>
          </a:xfrm>
          <a:prstGeom prst="rect">
            <a:avLst/>
          </a:prstGeom>
          <a:noFill/>
          <a:ln>
            <a:noFill/>
          </a:ln>
        </p:spPr>
        <p:txBody>
          <a:bodyPr spcFirstLastPara="1" wrap="square" lIns="91425" tIns="45700" rIns="91425" bIns="45700" anchor="ctr" anchorCtr="0">
            <a:normAutofit/>
          </a:bodyPr>
          <a:lstStyle/>
          <a:p>
            <a:pPr>
              <a:buClr>
                <a:srgbClr val="FF9300"/>
              </a:buClr>
              <a:buSzPts val="3500"/>
              <a:buFont typeface="Garamond"/>
            </a:pPr>
            <a:r>
              <a:rPr lang="en-IN" sz="3500" dirty="0">
                <a:solidFill>
                  <a:srgbClr val="FF9300"/>
                </a:solidFill>
                <a:latin typeface="Garamond"/>
                <a:ea typeface="Garamond"/>
                <a:cs typeface="Garamond"/>
                <a:sym typeface="Arial"/>
              </a:rPr>
              <a:t>Graphical Techniques – Histogram</a:t>
            </a:r>
            <a:endParaRPr sz="3500" dirty="0">
              <a:solidFill>
                <a:srgbClr val="FF9300"/>
              </a:solidFill>
              <a:latin typeface="Garamond"/>
              <a:ea typeface="Garamond"/>
              <a:cs typeface="Garamond"/>
              <a:sym typeface="Arial"/>
            </a:endParaRPr>
          </a:p>
        </p:txBody>
      </p:sp>
      <p:sp>
        <p:nvSpPr>
          <p:cNvPr id="123" name="Google Shape;123;p5"/>
          <p:cNvSpPr/>
          <p:nvPr/>
        </p:nvSpPr>
        <p:spPr>
          <a:xfrm>
            <a:off x="1166284" y="1310217"/>
            <a:ext cx="9355667" cy="990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r>
              <a:rPr lang="en-IN" sz="2400" b="0" i="0" u="none" strike="noStrike" cap="none">
                <a:solidFill>
                  <a:srgbClr val="3F3F3F"/>
                </a:solidFill>
                <a:latin typeface="Calibri"/>
                <a:ea typeface="Calibri"/>
                <a:cs typeface="Calibri"/>
                <a:sym typeface="Calibri"/>
              </a:rPr>
              <a:t>A Histogram Represents the frequency distribution, i.e., how many observations take the value within a certain interval.</a:t>
            </a:r>
            <a:r>
              <a:rPr lang="en-IN" sz="2400" b="0" i="0" u="none" strike="noStrike" cap="none">
                <a:solidFill>
                  <a:srgbClr val="3F3F3F"/>
                </a:solidFill>
                <a:latin typeface="Garamond"/>
                <a:ea typeface="Garamond"/>
                <a:cs typeface="Garamond"/>
                <a:sym typeface="Garamond"/>
              </a:rPr>
              <a:t> </a:t>
            </a:r>
            <a:endParaRPr sz="2400" b="0" i="0" u="none" strike="noStrike" cap="none">
              <a:solidFill>
                <a:srgbClr val="3F3F3F"/>
              </a:solidFill>
              <a:latin typeface="Garamond"/>
              <a:ea typeface="Garamond"/>
              <a:cs typeface="Garamond"/>
              <a:sym typeface="Garamond"/>
            </a:endParaRPr>
          </a:p>
        </p:txBody>
      </p:sp>
      <p:pic>
        <p:nvPicPr>
          <p:cNvPr id="124" name="Google Shape;124;p5"/>
          <p:cNvPicPr preferRelativeResize="0"/>
          <p:nvPr/>
        </p:nvPicPr>
        <p:blipFill rotWithShape="1">
          <a:blip r:embed="rId4">
            <a:alphaModFix/>
          </a:blip>
          <a:srcRect/>
          <a:stretch/>
        </p:blipFill>
        <p:spPr>
          <a:xfrm>
            <a:off x="1145118" y="2895600"/>
            <a:ext cx="4938183" cy="3422651"/>
          </a:xfrm>
          <a:prstGeom prst="rect">
            <a:avLst/>
          </a:prstGeom>
          <a:noFill/>
          <a:ln>
            <a:noFill/>
          </a:ln>
        </p:spPr>
      </p:pic>
      <p:pic>
        <p:nvPicPr>
          <p:cNvPr id="125" name="Google Shape;125;p5"/>
          <p:cNvPicPr preferRelativeResize="0"/>
          <p:nvPr/>
        </p:nvPicPr>
        <p:blipFill rotWithShape="1">
          <a:blip r:embed="rId5">
            <a:alphaModFix/>
          </a:blip>
          <a:srcRect/>
          <a:stretch/>
        </p:blipFill>
        <p:spPr>
          <a:xfrm>
            <a:off x="6356351" y="2895600"/>
            <a:ext cx="4756149" cy="3422651"/>
          </a:xfrm>
          <a:prstGeom prst="rect">
            <a:avLst/>
          </a:prstGeom>
          <a:noFill/>
          <a:ln>
            <a:noFill/>
          </a:ln>
        </p:spPr>
      </p:pic>
    </p:spTree>
    <p:extLst>
      <p:ext uri="{BB962C8B-B14F-4D97-AF65-F5344CB8AC3E}">
        <p14:creationId xmlns:p14="http://schemas.microsoft.com/office/powerpoint/2010/main" val="2627172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kewness and Kurtosis in R - an explanation and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7" y="752754"/>
            <a:ext cx="9496425" cy="55626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2;p5"/>
          <p:cNvSpPr txBox="1">
            <a:spLocks noGrp="1"/>
          </p:cNvSpPr>
          <p:nvPr>
            <p:ph type="title"/>
          </p:nvPr>
        </p:nvSpPr>
        <p:spPr>
          <a:xfrm>
            <a:off x="623392" y="0"/>
            <a:ext cx="10234084" cy="816810"/>
          </a:xfrm>
          <a:prstGeom prst="rect">
            <a:avLst/>
          </a:prstGeom>
          <a:noFill/>
          <a:ln>
            <a:noFill/>
          </a:ln>
        </p:spPr>
        <p:txBody>
          <a:bodyPr spcFirstLastPara="1" wrap="square" lIns="91425" tIns="45700" rIns="91425" bIns="45700" anchor="ctr" anchorCtr="0">
            <a:normAutofit/>
          </a:bodyPr>
          <a:lstStyle/>
          <a:p>
            <a:pPr>
              <a:buClr>
                <a:srgbClr val="FF9300"/>
              </a:buClr>
              <a:buSzPts val="3500"/>
              <a:buFont typeface="Garamond"/>
            </a:pPr>
            <a:r>
              <a:rPr lang="en-IN" sz="3500" dirty="0" err="1" smtClean="0">
                <a:solidFill>
                  <a:srgbClr val="FF9300"/>
                </a:solidFill>
                <a:latin typeface="Garamond"/>
                <a:ea typeface="Garamond"/>
                <a:cs typeface="Garamond"/>
                <a:sym typeface="Arial"/>
              </a:rPr>
              <a:t>Skewness</a:t>
            </a:r>
            <a:r>
              <a:rPr lang="en-IN" sz="3500" dirty="0" smtClean="0">
                <a:solidFill>
                  <a:srgbClr val="FF9300"/>
                </a:solidFill>
                <a:latin typeface="Garamond"/>
                <a:ea typeface="Garamond"/>
                <a:cs typeface="Garamond"/>
                <a:sym typeface="Arial"/>
              </a:rPr>
              <a:t> and Kurtosis</a:t>
            </a:r>
            <a:endParaRPr sz="3500" dirty="0">
              <a:solidFill>
                <a:srgbClr val="FF9300"/>
              </a:solidFill>
              <a:latin typeface="Garamond"/>
              <a:ea typeface="Garamond"/>
              <a:cs typeface="Garamond"/>
              <a:sym typeface="Arial"/>
            </a:endParaRPr>
          </a:p>
        </p:txBody>
      </p:sp>
      <p:pic>
        <p:nvPicPr>
          <p:cNvPr id="1032" name="Picture 8" descr="DISPERSION PART 3, statistics revision from A-level Maths Tu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6361" y="743770"/>
            <a:ext cx="2456434" cy="8606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1"/>
          <p:cNvSpPr>
            <a:spLocks noChangeArrowheads="1"/>
          </p:cNvSpPr>
          <p:nvPr/>
        </p:nvSpPr>
        <p:spPr bwMode="auto">
          <a:xfrm>
            <a:off x="8904312" y="2603706"/>
            <a:ext cx="339168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fontAlgn="base">
              <a:spcBef>
                <a:spcPct val="0"/>
              </a:spcBef>
              <a:spcAft>
                <a:spcPct val="0"/>
              </a:spcAft>
              <a:buClrTx/>
              <a:buFont typeface="Arial" pitchFamily="34" charset="0"/>
              <a:buChar char="•"/>
            </a:pPr>
            <a:r>
              <a:rPr lang="en-US" sz="2400" dirty="0">
                <a:solidFill>
                  <a:schemeClr val="dk1"/>
                </a:solidFill>
                <a:latin typeface="Garamond"/>
                <a:ea typeface="Garamond"/>
                <a:cs typeface="Garamond"/>
              </a:rPr>
              <a:t> Since the mode is </a:t>
            </a:r>
            <a:r>
              <a:rPr lang="en-US" sz="2400" dirty="0" smtClean="0">
                <a:solidFill>
                  <a:schemeClr val="dk1"/>
                </a:solidFill>
                <a:latin typeface="Garamond"/>
                <a:ea typeface="Garamond"/>
                <a:cs typeface="Garamond"/>
              </a:rPr>
              <a:t>difficult to </a:t>
            </a:r>
            <a:r>
              <a:rPr lang="en-US" sz="2400" dirty="0">
                <a:solidFill>
                  <a:schemeClr val="dk1"/>
                </a:solidFill>
                <a:latin typeface="Garamond"/>
                <a:ea typeface="Garamond"/>
                <a:cs typeface="Garamond"/>
              </a:rPr>
              <a:t>estimate</a:t>
            </a:r>
          </a:p>
          <a:p>
            <a:pPr marL="285750" lvl="0" indent="-285750" fontAlgn="base">
              <a:spcBef>
                <a:spcPct val="0"/>
              </a:spcBef>
              <a:spcAft>
                <a:spcPct val="0"/>
              </a:spcAft>
              <a:buClrTx/>
              <a:buFont typeface="Arial" pitchFamily="34" charset="0"/>
              <a:buChar char="•"/>
            </a:pPr>
            <a:r>
              <a:rPr lang="en-US" sz="2400" dirty="0">
                <a:solidFill>
                  <a:schemeClr val="dk1"/>
                </a:solidFill>
                <a:latin typeface="Garamond"/>
                <a:ea typeface="Garamond"/>
                <a:cs typeface="Garamond"/>
              </a:rPr>
              <a:t> The </a:t>
            </a:r>
            <a:r>
              <a:rPr lang="en-US" sz="2400" dirty="0">
                <a:solidFill>
                  <a:schemeClr val="dk1"/>
                </a:solidFill>
                <a:latin typeface="Garamond"/>
                <a:ea typeface="Garamond"/>
                <a:cs typeface="Garamond"/>
              </a:rPr>
              <a:t>next best </a:t>
            </a:r>
            <a:r>
              <a:rPr lang="en-US" sz="2400" dirty="0" smtClean="0">
                <a:solidFill>
                  <a:schemeClr val="dk1"/>
                </a:solidFill>
                <a:latin typeface="Garamond"/>
                <a:ea typeface="Garamond"/>
                <a:cs typeface="Garamond"/>
              </a:rPr>
              <a:t>thing was to </a:t>
            </a:r>
            <a:r>
              <a:rPr lang="en-US" sz="2400" dirty="0">
                <a:solidFill>
                  <a:schemeClr val="dk1"/>
                </a:solidFill>
                <a:latin typeface="Garamond"/>
                <a:ea typeface="Garamond"/>
                <a:cs typeface="Garamond"/>
              </a:rPr>
              <a:t>use </a:t>
            </a:r>
            <a:r>
              <a:rPr lang="en-US" sz="2400" dirty="0">
                <a:solidFill>
                  <a:schemeClr val="dk1"/>
                </a:solidFill>
                <a:latin typeface="Garamond"/>
                <a:ea typeface="Garamond"/>
                <a:cs typeface="Garamond"/>
              </a:rPr>
              <a:t>the </a:t>
            </a:r>
            <a:r>
              <a:rPr lang="en-US" sz="2400" dirty="0" smtClean="0">
                <a:solidFill>
                  <a:schemeClr val="dk1"/>
                </a:solidFill>
                <a:latin typeface="Garamond"/>
                <a:ea typeface="Garamond"/>
                <a:cs typeface="Garamond"/>
              </a:rPr>
              <a:t>(approximate) relationship</a:t>
            </a:r>
            <a:endParaRPr lang="en-US" sz="2400" dirty="0">
              <a:solidFill>
                <a:schemeClr val="dk1"/>
              </a:solidFill>
              <a:latin typeface="Garamond"/>
              <a:ea typeface="Garamond"/>
              <a:cs typeface="Garamond"/>
            </a:endParaRPr>
          </a:p>
          <a:p>
            <a:pPr lvl="0" fontAlgn="base">
              <a:spcBef>
                <a:spcPct val="0"/>
              </a:spcBef>
              <a:spcAft>
                <a:spcPct val="0"/>
              </a:spcAft>
              <a:buClrTx/>
            </a:pPr>
            <a:endParaRPr lang="en-US" sz="2400" dirty="0">
              <a:solidFill>
                <a:schemeClr val="dk1"/>
              </a:solidFill>
              <a:latin typeface="Garamond"/>
              <a:ea typeface="Garamond"/>
              <a:cs typeface="Garamond"/>
            </a:endParaRPr>
          </a:p>
          <a:p>
            <a:pPr lvl="0" eaLnBrk="0" fontAlgn="base" hangingPunct="0">
              <a:spcBef>
                <a:spcPct val="0"/>
              </a:spcBef>
              <a:spcAft>
                <a:spcPct val="0"/>
              </a:spcAft>
              <a:buClrTx/>
            </a:pPr>
            <a:r>
              <a:rPr lang="en-US" sz="2400" dirty="0">
                <a:solidFill>
                  <a:schemeClr val="dk1"/>
                </a:solidFill>
                <a:latin typeface="Garamond"/>
                <a:ea typeface="Garamond"/>
                <a:cs typeface="Garamond"/>
              </a:rPr>
              <a:t/>
            </a:r>
            <a:br>
              <a:rPr lang="en-US" sz="2400" dirty="0">
                <a:solidFill>
                  <a:schemeClr val="dk1"/>
                </a:solidFill>
                <a:latin typeface="Garamond"/>
                <a:ea typeface="Garamond"/>
                <a:cs typeface="Garamond"/>
              </a:rPr>
            </a:br>
            <a:endParaRPr lang="en-US" sz="2400" dirty="0">
              <a:solidFill>
                <a:schemeClr val="dk1"/>
              </a:solidFill>
              <a:latin typeface="Garamond"/>
              <a:ea typeface="Garamond"/>
              <a:cs typeface="Garamond"/>
            </a:endParaRPr>
          </a:p>
        </p:txBody>
      </p:sp>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6795" y="4941168"/>
            <a:ext cx="3456121" cy="595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90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32"/>
                                        </p:tgtEl>
                                        <p:attrNameLst>
                                          <p:attrName>style.visibility</p:attrName>
                                        </p:attrNameLst>
                                      </p:cBhvr>
                                      <p:to>
                                        <p:strVal val="visible"/>
                                      </p:to>
                                    </p:set>
                                    <p:anim calcmode="lin" valueType="num">
                                      <p:cBhvr>
                                        <p:cTn id="14" dur="500" fill="hold"/>
                                        <p:tgtEl>
                                          <p:spTgt spid="1032"/>
                                        </p:tgtEl>
                                        <p:attrNameLst>
                                          <p:attrName>ppt_w</p:attrName>
                                        </p:attrNameLst>
                                      </p:cBhvr>
                                      <p:tavLst>
                                        <p:tav tm="0">
                                          <p:val>
                                            <p:fltVal val="0"/>
                                          </p:val>
                                        </p:tav>
                                        <p:tav tm="100000">
                                          <p:val>
                                            <p:strVal val="#ppt_w"/>
                                          </p:val>
                                        </p:tav>
                                      </p:tavLst>
                                    </p:anim>
                                    <p:anim calcmode="lin" valueType="num">
                                      <p:cBhvr>
                                        <p:cTn id="15" dur="500" fill="hold"/>
                                        <p:tgtEl>
                                          <p:spTgt spid="1032"/>
                                        </p:tgtEl>
                                        <p:attrNameLst>
                                          <p:attrName>ppt_h</p:attrName>
                                        </p:attrNameLst>
                                      </p:cBhvr>
                                      <p:tavLst>
                                        <p:tav tm="0">
                                          <p:val>
                                            <p:fltVal val="0"/>
                                          </p:val>
                                        </p:tav>
                                        <p:tav tm="100000">
                                          <p:val>
                                            <p:strVal val="#ppt_h"/>
                                          </p:val>
                                        </p:tav>
                                      </p:tavLst>
                                    </p:anim>
                                    <p:animEffect transition="in" filter="fade">
                                      <p:cBhvr>
                                        <p:cTn id="16" dur="500"/>
                                        <p:tgtEl>
                                          <p:spTgt spid="103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1036"/>
                                        </p:tgtEl>
                                        <p:attrNameLst>
                                          <p:attrName>style.visibility</p:attrName>
                                        </p:attrNameLst>
                                      </p:cBhvr>
                                      <p:to>
                                        <p:strVal val="visible"/>
                                      </p:to>
                                    </p:set>
                                    <p:animEffect transition="in" filter="wipe(down)">
                                      <p:cBhvr>
                                        <p:cTn id="26" dur="580">
                                          <p:stCondLst>
                                            <p:cond delay="0"/>
                                          </p:stCondLst>
                                        </p:cTn>
                                        <p:tgtEl>
                                          <p:spTgt spid="1036"/>
                                        </p:tgtEl>
                                      </p:cBhvr>
                                    </p:animEffect>
                                    <p:anim calcmode="lin" valueType="num">
                                      <p:cBhvr>
                                        <p:cTn id="27" dur="1822" tmFilter="0,0; 0.14,0.36; 0.43,0.73; 0.71,0.91; 1.0,1.0">
                                          <p:stCondLst>
                                            <p:cond delay="0"/>
                                          </p:stCondLst>
                                        </p:cTn>
                                        <p:tgtEl>
                                          <p:spTgt spid="1036"/>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036"/>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036"/>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036"/>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036"/>
                                        </p:tgtEl>
                                        <p:attrNameLst>
                                          <p:attrName>ppt_y</p:attrName>
                                        </p:attrNameLst>
                                      </p:cBhvr>
                                      <p:tavLst>
                                        <p:tav tm="0" fmla="#ppt_y-sin(pi*$)/81">
                                          <p:val>
                                            <p:fltVal val="0"/>
                                          </p:val>
                                        </p:tav>
                                        <p:tav tm="100000">
                                          <p:val>
                                            <p:fltVal val="1"/>
                                          </p:val>
                                        </p:tav>
                                      </p:tavLst>
                                    </p:anim>
                                    <p:animScale>
                                      <p:cBhvr>
                                        <p:cTn id="32" dur="26">
                                          <p:stCondLst>
                                            <p:cond delay="650"/>
                                          </p:stCondLst>
                                        </p:cTn>
                                        <p:tgtEl>
                                          <p:spTgt spid="1036"/>
                                        </p:tgtEl>
                                      </p:cBhvr>
                                      <p:to x="100000" y="60000"/>
                                    </p:animScale>
                                    <p:animScale>
                                      <p:cBhvr>
                                        <p:cTn id="33" dur="166" decel="50000">
                                          <p:stCondLst>
                                            <p:cond delay="676"/>
                                          </p:stCondLst>
                                        </p:cTn>
                                        <p:tgtEl>
                                          <p:spTgt spid="1036"/>
                                        </p:tgtEl>
                                      </p:cBhvr>
                                      <p:to x="100000" y="100000"/>
                                    </p:animScale>
                                    <p:animScale>
                                      <p:cBhvr>
                                        <p:cTn id="34" dur="26">
                                          <p:stCondLst>
                                            <p:cond delay="1312"/>
                                          </p:stCondLst>
                                        </p:cTn>
                                        <p:tgtEl>
                                          <p:spTgt spid="1036"/>
                                        </p:tgtEl>
                                      </p:cBhvr>
                                      <p:to x="100000" y="80000"/>
                                    </p:animScale>
                                    <p:animScale>
                                      <p:cBhvr>
                                        <p:cTn id="35" dur="166" decel="50000">
                                          <p:stCondLst>
                                            <p:cond delay="1338"/>
                                          </p:stCondLst>
                                        </p:cTn>
                                        <p:tgtEl>
                                          <p:spTgt spid="1036"/>
                                        </p:tgtEl>
                                      </p:cBhvr>
                                      <p:to x="100000" y="100000"/>
                                    </p:animScale>
                                    <p:animScale>
                                      <p:cBhvr>
                                        <p:cTn id="36" dur="26">
                                          <p:stCondLst>
                                            <p:cond delay="1642"/>
                                          </p:stCondLst>
                                        </p:cTn>
                                        <p:tgtEl>
                                          <p:spTgt spid="1036"/>
                                        </p:tgtEl>
                                      </p:cBhvr>
                                      <p:to x="100000" y="90000"/>
                                    </p:animScale>
                                    <p:animScale>
                                      <p:cBhvr>
                                        <p:cTn id="37" dur="166" decel="50000">
                                          <p:stCondLst>
                                            <p:cond delay="1668"/>
                                          </p:stCondLst>
                                        </p:cTn>
                                        <p:tgtEl>
                                          <p:spTgt spid="1036"/>
                                        </p:tgtEl>
                                      </p:cBhvr>
                                      <p:to x="100000" y="100000"/>
                                    </p:animScale>
                                    <p:animScale>
                                      <p:cBhvr>
                                        <p:cTn id="38" dur="26">
                                          <p:stCondLst>
                                            <p:cond delay="1808"/>
                                          </p:stCondLst>
                                        </p:cTn>
                                        <p:tgtEl>
                                          <p:spTgt spid="1036"/>
                                        </p:tgtEl>
                                      </p:cBhvr>
                                      <p:to x="100000" y="95000"/>
                                    </p:animScale>
                                    <p:animScale>
                                      <p:cBhvr>
                                        <p:cTn id="39" dur="166" decel="50000">
                                          <p:stCondLst>
                                            <p:cond delay="1834"/>
                                          </p:stCondLst>
                                        </p:cTn>
                                        <p:tgtEl>
                                          <p:spTgt spid="10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328" y="46330"/>
            <a:ext cx="10873208" cy="1115616"/>
          </a:xfrm>
        </p:spPr>
        <p:txBody>
          <a:bodyPr/>
          <a:lstStyle/>
          <a:p>
            <a:r>
              <a:rPr lang="en-US" sz="3500" dirty="0">
                <a:solidFill>
                  <a:srgbClr val="FF9300"/>
                </a:solidFill>
                <a:latin typeface="Garamond"/>
                <a:ea typeface="Garamond"/>
                <a:cs typeface="Garamond"/>
              </a:rPr>
              <a:t>Kurtosis</a:t>
            </a:r>
            <a:endParaRPr lang="en-US" sz="3500" dirty="0">
              <a:solidFill>
                <a:srgbClr val="FF9300"/>
              </a:solidFill>
              <a:latin typeface="Garamond"/>
              <a:ea typeface="Garamond"/>
              <a:cs typeface="Garamond"/>
            </a:endParaRPr>
          </a:p>
        </p:txBody>
      </p:sp>
      <p:pic>
        <p:nvPicPr>
          <p:cNvPr id="2050" name="Picture 2" descr="PPT - Kurtosis PowerPoint Presentation, free download - ID:5184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83" y="836712"/>
            <a:ext cx="11161240" cy="57168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91544" y="116632"/>
            <a:ext cx="10200456" cy="830997"/>
          </a:xfrm>
          <a:prstGeom prst="rect">
            <a:avLst/>
          </a:prstGeom>
          <a:noFill/>
          <a:ln>
            <a:noFill/>
          </a:ln>
        </p:spPr>
        <p:txBody>
          <a:bodyPr spcFirstLastPara="1" wrap="square" lIns="91425" tIns="45700" rIns="91425" bIns="45700" anchor="t" anchorCtr="0">
            <a:spAutoFit/>
          </a:bodyPr>
          <a:lstStyle/>
          <a:p>
            <a:pPr>
              <a:buClr>
                <a:schemeClr val="dk1"/>
              </a:buClr>
              <a:buSzPts val="2400"/>
            </a:pPr>
            <a:r>
              <a:rPr lang="en-US" sz="2400" dirty="0">
                <a:solidFill>
                  <a:schemeClr val="dk1"/>
                </a:solidFill>
                <a:latin typeface="Garamond"/>
                <a:ea typeface="Garamond"/>
                <a:cs typeface="Garamond"/>
              </a:rPr>
              <a:t>Its  </a:t>
            </a:r>
            <a:r>
              <a:rPr lang="en-US" sz="2400" dirty="0">
                <a:solidFill>
                  <a:schemeClr val="dk1"/>
                </a:solidFill>
                <a:latin typeface="Garamond"/>
                <a:ea typeface="Garamond"/>
                <a:cs typeface="Garamond"/>
              </a:rPr>
              <a:t>a measure of the </a:t>
            </a:r>
            <a:r>
              <a:rPr lang="en-US" sz="2400" dirty="0" err="1">
                <a:solidFill>
                  <a:schemeClr val="dk1"/>
                </a:solidFill>
                <a:latin typeface="Garamond"/>
                <a:ea typeface="Garamond"/>
                <a:cs typeface="Garamond"/>
              </a:rPr>
              <a:t>tailedness</a:t>
            </a:r>
            <a:r>
              <a:rPr lang="en-US" sz="2400" dirty="0">
                <a:solidFill>
                  <a:schemeClr val="dk1"/>
                </a:solidFill>
                <a:latin typeface="Garamond"/>
                <a:ea typeface="Garamond"/>
                <a:cs typeface="Garamond"/>
              </a:rPr>
              <a:t> of a distribution. </a:t>
            </a:r>
            <a:r>
              <a:rPr lang="en-US" sz="2400" dirty="0" err="1">
                <a:solidFill>
                  <a:schemeClr val="dk1"/>
                </a:solidFill>
                <a:latin typeface="Garamond"/>
                <a:ea typeface="Garamond"/>
                <a:cs typeface="Garamond"/>
              </a:rPr>
              <a:t>Tailedness</a:t>
            </a:r>
            <a:r>
              <a:rPr lang="en-US" sz="2400" dirty="0">
                <a:solidFill>
                  <a:schemeClr val="dk1"/>
                </a:solidFill>
                <a:latin typeface="Garamond"/>
                <a:ea typeface="Garamond"/>
                <a:cs typeface="Garamond"/>
              </a:rPr>
              <a:t> is how often outliers occur.</a:t>
            </a:r>
            <a:endParaRPr lang="en-US" sz="2400" dirty="0">
              <a:solidFill>
                <a:schemeClr val="dk1"/>
              </a:solidFill>
              <a:latin typeface="Garamond"/>
              <a:ea typeface="Garamond"/>
              <a:cs typeface="Garamond"/>
            </a:endParaRPr>
          </a:p>
        </p:txBody>
      </p:sp>
    </p:spTree>
    <p:extLst>
      <p:ext uri="{BB962C8B-B14F-4D97-AF65-F5344CB8AC3E}">
        <p14:creationId xmlns:p14="http://schemas.microsoft.com/office/powerpoint/2010/main" val="61331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80">
                                          <p:stCondLst>
                                            <p:cond delay="0"/>
                                          </p:stCondLst>
                                        </p:cTn>
                                        <p:tgtEl>
                                          <p:spTgt spid="2050"/>
                                        </p:tgtEl>
                                      </p:cBhvr>
                                    </p:animEffect>
                                    <p:anim calcmode="lin" valueType="num">
                                      <p:cBhvr>
                                        <p:cTn id="15"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0" dur="26">
                                          <p:stCondLst>
                                            <p:cond delay="650"/>
                                          </p:stCondLst>
                                        </p:cTn>
                                        <p:tgtEl>
                                          <p:spTgt spid="2050"/>
                                        </p:tgtEl>
                                      </p:cBhvr>
                                      <p:to x="100000" y="60000"/>
                                    </p:animScale>
                                    <p:animScale>
                                      <p:cBhvr>
                                        <p:cTn id="21" dur="166" decel="50000">
                                          <p:stCondLst>
                                            <p:cond delay="676"/>
                                          </p:stCondLst>
                                        </p:cTn>
                                        <p:tgtEl>
                                          <p:spTgt spid="2050"/>
                                        </p:tgtEl>
                                      </p:cBhvr>
                                      <p:to x="100000" y="100000"/>
                                    </p:animScale>
                                    <p:animScale>
                                      <p:cBhvr>
                                        <p:cTn id="22" dur="26">
                                          <p:stCondLst>
                                            <p:cond delay="1312"/>
                                          </p:stCondLst>
                                        </p:cTn>
                                        <p:tgtEl>
                                          <p:spTgt spid="2050"/>
                                        </p:tgtEl>
                                      </p:cBhvr>
                                      <p:to x="100000" y="80000"/>
                                    </p:animScale>
                                    <p:animScale>
                                      <p:cBhvr>
                                        <p:cTn id="23" dur="166" decel="50000">
                                          <p:stCondLst>
                                            <p:cond delay="1338"/>
                                          </p:stCondLst>
                                        </p:cTn>
                                        <p:tgtEl>
                                          <p:spTgt spid="2050"/>
                                        </p:tgtEl>
                                      </p:cBhvr>
                                      <p:to x="100000" y="100000"/>
                                    </p:animScale>
                                    <p:animScale>
                                      <p:cBhvr>
                                        <p:cTn id="24" dur="26">
                                          <p:stCondLst>
                                            <p:cond delay="1642"/>
                                          </p:stCondLst>
                                        </p:cTn>
                                        <p:tgtEl>
                                          <p:spTgt spid="2050"/>
                                        </p:tgtEl>
                                      </p:cBhvr>
                                      <p:to x="100000" y="90000"/>
                                    </p:animScale>
                                    <p:animScale>
                                      <p:cBhvr>
                                        <p:cTn id="25" dur="166" decel="50000">
                                          <p:stCondLst>
                                            <p:cond delay="1668"/>
                                          </p:stCondLst>
                                        </p:cTn>
                                        <p:tgtEl>
                                          <p:spTgt spid="2050"/>
                                        </p:tgtEl>
                                      </p:cBhvr>
                                      <p:to x="100000" y="100000"/>
                                    </p:animScale>
                                    <p:animScale>
                                      <p:cBhvr>
                                        <p:cTn id="26" dur="26">
                                          <p:stCondLst>
                                            <p:cond delay="1808"/>
                                          </p:stCondLst>
                                        </p:cTn>
                                        <p:tgtEl>
                                          <p:spTgt spid="2050"/>
                                        </p:tgtEl>
                                      </p:cBhvr>
                                      <p:to x="100000" y="95000"/>
                                    </p:animScale>
                                    <p:animScale>
                                      <p:cBhvr>
                                        <p:cTn id="27"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47328" y="46330"/>
            <a:ext cx="10873208" cy="11156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r>
              <a:rPr lang="en-US" sz="3500" smtClean="0">
                <a:solidFill>
                  <a:srgbClr val="FF9300"/>
                </a:solidFill>
                <a:latin typeface="Garamond"/>
                <a:ea typeface="Garamond"/>
                <a:cs typeface="Garamond"/>
              </a:rPr>
              <a:t>Kurtosis</a:t>
            </a:r>
            <a:endParaRPr lang="en-US" sz="3500" dirty="0">
              <a:solidFill>
                <a:srgbClr val="FF9300"/>
              </a:solidFill>
              <a:latin typeface="Garamond"/>
              <a:ea typeface="Garamond"/>
              <a:cs typeface="Garamond"/>
            </a:endParaRPr>
          </a:p>
        </p:txBody>
      </p:sp>
      <p:pic>
        <p:nvPicPr>
          <p:cNvPr id="3074" name="Picture 2" descr="Step by Step implementing 4 Basic Descriptive Statistics in PySpar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1844824"/>
            <a:ext cx="8604059" cy="157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549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p:nvPr/>
        </p:nvSpPr>
        <p:spPr>
          <a:xfrm>
            <a:off x="0" y="0"/>
            <a:ext cx="1271887" cy="58189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3500"/>
              <a:buFont typeface="Arial"/>
              <a:buNone/>
            </a:pPr>
            <a:r>
              <a:rPr lang="en-US" sz="3500" b="0" i="0" u="none" strike="noStrike" cap="none">
                <a:solidFill>
                  <a:srgbClr val="FF9300"/>
                </a:solidFill>
                <a:latin typeface="Garamond"/>
                <a:ea typeface="Garamond"/>
                <a:cs typeface="Garamond"/>
                <a:sym typeface="Garamond"/>
              </a:rPr>
              <a:t>Range</a:t>
            </a:r>
            <a:endParaRPr sz="1400" b="0" i="0" u="none" strike="noStrike" cap="none">
              <a:solidFill>
                <a:srgbClr val="000000"/>
              </a:solidFill>
              <a:latin typeface="Arial"/>
              <a:ea typeface="Arial"/>
              <a:cs typeface="Arial"/>
              <a:sym typeface="Arial"/>
            </a:endParaRPr>
          </a:p>
        </p:txBody>
      </p:sp>
      <p:sp>
        <p:nvSpPr>
          <p:cNvPr id="327" name="Google Shape;327;p23"/>
          <p:cNvSpPr/>
          <p:nvPr/>
        </p:nvSpPr>
        <p:spPr>
          <a:xfrm>
            <a:off x="431800" y="1126067"/>
            <a:ext cx="11760200"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200"/>
              <a:buFont typeface="Arial"/>
              <a:buNone/>
            </a:pPr>
            <a:r>
              <a:rPr lang="en-US" sz="2200" b="0" i="0" u="none" strike="noStrike" cap="none">
                <a:solidFill>
                  <a:schemeClr val="dk1"/>
                </a:solidFill>
                <a:latin typeface="Garamond"/>
                <a:ea typeface="Garamond"/>
                <a:cs typeface="Garamond"/>
                <a:sym typeface="Garamond"/>
              </a:rPr>
              <a:t>The "Range" for a data set is the difference between the largest value and smallest value contained in the data set. First reorder the data set from smallest to largest then subtract the first element from the last element</a:t>
            </a:r>
            <a:endParaRPr sz="1400" b="0" i="0" u="none" strike="noStrike" cap="none">
              <a:solidFill>
                <a:srgbClr val="000000"/>
              </a:solidFill>
              <a:latin typeface="Arial"/>
              <a:ea typeface="Arial"/>
              <a:cs typeface="Arial"/>
              <a:sym typeface="Arial"/>
            </a:endParaRPr>
          </a:p>
        </p:txBody>
      </p:sp>
      <p:sp>
        <p:nvSpPr>
          <p:cNvPr id="328" name="Google Shape;328;p23"/>
          <p:cNvSpPr/>
          <p:nvPr/>
        </p:nvSpPr>
        <p:spPr>
          <a:xfrm>
            <a:off x="431800" y="2898465"/>
            <a:ext cx="3658694"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Garamond"/>
                <a:ea typeface="Garamond"/>
                <a:cs typeface="Garamond"/>
                <a:sym typeface="Garamond"/>
              </a:rPr>
              <a:t>Data Set = 2, 5, 9, 3, 5, 4, 7</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Garamond"/>
                <a:ea typeface="Garamond"/>
                <a:cs typeface="Garamond"/>
                <a:sym typeface="Garamond"/>
              </a:rPr>
              <a:t>Reordered = 2, 3, 4, 5, 5, 7, 9</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Garamond"/>
                <a:ea typeface="Garamond"/>
                <a:cs typeface="Garamond"/>
                <a:sym typeface="Garamond"/>
              </a:rPr>
              <a:t>Range = ( 9 - 2 ) = 7</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Garamond"/>
                <a:ea typeface="Garamond"/>
                <a:cs typeface="Garamond"/>
                <a:sym typeface="Garamond"/>
              </a:rPr>
              <a:t> </a:t>
            </a:r>
            <a:endParaRPr sz="2400" b="0" i="0" u="none" strike="noStrike" cap="none" dirty="0">
              <a:solidFill>
                <a:schemeClr val="dk1"/>
              </a:solidFill>
              <a:latin typeface="Garamond"/>
              <a:ea typeface="Garamond"/>
              <a:cs typeface="Garamond"/>
              <a:sym typeface="Garamon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0"/>
            <a:ext cx="10515600" cy="1325563"/>
          </a:xfrm>
        </p:spPr>
        <p:txBody>
          <a:bodyPr>
            <a:normAutofit/>
          </a:bodyPr>
          <a:lstStyle/>
          <a:p>
            <a:r>
              <a:rPr lang="en-US" sz="3200" dirty="0">
                <a:solidFill>
                  <a:srgbClr val="FF9300"/>
                </a:solidFill>
                <a:latin typeface="Garamond"/>
                <a:ea typeface="Garamond"/>
                <a:cs typeface="Garamond"/>
              </a:rPr>
              <a:t>Types of Variation /Dispersion</a:t>
            </a:r>
          </a:p>
        </p:txBody>
      </p:sp>
      <p:sp>
        <p:nvSpPr>
          <p:cNvPr id="3" name="Text Placeholder 2"/>
          <p:cNvSpPr>
            <a:spLocks noGrp="1"/>
          </p:cNvSpPr>
          <p:nvPr>
            <p:ph type="body" idx="1"/>
          </p:nvPr>
        </p:nvSpPr>
        <p:spPr>
          <a:xfrm>
            <a:off x="8184232" y="188640"/>
            <a:ext cx="3817640" cy="1728192"/>
          </a:xfrm>
        </p:spPr>
        <p:txBody>
          <a:bodyPr/>
          <a:lstStyle/>
          <a:p>
            <a:pPr marL="628650" indent="-514350">
              <a:buAutoNum type="arabicPeriod"/>
            </a:pPr>
            <a:r>
              <a:rPr lang="en-US" dirty="0" smtClean="0"/>
              <a:t>Variance </a:t>
            </a:r>
          </a:p>
          <a:p>
            <a:pPr marL="628650" indent="-514350">
              <a:buAutoNum type="arabicPeriod"/>
            </a:pPr>
            <a:r>
              <a:rPr lang="en-US" dirty="0" smtClean="0"/>
              <a:t>Standard deviation</a:t>
            </a:r>
          </a:p>
          <a:p>
            <a:pPr marL="628650" indent="-514350">
              <a:buAutoNum type="arabicPeriod"/>
            </a:pPr>
            <a:r>
              <a:rPr lang="en-US" dirty="0" smtClean="0"/>
              <a:t>Range</a:t>
            </a:r>
          </a:p>
        </p:txBody>
      </p:sp>
      <p:sp>
        <p:nvSpPr>
          <p:cNvPr id="4" name="Text Placeholder 2"/>
          <p:cNvSpPr txBox="1">
            <a:spLocks/>
          </p:cNvSpPr>
          <p:nvPr/>
        </p:nvSpPr>
        <p:spPr>
          <a:xfrm>
            <a:off x="335360" y="1268760"/>
            <a:ext cx="3889648" cy="17281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628650" indent="-514350">
              <a:buFont typeface="Arial"/>
              <a:buAutoNum type="arabicPeriod"/>
            </a:pPr>
            <a:r>
              <a:rPr lang="en-US" dirty="0" smtClean="0"/>
              <a:t>Variance=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095" y="1196752"/>
            <a:ext cx="24098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934264459"/>
              </p:ext>
            </p:extLst>
          </p:nvPr>
        </p:nvGraphicFramePr>
        <p:xfrm>
          <a:off x="1487488" y="2564904"/>
          <a:ext cx="3685002" cy="1882140"/>
        </p:xfrm>
        <a:graphic>
          <a:graphicData uri="http://schemas.openxmlformats.org/drawingml/2006/table">
            <a:tbl>
              <a:tblPr>
                <a:tableStyleId>{775DCB02-9BB8-47FD-8907-85C794F793BA}</a:tableStyleId>
              </a:tblPr>
              <a:tblGrid>
                <a:gridCol w="1842501"/>
                <a:gridCol w="1842501"/>
              </a:tblGrid>
              <a:tr h="308610">
                <a:tc>
                  <a:txBody>
                    <a:bodyPr/>
                    <a:lstStyle/>
                    <a:p>
                      <a:pPr algn="ctr"/>
                      <a:r>
                        <a:rPr lang="en-US" sz="1600" b="1" dirty="0" smtClean="0">
                          <a:effectLst/>
                        </a:rPr>
                        <a:t>First Name</a:t>
                      </a:r>
                      <a:endParaRPr lang="en-US" sz="1600" b="1" dirty="0">
                        <a:solidFill>
                          <a:srgbClr val="FFFFFF"/>
                        </a:solidFill>
                        <a:effectLst/>
                      </a:endParaRPr>
                    </a:p>
                  </a:txBody>
                  <a:tcPr marL="47625" marR="47625" marT="47625" marB="47625" anchor="ctr"/>
                </a:tc>
                <a:tc>
                  <a:txBody>
                    <a:bodyPr/>
                    <a:lstStyle/>
                    <a:p>
                      <a:pPr algn="ctr"/>
                      <a:r>
                        <a:rPr lang="en-US" sz="1600" b="1" dirty="0">
                          <a:effectLst/>
                        </a:rPr>
                        <a:t>Age</a:t>
                      </a:r>
                      <a:endParaRPr lang="en-US" sz="1600" b="1" dirty="0">
                        <a:solidFill>
                          <a:srgbClr val="FFFFFF"/>
                        </a:solidFill>
                        <a:effectLst/>
                      </a:endParaRPr>
                    </a:p>
                  </a:txBody>
                  <a:tcPr marL="47625" marR="47625" marT="47625" marB="47625" anchor="ctr"/>
                </a:tc>
              </a:tr>
              <a:tr h="264029">
                <a:tc>
                  <a:txBody>
                    <a:bodyPr/>
                    <a:lstStyle/>
                    <a:p>
                      <a:pPr algn="ctr"/>
                      <a:r>
                        <a:rPr lang="en-US" dirty="0">
                          <a:effectLst/>
                        </a:rPr>
                        <a:t>Derek</a:t>
                      </a:r>
                      <a:endParaRPr lang="en-US" dirty="0">
                        <a:solidFill>
                          <a:srgbClr val="959595"/>
                        </a:solidFill>
                        <a:effectLst/>
                      </a:endParaRPr>
                    </a:p>
                  </a:txBody>
                  <a:tcPr marL="47625" marR="47625" marT="47625" marB="47625" anchor="ctr"/>
                </a:tc>
                <a:tc>
                  <a:txBody>
                    <a:bodyPr/>
                    <a:lstStyle/>
                    <a:p>
                      <a:pPr algn="ctr"/>
                      <a:r>
                        <a:rPr lang="en-US" dirty="0">
                          <a:effectLst/>
                        </a:rPr>
                        <a:t>18</a:t>
                      </a:r>
                      <a:endParaRPr lang="en-US" dirty="0">
                        <a:solidFill>
                          <a:srgbClr val="959595"/>
                        </a:solidFill>
                        <a:effectLst/>
                      </a:endParaRPr>
                    </a:p>
                  </a:txBody>
                  <a:tcPr marL="47625" marR="47625" marT="47625" marB="47625" anchor="ctr"/>
                </a:tc>
              </a:tr>
              <a:tr h="264029">
                <a:tc>
                  <a:txBody>
                    <a:bodyPr/>
                    <a:lstStyle/>
                    <a:p>
                      <a:pPr algn="ctr"/>
                      <a:r>
                        <a:rPr lang="en-US">
                          <a:effectLst/>
                        </a:rPr>
                        <a:t>Daisy</a:t>
                      </a:r>
                      <a:endParaRPr lang="en-US">
                        <a:solidFill>
                          <a:srgbClr val="959595"/>
                        </a:solidFill>
                        <a:effectLst/>
                      </a:endParaRPr>
                    </a:p>
                  </a:txBody>
                  <a:tcPr marL="47625" marR="47625" marT="47625" marB="47625" anchor="ctr"/>
                </a:tc>
                <a:tc>
                  <a:txBody>
                    <a:bodyPr/>
                    <a:lstStyle/>
                    <a:p>
                      <a:pPr algn="ctr"/>
                      <a:r>
                        <a:rPr lang="en-US" dirty="0">
                          <a:effectLst/>
                        </a:rPr>
                        <a:t>28</a:t>
                      </a:r>
                      <a:endParaRPr lang="en-US" dirty="0">
                        <a:solidFill>
                          <a:srgbClr val="959595"/>
                        </a:solidFill>
                        <a:effectLst/>
                      </a:endParaRPr>
                    </a:p>
                  </a:txBody>
                  <a:tcPr marL="47625" marR="47625" marT="47625" marB="47625" anchor="ctr"/>
                </a:tc>
              </a:tr>
              <a:tr h="264029">
                <a:tc>
                  <a:txBody>
                    <a:bodyPr/>
                    <a:lstStyle/>
                    <a:p>
                      <a:pPr algn="ctr"/>
                      <a:r>
                        <a:rPr lang="en-US">
                          <a:effectLst/>
                        </a:rPr>
                        <a:t>Frederick</a:t>
                      </a:r>
                      <a:endParaRPr lang="en-US">
                        <a:solidFill>
                          <a:srgbClr val="959595"/>
                        </a:solidFill>
                        <a:effectLst/>
                      </a:endParaRPr>
                    </a:p>
                  </a:txBody>
                  <a:tcPr marL="47625" marR="47625" marT="47625" marB="47625" anchor="ctr"/>
                </a:tc>
                <a:tc>
                  <a:txBody>
                    <a:bodyPr/>
                    <a:lstStyle/>
                    <a:p>
                      <a:pPr algn="ctr"/>
                      <a:r>
                        <a:rPr lang="en-US" dirty="0">
                          <a:effectLst/>
                        </a:rPr>
                        <a:t>22</a:t>
                      </a:r>
                      <a:endParaRPr lang="en-US" dirty="0">
                        <a:solidFill>
                          <a:srgbClr val="959595"/>
                        </a:solidFill>
                        <a:effectLst/>
                      </a:endParaRPr>
                    </a:p>
                  </a:txBody>
                  <a:tcPr marL="47625" marR="47625" marT="47625" marB="47625" anchor="ctr"/>
                </a:tc>
              </a:tr>
              <a:tr h="264029">
                <a:tc>
                  <a:txBody>
                    <a:bodyPr/>
                    <a:lstStyle/>
                    <a:p>
                      <a:pPr algn="ctr"/>
                      <a:r>
                        <a:rPr lang="en-US">
                          <a:effectLst/>
                        </a:rPr>
                        <a:t>Patrick</a:t>
                      </a:r>
                      <a:endParaRPr lang="en-US">
                        <a:solidFill>
                          <a:srgbClr val="959595"/>
                        </a:solidFill>
                        <a:effectLst/>
                      </a:endParaRPr>
                    </a:p>
                  </a:txBody>
                  <a:tcPr marL="47625" marR="47625" marT="47625" marB="47625" anchor="ctr"/>
                </a:tc>
                <a:tc>
                  <a:txBody>
                    <a:bodyPr/>
                    <a:lstStyle/>
                    <a:p>
                      <a:pPr algn="ctr"/>
                      <a:r>
                        <a:rPr lang="en-US" dirty="0">
                          <a:effectLst/>
                        </a:rPr>
                        <a:t>20</a:t>
                      </a:r>
                      <a:endParaRPr lang="en-US" dirty="0">
                        <a:solidFill>
                          <a:srgbClr val="959595"/>
                        </a:solidFill>
                        <a:effectLst/>
                      </a:endParaRPr>
                    </a:p>
                  </a:txBody>
                  <a:tcPr marL="47625" marR="47625" marT="47625" marB="47625" anchor="ctr"/>
                </a:tc>
              </a:tr>
              <a:tr h="264029">
                <a:tc>
                  <a:txBody>
                    <a:bodyPr/>
                    <a:lstStyle/>
                    <a:p>
                      <a:pPr algn="ctr"/>
                      <a:r>
                        <a:rPr lang="en-US" dirty="0" smtClean="0">
                          <a:effectLst/>
                        </a:rPr>
                        <a:t>Sophia</a:t>
                      </a:r>
                      <a:endParaRPr lang="en-US" dirty="0">
                        <a:solidFill>
                          <a:srgbClr val="959595"/>
                        </a:solidFill>
                        <a:effectLst/>
                      </a:endParaRPr>
                    </a:p>
                  </a:txBody>
                  <a:tcPr marL="47625" marR="47625" marT="47625" marB="47625" anchor="ctr"/>
                </a:tc>
                <a:tc>
                  <a:txBody>
                    <a:bodyPr/>
                    <a:lstStyle/>
                    <a:p>
                      <a:pPr algn="ctr"/>
                      <a:r>
                        <a:rPr lang="en-US" dirty="0" smtClean="0">
                          <a:effectLst/>
                        </a:rPr>
                        <a:t>26</a:t>
                      </a:r>
                      <a:endParaRPr lang="en-US" dirty="0">
                        <a:solidFill>
                          <a:srgbClr val="959595"/>
                        </a:solidFill>
                        <a:effectLst/>
                      </a:endParaRPr>
                    </a:p>
                  </a:txBody>
                  <a:tcPr marL="47625" marR="47625" marT="47625" marB="47625"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1636041"/>
              </p:ext>
            </p:extLst>
          </p:nvPr>
        </p:nvGraphicFramePr>
        <p:xfrm>
          <a:off x="1487488" y="4509120"/>
          <a:ext cx="3672408" cy="1152127"/>
        </p:xfrm>
        <a:graphic>
          <a:graphicData uri="http://schemas.openxmlformats.org/drawingml/2006/table">
            <a:tbl>
              <a:tblPr>
                <a:tableStyleId>{775DCB02-9BB8-47FD-8907-85C794F793BA}</a:tableStyleId>
              </a:tblPr>
              <a:tblGrid>
                <a:gridCol w="1872208"/>
                <a:gridCol w="1800200"/>
              </a:tblGrid>
              <a:tr h="228144">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Amy</a:t>
                      </a:r>
                      <a:endParaRPr lang="en-US" sz="1400" b="0" i="0" u="none" strike="noStrike" cap="none" dirty="0">
                        <a:solidFill>
                          <a:srgbClr val="959595"/>
                        </a:solidFill>
                        <a:effectLst/>
                        <a:latin typeface="+mn-lt"/>
                        <a:ea typeface="+mn-ea"/>
                        <a:cs typeface="+mn-cs"/>
                        <a:sym typeface="Arial"/>
                      </a:endParaRPr>
                    </a:p>
                  </a:txBody>
                  <a:tcPr marL="9525" marR="9525" marT="9525" marB="0" anchor="ctr"/>
                </a:tc>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31</a:t>
                      </a:r>
                      <a:endParaRPr lang="en-US" sz="1400" b="0" i="0" u="none" strike="noStrike" cap="none" dirty="0">
                        <a:solidFill>
                          <a:srgbClr val="959595"/>
                        </a:solidFill>
                        <a:effectLst/>
                        <a:latin typeface="+mn-lt"/>
                        <a:ea typeface="+mn-ea"/>
                        <a:cs typeface="+mn-cs"/>
                        <a:sym typeface="Arial"/>
                      </a:endParaRPr>
                    </a:p>
                  </a:txBody>
                  <a:tcPr marL="9525" marR="9525" marT="9525" marB="0" anchor="ctr"/>
                </a:tc>
              </a:tr>
              <a:tr h="228144">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Tony</a:t>
                      </a:r>
                      <a:endParaRPr lang="en-US" sz="1400" b="0" i="0" u="none" strike="noStrike" cap="none" dirty="0">
                        <a:solidFill>
                          <a:srgbClr val="959595"/>
                        </a:solidFill>
                        <a:effectLst/>
                        <a:latin typeface="+mn-lt"/>
                        <a:ea typeface="+mn-ea"/>
                        <a:cs typeface="+mn-cs"/>
                        <a:sym typeface="Arial"/>
                      </a:endParaRPr>
                    </a:p>
                  </a:txBody>
                  <a:tcPr marL="9525" marR="9525" marT="9525" marB="0" anchor="ctr"/>
                </a:tc>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38</a:t>
                      </a:r>
                      <a:endParaRPr lang="en-US" sz="1400" b="0" i="0" u="none" strike="noStrike" cap="none" dirty="0">
                        <a:solidFill>
                          <a:srgbClr val="959595"/>
                        </a:solidFill>
                        <a:effectLst/>
                        <a:latin typeface="+mn-lt"/>
                        <a:ea typeface="+mn-ea"/>
                        <a:cs typeface="+mn-cs"/>
                        <a:sym typeface="Arial"/>
                      </a:endParaRPr>
                    </a:p>
                  </a:txBody>
                  <a:tcPr marL="9525" marR="9525" marT="9525" marB="0" anchor="ctr"/>
                </a:tc>
              </a:tr>
              <a:tr h="228144">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Daniel</a:t>
                      </a:r>
                      <a:endParaRPr lang="en-US" sz="1400" b="0" i="0" u="none" strike="noStrike" cap="none" dirty="0">
                        <a:solidFill>
                          <a:srgbClr val="959595"/>
                        </a:solidFill>
                        <a:effectLst/>
                        <a:latin typeface="+mn-lt"/>
                        <a:ea typeface="+mn-ea"/>
                        <a:cs typeface="+mn-cs"/>
                        <a:sym typeface="Arial"/>
                      </a:endParaRPr>
                    </a:p>
                  </a:txBody>
                  <a:tcPr marL="9525" marR="9525" marT="9525" marB="0" anchor="ctr"/>
                </a:tc>
                <a:tc>
                  <a:txBody>
                    <a:bodyPr/>
                    <a:lstStyle/>
                    <a:p>
                      <a:pPr marR="0" algn="ctr" rtl="0" fontAlgn="ctr">
                        <a:lnSpc>
                          <a:spcPct val="100000"/>
                        </a:lnSpc>
                        <a:spcBef>
                          <a:spcPts val="0"/>
                        </a:spcBef>
                        <a:spcAft>
                          <a:spcPts val="0"/>
                        </a:spcAft>
                        <a:buClr>
                          <a:srgbClr val="000000"/>
                        </a:buClr>
                        <a:buFont typeface="Arial"/>
                      </a:pPr>
                      <a:r>
                        <a:rPr lang="en-US" sz="1400" u="none" strike="noStrike" cap="none">
                          <a:effectLst/>
                          <a:sym typeface="Arial"/>
                        </a:rPr>
                        <a:t>40</a:t>
                      </a:r>
                      <a:endParaRPr lang="en-US" sz="1400" b="0" i="0" u="none" strike="noStrike" cap="none">
                        <a:solidFill>
                          <a:srgbClr val="959595"/>
                        </a:solidFill>
                        <a:effectLst/>
                        <a:latin typeface="+mn-lt"/>
                        <a:ea typeface="+mn-ea"/>
                        <a:cs typeface="+mn-cs"/>
                        <a:sym typeface="Arial"/>
                      </a:endParaRPr>
                    </a:p>
                  </a:txBody>
                  <a:tcPr marL="9525" marR="9525" marT="9525" marB="0" anchor="ctr"/>
                </a:tc>
              </a:tr>
              <a:tr h="228144">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Maximilian</a:t>
                      </a:r>
                      <a:endParaRPr lang="en-US" sz="1400" b="0" i="0" u="none" strike="noStrike" cap="none" dirty="0">
                        <a:solidFill>
                          <a:srgbClr val="959595"/>
                        </a:solidFill>
                        <a:effectLst/>
                        <a:latin typeface="+mn-lt"/>
                        <a:ea typeface="+mn-ea"/>
                        <a:cs typeface="+mn-cs"/>
                        <a:sym typeface="Arial"/>
                      </a:endParaRPr>
                    </a:p>
                  </a:txBody>
                  <a:tcPr marL="9525" marR="9525" marT="9525" marB="0" anchor="ctr"/>
                </a:tc>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38</a:t>
                      </a:r>
                      <a:endParaRPr lang="en-US" sz="1400" b="0" i="0" u="none" strike="noStrike" cap="none" dirty="0">
                        <a:solidFill>
                          <a:srgbClr val="959595"/>
                        </a:solidFill>
                        <a:effectLst/>
                        <a:latin typeface="+mn-lt"/>
                        <a:ea typeface="+mn-ea"/>
                        <a:cs typeface="+mn-cs"/>
                        <a:sym typeface="Arial"/>
                      </a:endParaRPr>
                    </a:p>
                  </a:txBody>
                  <a:tcPr marL="9525" marR="9525" marT="9525" marB="0" anchor="ctr"/>
                </a:tc>
              </a:tr>
              <a:tr h="239551">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Lana</a:t>
                      </a:r>
                      <a:endParaRPr lang="en-US" sz="1400" b="0" i="0" u="none" strike="noStrike" cap="none" dirty="0">
                        <a:solidFill>
                          <a:srgbClr val="959595"/>
                        </a:solidFill>
                        <a:effectLst/>
                        <a:latin typeface="+mn-lt"/>
                        <a:ea typeface="+mn-ea"/>
                        <a:cs typeface="+mn-cs"/>
                        <a:sym typeface="Arial"/>
                      </a:endParaRPr>
                    </a:p>
                  </a:txBody>
                  <a:tcPr marL="9525" marR="9525" marT="9525" marB="0" anchor="ctr"/>
                </a:tc>
                <a:tc>
                  <a:txBody>
                    <a:bodyPr/>
                    <a:lstStyle/>
                    <a:p>
                      <a:pPr marR="0" algn="ctr" rtl="0" fontAlgn="ctr">
                        <a:lnSpc>
                          <a:spcPct val="100000"/>
                        </a:lnSpc>
                        <a:spcBef>
                          <a:spcPts val="0"/>
                        </a:spcBef>
                        <a:spcAft>
                          <a:spcPts val="0"/>
                        </a:spcAft>
                        <a:buClr>
                          <a:srgbClr val="000000"/>
                        </a:buClr>
                        <a:buFont typeface="Arial"/>
                      </a:pPr>
                      <a:r>
                        <a:rPr lang="en-US" sz="1400" u="none" strike="noStrike" cap="none" dirty="0">
                          <a:effectLst/>
                          <a:sym typeface="Arial"/>
                        </a:rPr>
                        <a:t>37</a:t>
                      </a:r>
                      <a:endParaRPr lang="en-US" sz="1400" b="0" i="0" u="none" strike="noStrike" cap="none" dirty="0">
                        <a:solidFill>
                          <a:srgbClr val="959595"/>
                        </a:solidFill>
                        <a:effectLst/>
                        <a:latin typeface="+mn-lt"/>
                        <a:ea typeface="+mn-ea"/>
                        <a:cs typeface="+mn-cs"/>
                        <a:sym typeface="Arial"/>
                      </a:endParaRPr>
                    </a:p>
                  </a:txBody>
                  <a:tcPr marL="9525" marR="9525" marT="9525"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75338391"/>
              </p:ext>
            </p:extLst>
          </p:nvPr>
        </p:nvGraphicFramePr>
        <p:xfrm>
          <a:off x="191344" y="2564904"/>
          <a:ext cx="609600" cy="1356360"/>
        </p:xfrm>
        <a:graphic>
          <a:graphicData uri="http://schemas.openxmlformats.org/drawingml/2006/table">
            <a:tbl>
              <a:tblPr>
                <a:tableStyleId>{775DCB02-9BB8-47FD-8907-85C794F793BA}</a:tableStyleId>
              </a:tblPr>
              <a:tblGrid>
                <a:gridCol w="609600"/>
              </a:tblGrid>
              <a:tr h="190500">
                <a:tc>
                  <a:txBody>
                    <a:bodyPr/>
                    <a:lstStyle/>
                    <a:p>
                      <a:pPr algn="ctr" fontAlgn="b"/>
                      <a:r>
                        <a:rPr lang="en-US" sz="1400" b="1" u="none" strike="noStrike" dirty="0">
                          <a:effectLst/>
                        </a:rPr>
                        <a:t>x</a:t>
                      </a:r>
                      <a:endParaRPr lang="en-US" sz="1400" b="1" i="0" u="none" strike="noStrike" dirty="0">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r>
              <a:tr h="361950">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r>
              <a:tr h="200025">
                <a:tc>
                  <a:txBody>
                    <a:bodyPr/>
                    <a:lstStyle/>
                    <a:p>
                      <a:pPr algn="ct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dirty="0">
                          <a:effectLst/>
                        </a:rPr>
                        <a:t>5</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8" name="Rectangle 7"/>
          <p:cNvSpPr/>
          <p:nvPr/>
        </p:nvSpPr>
        <p:spPr>
          <a:xfrm>
            <a:off x="335360" y="6093296"/>
            <a:ext cx="2436886" cy="369332"/>
          </a:xfrm>
          <a:prstGeom prst="rect">
            <a:avLst/>
          </a:prstGeom>
        </p:spPr>
        <p:txBody>
          <a:bodyPr wrap="none">
            <a:spAutoFit/>
          </a:bodyPr>
          <a:lstStyle/>
          <a:p>
            <a:r>
              <a:rPr lang="en-US" sz="1800" dirty="0" smtClean="0">
                <a:solidFill>
                  <a:srgbClr val="FF9300"/>
                </a:solidFill>
                <a:latin typeface="Garamond"/>
                <a:ea typeface="Garamond"/>
                <a:cs typeface="Garamond"/>
              </a:rPr>
              <a:t>When is variance is zero?</a:t>
            </a:r>
            <a:endParaRPr lang="en-US" sz="1800" dirty="0"/>
          </a:p>
        </p:txBody>
      </p:sp>
      <p:sp>
        <p:nvSpPr>
          <p:cNvPr id="10" name="Text Placeholder 2"/>
          <p:cNvSpPr txBox="1">
            <a:spLocks/>
          </p:cNvSpPr>
          <p:nvPr/>
        </p:nvSpPr>
        <p:spPr>
          <a:xfrm>
            <a:off x="5303912" y="2636912"/>
            <a:ext cx="6768752" cy="345638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628650" indent="-514350" algn="just">
              <a:buFont typeface="Arial"/>
              <a:buAutoNum type="arabicPeriod"/>
            </a:pPr>
            <a:r>
              <a:rPr lang="en-US" b="1" dirty="0" smtClean="0"/>
              <a:t>Variance</a:t>
            </a:r>
            <a:r>
              <a:rPr lang="en-US" dirty="0"/>
              <a:t> is a statistical measurement that is used to determine the spread of numbers in a data set with respect to the average value or the mean. </a:t>
            </a:r>
            <a:endParaRPr lang="en-US" dirty="0" smtClean="0"/>
          </a:p>
          <a:p>
            <a:pPr marL="628650" indent="-514350">
              <a:buFont typeface="Arial"/>
              <a:buAutoNum type="arabicPeriod"/>
            </a:pPr>
            <a:r>
              <a:rPr lang="en-US" b="1" dirty="0" smtClean="0"/>
              <a:t>Standard deviation</a:t>
            </a:r>
            <a:r>
              <a:rPr lang="en-US" dirty="0" smtClean="0"/>
              <a:t> is </a:t>
            </a:r>
            <a:r>
              <a:rPr lang="en-US" dirty="0"/>
              <a:t>a metric that expresses how </a:t>
            </a:r>
            <a:r>
              <a:rPr lang="en-US" dirty="0" smtClean="0"/>
              <a:t>dispersed/distribution </a:t>
            </a:r>
            <a:r>
              <a:rPr lang="en-US" dirty="0"/>
              <a:t>the observations in a dataset are</a:t>
            </a:r>
            <a:endParaRPr lang="en-US" b="1" dirty="0" smtClean="0"/>
          </a:p>
        </p:txBody>
      </p:sp>
    </p:spTree>
    <p:extLst>
      <p:ext uri="{BB962C8B-B14F-4D97-AF65-F5344CB8AC3E}">
        <p14:creationId xmlns:p14="http://schemas.microsoft.com/office/powerpoint/2010/main" val="387127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p:cTn id="31"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074"/>
                                        </p:tgtEl>
                                        <p:attrNameLst>
                                          <p:attrName>style.visibility</p:attrName>
                                        </p:attrNameLst>
                                      </p:cBhvr>
                                      <p:to>
                                        <p:strVal val="visible"/>
                                      </p:to>
                                    </p:set>
                                    <p:anim calcmode="lin" valueType="num">
                                      <p:cBhvr>
                                        <p:cTn id="39" dur="1000" fill="hold"/>
                                        <p:tgtEl>
                                          <p:spTgt spid="3074"/>
                                        </p:tgtEl>
                                        <p:attrNameLst>
                                          <p:attrName>ppt_w</p:attrName>
                                        </p:attrNameLst>
                                      </p:cBhvr>
                                      <p:tavLst>
                                        <p:tav tm="0">
                                          <p:val>
                                            <p:fltVal val="0"/>
                                          </p:val>
                                        </p:tav>
                                        <p:tav tm="100000">
                                          <p:val>
                                            <p:strVal val="#ppt_w"/>
                                          </p:val>
                                        </p:tav>
                                      </p:tavLst>
                                    </p:anim>
                                    <p:anim calcmode="lin" valueType="num">
                                      <p:cBhvr>
                                        <p:cTn id="40" dur="1000" fill="hold"/>
                                        <p:tgtEl>
                                          <p:spTgt spid="3074"/>
                                        </p:tgtEl>
                                        <p:attrNameLst>
                                          <p:attrName>ppt_h</p:attrName>
                                        </p:attrNameLst>
                                      </p:cBhvr>
                                      <p:tavLst>
                                        <p:tav tm="0">
                                          <p:val>
                                            <p:fltVal val="0"/>
                                          </p:val>
                                        </p:tav>
                                        <p:tav tm="100000">
                                          <p:val>
                                            <p:strVal val="#ppt_h"/>
                                          </p:val>
                                        </p:tav>
                                      </p:tavLst>
                                    </p:anim>
                                    <p:anim calcmode="lin" valueType="num">
                                      <p:cBhvr>
                                        <p:cTn id="41" dur="1000" fill="hold"/>
                                        <p:tgtEl>
                                          <p:spTgt spid="3074"/>
                                        </p:tgtEl>
                                        <p:attrNameLst>
                                          <p:attrName>style.rotation</p:attrName>
                                        </p:attrNameLst>
                                      </p:cBhvr>
                                      <p:tavLst>
                                        <p:tav tm="0">
                                          <p:val>
                                            <p:fltVal val="90"/>
                                          </p:val>
                                        </p:tav>
                                        <p:tav tm="100000">
                                          <p:val>
                                            <p:fltVal val="0"/>
                                          </p:val>
                                        </p:tav>
                                      </p:tavLst>
                                    </p:anim>
                                    <p:animEffect transition="in" filter="fade">
                                      <p:cBhvr>
                                        <p:cTn id="42" dur="1000"/>
                                        <p:tgtEl>
                                          <p:spTgt spid="307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arn(inVertic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ircle(in)">
                                      <p:cBhvr>
                                        <p:cTn id="52" dur="20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2000"/>
                                        <p:tgtEl>
                                          <p:spTgt spid="6"/>
                                        </p:tgtEl>
                                      </p:cBhvr>
                                    </p:animEffect>
                                    <p:anim calcmode="lin" valueType="num">
                                      <p:cBhvr>
                                        <p:cTn id="58" dur="2000" fill="hold"/>
                                        <p:tgtEl>
                                          <p:spTgt spid="6"/>
                                        </p:tgtEl>
                                        <p:attrNameLst>
                                          <p:attrName>ppt_w</p:attrName>
                                        </p:attrNameLst>
                                      </p:cBhvr>
                                      <p:tavLst>
                                        <p:tav tm="0" fmla="#ppt_w*sin(2.5*pi*$)">
                                          <p:val>
                                            <p:fltVal val="0"/>
                                          </p:val>
                                        </p:tav>
                                        <p:tav tm="100000">
                                          <p:val>
                                            <p:fltVal val="1"/>
                                          </p:val>
                                        </p:tav>
                                      </p:tavLst>
                                    </p:anim>
                                    <p:anim calcmode="lin" valueType="num">
                                      <p:cBhvr>
                                        <p:cTn id="5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10">
                                            <p:txEl>
                                              <p:pRg st="0" end="0"/>
                                            </p:txEl>
                                          </p:spTgt>
                                        </p:tgtEl>
                                        <p:attrNameLst>
                                          <p:attrName>style.visibility</p:attrName>
                                        </p:attrNameLst>
                                      </p:cBhvr>
                                      <p:to>
                                        <p:strVal val="visible"/>
                                      </p:to>
                                    </p:set>
                                    <p:anim calcmode="lin" valueType="num">
                                      <p:cBhvr>
                                        <p:cTn id="70"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71"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72" dur="1000" fill="hold"/>
                                        <p:tgtEl>
                                          <p:spTgt spid="10">
                                            <p:txEl>
                                              <p:pRg st="0" end="0"/>
                                            </p:txEl>
                                          </p:spTgt>
                                        </p:tgtEl>
                                        <p:attrNameLst>
                                          <p:attrName>style.rotation</p:attrName>
                                        </p:attrNameLst>
                                      </p:cBhvr>
                                      <p:tavLst>
                                        <p:tav tm="0">
                                          <p:val>
                                            <p:fltVal val="90"/>
                                          </p:val>
                                        </p:tav>
                                        <p:tav tm="100000">
                                          <p:val>
                                            <p:fltVal val="0"/>
                                          </p:val>
                                        </p:tav>
                                      </p:tavLst>
                                    </p:anim>
                                    <p:animEffect transition="in" filter="fade">
                                      <p:cBhvr>
                                        <p:cTn id="73" dur="1000"/>
                                        <p:tgtEl>
                                          <p:spTgt spid="10">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10">
                                            <p:txEl>
                                              <p:pRg st="1" end="1"/>
                                            </p:txEl>
                                          </p:spTgt>
                                        </p:tgtEl>
                                        <p:attrNameLst>
                                          <p:attrName>style.visibility</p:attrName>
                                        </p:attrNameLst>
                                      </p:cBhvr>
                                      <p:to>
                                        <p:strVal val="visible"/>
                                      </p:to>
                                    </p:set>
                                    <p:anim calcmode="lin" valueType="num">
                                      <p:cBhvr>
                                        <p:cTn id="78"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79" dur="1000" fill="hold"/>
                                        <p:tgtEl>
                                          <p:spTgt spid="10">
                                            <p:txEl>
                                              <p:pRg st="1" end="1"/>
                                            </p:txEl>
                                          </p:spTgt>
                                        </p:tgtEl>
                                        <p:attrNameLst>
                                          <p:attrName>ppt_h</p:attrName>
                                        </p:attrNameLst>
                                      </p:cBhvr>
                                      <p:tavLst>
                                        <p:tav tm="0">
                                          <p:val>
                                            <p:fltVal val="0"/>
                                          </p:val>
                                        </p:tav>
                                        <p:tav tm="100000">
                                          <p:val>
                                            <p:strVal val="#ppt_h"/>
                                          </p:val>
                                        </p:tav>
                                      </p:tavLst>
                                    </p:anim>
                                    <p:anim calcmode="lin" valueType="num">
                                      <p:cBhvr>
                                        <p:cTn id="80" dur="1000" fill="hold"/>
                                        <p:tgtEl>
                                          <p:spTgt spid="10">
                                            <p:txEl>
                                              <p:pRg st="1" end="1"/>
                                            </p:txEl>
                                          </p:spTgt>
                                        </p:tgtEl>
                                        <p:attrNameLst>
                                          <p:attrName>style.rotation</p:attrName>
                                        </p:attrNameLst>
                                      </p:cBhvr>
                                      <p:tavLst>
                                        <p:tav tm="0">
                                          <p:val>
                                            <p:fltVal val="90"/>
                                          </p:val>
                                        </p:tav>
                                        <p:tav tm="100000">
                                          <p:val>
                                            <p:fltVal val="0"/>
                                          </p:val>
                                        </p:tav>
                                      </p:tavLst>
                                    </p:anim>
                                    <p:animEffect transition="in" filter="fade">
                                      <p:cBhvr>
                                        <p:cTn id="81"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8"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908720"/>
            <a:ext cx="8670231" cy="433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81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20"/>
          <p:cNvPicPr preferRelativeResize="0">
            <a:picLocks noGrp="1"/>
          </p:cNvPicPr>
          <p:nvPr>
            <p:ph type="body" idx="1"/>
          </p:nvPr>
        </p:nvPicPr>
        <p:blipFill rotWithShape="1">
          <a:blip r:embed="rId3">
            <a:alphaModFix/>
          </a:blip>
          <a:srcRect/>
          <a:stretch/>
        </p:blipFill>
        <p:spPr>
          <a:xfrm>
            <a:off x="1102784" y="1341967"/>
            <a:ext cx="8483600" cy="1799167"/>
          </a:xfrm>
          <a:prstGeom prst="rect">
            <a:avLst/>
          </a:prstGeom>
          <a:noFill/>
          <a:ln>
            <a:noFill/>
          </a:ln>
        </p:spPr>
      </p:pic>
      <p:pic>
        <p:nvPicPr>
          <p:cNvPr id="297" name="Google Shape;297;p20"/>
          <p:cNvPicPr preferRelativeResize="0"/>
          <p:nvPr/>
        </p:nvPicPr>
        <p:blipFill rotWithShape="1">
          <a:blip r:embed="rId4">
            <a:alphaModFix/>
          </a:blip>
          <a:srcRect/>
          <a:stretch/>
        </p:blipFill>
        <p:spPr>
          <a:xfrm>
            <a:off x="1678517" y="3429000"/>
            <a:ext cx="6891867" cy="158538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graphicFrame>
        <p:nvGraphicFramePr>
          <p:cNvPr id="284" name="Google Shape;284;p19"/>
          <p:cNvGraphicFramePr/>
          <p:nvPr>
            <p:extLst>
              <p:ext uri="{D42A27DB-BD31-4B8C-83A1-F6EECF244321}">
                <p14:modId xmlns:p14="http://schemas.microsoft.com/office/powerpoint/2010/main" val="4145813169"/>
              </p:ext>
            </p:extLst>
          </p:nvPr>
        </p:nvGraphicFramePr>
        <p:xfrm>
          <a:off x="1356784" y="1143000"/>
          <a:ext cx="9144000" cy="2260575"/>
        </p:xfrm>
        <a:graphic>
          <a:graphicData uri="http://schemas.openxmlformats.org/drawingml/2006/table">
            <a:tbl>
              <a:tblPr firstRow="1" bandRow="1">
                <a:noFill/>
                <a:tableStyleId>{DE521BBA-3140-4C9D-A5CA-540BE4EC1514}</a:tableStyleId>
              </a:tblPr>
              <a:tblGrid>
                <a:gridCol w="3048000"/>
                <a:gridCol w="3048000"/>
                <a:gridCol w="3048000"/>
              </a:tblGrid>
              <a:tr h="5544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a:latin typeface="Garamond"/>
                          <a:ea typeface="Garamond"/>
                          <a:cs typeface="Garamond"/>
                          <a:sym typeface="Garamond"/>
                        </a:rPr>
                        <a:t>Dispersion</a:t>
                      </a:r>
                      <a:endParaRPr sz="1400" u="none" strike="noStrike" cap="none" dirty="0"/>
                    </a:p>
                  </a:txBody>
                  <a:tcPr marL="109725" marR="109725" marT="45725" marB="45725" anchor="ct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Garamond"/>
                          <a:ea typeface="Garamond"/>
                          <a:cs typeface="Garamond"/>
                          <a:sym typeface="Garamond"/>
                        </a:rPr>
                        <a:t>Population</a:t>
                      </a:r>
                      <a:endParaRPr sz="1400" u="none" strike="noStrike" cap="none"/>
                    </a:p>
                  </a:txBody>
                  <a:tcPr marL="109725" marR="109725" marT="45725" marB="45725" anchor="ctr"/>
                </a:tc>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latin typeface="Garamond"/>
                          <a:ea typeface="Garamond"/>
                          <a:cs typeface="Garamond"/>
                          <a:sym typeface="Garamond"/>
                        </a:rPr>
                        <a:t>Sample</a:t>
                      </a:r>
                      <a:endParaRPr sz="1400" u="none" strike="noStrike" cap="none"/>
                    </a:p>
                  </a:txBody>
                  <a:tcPr marL="109725" marR="109725" marT="45725" marB="45725" anchor="ctr"/>
                </a:tc>
              </a:tr>
              <a:tr h="5544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smtClean="0">
                          <a:latin typeface="Garamond"/>
                          <a:ea typeface="Garamond"/>
                          <a:cs typeface="Garamond"/>
                          <a:sym typeface="Garamond"/>
                        </a:rPr>
                        <a:t>1. Variance</a:t>
                      </a:r>
                      <a:endParaRPr sz="1400" u="none" strike="noStrike" cap="none" dirty="0"/>
                    </a:p>
                  </a:txBody>
                  <a:tcPr marL="109725" marR="109725" marT="45725" marB="45725" anchor="ct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Garamond"/>
                        <a:ea typeface="Garamond"/>
                        <a:cs typeface="Garamond"/>
                        <a:sym typeface="Garamond"/>
                      </a:endParaRPr>
                    </a:p>
                  </a:txBody>
                  <a:tcPr marL="109725" marR="109725" marT="45725" marB="45725"/>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Garamond"/>
                        <a:ea typeface="Garamond"/>
                        <a:cs typeface="Garamond"/>
                        <a:sym typeface="Garamond"/>
                      </a:endParaRPr>
                    </a:p>
                  </a:txBody>
                  <a:tcPr marL="109725" marR="109725" marT="45725" marB="45725"/>
                </a:tc>
              </a:tr>
              <a:tr h="597150">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smtClean="0">
                          <a:latin typeface="Garamond"/>
                          <a:ea typeface="Garamond"/>
                          <a:cs typeface="Garamond"/>
                          <a:sym typeface="Garamond"/>
                        </a:rPr>
                        <a:t>2. Standard </a:t>
                      </a:r>
                      <a:r>
                        <a:rPr lang="en-US" sz="2000" u="none" strike="noStrike" cap="none" dirty="0">
                          <a:latin typeface="Garamond"/>
                          <a:ea typeface="Garamond"/>
                          <a:cs typeface="Garamond"/>
                          <a:sym typeface="Garamond"/>
                        </a:rPr>
                        <a:t>Deviation</a:t>
                      </a:r>
                      <a:endParaRPr sz="1400" u="none" strike="noStrike" cap="none" dirty="0"/>
                    </a:p>
                  </a:txBody>
                  <a:tcPr marL="109725" marR="109725" marT="45725" marB="45725" anchor="ct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Garamond"/>
                        <a:ea typeface="Garamond"/>
                        <a:cs typeface="Garamond"/>
                        <a:sym typeface="Garamond"/>
                      </a:endParaRPr>
                    </a:p>
                  </a:txBody>
                  <a:tcPr marL="109725" marR="109725" marT="45725" marB="45725"/>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latin typeface="Garamond"/>
                        <a:ea typeface="Garamond"/>
                        <a:cs typeface="Garamond"/>
                        <a:sym typeface="Garamond"/>
                      </a:endParaRPr>
                    </a:p>
                  </a:txBody>
                  <a:tcPr marL="109725" marR="109725" marT="45725" marB="45725"/>
                </a:tc>
              </a:tr>
              <a:tr h="5544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dirty="0" smtClean="0">
                          <a:latin typeface="Garamond"/>
                          <a:ea typeface="Garamond"/>
                          <a:cs typeface="Garamond"/>
                          <a:sym typeface="Garamond"/>
                        </a:rPr>
                        <a:t>3. Range</a:t>
                      </a:r>
                      <a:endParaRPr sz="1400" u="none" strike="noStrike" cap="none" dirty="0"/>
                    </a:p>
                  </a:txBody>
                  <a:tcPr marL="109725" marR="109725" marT="45725" marB="45725" anchor="ctr"/>
                </a:tc>
                <a:tc gridSpan="2">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latin typeface="Garamond"/>
                          <a:ea typeface="Garamond"/>
                          <a:cs typeface="Garamond"/>
                          <a:sym typeface="Garamond"/>
                        </a:rPr>
                        <a:t>Max – Min</a:t>
                      </a:r>
                      <a:endParaRPr sz="1400" u="none" strike="noStrike" cap="none"/>
                    </a:p>
                  </a:txBody>
                  <a:tcPr marL="109725" marR="109725" marT="45725" marB="45725" anchor="ctr"/>
                </a:tc>
                <a:tc hMerge="1">
                  <a:txBody>
                    <a:bodyPr/>
                    <a:lstStyle/>
                    <a:p>
                      <a:endParaRPr lang="en-US"/>
                    </a:p>
                  </a:txBody>
                  <a:tcPr/>
                </a:tc>
              </a:tr>
            </a:tbl>
          </a:graphicData>
        </a:graphic>
      </p:graphicFrame>
      <p:pic>
        <p:nvPicPr>
          <p:cNvPr id="285" name="Google Shape;285;p19"/>
          <p:cNvPicPr preferRelativeResize="0"/>
          <p:nvPr/>
        </p:nvPicPr>
        <p:blipFill rotWithShape="1">
          <a:blip r:embed="rId3">
            <a:alphaModFix/>
          </a:blip>
          <a:srcRect/>
          <a:stretch/>
        </p:blipFill>
        <p:spPr>
          <a:xfrm>
            <a:off x="4813301" y="2281767"/>
            <a:ext cx="2561167" cy="541867"/>
          </a:xfrm>
          <a:prstGeom prst="rect">
            <a:avLst/>
          </a:prstGeom>
          <a:noFill/>
          <a:ln>
            <a:noFill/>
          </a:ln>
        </p:spPr>
      </p:pic>
      <p:pic>
        <p:nvPicPr>
          <p:cNvPr id="286" name="Google Shape;286;p19"/>
          <p:cNvPicPr preferRelativeResize="0"/>
          <p:nvPr/>
        </p:nvPicPr>
        <p:blipFill rotWithShape="1">
          <a:blip r:embed="rId4">
            <a:alphaModFix/>
          </a:blip>
          <a:srcRect/>
          <a:stretch/>
        </p:blipFill>
        <p:spPr>
          <a:xfrm>
            <a:off x="7854951" y="2288118"/>
            <a:ext cx="2491316" cy="535516"/>
          </a:xfrm>
          <a:prstGeom prst="rect">
            <a:avLst/>
          </a:prstGeom>
          <a:noFill/>
          <a:ln>
            <a:noFill/>
          </a:ln>
        </p:spPr>
      </p:pic>
      <p:pic>
        <p:nvPicPr>
          <p:cNvPr id="287" name="Google Shape;287;p19"/>
          <p:cNvPicPr preferRelativeResize="0"/>
          <p:nvPr/>
        </p:nvPicPr>
        <p:blipFill rotWithShape="1">
          <a:blip r:embed="rId5">
            <a:alphaModFix/>
          </a:blip>
          <a:srcRect/>
          <a:stretch/>
        </p:blipFill>
        <p:spPr>
          <a:xfrm>
            <a:off x="7854951" y="1720851"/>
            <a:ext cx="2491316" cy="505883"/>
          </a:xfrm>
          <a:prstGeom prst="rect">
            <a:avLst/>
          </a:prstGeom>
          <a:noFill/>
          <a:ln>
            <a:noFill/>
          </a:ln>
        </p:spPr>
      </p:pic>
      <p:pic>
        <p:nvPicPr>
          <p:cNvPr id="288" name="Google Shape;288;p19"/>
          <p:cNvPicPr preferRelativeResize="0"/>
          <p:nvPr/>
        </p:nvPicPr>
        <p:blipFill rotWithShape="1">
          <a:blip r:embed="rId6">
            <a:alphaModFix/>
          </a:blip>
          <a:srcRect/>
          <a:stretch/>
        </p:blipFill>
        <p:spPr>
          <a:xfrm>
            <a:off x="4813301" y="1739901"/>
            <a:ext cx="2561167" cy="486833"/>
          </a:xfrm>
          <a:prstGeom prst="rect">
            <a:avLst/>
          </a:prstGeom>
          <a:noFill/>
          <a:ln>
            <a:noFill/>
          </a:ln>
        </p:spPr>
      </p:pic>
      <p:sp>
        <p:nvSpPr>
          <p:cNvPr id="289" name="Google Shape;289;p19"/>
          <p:cNvSpPr txBox="1"/>
          <p:nvPr/>
        </p:nvSpPr>
        <p:spPr>
          <a:xfrm>
            <a:off x="1" y="0"/>
            <a:ext cx="4401178" cy="87841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9300"/>
              </a:buClr>
              <a:buSzPts val="3500"/>
              <a:buFont typeface="Garamond"/>
              <a:buNone/>
            </a:pPr>
            <a:r>
              <a:rPr lang="en-US" sz="3500" b="0" i="0" u="none" strike="noStrike" cap="none">
                <a:solidFill>
                  <a:srgbClr val="FF9300"/>
                </a:solidFill>
                <a:latin typeface="Garamond"/>
                <a:ea typeface="Garamond"/>
                <a:cs typeface="Garamond"/>
                <a:sym typeface="Garamond"/>
              </a:rPr>
              <a:t>Measures of Dispersion</a:t>
            </a:r>
            <a:endParaRPr sz="3500" b="0" i="0" u="none" strike="noStrike" cap="none">
              <a:solidFill>
                <a:srgbClr val="FF9300"/>
              </a:solidFill>
              <a:latin typeface="Garamond"/>
              <a:ea typeface="Garamond"/>
              <a:cs typeface="Garamond"/>
              <a:sym typeface="Garamond"/>
            </a:endParaRPr>
          </a:p>
        </p:txBody>
      </p:sp>
      <p:pic>
        <p:nvPicPr>
          <p:cNvPr id="290" name="Google Shape;290;p19"/>
          <p:cNvPicPr preferRelativeResize="0"/>
          <p:nvPr/>
        </p:nvPicPr>
        <p:blipFill rotWithShape="1">
          <a:blip r:embed="rId7">
            <a:alphaModFix/>
          </a:blip>
          <a:srcRect/>
          <a:stretch/>
        </p:blipFill>
        <p:spPr>
          <a:xfrm>
            <a:off x="975784" y="3704167"/>
            <a:ext cx="3291416" cy="2635251"/>
          </a:xfrm>
          <a:prstGeom prst="rect">
            <a:avLst/>
          </a:prstGeom>
          <a:noFill/>
          <a:ln>
            <a:noFill/>
          </a:ln>
        </p:spPr>
      </p:pic>
      <p:pic>
        <p:nvPicPr>
          <p:cNvPr id="291" name="Google Shape;291;p19"/>
          <p:cNvPicPr preferRelativeResize="0"/>
          <p:nvPr/>
        </p:nvPicPr>
        <p:blipFill rotWithShape="1">
          <a:blip r:embed="rId8">
            <a:alphaModFix/>
          </a:blip>
          <a:srcRect/>
          <a:stretch/>
        </p:blipFill>
        <p:spPr>
          <a:xfrm>
            <a:off x="5181601" y="4343400"/>
            <a:ext cx="6125633" cy="18288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p:nvPr/>
        </p:nvSpPr>
        <p:spPr>
          <a:xfrm>
            <a:off x="429975" y="1338550"/>
            <a:ext cx="10848000" cy="464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Garamond"/>
                <a:ea typeface="Garamond"/>
                <a:cs typeface="Garamond"/>
                <a:sym typeface="Garamond"/>
              </a:rPr>
              <a:t>Variance and Standard Deviation: Step by Step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Garamond"/>
              <a:ea typeface="Garamond"/>
              <a:cs typeface="Garamond"/>
              <a:sym typeface="Garamond"/>
            </a:endParaRPr>
          </a:p>
          <a:p>
            <a:pPr marL="609585" marR="0" lvl="0" indent="-609585" algn="l" rtl="0">
              <a:lnSpc>
                <a:spcPct val="150000"/>
              </a:lnSpc>
              <a:spcBef>
                <a:spcPts val="0"/>
              </a:spcBef>
              <a:spcAft>
                <a:spcPts val="0"/>
              </a:spcAft>
              <a:buClr>
                <a:schemeClr val="dk1"/>
              </a:buClr>
              <a:buSzPts val="2400"/>
              <a:buFont typeface="Garamond"/>
              <a:buAutoNum type="arabicPeriod"/>
            </a:pPr>
            <a:r>
              <a:rPr lang="en-US" sz="2400" b="0" i="0" u="none" strike="noStrike" cap="none" dirty="0">
                <a:solidFill>
                  <a:schemeClr val="dk1"/>
                </a:solidFill>
                <a:latin typeface="Garamond"/>
                <a:ea typeface="Garamond"/>
                <a:cs typeface="Garamond"/>
                <a:sym typeface="Garamond"/>
              </a:rPr>
              <a:t>Calculate the mean, x. </a:t>
            </a:r>
            <a:endParaRPr sz="1400" b="0" i="0" u="none" strike="noStrike" cap="none" dirty="0">
              <a:solidFill>
                <a:srgbClr val="000000"/>
              </a:solidFill>
              <a:latin typeface="Arial"/>
              <a:ea typeface="Arial"/>
              <a:cs typeface="Arial"/>
              <a:sym typeface="Arial"/>
            </a:endParaRPr>
          </a:p>
          <a:p>
            <a:pPr marL="609585" marR="0" lvl="0" indent="-609585" algn="l" rtl="0">
              <a:lnSpc>
                <a:spcPct val="150000"/>
              </a:lnSpc>
              <a:spcBef>
                <a:spcPts val="0"/>
              </a:spcBef>
              <a:spcAft>
                <a:spcPts val="0"/>
              </a:spcAft>
              <a:buClr>
                <a:schemeClr val="dk1"/>
              </a:buClr>
              <a:buSzPts val="2400"/>
              <a:buFont typeface="Garamond"/>
              <a:buAutoNum type="arabicPeriod"/>
            </a:pPr>
            <a:r>
              <a:rPr lang="en-US" sz="2400" b="0" i="0" u="none" strike="noStrike" cap="none" dirty="0">
                <a:solidFill>
                  <a:schemeClr val="dk1"/>
                </a:solidFill>
                <a:latin typeface="Garamond"/>
                <a:ea typeface="Garamond"/>
                <a:cs typeface="Garamond"/>
                <a:sym typeface="Garamond"/>
              </a:rPr>
              <a:t> Write a table that subtracts the mean from each observed value. </a:t>
            </a:r>
            <a:endParaRPr sz="1400" b="0" i="0" u="none" strike="noStrike" cap="none" dirty="0">
              <a:solidFill>
                <a:srgbClr val="000000"/>
              </a:solidFill>
              <a:latin typeface="Arial"/>
              <a:ea typeface="Arial"/>
              <a:cs typeface="Arial"/>
              <a:sym typeface="Arial"/>
            </a:endParaRPr>
          </a:p>
          <a:p>
            <a:pPr marL="609585" marR="0" lvl="0" indent="-609585" algn="l" rtl="0">
              <a:lnSpc>
                <a:spcPct val="150000"/>
              </a:lnSpc>
              <a:spcBef>
                <a:spcPts val="0"/>
              </a:spcBef>
              <a:spcAft>
                <a:spcPts val="0"/>
              </a:spcAft>
              <a:buClr>
                <a:schemeClr val="dk1"/>
              </a:buClr>
              <a:buSzPts val="2400"/>
              <a:buFont typeface="Garamond"/>
              <a:buAutoNum type="arabicPeriod"/>
            </a:pPr>
            <a:r>
              <a:rPr lang="en-US" sz="2400" b="0" i="0" u="none" strike="noStrike" cap="none" dirty="0">
                <a:solidFill>
                  <a:schemeClr val="dk1"/>
                </a:solidFill>
                <a:latin typeface="Garamond"/>
                <a:ea typeface="Garamond"/>
                <a:cs typeface="Garamond"/>
                <a:sym typeface="Garamond"/>
              </a:rPr>
              <a:t>Square each of the differences. </a:t>
            </a:r>
            <a:endParaRPr sz="1400" b="0" i="0" u="none" strike="noStrike" cap="none" dirty="0">
              <a:solidFill>
                <a:srgbClr val="000000"/>
              </a:solidFill>
              <a:latin typeface="Arial"/>
              <a:ea typeface="Arial"/>
              <a:cs typeface="Arial"/>
              <a:sym typeface="Arial"/>
            </a:endParaRPr>
          </a:p>
          <a:p>
            <a:pPr marL="609585" marR="0" lvl="0" indent="-609585" algn="l" rtl="0">
              <a:lnSpc>
                <a:spcPct val="150000"/>
              </a:lnSpc>
              <a:spcBef>
                <a:spcPts val="0"/>
              </a:spcBef>
              <a:spcAft>
                <a:spcPts val="0"/>
              </a:spcAft>
              <a:buClr>
                <a:schemeClr val="dk1"/>
              </a:buClr>
              <a:buSzPts val="2400"/>
              <a:buFont typeface="Garamond"/>
              <a:buAutoNum type="arabicPeriod"/>
            </a:pPr>
            <a:r>
              <a:rPr lang="en-US" sz="2400" b="0" i="0" u="none" strike="noStrike" cap="none" dirty="0">
                <a:solidFill>
                  <a:schemeClr val="dk1"/>
                </a:solidFill>
                <a:latin typeface="Garamond"/>
                <a:ea typeface="Garamond"/>
                <a:cs typeface="Garamond"/>
                <a:sym typeface="Garamond"/>
              </a:rPr>
              <a:t> Add this column. </a:t>
            </a:r>
            <a:endParaRPr sz="1400" b="0" i="0" u="none" strike="noStrike" cap="none" dirty="0">
              <a:solidFill>
                <a:srgbClr val="000000"/>
              </a:solidFill>
              <a:latin typeface="Arial"/>
              <a:ea typeface="Arial"/>
              <a:cs typeface="Arial"/>
              <a:sym typeface="Arial"/>
            </a:endParaRPr>
          </a:p>
          <a:p>
            <a:pPr marL="609585" marR="0" lvl="0" indent="-609585" algn="l" rtl="0">
              <a:lnSpc>
                <a:spcPct val="150000"/>
              </a:lnSpc>
              <a:spcBef>
                <a:spcPts val="0"/>
              </a:spcBef>
              <a:spcAft>
                <a:spcPts val="0"/>
              </a:spcAft>
              <a:buClr>
                <a:schemeClr val="dk1"/>
              </a:buClr>
              <a:buSzPts val="2400"/>
              <a:buFont typeface="Garamond"/>
              <a:buAutoNum type="arabicPeriod"/>
            </a:pPr>
            <a:r>
              <a:rPr lang="en-US" sz="2400" b="0" i="0" u="none" strike="noStrike" cap="none" dirty="0">
                <a:solidFill>
                  <a:schemeClr val="dk1"/>
                </a:solidFill>
                <a:latin typeface="Garamond"/>
                <a:ea typeface="Garamond"/>
                <a:cs typeface="Garamond"/>
                <a:sym typeface="Garamond"/>
              </a:rPr>
              <a:t>Divide by n -1 where n is the number of items in the sample This is the variance. </a:t>
            </a:r>
            <a:endParaRPr sz="1400" b="0" i="0" u="none" strike="noStrike" cap="none" dirty="0">
              <a:solidFill>
                <a:srgbClr val="000000"/>
              </a:solidFill>
              <a:latin typeface="Arial"/>
              <a:ea typeface="Arial"/>
              <a:cs typeface="Arial"/>
              <a:sym typeface="Arial"/>
            </a:endParaRPr>
          </a:p>
          <a:p>
            <a:pPr marL="609585" marR="0" lvl="0" indent="-609585" algn="l" rtl="0">
              <a:lnSpc>
                <a:spcPct val="150000"/>
              </a:lnSpc>
              <a:spcBef>
                <a:spcPts val="0"/>
              </a:spcBef>
              <a:spcAft>
                <a:spcPts val="0"/>
              </a:spcAft>
              <a:buClr>
                <a:schemeClr val="dk1"/>
              </a:buClr>
              <a:buSzPts val="2400"/>
              <a:buFont typeface="Garamond"/>
              <a:buAutoNum type="arabicPeriod"/>
            </a:pPr>
            <a:r>
              <a:rPr lang="en-US" sz="2400" b="0" i="0" u="none" strike="noStrike" cap="none" dirty="0">
                <a:solidFill>
                  <a:schemeClr val="dk1"/>
                </a:solidFill>
                <a:latin typeface="Garamond"/>
                <a:ea typeface="Garamond"/>
                <a:cs typeface="Garamond"/>
                <a:sym typeface="Garamond"/>
              </a:rPr>
              <a:t>To get the standard deviation we take the square root of the variance. </a:t>
            </a:r>
            <a:endParaRPr sz="1400" b="0" i="0" u="none" strike="noStrike" cap="none" dirty="0">
              <a:solidFill>
                <a:srgbClr val="000000"/>
              </a:solidFill>
              <a:latin typeface="Arial"/>
              <a:ea typeface="Arial"/>
              <a:cs typeface="Arial"/>
              <a:sym typeface="Arial"/>
            </a:endParaRPr>
          </a:p>
        </p:txBody>
      </p:sp>
      <p:sp>
        <p:nvSpPr>
          <p:cNvPr id="303" name="Google Shape;303;p21"/>
          <p:cNvSpPr txBox="1"/>
          <p:nvPr/>
        </p:nvSpPr>
        <p:spPr>
          <a:xfrm>
            <a:off x="0" y="0"/>
            <a:ext cx="8064500" cy="58189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9300"/>
              </a:buClr>
              <a:buSzPts val="3500"/>
              <a:buFont typeface="Garamond"/>
              <a:buNone/>
            </a:pPr>
            <a:r>
              <a:rPr lang="en-US" sz="3500" b="0" i="0" u="none" strike="noStrike" cap="none">
                <a:solidFill>
                  <a:srgbClr val="FF9300"/>
                </a:solidFill>
                <a:latin typeface="Garamond"/>
                <a:ea typeface="Garamond"/>
                <a:cs typeface="Garamond"/>
                <a:sym typeface="Garamond"/>
              </a:rPr>
              <a:t>Computing step by step</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p:nvPr/>
        </p:nvSpPr>
        <p:spPr>
          <a:xfrm>
            <a:off x="0" y="0"/>
            <a:ext cx="5952067" cy="58189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9300"/>
              </a:buClr>
              <a:buSzPts val="3500"/>
              <a:buFont typeface="Garamond"/>
              <a:buNone/>
            </a:pPr>
            <a:r>
              <a:rPr lang="en-US" sz="3500" b="0" i="0" u="none" strike="noStrike" cap="none">
                <a:solidFill>
                  <a:srgbClr val="FF9300"/>
                </a:solidFill>
                <a:latin typeface="Garamond"/>
                <a:ea typeface="Garamond"/>
                <a:cs typeface="Garamond"/>
                <a:sym typeface="Garamond"/>
              </a:rPr>
              <a:t>In class exercise</a:t>
            </a:r>
            <a:endParaRPr sz="1400" b="0" i="0" u="none" strike="noStrike" cap="none">
              <a:solidFill>
                <a:srgbClr val="000000"/>
              </a:solidFill>
              <a:latin typeface="Arial"/>
              <a:ea typeface="Arial"/>
              <a:cs typeface="Arial"/>
              <a:sym typeface="Arial"/>
            </a:endParaRPr>
          </a:p>
        </p:txBody>
      </p:sp>
      <p:sp>
        <p:nvSpPr>
          <p:cNvPr id="334" name="Google Shape;334;p24"/>
          <p:cNvSpPr/>
          <p:nvPr/>
        </p:nvSpPr>
        <p:spPr>
          <a:xfrm>
            <a:off x="0" y="1348759"/>
            <a:ext cx="1046480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Garamond"/>
                <a:ea typeface="Garamond"/>
                <a:cs typeface="Garamond"/>
                <a:sym typeface="Garamond"/>
              </a:rPr>
              <a:t>Find Variance, Standard Deviation and Range for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Garamond"/>
                <a:ea typeface="Garamond"/>
                <a:cs typeface="Garamond"/>
                <a:sym typeface="Garamond"/>
              </a:rPr>
              <a:t>44, 50, 38, 96, 42, 47, 40, 39, 46, 50 </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p:nvPr/>
        </p:nvSpPr>
        <p:spPr>
          <a:xfrm>
            <a:off x="334433" y="260352"/>
            <a:ext cx="4800600" cy="57704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0" indent="0">
              <a:lnSpc>
                <a:spcPct val="90000"/>
              </a:lnSpc>
              <a:buClr>
                <a:srgbClr val="FF9300"/>
              </a:buClr>
              <a:buSzPts val="3500"/>
              <a:buFont typeface="Garamond"/>
              <a:buNone/>
              <a:defRPr sz="3500">
                <a:solidFill>
                  <a:srgbClr val="FF9300"/>
                </a:solidFill>
                <a:latin typeface="Garamond"/>
                <a:ea typeface="Garamond"/>
                <a:cs typeface="Garamond"/>
              </a:defRPr>
            </a:lvl1pPr>
          </a:lstStyle>
          <a:p>
            <a:r>
              <a:rPr lang="en-IN"/>
              <a:t>Visualization Techniques</a:t>
            </a: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9" y="1107418"/>
            <a:ext cx="11934018" cy="5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844080"/>
      </p:ext>
    </p:extLst>
  </p:cSld>
  <p:clrMapOvr>
    <a:masterClrMapping/>
  </p:clrMapOvr>
  <p:transition>
    <p:push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19878</TotalTime>
  <Words>506</Words>
  <Application>Microsoft Office PowerPoint</Application>
  <PresentationFormat>Custom</PresentationFormat>
  <Paragraphs>93</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Garamond</vt:lpstr>
      <vt:lpstr>Calibri</vt:lpstr>
      <vt:lpstr>Office Theme</vt:lpstr>
      <vt:lpstr>Measures of Variability</vt:lpstr>
      <vt:lpstr>PowerPoint Presentation</vt:lpstr>
      <vt:lpstr>Types of Variation /Dispersion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Graphical Techniques – Box Plot</vt:lpstr>
      <vt:lpstr>PowerPoint Presentation</vt:lpstr>
      <vt:lpstr>PowerPoint Presentation</vt:lpstr>
      <vt:lpstr>Graphical Techniques – Histogram</vt:lpstr>
      <vt:lpstr>Skewness and Kurtosis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Tinge Photography</dc:creator>
  <cp:lastModifiedBy>PC</cp:lastModifiedBy>
  <cp:revision>25</cp:revision>
  <dcterms:created xsi:type="dcterms:W3CDTF">2020-04-07T15:57:26Z</dcterms:created>
  <dcterms:modified xsi:type="dcterms:W3CDTF">2023-01-27T18:50:44Z</dcterms:modified>
</cp:coreProperties>
</file>