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60" r:id="rId3"/>
    <p:sldId id="257" r:id="rId4"/>
    <p:sldId id="286" r:id="rId5"/>
    <p:sldId id="259" r:id="rId6"/>
    <p:sldId id="285" r:id="rId7"/>
    <p:sldId id="261" r:id="rId8"/>
    <p:sldId id="287" r:id="rId9"/>
    <p:sldId id="258" r:id="rId10"/>
    <p:sldId id="271" r:id="rId11"/>
    <p:sldId id="278" r:id="rId12"/>
    <p:sldId id="284" r:id="rId13"/>
    <p:sldId id="27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A05636-7707-4050-8B3E-2D147F52F50C}">
  <a:tblStyle styleId="{B7A05636-7707-4050-8B3E-2D147F52F50C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90" autoAdjust="0"/>
  </p:normalViewPr>
  <p:slideViewPr>
    <p:cSldViewPr snapToGrid="0" snapToObjects="1">
      <p:cViewPr varScale="1">
        <p:scale>
          <a:sx n="78" d="100"/>
          <a:sy n="78" d="100"/>
        </p:scale>
        <p:origin x="1176" y="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13221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2792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653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128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</a:t>
            </a:r>
            <a:r>
              <a:rPr lang="x-none" dirty="0" smtClean="0"/>
              <a:t>nd that</a:t>
            </a:r>
            <a:r>
              <a:rPr lang="x-none" baseline="0" dirty="0" smtClean="0"/>
              <a:t> is only possible with used phones.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8776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 dirty="0" smtClean="0"/>
              <a:t>But</a:t>
            </a:r>
            <a:r>
              <a:rPr lang="x-none" baseline="0" dirty="0" smtClean="0"/>
              <a:t> currently there are two Bad ways people buy used phones:</a:t>
            </a:r>
          </a:p>
          <a:p>
            <a:pPr lvl="0">
              <a:spcBef>
                <a:spcPts val="0"/>
              </a:spcBef>
              <a:buNone/>
            </a:pPr>
            <a:endParaRPr lang="x-none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x-none" baseline="0" dirty="0" smtClean="0"/>
              <a:t>Through online websites such as olx,</a:t>
            </a:r>
          </a:p>
        </p:txBody>
      </p:sp>
    </p:spTree>
    <p:extLst>
      <p:ext uri="{BB962C8B-B14F-4D97-AF65-F5344CB8AC3E}">
        <p14:creationId xmlns:p14="http://schemas.microsoft.com/office/powerpoint/2010/main" val="2617292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695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/>
              <a:t>1- N</a:t>
            </a:r>
            <a:r>
              <a:rPr lang="en" sz="1100" dirty="0" smtClean="0"/>
              <a:t>o online portal exists which provides tested used phones online.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110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100" dirty="0" smtClean="0"/>
              <a:t>2- </a:t>
            </a:r>
            <a:r>
              <a:rPr lang="en-US" sz="1100" dirty="0" smtClean="0"/>
              <a:t>P</a:t>
            </a:r>
            <a:r>
              <a:rPr lang="en" sz="1100" dirty="0" smtClean="0"/>
              <a:t>revious methods of buying used phones benefit the seller only. </a:t>
            </a:r>
            <a:r>
              <a:rPr lang="en-IE" sz="1100" dirty="0" err="1" smtClean="0"/>
              <a:t>VerifiedMobiles</a:t>
            </a:r>
            <a:r>
              <a:rPr lang="en-IE" sz="1100" baseline="0" dirty="0" smtClean="0"/>
              <a:t> </a:t>
            </a:r>
            <a:r>
              <a:rPr lang="en" sz="1100" dirty="0" smtClean="0"/>
              <a:t>benefit the buyer.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110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100" dirty="0" smtClean="0"/>
              <a:t>3- </a:t>
            </a:r>
            <a:r>
              <a:rPr lang="en-US" sz="1100" dirty="0" smtClean="0"/>
              <a:t>Now you don’t have to travel large distance in search of a phone. Go online, search desired phone and order it.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sz="110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100" dirty="0" smtClean="0"/>
              <a:t>4- </a:t>
            </a:r>
            <a:endParaRPr lang="en" sz="110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110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110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110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1100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8868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6903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/>
              <a:t>1- N</a:t>
            </a:r>
            <a:r>
              <a:rPr lang="en" sz="1100" dirty="0" smtClean="0"/>
              <a:t>o online portal exists which provides tested used phones online.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110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100" dirty="0" smtClean="0"/>
              <a:t>2- </a:t>
            </a:r>
            <a:r>
              <a:rPr lang="en-US" sz="1100" dirty="0" smtClean="0"/>
              <a:t>P</a:t>
            </a:r>
            <a:r>
              <a:rPr lang="en" sz="1100" dirty="0" smtClean="0"/>
              <a:t>revious methods of buying used phones benefit the seller only. </a:t>
            </a:r>
            <a:r>
              <a:rPr lang="en-IE" sz="1100" dirty="0" err="1" smtClean="0"/>
              <a:t>VerifiedMobiles</a:t>
            </a:r>
            <a:r>
              <a:rPr lang="en-IE" sz="1100" baseline="0" dirty="0" smtClean="0"/>
              <a:t> </a:t>
            </a:r>
            <a:r>
              <a:rPr lang="en" sz="1100" dirty="0" smtClean="0"/>
              <a:t>benefit the buyer.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110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100" dirty="0" smtClean="0"/>
              <a:t>3- </a:t>
            </a:r>
            <a:r>
              <a:rPr lang="en-US" sz="1100" dirty="0" smtClean="0"/>
              <a:t>Now you don’t have to travel large distance in search of a phone. Go online, search desired phone and order it.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sz="110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100" dirty="0" smtClean="0"/>
              <a:t>4- </a:t>
            </a:r>
            <a:endParaRPr lang="en" sz="110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110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110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110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1100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0508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4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E" dirty="0" smtClean="0"/>
              <a:t>On the</a:t>
            </a:r>
            <a:r>
              <a:rPr lang="en-IE" baseline="0" dirty="0" smtClean="0"/>
              <a:t> revenue side, we need expert financial advise. This is our estimated revenue model.</a:t>
            </a:r>
          </a:p>
          <a:p>
            <a:pPr lvl="0">
              <a:spcBef>
                <a:spcPts val="0"/>
              </a:spcBef>
              <a:buNone/>
            </a:pPr>
            <a:endParaRPr lang="en-IE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IE" baseline="0" dirty="0" smtClean="0"/>
              <a:t>70,000 daily visitors,  make 11 lacs.</a:t>
            </a:r>
          </a:p>
          <a:p>
            <a:pPr lvl="0">
              <a:spcBef>
                <a:spcPts val="0"/>
              </a:spcBef>
              <a:buNone/>
            </a:pPr>
            <a:r>
              <a:rPr lang="en-IE" baseline="0" dirty="0" smtClean="0"/>
              <a:t>Means 1 visit would make around 0.50 PKR</a:t>
            </a:r>
          </a:p>
          <a:p>
            <a:pPr lvl="0">
              <a:spcBef>
                <a:spcPts val="0"/>
              </a:spcBef>
              <a:buNone/>
            </a:pPr>
            <a:r>
              <a:rPr lang="en-IE" baseline="0" dirty="0" smtClean="0"/>
              <a:t>So After 3 months we will have minimum 1lac visits/month which gives 50K PKR</a:t>
            </a:r>
          </a:p>
          <a:p>
            <a:pPr lvl="0">
              <a:spcBef>
                <a:spcPts val="0"/>
              </a:spcBef>
              <a:buNone/>
            </a:pPr>
            <a:endParaRPr lang="en-IE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IE" baseline="0" dirty="0" smtClean="0"/>
              <a:t>After 3 months,</a:t>
            </a:r>
          </a:p>
          <a:p>
            <a:pPr lvl="0">
              <a:spcBef>
                <a:spcPts val="0"/>
              </a:spcBef>
              <a:buNone/>
            </a:pPr>
            <a:r>
              <a:rPr lang="en-IE" baseline="0" dirty="0" smtClean="0"/>
              <a:t>we would sell at least 1000 phones a month, and make 300/phone on average means 3Lac per month</a:t>
            </a:r>
          </a:p>
          <a:p>
            <a:pPr lvl="0">
              <a:spcBef>
                <a:spcPts val="0"/>
              </a:spcBef>
              <a:buNone/>
            </a:pPr>
            <a:endParaRPr lang="en-IE" baseline="0" dirty="0" smtClean="0"/>
          </a:p>
          <a:p>
            <a:pPr lvl="0">
              <a:spcBef>
                <a:spcPts val="0"/>
              </a:spcBef>
              <a:buNone/>
            </a:pPr>
            <a:endParaRPr lang="en-IE" baseline="0" dirty="0" smtClean="0"/>
          </a:p>
          <a:p>
            <a:pPr lvl="0">
              <a:spcBef>
                <a:spcPts val="0"/>
              </a:spcBef>
              <a:buNone/>
            </a:pPr>
            <a:endParaRPr lang="en-IE" baseline="0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779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2706650" y="3872628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81693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420475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2362484" y="1670132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818460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2300611" y="990189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3001074" y="4182123"/>
            <a:ext cx="508850" cy="478710"/>
            <a:chOff x="5972700" y="2330200"/>
            <a:chExt cx="411625" cy="387275"/>
          </a:xfrm>
        </p:grpSpPr>
        <p:sp>
          <p:nvSpPr>
            <p:cNvPr id="21" name="Shape 2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" name="Shape 23"/>
          <p:cNvGrpSpPr/>
          <p:nvPr/>
        </p:nvGrpSpPr>
        <p:grpSpPr>
          <a:xfrm>
            <a:off x="5861767" y="506559"/>
            <a:ext cx="524974" cy="832144"/>
            <a:chOff x="6718575" y="2318625"/>
            <a:chExt cx="256950" cy="407375"/>
          </a:xfrm>
        </p:grpSpPr>
        <p:sp>
          <p:nvSpPr>
            <p:cNvPr id="24" name="Shape 2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33" name="Shape 33"/>
          <p:cNvSpPr/>
          <p:nvPr/>
        </p:nvSpPr>
        <p:spPr>
          <a:xfrm>
            <a:off x="2757246" y="861969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3509928" y="4757334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5494851" y="4374526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Yellow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-117275" y="847256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1156975" y="-137273"/>
            <a:ext cx="398700" cy="3986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397225" y="337513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88128" y="1334484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258289" y="1577100"/>
            <a:ext cx="93900" cy="938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8726411" y="320006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4" name="Shape 334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335" name="Shape 33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7" name="Shape 337"/>
          <p:cNvGrpSpPr/>
          <p:nvPr/>
        </p:nvGrpSpPr>
        <p:grpSpPr>
          <a:xfrm>
            <a:off x="545621" y="382389"/>
            <a:ext cx="398657" cy="631920"/>
            <a:chOff x="6718575" y="2318625"/>
            <a:chExt cx="256950" cy="407375"/>
          </a:xfrm>
        </p:grpSpPr>
        <p:sp>
          <p:nvSpPr>
            <p:cNvPr id="338" name="Shape 33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Magenta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1156975" y="-137273"/>
            <a:ext cx="398700" cy="3986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1397225" y="337513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488128" y="1334484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258289" y="1577100"/>
            <a:ext cx="93900" cy="938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8726411" y="320006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60" name="Shape 360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361" name="Shape 36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3" name="Shape 363"/>
          <p:cNvGrpSpPr/>
          <p:nvPr/>
        </p:nvGrpSpPr>
        <p:grpSpPr>
          <a:xfrm>
            <a:off x="545621" y="382389"/>
            <a:ext cx="398657" cy="631920"/>
            <a:chOff x="6718575" y="2318625"/>
            <a:chExt cx="256950" cy="407375"/>
          </a:xfrm>
        </p:grpSpPr>
        <p:sp>
          <p:nvSpPr>
            <p:cNvPr id="364" name="Shape 36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2" name="Shape 372"/>
          <p:cNvSpPr/>
          <p:nvPr/>
        </p:nvSpPr>
        <p:spPr>
          <a:xfrm>
            <a:off x="-117275" y="847256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2706650" y="3872628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081693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2420475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2362484" y="1670132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6818460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2300611" y="990189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3001074" y="4182123"/>
            <a:ext cx="508850" cy="478710"/>
            <a:chOff x="5972700" y="2330200"/>
            <a:chExt cx="411625" cy="387275"/>
          </a:xfrm>
        </p:grpSpPr>
        <p:sp>
          <p:nvSpPr>
            <p:cNvPr id="50" name="Shape 5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" name="Shape 52"/>
          <p:cNvGrpSpPr/>
          <p:nvPr/>
        </p:nvGrpSpPr>
        <p:grpSpPr>
          <a:xfrm>
            <a:off x="5861767" y="506559"/>
            <a:ext cx="524974" cy="832144"/>
            <a:chOff x="6718575" y="2318625"/>
            <a:chExt cx="256950" cy="407375"/>
          </a:xfrm>
        </p:grpSpPr>
        <p:sp>
          <p:nvSpPr>
            <p:cNvPr id="53" name="Shape 5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1" name="Shape 61"/>
          <p:cNvSpPr/>
          <p:nvPr/>
        </p:nvSpPr>
        <p:spPr>
          <a:xfrm>
            <a:off x="2757246" y="861969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3509928" y="4757334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5494851" y="4374526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2886100" y="2916251"/>
            <a:ext cx="33717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B600"/>
              </a:buClr>
              <a:buNone/>
              <a:defRPr>
                <a:solidFill>
                  <a:srgbClr val="FFB600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3469948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-140399" y="3784203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8079300" y="4416225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07150" y="4701448"/>
            <a:ext cx="336899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8896575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7800546" y="4653307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8471996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528659" y="3509274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8327787" y="4664713"/>
            <a:ext cx="382243" cy="382243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1" name="Shape 81"/>
          <p:cNvGrpSpPr/>
          <p:nvPr/>
        </p:nvGrpSpPr>
        <p:grpSpPr>
          <a:xfrm>
            <a:off x="154024" y="4093698"/>
            <a:ext cx="508850" cy="478710"/>
            <a:chOff x="5972700" y="2330200"/>
            <a:chExt cx="411625" cy="387275"/>
          </a:xfrm>
        </p:grpSpPr>
        <p:sp>
          <p:nvSpPr>
            <p:cNvPr id="82" name="Shape 8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" name="Shape 84"/>
          <p:cNvGrpSpPr/>
          <p:nvPr/>
        </p:nvGrpSpPr>
        <p:grpSpPr>
          <a:xfrm>
            <a:off x="5222963" y="889722"/>
            <a:ext cx="292922" cy="464285"/>
            <a:chOff x="6718575" y="2318625"/>
            <a:chExt cx="256950" cy="407375"/>
          </a:xfrm>
        </p:grpSpPr>
        <p:sp>
          <p:nvSpPr>
            <p:cNvPr id="85" name="Shape 8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4A5C65"/>
              </a:buClr>
              <a:buSzPct val="100000"/>
              <a:defRPr sz="3000" i="1">
                <a:solidFill>
                  <a:srgbClr val="4A5C65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4A5C65"/>
              </a:buClr>
              <a:buSzPct val="100000"/>
              <a:defRPr sz="3000" i="1">
                <a:solidFill>
                  <a:srgbClr val="4A5C65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4A5C65"/>
              </a:buClr>
              <a:buSzPct val="100000"/>
              <a:defRPr sz="3000" i="1">
                <a:solidFill>
                  <a:srgbClr val="4A5C65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4A5C65"/>
              </a:buClr>
              <a:buSzPct val="100000"/>
              <a:defRPr sz="3000" i="1">
                <a:solidFill>
                  <a:srgbClr val="4A5C65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4A5C65"/>
              </a:buClr>
              <a:buSzPct val="100000"/>
              <a:defRPr sz="3000" i="1">
                <a:solidFill>
                  <a:srgbClr val="4A5C65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4A5C65"/>
              </a:buClr>
              <a:buSzPct val="100000"/>
              <a:defRPr sz="3000" i="1">
                <a:solidFill>
                  <a:srgbClr val="4A5C65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4A5C65"/>
              </a:buClr>
              <a:buSzPct val="100000"/>
              <a:defRPr sz="3000" i="1">
                <a:solidFill>
                  <a:srgbClr val="4A5C65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4A5C65"/>
              </a:buClr>
              <a:buSzPct val="100000"/>
              <a:defRPr sz="3000" i="1">
                <a:solidFill>
                  <a:srgbClr val="4A5C65"/>
                </a:solidFill>
              </a:defRPr>
            </a:lvl8pPr>
            <a:lvl9pPr lvl="8" algn="ctr">
              <a:spcBef>
                <a:spcPts val="0"/>
              </a:spcBef>
              <a:buClr>
                <a:srgbClr val="4A5C65"/>
              </a:buClr>
              <a:buSzPct val="100000"/>
              <a:defRPr sz="3000" i="1">
                <a:solidFill>
                  <a:srgbClr val="4A5C65"/>
                </a:solidFill>
              </a:defRPr>
            </a:lvl9pPr>
          </a:lstStyle>
          <a:p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FFFFFF"/>
                </a:solidFill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1704596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522903" y="316284"/>
            <a:ext cx="212999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8726411" y="320006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0" name="Shape 110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111" name="Shape 1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3" name="Shape 113"/>
          <p:cNvGrpSpPr/>
          <p:nvPr/>
        </p:nvGrpSpPr>
        <p:grpSpPr>
          <a:xfrm>
            <a:off x="2139871" y="482539"/>
            <a:ext cx="398657" cy="631920"/>
            <a:chOff x="6718575" y="2318625"/>
            <a:chExt cx="256950" cy="407375"/>
          </a:xfrm>
        </p:grpSpPr>
        <p:sp>
          <p:nvSpPr>
            <p:cNvPr id="114" name="Shape 1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1704596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1522903" y="316284"/>
            <a:ext cx="212999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8726411" y="320006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9" name="Shape 139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140" name="Shape 14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2" name="Shape 142"/>
          <p:cNvGrpSpPr/>
          <p:nvPr/>
        </p:nvGrpSpPr>
        <p:grpSpPr>
          <a:xfrm>
            <a:off x="2139871" y="482539"/>
            <a:ext cx="398657" cy="631920"/>
            <a:chOff x="6718575" y="2318625"/>
            <a:chExt cx="256950" cy="407375"/>
          </a:xfrm>
        </p:grpSpPr>
        <p:sp>
          <p:nvSpPr>
            <p:cNvPr id="143" name="Shape 14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1704596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1522903" y="316284"/>
            <a:ext cx="212999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8726411" y="320006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9" name="Shape 169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170" name="Shape 17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2" name="Shape 172"/>
          <p:cNvGrpSpPr/>
          <p:nvPr/>
        </p:nvGrpSpPr>
        <p:grpSpPr>
          <a:xfrm>
            <a:off x="2139871" y="482539"/>
            <a:ext cx="398657" cy="631920"/>
            <a:chOff x="6718575" y="2318625"/>
            <a:chExt cx="256950" cy="407375"/>
          </a:xfrm>
        </p:grpSpPr>
        <p:sp>
          <p:nvSpPr>
            <p:cNvPr id="173" name="Shape 17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300"/>
            </a:lvl1pPr>
            <a:lvl2pPr lvl="1" rtl="0">
              <a:spcBef>
                <a:spcPts val="0"/>
              </a:spcBef>
              <a:buSzPct val="100000"/>
              <a:defRPr sz="1300"/>
            </a:lvl2pPr>
            <a:lvl3pPr lvl="2" rtl="0">
              <a:spcBef>
                <a:spcPts val="0"/>
              </a:spcBef>
              <a:buSzPct val="100000"/>
              <a:defRPr sz="1300"/>
            </a:lvl3pPr>
            <a:lvl4pPr lvl="3" rtl="0">
              <a:spcBef>
                <a:spcPts val="0"/>
              </a:spcBef>
              <a:buSzPct val="100000"/>
              <a:defRPr sz="1300"/>
            </a:lvl4pPr>
            <a:lvl5pPr lvl="4" rtl="0">
              <a:spcBef>
                <a:spcPts val="0"/>
              </a:spcBef>
              <a:buSzPct val="100000"/>
              <a:defRPr sz="1300"/>
            </a:lvl5pPr>
            <a:lvl6pPr lvl="5" rtl="0">
              <a:spcBef>
                <a:spcPts val="0"/>
              </a:spcBef>
              <a:buSzPct val="100000"/>
              <a:defRPr sz="1300"/>
            </a:lvl6pPr>
            <a:lvl7pPr lvl="6" rtl="0">
              <a:spcBef>
                <a:spcPts val="0"/>
              </a:spcBef>
              <a:buSzPct val="100000"/>
              <a:defRPr sz="1300"/>
            </a:lvl7pPr>
            <a:lvl8pPr lvl="7" rtl="0">
              <a:spcBef>
                <a:spcPts val="0"/>
              </a:spcBef>
              <a:buSzPct val="100000"/>
              <a:defRPr sz="1300"/>
            </a:lvl8pPr>
            <a:lvl9pPr lvl="8" rtl="0">
              <a:spcBef>
                <a:spcPts val="0"/>
              </a:spcBef>
              <a:buSzPct val="100000"/>
              <a:defRPr sz="1300"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2"/>
          </p:nvPr>
        </p:nvSpPr>
        <p:spPr>
          <a:xfrm>
            <a:off x="4637113" y="1428750"/>
            <a:ext cx="1858800" cy="27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300"/>
            </a:lvl1pPr>
            <a:lvl2pPr lvl="1" rtl="0">
              <a:spcBef>
                <a:spcPts val="0"/>
              </a:spcBef>
              <a:buSzPct val="100000"/>
              <a:defRPr sz="1300"/>
            </a:lvl2pPr>
            <a:lvl3pPr lvl="2" rtl="0">
              <a:spcBef>
                <a:spcPts val="0"/>
              </a:spcBef>
              <a:buSzPct val="100000"/>
              <a:defRPr sz="1300"/>
            </a:lvl3pPr>
            <a:lvl4pPr lvl="3" rtl="0">
              <a:spcBef>
                <a:spcPts val="0"/>
              </a:spcBef>
              <a:buSzPct val="100000"/>
              <a:defRPr sz="1300"/>
            </a:lvl4pPr>
            <a:lvl5pPr lvl="4" rtl="0">
              <a:spcBef>
                <a:spcPts val="0"/>
              </a:spcBef>
              <a:buSzPct val="100000"/>
              <a:defRPr sz="1300"/>
            </a:lvl5pPr>
            <a:lvl6pPr lvl="5" rtl="0">
              <a:spcBef>
                <a:spcPts val="0"/>
              </a:spcBef>
              <a:buSzPct val="100000"/>
              <a:defRPr sz="1300"/>
            </a:lvl6pPr>
            <a:lvl7pPr lvl="6" rtl="0">
              <a:spcBef>
                <a:spcPts val="0"/>
              </a:spcBef>
              <a:buSzPct val="100000"/>
              <a:defRPr sz="1300"/>
            </a:lvl7pPr>
            <a:lvl8pPr lvl="7" rtl="0">
              <a:spcBef>
                <a:spcPts val="0"/>
              </a:spcBef>
              <a:buSzPct val="100000"/>
              <a:defRPr sz="1300"/>
            </a:lvl8pPr>
            <a:lvl9pPr lvl="8" rtl="0">
              <a:spcBef>
                <a:spcPts val="0"/>
              </a:spcBef>
              <a:buSzPct val="100000"/>
              <a:defRPr sz="1300"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3"/>
          </p:nvPr>
        </p:nvSpPr>
        <p:spPr>
          <a:xfrm>
            <a:off x="6591227" y="1428750"/>
            <a:ext cx="1858800" cy="27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300"/>
            </a:lvl1pPr>
            <a:lvl2pPr lvl="1" rtl="0">
              <a:spcBef>
                <a:spcPts val="0"/>
              </a:spcBef>
              <a:buSzPct val="100000"/>
              <a:defRPr sz="1300"/>
            </a:lvl2pPr>
            <a:lvl3pPr lvl="2" rtl="0">
              <a:spcBef>
                <a:spcPts val="0"/>
              </a:spcBef>
              <a:buSzPct val="100000"/>
              <a:defRPr sz="1300"/>
            </a:lvl3pPr>
            <a:lvl4pPr lvl="3" rtl="0">
              <a:spcBef>
                <a:spcPts val="0"/>
              </a:spcBef>
              <a:buSzPct val="100000"/>
              <a:defRPr sz="1300"/>
            </a:lvl4pPr>
            <a:lvl5pPr lvl="4" rtl="0">
              <a:spcBef>
                <a:spcPts val="0"/>
              </a:spcBef>
              <a:buSzPct val="100000"/>
              <a:defRPr sz="1300"/>
            </a:lvl5pPr>
            <a:lvl6pPr lvl="5" rtl="0">
              <a:spcBef>
                <a:spcPts val="0"/>
              </a:spcBef>
              <a:buSzPct val="100000"/>
              <a:defRPr sz="1300"/>
            </a:lvl6pPr>
            <a:lvl7pPr lvl="6" rtl="0">
              <a:spcBef>
                <a:spcPts val="0"/>
              </a:spcBef>
              <a:buSzPct val="100000"/>
              <a:defRPr sz="1300"/>
            </a:lvl7pPr>
            <a:lvl8pPr lvl="7" rtl="0">
              <a:spcBef>
                <a:spcPts val="0"/>
              </a:spcBef>
              <a:buSzPct val="100000"/>
              <a:defRPr sz="1300"/>
            </a:lvl8pPr>
            <a:lvl9pPr lvl="8" rtl="0">
              <a:spcBef>
                <a:spcPts val="0"/>
              </a:spcBef>
              <a:buSzPct val="100000"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-117275" y="847256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1156975" y="-137273"/>
            <a:ext cx="398700" cy="3986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1397225" y="337513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488128" y="1334484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258289" y="1577100"/>
            <a:ext cx="93900" cy="938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8726411" y="320006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53" name="Shape 253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254" name="Shape 25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6" name="Shape 256"/>
          <p:cNvGrpSpPr/>
          <p:nvPr/>
        </p:nvGrpSpPr>
        <p:grpSpPr>
          <a:xfrm>
            <a:off x="545621" y="382389"/>
            <a:ext cx="398657" cy="631920"/>
            <a:chOff x="6718575" y="2318625"/>
            <a:chExt cx="256950" cy="407375"/>
          </a:xfrm>
        </p:grpSpPr>
        <p:sp>
          <p:nvSpPr>
            <p:cNvPr id="257" name="Shape 25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117275" y="847256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1156975" y="-137273"/>
            <a:ext cx="398700" cy="3986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397225" y="337513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88128" y="1334484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258289" y="1577100"/>
            <a:ext cx="93900" cy="938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8726411" y="320006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80" name="Shape 280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281" name="Shape 28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3" name="Shape 283"/>
          <p:cNvGrpSpPr/>
          <p:nvPr/>
        </p:nvGrpSpPr>
        <p:grpSpPr>
          <a:xfrm>
            <a:off x="545621" y="382389"/>
            <a:ext cx="398657" cy="631920"/>
            <a:chOff x="6718575" y="2318625"/>
            <a:chExt cx="256950" cy="407375"/>
          </a:xfrm>
        </p:grpSpPr>
        <p:sp>
          <p:nvSpPr>
            <p:cNvPr id="284" name="Shape 28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Aqua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-117275" y="847256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1156975" y="-137273"/>
            <a:ext cx="398700" cy="3986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1397225" y="337513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488128" y="1334484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258289" y="1577100"/>
            <a:ext cx="93900" cy="938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8726411" y="320006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07" name="Shape 307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308" name="Shape 30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0" name="Shape 310"/>
          <p:cNvGrpSpPr/>
          <p:nvPr/>
        </p:nvGrpSpPr>
        <p:grpSpPr>
          <a:xfrm>
            <a:off x="545621" y="382389"/>
            <a:ext cx="398657" cy="631920"/>
            <a:chOff x="6718575" y="2318625"/>
            <a:chExt cx="256950" cy="407375"/>
          </a:xfrm>
        </p:grpSpPr>
        <p:sp>
          <p:nvSpPr>
            <p:cNvPr id="311" name="Shape 3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Startup Name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type="ctrTitle" idx="4294967295"/>
          </p:nvPr>
        </p:nvSpPr>
        <p:spPr>
          <a:xfrm>
            <a:off x="3678006" y="864114"/>
            <a:ext cx="1787980" cy="44938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/>
              <a:t>Advertisment</a:t>
            </a:r>
            <a:endParaRPr lang="en" dirty="0"/>
          </a:p>
        </p:txBody>
      </p:sp>
      <p:sp>
        <p:nvSpPr>
          <p:cNvPr id="494" name="Shape 494"/>
          <p:cNvSpPr txBox="1">
            <a:spLocks noGrp="1"/>
          </p:cNvSpPr>
          <p:nvPr>
            <p:ph type="subTitle" idx="4294967295"/>
          </p:nvPr>
        </p:nvSpPr>
        <p:spPr>
          <a:xfrm>
            <a:off x="1232804" y="1244508"/>
            <a:ext cx="6678387" cy="77719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 smtClean="0"/>
              <a:t>After 1</a:t>
            </a:r>
            <a:r>
              <a:rPr lang="en" sz="1600" baseline="30000" dirty="0" smtClean="0"/>
              <a:t>st</a:t>
            </a:r>
            <a:r>
              <a:rPr lang="en" sz="1600" dirty="0" smtClean="0"/>
              <a:t> Quarter:	 200K  visitors/Month     =&gt; 1 Lac PKR/Month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 smtClean="0"/>
              <a:t>After 1</a:t>
            </a:r>
            <a:r>
              <a:rPr lang="en" sz="1600" baseline="30000" dirty="0" smtClean="0"/>
              <a:t>st</a:t>
            </a:r>
            <a:r>
              <a:rPr lang="en" sz="1600" dirty="0" smtClean="0"/>
              <a:t> Year: 	 1000K </a:t>
            </a:r>
            <a:r>
              <a:rPr lang="en" sz="1600" dirty="0"/>
              <a:t>visitors/Month    </a:t>
            </a:r>
            <a:r>
              <a:rPr lang="en" sz="1600" dirty="0" smtClean="0"/>
              <a:t>=&gt; 5 </a:t>
            </a:r>
            <a:r>
              <a:rPr lang="en" sz="1600" dirty="0"/>
              <a:t>Lac PKR/Month</a:t>
            </a:r>
          </a:p>
          <a:p>
            <a:pPr lvl="0" algn="ctr" rtl="0">
              <a:spcBef>
                <a:spcPts val="0"/>
              </a:spcBef>
              <a:buNone/>
            </a:pPr>
            <a:endParaRPr lang="en" sz="1400" dirty="0" smtClean="0"/>
          </a:p>
          <a:p>
            <a:pPr lvl="0" algn="ctr" rtl="0">
              <a:spcBef>
                <a:spcPts val="0"/>
              </a:spcBef>
              <a:buNone/>
            </a:pPr>
            <a:endParaRPr lang="en" sz="1400" dirty="0"/>
          </a:p>
        </p:txBody>
      </p:sp>
      <p:sp>
        <p:nvSpPr>
          <p:cNvPr id="9" name="Shape 497"/>
          <p:cNvSpPr txBox="1">
            <a:spLocks/>
          </p:cNvSpPr>
          <p:nvPr/>
        </p:nvSpPr>
        <p:spPr>
          <a:xfrm>
            <a:off x="2126796" y="346384"/>
            <a:ext cx="4890407" cy="6081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Slab Light"/>
              <a:buNone/>
              <a:defRPr sz="20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algn="ctr"/>
            <a:r>
              <a:rPr lang="en" sz="3000" dirty="0" smtClean="0">
                <a:solidFill>
                  <a:srgbClr val="92D050"/>
                </a:solidFill>
              </a:rPr>
              <a:t>How We Make </a:t>
            </a:r>
            <a:r>
              <a:rPr lang="en" sz="3000" dirty="0">
                <a:solidFill>
                  <a:srgbClr val="92D050"/>
                </a:solidFill>
              </a:rPr>
              <a:t>M</a:t>
            </a:r>
            <a:r>
              <a:rPr lang="en" sz="3000" dirty="0" smtClean="0">
                <a:solidFill>
                  <a:srgbClr val="92D050"/>
                </a:solidFill>
              </a:rPr>
              <a:t>oney?</a:t>
            </a:r>
            <a:endParaRPr lang="en" sz="3000" dirty="0">
              <a:solidFill>
                <a:srgbClr val="92D050"/>
              </a:solidFill>
            </a:endParaRPr>
          </a:p>
        </p:txBody>
      </p:sp>
      <p:sp>
        <p:nvSpPr>
          <p:cNvPr id="10" name="Shape 493"/>
          <p:cNvSpPr txBox="1">
            <a:spLocks/>
          </p:cNvSpPr>
          <p:nvPr/>
        </p:nvSpPr>
        <p:spPr>
          <a:xfrm>
            <a:off x="3433076" y="1887216"/>
            <a:ext cx="2277840" cy="475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Slab Light"/>
              <a:buNone/>
              <a:defRPr sz="20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algn="ctr"/>
            <a:r>
              <a:rPr lang="en" dirty="0" smtClean="0"/>
              <a:t>Phones Selling</a:t>
            </a:r>
            <a:endParaRPr lang="en" dirty="0"/>
          </a:p>
        </p:txBody>
      </p:sp>
      <p:sp>
        <p:nvSpPr>
          <p:cNvPr id="12" name="Shape 494"/>
          <p:cNvSpPr txBox="1">
            <a:spLocks/>
          </p:cNvSpPr>
          <p:nvPr/>
        </p:nvSpPr>
        <p:spPr>
          <a:xfrm>
            <a:off x="1232803" y="2259637"/>
            <a:ext cx="6678387" cy="7771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○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>
              <a:spcBef>
                <a:spcPts val="0"/>
              </a:spcBef>
              <a:buFont typeface="Lato Light"/>
              <a:buNone/>
            </a:pPr>
            <a:r>
              <a:rPr lang="en" sz="1600" dirty="0" smtClean="0"/>
              <a:t>After 1</a:t>
            </a:r>
            <a:r>
              <a:rPr lang="en" sz="1600" baseline="30000" dirty="0" smtClean="0"/>
              <a:t>st</a:t>
            </a:r>
            <a:r>
              <a:rPr lang="en" sz="1600" dirty="0" smtClean="0"/>
              <a:t> Quarter:	 500     Phones/Month     =&gt; 2 Lac PKR/Month</a:t>
            </a:r>
          </a:p>
          <a:p>
            <a:pPr>
              <a:spcBef>
                <a:spcPts val="0"/>
              </a:spcBef>
              <a:buFont typeface="Lato Light"/>
              <a:buNone/>
            </a:pPr>
            <a:r>
              <a:rPr lang="en" sz="1600" dirty="0" smtClean="0"/>
              <a:t>After 1</a:t>
            </a:r>
            <a:r>
              <a:rPr lang="en" sz="1600" baseline="30000" dirty="0" smtClean="0"/>
              <a:t>st</a:t>
            </a:r>
            <a:r>
              <a:rPr lang="en" sz="1600" dirty="0" smtClean="0"/>
              <a:t> Year: 	 3000   Phones/Month     =&gt; 10  Lac PKR/Month</a:t>
            </a:r>
          </a:p>
          <a:p>
            <a:pPr algn="ctr">
              <a:spcBef>
                <a:spcPts val="0"/>
              </a:spcBef>
              <a:buFont typeface="Lato Light"/>
              <a:buNone/>
            </a:pPr>
            <a:endParaRPr lang="en" sz="1400" dirty="0" smtClean="0"/>
          </a:p>
          <a:p>
            <a:pPr algn="ctr">
              <a:spcBef>
                <a:spcPts val="0"/>
              </a:spcBef>
              <a:buFont typeface="Lato Light"/>
              <a:buNone/>
            </a:pPr>
            <a:endParaRPr lang="en" sz="1400" dirty="0"/>
          </a:p>
        </p:txBody>
      </p:sp>
      <p:sp>
        <p:nvSpPr>
          <p:cNvPr id="13" name="Shape 493"/>
          <p:cNvSpPr txBox="1">
            <a:spLocks/>
          </p:cNvSpPr>
          <p:nvPr/>
        </p:nvSpPr>
        <p:spPr>
          <a:xfrm>
            <a:off x="1202864" y="2892857"/>
            <a:ext cx="2465616" cy="579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Slab Light"/>
              <a:buNone/>
              <a:defRPr sz="20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algn="ctr"/>
            <a:r>
              <a:rPr lang="en" dirty="0" smtClean="0"/>
              <a:t>Delivery Service</a:t>
            </a:r>
            <a:endParaRPr lang="en" dirty="0"/>
          </a:p>
        </p:txBody>
      </p:sp>
      <p:sp>
        <p:nvSpPr>
          <p:cNvPr id="15" name="Shape 493"/>
          <p:cNvSpPr txBox="1">
            <a:spLocks/>
          </p:cNvSpPr>
          <p:nvPr/>
        </p:nvSpPr>
        <p:spPr>
          <a:xfrm>
            <a:off x="5181597" y="2911889"/>
            <a:ext cx="2465616" cy="579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Slab Light"/>
              <a:buNone/>
              <a:defRPr sz="20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algn="ctr"/>
            <a:r>
              <a:rPr lang="en" dirty="0" smtClean="0"/>
              <a:t>Phone Testing</a:t>
            </a:r>
            <a:endParaRPr lang="en" dirty="0"/>
          </a:p>
        </p:txBody>
      </p:sp>
      <p:sp>
        <p:nvSpPr>
          <p:cNvPr id="16" name="Shape 494"/>
          <p:cNvSpPr txBox="1">
            <a:spLocks/>
          </p:cNvSpPr>
          <p:nvPr/>
        </p:nvSpPr>
        <p:spPr>
          <a:xfrm>
            <a:off x="446306" y="3263239"/>
            <a:ext cx="3978733" cy="743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○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algn="ctr">
              <a:spcBef>
                <a:spcPts val="0"/>
              </a:spcBef>
              <a:buFont typeface="Lato Light"/>
              <a:buNone/>
            </a:pPr>
            <a:r>
              <a:rPr lang="en" sz="1400" dirty="0" smtClean="0"/>
              <a:t>After 1</a:t>
            </a:r>
            <a:r>
              <a:rPr lang="en" sz="1400" baseline="30000" dirty="0" smtClean="0"/>
              <a:t>st</a:t>
            </a:r>
            <a:r>
              <a:rPr lang="en" sz="1400" dirty="0" smtClean="0"/>
              <a:t> Year:     </a:t>
            </a:r>
          </a:p>
          <a:p>
            <a:pPr algn="ctr">
              <a:spcBef>
                <a:spcPts val="0"/>
              </a:spcBef>
              <a:buFont typeface="Lato Light"/>
              <a:buNone/>
            </a:pPr>
            <a:r>
              <a:rPr lang="en" sz="1400" dirty="0"/>
              <a:t>3</a:t>
            </a:r>
            <a:r>
              <a:rPr lang="en" sz="1400" dirty="0" smtClean="0"/>
              <a:t>000 Phones/Month  =&gt; 1.5 Lac PKR/Month</a:t>
            </a:r>
          </a:p>
          <a:p>
            <a:pPr algn="ctr">
              <a:spcBef>
                <a:spcPts val="0"/>
              </a:spcBef>
              <a:buFont typeface="Lato Light"/>
              <a:buNone/>
            </a:pPr>
            <a:endParaRPr lang="en" sz="1400" dirty="0"/>
          </a:p>
        </p:txBody>
      </p:sp>
      <p:sp>
        <p:nvSpPr>
          <p:cNvPr id="17" name="Shape 494"/>
          <p:cNvSpPr txBox="1">
            <a:spLocks/>
          </p:cNvSpPr>
          <p:nvPr/>
        </p:nvSpPr>
        <p:spPr>
          <a:xfrm>
            <a:off x="4425038" y="3271397"/>
            <a:ext cx="3978733" cy="664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○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algn="ctr">
              <a:spcBef>
                <a:spcPts val="0"/>
              </a:spcBef>
              <a:buFont typeface="Lato Light"/>
              <a:buNone/>
            </a:pPr>
            <a:r>
              <a:rPr lang="en" sz="1400" dirty="0" smtClean="0"/>
              <a:t>After 2</a:t>
            </a:r>
            <a:r>
              <a:rPr lang="en" sz="1400" baseline="30000" dirty="0" smtClean="0"/>
              <a:t>nd</a:t>
            </a:r>
            <a:r>
              <a:rPr lang="en" sz="1400" dirty="0" smtClean="0"/>
              <a:t> Year:     </a:t>
            </a:r>
          </a:p>
          <a:p>
            <a:pPr algn="ctr">
              <a:spcBef>
                <a:spcPts val="0"/>
              </a:spcBef>
              <a:buFont typeface="Lato Light"/>
              <a:buNone/>
            </a:pPr>
            <a:r>
              <a:rPr lang="en" sz="1400" dirty="0"/>
              <a:t>3</a:t>
            </a:r>
            <a:r>
              <a:rPr lang="en" sz="1400" dirty="0" smtClean="0"/>
              <a:t>000 Phones/Month  =&gt; 1.5 Lac PKR/Month</a:t>
            </a:r>
          </a:p>
          <a:p>
            <a:pPr algn="ctr">
              <a:spcBef>
                <a:spcPts val="0"/>
              </a:spcBef>
              <a:buFont typeface="Lato Light"/>
              <a:buNone/>
            </a:pPr>
            <a:endParaRPr lang="en" sz="1400" dirty="0"/>
          </a:p>
        </p:txBody>
      </p:sp>
      <p:sp>
        <p:nvSpPr>
          <p:cNvPr id="18" name="Shape 493"/>
          <p:cNvSpPr txBox="1">
            <a:spLocks/>
          </p:cNvSpPr>
          <p:nvPr/>
        </p:nvSpPr>
        <p:spPr>
          <a:xfrm>
            <a:off x="819141" y="4095640"/>
            <a:ext cx="1787980" cy="4493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Slab Light"/>
              <a:buNone/>
              <a:defRPr sz="20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algn="ctr"/>
            <a:r>
              <a:rPr lang="en" sz="3600" dirty="0" smtClean="0">
                <a:solidFill>
                  <a:srgbClr val="FFC000"/>
                </a:solidFill>
              </a:rPr>
              <a:t>Total:</a:t>
            </a:r>
            <a:endParaRPr lang="en" sz="3600" dirty="0">
              <a:solidFill>
                <a:srgbClr val="FFC000"/>
              </a:solidFill>
            </a:endParaRPr>
          </a:p>
        </p:txBody>
      </p:sp>
      <p:sp>
        <p:nvSpPr>
          <p:cNvPr id="19" name="Shape 494"/>
          <p:cNvSpPr txBox="1">
            <a:spLocks/>
          </p:cNvSpPr>
          <p:nvPr/>
        </p:nvSpPr>
        <p:spPr>
          <a:xfrm>
            <a:off x="2769045" y="3958628"/>
            <a:ext cx="4003232" cy="7771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○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 b="0" i="0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>
              <a:spcBef>
                <a:spcPts val="0"/>
              </a:spcBef>
              <a:buFont typeface="Lato Light"/>
              <a:buNone/>
            </a:pPr>
            <a:r>
              <a:rPr lang="en" sz="1600" b="1" dirty="0" smtClean="0">
                <a:solidFill>
                  <a:schemeClr val="bg1"/>
                </a:solidFill>
              </a:rPr>
              <a:t>After 1</a:t>
            </a:r>
            <a:r>
              <a:rPr lang="en" sz="1600" b="1" baseline="30000" dirty="0" smtClean="0">
                <a:solidFill>
                  <a:schemeClr val="bg1"/>
                </a:solidFill>
              </a:rPr>
              <a:t>st</a:t>
            </a:r>
            <a:r>
              <a:rPr lang="en" sz="1600" b="1" dirty="0" smtClean="0">
                <a:solidFill>
                  <a:schemeClr val="bg1"/>
                </a:solidFill>
              </a:rPr>
              <a:t> Quarter:	 ~3 Lac PKR/Month  </a:t>
            </a:r>
          </a:p>
          <a:p>
            <a:pPr>
              <a:spcBef>
                <a:spcPts val="0"/>
              </a:spcBef>
              <a:buFont typeface="Lato Light"/>
              <a:buNone/>
            </a:pPr>
            <a:r>
              <a:rPr lang="en" sz="1600" b="1" dirty="0" smtClean="0">
                <a:solidFill>
                  <a:schemeClr val="bg1"/>
                </a:solidFill>
              </a:rPr>
              <a:t>After 1</a:t>
            </a:r>
            <a:r>
              <a:rPr lang="en" sz="1600" b="1" baseline="30000" dirty="0" smtClean="0">
                <a:solidFill>
                  <a:schemeClr val="bg1"/>
                </a:solidFill>
              </a:rPr>
              <a:t>st</a:t>
            </a:r>
            <a:r>
              <a:rPr lang="en" sz="1600" b="1" dirty="0" smtClean="0">
                <a:solidFill>
                  <a:schemeClr val="bg1"/>
                </a:solidFill>
              </a:rPr>
              <a:t> Year: 	 ~16 Lac PKR/Month</a:t>
            </a:r>
          </a:p>
          <a:p>
            <a:pPr algn="ctr">
              <a:spcBef>
                <a:spcPts val="0"/>
              </a:spcBef>
              <a:buFont typeface="Lato Light"/>
              <a:buNone/>
            </a:pPr>
            <a:endParaRPr lang="en" sz="1400" dirty="0" smtClean="0"/>
          </a:p>
          <a:p>
            <a:pPr algn="ctr">
              <a:spcBef>
                <a:spcPts val="0"/>
              </a:spcBef>
              <a:buFont typeface="Lato Light"/>
              <a:buNone/>
            </a:pPr>
            <a:endParaRPr lang="e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62"/>
          <p:cNvSpPr/>
          <p:nvPr/>
        </p:nvSpPr>
        <p:spPr>
          <a:xfrm>
            <a:off x="2739075" y="2272388"/>
            <a:ext cx="2527933" cy="2420509"/>
          </a:xfrm>
          <a:prstGeom prst="ellipse">
            <a:avLst/>
          </a:prstGeom>
          <a:noFill/>
          <a:ln w="38100" cap="flat" cmpd="sng">
            <a:solidFill>
              <a:srgbClr val="FC406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6525" y="2258676"/>
            <a:ext cx="2043746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x-none" sz="4400" dirty="0" smtClean="0">
                <a:solidFill>
                  <a:schemeClr val="tx1"/>
                </a:solidFill>
              </a:rPr>
              <a:t>TEAM</a:t>
            </a:r>
            <a:endParaRPr lang="x-none" sz="4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2" name="Shape 462"/>
          <p:cNvSpPr/>
          <p:nvPr/>
        </p:nvSpPr>
        <p:spPr>
          <a:xfrm>
            <a:off x="2685911" y="399409"/>
            <a:ext cx="2527933" cy="2420509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>
              <a:solidFill>
                <a:srgbClr val="FFC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Shape 462"/>
          <p:cNvSpPr/>
          <p:nvPr/>
        </p:nvSpPr>
        <p:spPr>
          <a:xfrm>
            <a:off x="4822809" y="396598"/>
            <a:ext cx="2527933" cy="2420509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>
              <a:solidFill>
                <a:srgbClr val="FFC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" name="Shape 462"/>
          <p:cNvSpPr/>
          <p:nvPr/>
        </p:nvSpPr>
        <p:spPr>
          <a:xfrm>
            <a:off x="4827442" y="2258676"/>
            <a:ext cx="2527933" cy="2420509"/>
          </a:xfrm>
          <a:prstGeom prst="ellipse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>
              <a:solidFill>
                <a:srgbClr val="FFC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155370" y="2234290"/>
            <a:ext cx="797379" cy="7864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July</a:t>
            </a:r>
            <a:endParaRPr lang="en-US" sz="1600" dirty="0"/>
          </a:p>
        </p:txBody>
      </p:sp>
      <p:sp>
        <p:nvSpPr>
          <p:cNvPr id="4" name="Oval 3"/>
          <p:cNvSpPr/>
          <p:nvPr/>
        </p:nvSpPr>
        <p:spPr>
          <a:xfrm>
            <a:off x="4016827" y="2234290"/>
            <a:ext cx="737507" cy="7864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July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818412" y="2272390"/>
            <a:ext cx="737508" cy="72934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Aug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19998" y="2264770"/>
            <a:ext cx="737508" cy="72934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Aug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97791" y="625326"/>
            <a:ext cx="1930493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100" b="1" dirty="0" smtClean="0">
                <a:solidFill>
                  <a:srgbClr val="00B0F0"/>
                </a:solidFill>
              </a:rPr>
              <a:t>PITCH FOR INVESTMENT</a:t>
            </a:r>
            <a:endParaRPr lang="en-IE" sz="1000" b="1" dirty="0">
              <a:solidFill>
                <a:srgbClr val="00B050"/>
              </a:solidFill>
            </a:endParaRPr>
          </a:p>
          <a:p>
            <a:endParaRPr lang="en-IE" sz="1000" b="1" dirty="0" smtClean="0">
              <a:solidFill>
                <a:srgbClr val="00B050"/>
              </a:solidFill>
            </a:endParaRPr>
          </a:p>
          <a:p>
            <a:r>
              <a:rPr lang="en-IE" sz="1000" b="1" dirty="0">
                <a:solidFill>
                  <a:schemeClr val="tx1"/>
                </a:solidFill>
              </a:rPr>
              <a:t>N</a:t>
            </a:r>
            <a:r>
              <a:rPr lang="en-IE" sz="1000" b="1" dirty="0" smtClean="0">
                <a:solidFill>
                  <a:schemeClr val="tx1"/>
                </a:solidFill>
              </a:rPr>
              <a:t>ew Hires</a:t>
            </a:r>
          </a:p>
          <a:p>
            <a:endParaRPr lang="en-IE" sz="1000" b="1" dirty="0" smtClean="0">
              <a:solidFill>
                <a:srgbClr val="00B050"/>
              </a:solidFill>
            </a:endParaRPr>
          </a:p>
          <a:p>
            <a:r>
              <a:rPr lang="en-IE" sz="1000" b="1" dirty="0" smtClean="0">
                <a:solidFill>
                  <a:schemeClr val="tx1"/>
                </a:solidFill>
              </a:rPr>
              <a:t>Stock Mobile Phones</a:t>
            </a:r>
          </a:p>
          <a:p>
            <a:endParaRPr lang="en-IE" sz="1000" b="1" dirty="0">
              <a:solidFill>
                <a:srgbClr val="00B050"/>
              </a:solidFill>
            </a:endParaRPr>
          </a:p>
          <a:p>
            <a:r>
              <a:rPr lang="en-IE" sz="1000" b="1" dirty="0" smtClean="0"/>
              <a:t>Website Completed</a:t>
            </a:r>
            <a:endParaRPr lang="en-US" sz="1000" b="1" dirty="0">
              <a:solidFill>
                <a:srgbClr val="00B05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3913" y="2234290"/>
            <a:ext cx="797379" cy="7864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Now</a:t>
            </a:r>
            <a:endParaRPr lang="en-US" dirty="0"/>
          </a:p>
        </p:txBody>
      </p:sp>
      <p:cxnSp>
        <p:nvCxnSpPr>
          <p:cNvPr id="11" name="Straight Connector 10"/>
          <p:cNvCxnSpPr>
            <a:stCxn id="9" idx="6"/>
            <a:endCxn id="3" idx="2"/>
          </p:cNvCxnSpPr>
          <p:nvPr/>
        </p:nvCxnSpPr>
        <p:spPr>
          <a:xfrm>
            <a:off x="1091292" y="2627537"/>
            <a:ext cx="10640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6"/>
            <a:endCxn id="4" idx="2"/>
          </p:cNvCxnSpPr>
          <p:nvPr/>
        </p:nvCxnSpPr>
        <p:spPr>
          <a:xfrm>
            <a:off x="2952749" y="2627537"/>
            <a:ext cx="10640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82145" y="2759174"/>
            <a:ext cx="49351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b="1" dirty="0" smtClean="0">
                <a:solidFill>
                  <a:schemeClr val="tx1"/>
                </a:solidFill>
              </a:rPr>
              <a:t>15</a:t>
            </a:r>
            <a:r>
              <a:rPr lang="en-IE" sz="1050" b="1" baseline="30000" dirty="0" smtClean="0">
                <a:solidFill>
                  <a:schemeClr val="tx1"/>
                </a:solidFill>
              </a:rPr>
              <a:t>th</a:t>
            </a:r>
            <a:r>
              <a:rPr lang="en-IE" sz="1050" b="1" dirty="0" smtClean="0">
                <a:solidFill>
                  <a:schemeClr val="tx1"/>
                </a:solidFill>
              </a:rPr>
              <a:t> </a:t>
            </a:r>
            <a:endParaRPr lang="en-US" sz="1050" b="1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4" idx="6"/>
            <a:endCxn id="5" idx="2"/>
          </p:cNvCxnSpPr>
          <p:nvPr/>
        </p:nvCxnSpPr>
        <p:spPr>
          <a:xfrm>
            <a:off x="4754334" y="2627537"/>
            <a:ext cx="1064078" cy="9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</p:cNvCxnSpPr>
          <p:nvPr/>
        </p:nvCxnSpPr>
        <p:spPr>
          <a:xfrm>
            <a:off x="692603" y="3020784"/>
            <a:ext cx="0" cy="3932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3" idx="0"/>
          </p:cNvCxnSpPr>
          <p:nvPr/>
        </p:nvCxnSpPr>
        <p:spPr>
          <a:xfrm flipH="1">
            <a:off x="2554060" y="1775460"/>
            <a:ext cx="8978" cy="458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Shape 806"/>
          <p:cNvGrpSpPr/>
          <p:nvPr/>
        </p:nvGrpSpPr>
        <p:grpSpPr>
          <a:xfrm>
            <a:off x="3254284" y="4241822"/>
            <a:ext cx="309010" cy="308992"/>
            <a:chOff x="576250" y="4319400"/>
            <a:chExt cx="442075" cy="442050"/>
          </a:xfrm>
        </p:grpSpPr>
        <p:sp>
          <p:nvSpPr>
            <p:cNvPr id="26" name="Shape 80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80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80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81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0" name="Rectangle 29"/>
          <p:cNvSpPr/>
          <p:nvPr/>
        </p:nvSpPr>
        <p:spPr>
          <a:xfrm>
            <a:off x="158355" y="3638658"/>
            <a:ext cx="165277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00" b="1" dirty="0" smtClean="0">
                <a:solidFill>
                  <a:schemeClr val="tx1"/>
                </a:solidFill>
              </a:rPr>
              <a:t>Start Web Development</a:t>
            </a:r>
          </a:p>
          <a:p>
            <a:endParaRPr lang="en-IE" sz="1000" b="1" dirty="0">
              <a:solidFill>
                <a:schemeClr val="tx1"/>
              </a:solidFill>
            </a:endParaRPr>
          </a:p>
          <a:p>
            <a:r>
              <a:rPr lang="en-IE" sz="1000" b="1" dirty="0" smtClean="0">
                <a:solidFill>
                  <a:schemeClr val="tx1"/>
                </a:solidFill>
              </a:rPr>
              <a:t>Mobile Stores List:</a:t>
            </a:r>
          </a:p>
          <a:p>
            <a:r>
              <a:rPr lang="en-IE" sz="1000" b="1" dirty="0" smtClean="0">
                <a:solidFill>
                  <a:schemeClr val="tx1"/>
                </a:solidFill>
              </a:rPr>
              <a:t>Khi, Lhr, Isl</a:t>
            </a:r>
          </a:p>
          <a:p>
            <a:r>
              <a:rPr lang="en-IE" sz="1000" b="1" dirty="0" smtClean="0">
                <a:solidFill>
                  <a:srgbClr val="00B050"/>
                </a:solidFill>
              </a:rPr>
              <a:t> </a:t>
            </a:r>
            <a:endParaRPr lang="en-US" sz="1000" b="1" dirty="0">
              <a:solidFill>
                <a:srgbClr val="00B05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62856" y="3520621"/>
            <a:ext cx="164545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E" sz="1000" b="1" dirty="0" smtClean="0">
              <a:solidFill>
                <a:schemeClr val="tx1"/>
              </a:solidFill>
            </a:endParaRPr>
          </a:p>
          <a:p>
            <a:r>
              <a:rPr lang="en-IE" sz="1000" b="1" dirty="0" smtClean="0">
                <a:solidFill>
                  <a:schemeClr val="tx1"/>
                </a:solidFill>
              </a:rPr>
              <a:t>Add New Cities</a:t>
            </a:r>
          </a:p>
          <a:p>
            <a:endParaRPr lang="en-IE" sz="1000" b="1" dirty="0" smtClean="0"/>
          </a:p>
          <a:p>
            <a:r>
              <a:rPr lang="en-IE" sz="1000" b="1" dirty="0" smtClean="0"/>
              <a:t>KHI and LHR</a:t>
            </a:r>
          </a:p>
          <a:p>
            <a:endParaRPr lang="en-IE" sz="1000" b="1" dirty="0">
              <a:solidFill>
                <a:srgbClr val="00B050"/>
              </a:solidFill>
            </a:endParaRPr>
          </a:p>
          <a:p>
            <a:r>
              <a:rPr lang="en-IE" sz="1100" b="1" dirty="0" smtClean="0">
                <a:solidFill>
                  <a:srgbClr val="00B0F0"/>
                </a:solidFill>
              </a:rPr>
              <a:t>WEBSITE LAUNCH</a:t>
            </a:r>
          </a:p>
          <a:p>
            <a:endParaRPr lang="en-IE" sz="1100" b="1" dirty="0">
              <a:solidFill>
                <a:srgbClr val="00B0F0"/>
              </a:solidFill>
            </a:endParaRPr>
          </a:p>
          <a:p>
            <a:r>
              <a:rPr lang="en-IE" sz="1000" b="1" dirty="0" smtClean="0">
                <a:solidFill>
                  <a:srgbClr val="00B050"/>
                </a:solidFill>
              </a:rPr>
              <a:t> </a:t>
            </a:r>
            <a:endParaRPr lang="en-US" sz="1000" b="1" dirty="0">
              <a:solidFill>
                <a:srgbClr val="00B050"/>
              </a:solidFill>
            </a:endParaRPr>
          </a:p>
        </p:txBody>
      </p:sp>
      <p:sp>
        <p:nvSpPr>
          <p:cNvPr id="32" name="Shape 735"/>
          <p:cNvSpPr/>
          <p:nvPr/>
        </p:nvSpPr>
        <p:spPr>
          <a:xfrm>
            <a:off x="5250605" y="444764"/>
            <a:ext cx="279215" cy="358377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4A5C6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Rectangle 34"/>
          <p:cNvSpPr/>
          <p:nvPr/>
        </p:nvSpPr>
        <p:spPr>
          <a:xfrm>
            <a:off x="8269861" y="2773253"/>
            <a:ext cx="49351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b="1" dirty="0" smtClean="0">
                <a:solidFill>
                  <a:schemeClr val="tx1"/>
                </a:solidFill>
              </a:rPr>
              <a:t>24</a:t>
            </a:r>
            <a:r>
              <a:rPr lang="en-IE" sz="1050" b="1" baseline="30000" dirty="0" smtClean="0">
                <a:solidFill>
                  <a:schemeClr val="tx1"/>
                </a:solidFill>
              </a:rPr>
              <a:t>th</a:t>
            </a:r>
            <a:r>
              <a:rPr lang="en-IE" sz="1050" b="1" dirty="0" smtClean="0">
                <a:solidFill>
                  <a:schemeClr val="tx1"/>
                </a:solidFill>
              </a:rPr>
              <a:t> </a:t>
            </a:r>
            <a:endParaRPr lang="en-US" sz="1050" b="1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5" idx="6"/>
            <a:endCxn id="6" idx="2"/>
          </p:cNvCxnSpPr>
          <p:nvPr/>
        </p:nvCxnSpPr>
        <p:spPr>
          <a:xfrm flipV="1">
            <a:off x="6555920" y="2629442"/>
            <a:ext cx="1064078" cy="7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559195" y="420058"/>
            <a:ext cx="1255941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100" b="1" dirty="0" smtClean="0">
                <a:solidFill>
                  <a:srgbClr val="00B0F0"/>
                </a:solidFill>
              </a:rPr>
              <a:t>APP LAUNCH</a:t>
            </a:r>
          </a:p>
          <a:p>
            <a:endParaRPr lang="en-IE" sz="1100" b="1" dirty="0">
              <a:solidFill>
                <a:srgbClr val="00B0F0"/>
              </a:solidFill>
            </a:endParaRPr>
          </a:p>
          <a:p>
            <a:endParaRPr lang="en-IE" sz="1100" b="1" dirty="0" smtClean="0">
              <a:solidFill>
                <a:srgbClr val="00B0F0"/>
              </a:solidFill>
            </a:endParaRPr>
          </a:p>
          <a:p>
            <a:endParaRPr lang="en-IE" sz="1100" b="1" dirty="0" smtClean="0">
              <a:solidFill>
                <a:srgbClr val="00B0F0"/>
              </a:solidFill>
            </a:endParaRPr>
          </a:p>
          <a:p>
            <a:r>
              <a:rPr lang="en-IE" sz="1100" b="1" dirty="0" smtClean="0">
                <a:solidFill>
                  <a:srgbClr val="00B0F0"/>
                </a:solidFill>
              </a:rPr>
              <a:t>COVERED:</a:t>
            </a:r>
          </a:p>
          <a:p>
            <a:endParaRPr lang="en-IE" sz="1050" dirty="0" smtClean="0">
              <a:solidFill>
                <a:schemeClr val="tx1"/>
              </a:solidFill>
            </a:endParaRPr>
          </a:p>
          <a:p>
            <a:r>
              <a:rPr lang="en-IE" sz="1000" b="1" dirty="0" smtClean="0">
                <a:solidFill>
                  <a:schemeClr val="tx1"/>
                </a:solidFill>
              </a:rPr>
              <a:t>All Major Cities of Pakistan</a:t>
            </a:r>
            <a:endParaRPr lang="en-IE" sz="1000" b="1" dirty="0">
              <a:solidFill>
                <a:srgbClr val="00B050"/>
              </a:solidFill>
            </a:endParaRPr>
          </a:p>
          <a:p>
            <a:endParaRPr lang="en-IE" sz="1000" b="1" dirty="0" smtClean="0">
              <a:solidFill>
                <a:srgbClr val="00B050"/>
              </a:solidFill>
            </a:endParaRPr>
          </a:p>
          <a:p>
            <a:endParaRPr lang="en-IE" sz="1000" b="1" dirty="0">
              <a:solidFill>
                <a:srgbClr val="00B050"/>
              </a:solidFill>
            </a:endParaRPr>
          </a:p>
          <a:p>
            <a:r>
              <a:rPr lang="en-IE" sz="1000" b="1" dirty="0" smtClean="0">
                <a:solidFill>
                  <a:srgbClr val="00B050"/>
                </a:solidFill>
              </a:rPr>
              <a:t> </a:t>
            </a:r>
            <a:endParaRPr lang="en-US" sz="1000" b="1" dirty="0">
              <a:solidFill>
                <a:srgbClr val="00B050"/>
              </a:solidFill>
            </a:endParaRPr>
          </a:p>
        </p:txBody>
      </p:sp>
      <p:cxnSp>
        <p:nvCxnSpPr>
          <p:cNvPr id="40" name="Straight Connector 39"/>
          <p:cNvCxnSpPr>
            <a:stCxn id="4" idx="4"/>
          </p:cNvCxnSpPr>
          <p:nvPr/>
        </p:nvCxnSpPr>
        <p:spPr>
          <a:xfrm flipH="1">
            <a:off x="4381089" y="3020784"/>
            <a:ext cx="4492" cy="458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5" idx="0"/>
          </p:cNvCxnSpPr>
          <p:nvPr/>
        </p:nvCxnSpPr>
        <p:spPr>
          <a:xfrm>
            <a:off x="6187166" y="1775460"/>
            <a:ext cx="0" cy="4969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Shape 796"/>
          <p:cNvGrpSpPr/>
          <p:nvPr/>
        </p:nvGrpSpPr>
        <p:grpSpPr>
          <a:xfrm>
            <a:off x="5225493" y="1061731"/>
            <a:ext cx="326887" cy="326887"/>
            <a:chOff x="5941025" y="3634400"/>
            <a:chExt cx="467650" cy="467650"/>
          </a:xfrm>
        </p:grpSpPr>
        <p:sp>
          <p:nvSpPr>
            <p:cNvPr id="46" name="Shape 79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79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79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800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801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80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" name="Rectangle 52"/>
          <p:cNvSpPr/>
          <p:nvPr/>
        </p:nvSpPr>
        <p:spPr>
          <a:xfrm>
            <a:off x="7443107" y="1020765"/>
            <a:ext cx="1255941" cy="134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100" b="1" dirty="0" smtClean="0">
                <a:solidFill>
                  <a:srgbClr val="00B0F0"/>
                </a:solidFill>
              </a:rPr>
              <a:t>RETARGETING:</a:t>
            </a:r>
          </a:p>
          <a:p>
            <a:endParaRPr lang="en-IE" sz="1050" dirty="0" smtClean="0">
              <a:solidFill>
                <a:schemeClr val="tx1"/>
              </a:solidFill>
            </a:endParaRPr>
          </a:p>
          <a:p>
            <a:r>
              <a:rPr lang="en-IE" sz="1000" b="1" dirty="0" smtClean="0">
                <a:solidFill>
                  <a:schemeClr val="tx1"/>
                </a:solidFill>
              </a:rPr>
              <a:t>Blogs, </a:t>
            </a:r>
          </a:p>
          <a:p>
            <a:r>
              <a:rPr lang="en-IE" sz="1000" b="1" dirty="0" smtClean="0">
                <a:solidFill>
                  <a:schemeClr val="tx1"/>
                </a:solidFill>
              </a:rPr>
              <a:t>Price Compare,</a:t>
            </a:r>
          </a:p>
          <a:p>
            <a:r>
              <a:rPr lang="en-IE" sz="1000" b="1" dirty="0" smtClean="0">
                <a:solidFill>
                  <a:schemeClr val="tx1"/>
                </a:solidFill>
              </a:rPr>
              <a:t>Accessories</a:t>
            </a:r>
            <a:endParaRPr lang="en-IE" sz="1000" b="1" dirty="0">
              <a:solidFill>
                <a:srgbClr val="00B050"/>
              </a:solidFill>
            </a:endParaRPr>
          </a:p>
          <a:p>
            <a:endParaRPr lang="en-IE" sz="1000" b="1" dirty="0" smtClean="0">
              <a:solidFill>
                <a:srgbClr val="00B050"/>
              </a:solidFill>
            </a:endParaRPr>
          </a:p>
          <a:p>
            <a:endParaRPr lang="en-IE" sz="1000" b="1" dirty="0">
              <a:solidFill>
                <a:srgbClr val="00B050"/>
              </a:solidFill>
            </a:endParaRPr>
          </a:p>
          <a:p>
            <a:r>
              <a:rPr lang="en-IE" sz="1000" b="1" dirty="0" smtClean="0">
                <a:solidFill>
                  <a:srgbClr val="00B050"/>
                </a:solidFill>
              </a:rPr>
              <a:t>  </a:t>
            </a:r>
            <a:endParaRPr lang="en-US" sz="1000" b="1" dirty="0">
              <a:solidFill>
                <a:srgbClr val="00B050"/>
              </a:solidFill>
            </a:endParaRPr>
          </a:p>
        </p:txBody>
      </p:sp>
      <p:grpSp>
        <p:nvGrpSpPr>
          <p:cNvPr id="54" name="Shape 834"/>
          <p:cNvGrpSpPr/>
          <p:nvPr/>
        </p:nvGrpSpPr>
        <p:grpSpPr>
          <a:xfrm>
            <a:off x="7205991" y="956849"/>
            <a:ext cx="254540" cy="324336"/>
            <a:chOff x="1959600" y="4980625"/>
            <a:chExt cx="364150" cy="464000"/>
          </a:xfrm>
        </p:grpSpPr>
        <p:sp>
          <p:nvSpPr>
            <p:cNvPr id="55" name="Shape 835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836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83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83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8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840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841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4A5C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" name="Rectangle 42"/>
          <p:cNvSpPr/>
          <p:nvPr/>
        </p:nvSpPr>
        <p:spPr>
          <a:xfrm>
            <a:off x="4714791" y="2812470"/>
            <a:ext cx="49351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b="1" dirty="0" smtClean="0">
                <a:solidFill>
                  <a:schemeClr val="tx1"/>
                </a:solidFill>
              </a:rPr>
              <a:t>30</a:t>
            </a:r>
            <a:r>
              <a:rPr lang="en-IE" sz="1050" b="1" baseline="30000" dirty="0" smtClean="0">
                <a:solidFill>
                  <a:schemeClr val="tx1"/>
                </a:solidFill>
              </a:rPr>
              <a:t>th</a:t>
            </a:r>
            <a:r>
              <a:rPr lang="en-IE" sz="1050" b="1" dirty="0" smtClean="0">
                <a:solidFill>
                  <a:schemeClr val="tx1"/>
                </a:solidFill>
              </a:rPr>
              <a:t>  </a:t>
            </a:r>
            <a:endParaRPr 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89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FFFFFF"/>
                </a:solidFill>
              </a:rPr>
              <a:t>Thanks!</a:t>
            </a:r>
          </a:p>
        </p:txBody>
      </p:sp>
      <p:sp>
        <p:nvSpPr>
          <p:cNvPr id="561" name="Shape 561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68"/>
            <a:ext cx="6593700" cy="208168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>
                <a:solidFill>
                  <a:srgbClr val="4A5C65"/>
                </a:solidFill>
              </a:rPr>
              <a:t>Any questions?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4A5C65"/>
                </a:solidFill>
              </a:rPr>
              <a:t>You can find </a:t>
            </a:r>
            <a:r>
              <a:rPr lang="en" dirty="0" smtClean="0"/>
              <a:t>us at: 	</a:t>
            </a:r>
            <a:endParaRPr dirty="0">
              <a:solidFill>
                <a:srgbClr val="4A5C6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1242275" y="2083514"/>
            <a:ext cx="6659700" cy="12959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Problem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/>
              <a:t>Solution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Competitors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ctrTitle"/>
          </p:nvPr>
        </p:nvSpPr>
        <p:spPr>
          <a:xfrm>
            <a:off x="2886100" y="2088291"/>
            <a:ext cx="3371700" cy="72238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4A5C65"/>
              </a:solidFill>
            </a:endParaRPr>
          </a:p>
          <a:p>
            <a:pPr lvl="0"/>
            <a:r>
              <a:rPr lang="en" dirty="0" smtClean="0"/>
              <a:t>Unique Features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Competitive Advantage – Why are we better?</a:t>
            </a:r>
            <a:endParaRPr lang="e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8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How do we do it?</a:t>
            </a:r>
            <a:endParaRPr lang="en" dirty="0"/>
          </a:p>
        </p:txBody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2901875" y="1033399"/>
            <a:ext cx="5292300" cy="344879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endParaRPr lang="e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Technology Used</a:t>
            </a:r>
            <a:endParaRPr lang="e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ctrTitle" idx="4294967295"/>
          </p:nvPr>
        </p:nvSpPr>
        <p:spPr>
          <a:xfrm>
            <a:off x="2596242" y="581342"/>
            <a:ext cx="3837214" cy="68904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dirty="0" smtClean="0">
                <a:solidFill>
                  <a:srgbClr val="FFB600"/>
                </a:solidFill>
              </a:rPr>
              <a:t>Marketing Plan</a:t>
            </a:r>
            <a:endParaRPr lang="en" sz="4000" dirty="0">
              <a:solidFill>
                <a:srgbClr val="FFB600"/>
              </a:solidFill>
            </a:endParaRPr>
          </a:p>
        </p:txBody>
      </p:sp>
      <p:sp>
        <p:nvSpPr>
          <p:cNvPr id="391" name="Shape 391"/>
          <p:cNvSpPr txBox="1">
            <a:spLocks noGrp="1"/>
          </p:cNvSpPr>
          <p:nvPr>
            <p:ph type="subTitle" idx="4294967295"/>
          </p:nvPr>
        </p:nvSpPr>
        <p:spPr>
          <a:xfrm>
            <a:off x="2784021" y="1417342"/>
            <a:ext cx="3461657" cy="304035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</a:rPr>
              <a:t>Social Networks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</a:rPr>
              <a:t>Seminars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</a:rPr>
              <a:t>Newspapers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</a:rPr>
              <a:t>TV/Radio</a:t>
            </a:r>
            <a:endParaRPr lang="en" sz="2400" dirty="0">
              <a:solidFill>
                <a:srgbClr val="FFFFFF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</a:rPr>
              <a:t>Shopping Malls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</a:rPr>
              <a:t>Partnerships</a:t>
            </a:r>
            <a:endParaRPr lang="en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364</Words>
  <Application>Microsoft Office PowerPoint</Application>
  <PresentationFormat>On-screen Show (16:9)</PresentationFormat>
  <Paragraphs>116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Roboto Slab Light</vt:lpstr>
      <vt:lpstr>Arial</vt:lpstr>
      <vt:lpstr>Lato Light</vt:lpstr>
      <vt:lpstr>Kent template</vt:lpstr>
      <vt:lpstr>Startup Name</vt:lpstr>
      <vt:lpstr>PowerPoint Presentation</vt:lpstr>
      <vt:lpstr>Solution</vt:lpstr>
      <vt:lpstr>Competitors</vt:lpstr>
      <vt:lpstr> Unique Features</vt:lpstr>
      <vt:lpstr>Competitive Advantage – Why are we better?</vt:lpstr>
      <vt:lpstr>How do we do it?</vt:lpstr>
      <vt:lpstr>Technology Used</vt:lpstr>
      <vt:lpstr>Marketing Plan</vt:lpstr>
      <vt:lpstr>Advertisment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VerifiedMobiles</dc:title>
  <dc:creator>Tahir Aziz</dc:creator>
  <cp:lastModifiedBy>Tahir Aziz</cp:lastModifiedBy>
  <cp:revision>71</cp:revision>
  <dcterms:modified xsi:type="dcterms:W3CDTF">2019-06-22T13:26:39Z</dcterms:modified>
</cp:coreProperties>
</file>