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9"/>
    <p:sldId id="257" r:id="rId30"/>
    <p:sldId id="258" r:id="rId31"/>
    <p:sldId id="259" r:id="rId32"/>
    <p:sldId id="260" r:id="rId33"/>
    <p:sldId id="261" r:id="rId34"/>
    <p:sldId id="262" r:id="rId35"/>
    <p:sldId id="263" r:id="rId36"/>
    <p:sldId id="264" r:id="rId37"/>
    <p:sldId id="265" r:id="rId38"/>
    <p:sldId id="266" r:id="rId39"/>
    <p:sldId id="267" r:id="rId4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Brittany" charset="1" panose="00000000000000000000"/>
      <p:regular r:id="rId10"/>
    </p:embeddedFont>
    <p:embeddedFont>
      <p:font typeface="Gotham" charset="1" panose="00000000000000000000"/>
      <p:regular r:id="rId11"/>
    </p:embeddedFont>
    <p:embeddedFont>
      <p:font typeface="Gotham Bold" charset="1" panose="00000000000000000000"/>
      <p:regular r:id="rId12"/>
    </p:embeddedFont>
    <p:embeddedFont>
      <p:font typeface="Gotham Italics" charset="1" panose="00000000000000000000"/>
      <p:regular r:id="rId13"/>
    </p:embeddedFont>
    <p:embeddedFont>
      <p:font typeface="Gotham Bold Italics" charset="1" panose="02000000000000000000"/>
      <p:regular r:id="rId14"/>
    </p:embeddedFont>
    <p:embeddedFont>
      <p:font typeface="Gotham Light" charset="1" panose="00000000000000000000"/>
      <p:regular r:id="rId15"/>
    </p:embeddedFont>
    <p:embeddedFont>
      <p:font typeface="Gotham Light Italics" charset="1" panose="00000000000000000000"/>
      <p:regular r:id="rId16"/>
    </p:embeddedFont>
    <p:embeddedFont>
      <p:font typeface="Gotham Heavy" charset="1" panose="02000900000000000000"/>
      <p:regular r:id="rId17"/>
    </p:embeddedFont>
    <p:embeddedFont>
      <p:font typeface="Gotham Heavy Italics" charset="1" panose="02000900000000000000"/>
      <p:regular r:id="rId18"/>
    </p:embeddedFont>
    <p:embeddedFont>
      <p:font typeface="Canva Sans" charset="1" panose="020B0503030501040103"/>
      <p:regular r:id="rId19"/>
    </p:embeddedFont>
    <p:embeddedFont>
      <p:font typeface="Canva Sans Bold" charset="1" panose="020B0803030501040103"/>
      <p:regular r:id="rId20"/>
    </p:embeddedFont>
    <p:embeddedFont>
      <p:font typeface="Canva Sans Italics" charset="1" panose="020B0503030501040103"/>
      <p:regular r:id="rId21"/>
    </p:embeddedFont>
    <p:embeddedFont>
      <p:font typeface="Canva Sans Bold Italics" charset="1" panose="020B0803030501040103"/>
      <p:regular r:id="rId22"/>
    </p:embeddedFont>
    <p:embeddedFont>
      <p:font typeface="Canva Sans Medium" charset="1" panose="020B0603030501040103"/>
      <p:regular r:id="rId23"/>
    </p:embeddedFont>
    <p:embeddedFont>
      <p:font typeface="Canva Sans Medium Italics" charset="1" panose="020B0603030501040103"/>
      <p:regular r:id="rId24"/>
    </p:embeddedFont>
    <p:embeddedFont>
      <p:font typeface="Alice" charset="1" panose="00000500000000000000"/>
      <p:regular r:id="rId25"/>
    </p:embeddedFont>
    <p:embeddedFont>
      <p:font typeface="Alice Bold" charset="1" panose="00000500000000000000"/>
      <p:regular r:id="rId26"/>
    </p:embeddedFont>
    <p:embeddedFont>
      <p:font typeface="Alice Italics" charset="1" panose="00000500000000000000"/>
      <p:regular r:id="rId27"/>
    </p:embeddedFont>
    <p:embeddedFont>
      <p:font typeface="Alice Bold Italics" charset="1" panose="000005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slides/slide1.xml" Type="http://schemas.openxmlformats.org/officeDocument/2006/relationships/slide"/><Relationship Id="rId3" Target="viewProps.xml" Type="http://schemas.openxmlformats.org/officeDocument/2006/relationships/viewProps"/><Relationship Id="rId30" Target="slides/slide2.xml" Type="http://schemas.openxmlformats.org/officeDocument/2006/relationships/slide"/><Relationship Id="rId31" Target="slides/slide3.xml" Type="http://schemas.openxmlformats.org/officeDocument/2006/relationships/slide"/><Relationship Id="rId32" Target="slides/slide4.xml" Type="http://schemas.openxmlformats.org/officeDocument/2006/relationships/slide"/><Relationship Id="rId33" Target="slides/slide5.xml" Type="http://schemas.openxmlformats.org/officeDocument/2006/relationships/slide"/><Relationship Id="rId34" Target="slides/slide6.xml" Type="http://schemas.openxmlformats.org/officeDocument/2006/relationships/slide"/><Relationship Id="rId35" Target="slides/slide7.xml" Type="http://schemas.openxmlformats.org/officeDocument/2006/relationships/slide"/><Relationship Id="rId36" Target="slides/slide8.xml" Type="http://schemas.openxmlformats.org/officeDocument/2006/relationships/slide"/><Relationship Id="rId37" Target="slides/slide9.xml" Type="http://schemas.openxmlformats.org/officeDocument/2006/relationships/slide"/><Relationship Id="rId38" Target="slides/slide10.xml" Type="http://schemas.openxmlformats.org/officeDocument/2006/relationships/slide"/><Relationship Id="rId39" Target="slides/slide11.xml" Type="http://schemas.openxmlformats.org/officeDocument/2006/relationships/slide"/><Relationship Id="rId4" Target="theme/theme1.xml" Type="http://schemas.openxmlformats.org/officeDocument/2006/relationships/theme"/><Relationship Id="rId40" Target="slides/slide12.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 Id="rId4" Target="../media/image2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4468512" y="-353712"/>
            <a:ext cx="10994424" cy="1099442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5725" cap="sq">
              <a:solidFill>
                <a:srgbClr val="FD6220"/>
              </a:solid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028700" y="9140065"/>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6384897" y="5379918"/>
            <a:ext cx="6059445" cy="605944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5720762" y="6964430"/>
            <a:ext cx="2000810" cy="4114800"/>
          </a:xfrm>
          <a:custGeom>
            <a:avLst/>
            <a:gdLst/>
            <a:ahLst/>
            <a:cxnLst/>
            <a:rect r="r" b="b" t="t" l="l"/>
            <a:pathLst>
              <a:path h="4114800" w="2000810">
                <a:moveTo>
                  <a:pt x="0" y="0"/>
                </a:moveTo>
                <a:lnTo>
                  <a:pt x="2000810" y="0"/>
                </a:lnTo>
                <a:lnTo>
                  <a:pt x="2000810" y="4114800"/>
                </a:lnTo>
                <a:lnTo>
                  <a:pt x="0" y="4114800"/>
                </a:lnTo>
                <a:lnTo>
                  <a:pt x="0" y="0"/>
                </a:lnTo>
                <a:close/>
              </a:path>
            </a:pathLst>
          </a:custGeom>
          <a:blipFill>
            <a:blip r:embed="rId4">
              <a:alphaModFix amt="53000"/>
              <a:extLst>
                <a:ext uri="{96DAC541-7B7A-43D3-8B79-37D633B846F1}">
                  <asvg:svgBlip xmlns:asvg="http://schemas.microsoft.com/office/drawing/2016/SVG/main" r:embed="rId5"/>
                </a:ext>
              </a:extLst>
            </a:blip>
            <a:stretch>
              <a:fillRect l="0" t="0" r="-204881" b="0"/>
            </a:stretch>
          </a:blipFill>
        </p:spPr>
      </p:sp>
      <p:grpSp>
        <p:nvGrpSpPr>
          <p:cNvPr name="Group 10" id="10"/>
          <p:cNvGrpSpPr/>
          <p:nvPr/>
        </p:nvGrpSpPr>
        <p:grpSpPr>
          <a:xfrm rot="0">
            <a:off x="11762088" y="-9632634"/>
            <a:ext cx="10994424" cy="10994424"/>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3373132" y="4114076"/>
            <a:ext cx="12198237" cy="2291464"/>
            <a:chOff x="0" y="0"/>
            <a:chExt cx="3212705" cy="603513"/>
          </a:xfrm>
        </p:grpSpPr>
        <p:sp>
          <p:nvSpPr>
            <p:cNvPr name="Freeform 14" id="14"/>
            <p:cNvSpPr/>
            <p:nvPr/>
          </p:nvSpPr>
          <p:spPr>
            <a:xfrm flipH="false" flipV="false" rot="0">
              <a:off x="0" y="0"/>
              <a:ext cx="3212704" cy="603513"/>
            </a:xfrm>
            <a:custGeom>
              <a:avLst/>
              <a:gdLst/>
              <a:ahLst/>
              <a:cxnLst/>
              <a:rect r="r" b="b" t="t" l="l"/>
              <a:pathLst>
                <a:path h="603513" w="3212704">
                  <a:moveTo>
                    <a:pt x="0" y="0"/>
                  </a:moveTo>
                  <a:lnTo>
                    <a:pt x="3212704" y="0"/>
                  </a:lnTo>
                  <a:lnTo>
                    <a:pt x="3212704" y="603513"/>
                  </a:lnTo>
                  <a:lnTo>
                    <a:pt x="0" y="603513"/>
                  </a:lnTo>
                  <a:close/>
                </a:path>
              </a:pathLst>
            </a:custGeom>
            <a:solidFill>
              <a:srgbClr val="FFFEFE"/>
            </a:solidFill>
          </p:spPr>
        </p:sp>
        <p:sp>
          <p:nvSpPr>
            <p:cNvPr name="TextBox 15" id="15"/>
            <p:cNvSpPr txBox="true"/>
            <p:nvPr/>
          </p:nvSpPr>
          <p:spPr>
            <a:xfrm>
              <a:off x="0" y="-28575"/>
              <a:ext cx="3212705" cy="632088"/>
            </a:xfrm>
            <a:prstGeom prst="rect">
              <a:avLst/>
            </a:prstGeom>
          </p:spPr>
          <p:txBody>
            <a:bodyPr anchor="ctr" rtlCol="false" tIns="50800" lIns="50800" bIns="50800" rIns="50800"/>
            <a:lstStyle/>
            <a:p>
              <a:pPr algn="ctr">
                <a:lnSpc>
                  <a:spcPts val="2380"/>
                </a:lnSpc>
              </a:pPr>
            </a:p>
          </p:txBody>
        </p:sp>
      </p:grpSp>
      <p:sp>
        <p:nvSpPr>
          <p:cNvPr name="TextBox 16" id="16"/>
          <p:cNvSpPr txBox="true"/>
          <p:nvPr/>
        </p:nvSpPr>
        <p:spPr>
          <a:xfrm rot="0">
            <a:off x="4654962" y="5459428"/>
            <a:ext cx="8978075" cy="946111"/>
          </a:xfrm>
          <a:prstGeom prst="rect">
            <a:avLst/>
          </a:prstGeom>
        </p:spPr>
        <p:txBody>
          <a:bodyPr anchor="t" rtlCol="false" tIns="0" lIns="0" bIns="0" rIns="0">
            <a:spAutoFit/>
          </a:bodyPr>
          <a:lstStyle/>
          <a:p>
            <a:pPr algn="ctr">
              <a:lnSpc>
                <a:spcPts val="7702"/>
              </a:lnSpc>
              <a:spcBef>
                <a:spcPct val="0"/>
              </a:spcBef>
            </a:pPr>
            <a:r>
              <a:rPr lang="en-US" sz="5501" spc="308">
                <a:solidFill>
                  <a:srgbClr val="191919"/>
                </a:solidFill>
                <a:latin typeface="Gotham"/>
              </a:rPr>
              <a:t>problem statement-2</a:t>
            </a:r>
          </a:p>
        </p:txBody>
      </p:sp>
      <p:sp>
        <p:nvSpPr>
          <p:cNvPr name="TextBox 17" id="17"/>
          <p:cNvSpPr txBox="true"/>
          <p:nvPr/>
        </p:nvSpPr>
        <p:spPr>
          <a:xfrm rot="0">
            <a:off x="0" y="1774074"/>
            <a:ext cx="18288000" cy="3799654"/>
          </a:xfrm>
          <a:prstGeom prst="rect">
            <a:avLst/>
          </a:prstGeom>
        </p:spPr>
        <p:txBody>
          <a:bodyPr anchor="t" rtlCol="false" tIns="0" lIns="0" bIns="0" rIns="0">
            <a:spAutoFit/>
          </a:bodyPr>
          <a:lstStyle/>
          <a:p>
            <a:pPr algn="ctr">
              <a:lnSpc>
                <a:spcPts val="15270"/>
              </a:lnSpc>
              <a:spcBef>
                <a:spcPct val="0"/>
              </a:spcBef>
            </a:pPr>
            <a:r>
              <a:rPr lang="en-US" sz="10907" spc="1527">
                <a:solidFill>
                  <a:srgbClr val="191919"/>
                </a:solidFill>
                <a:latin typeface="Gotham Bold"/>
              </a:rPr>
              <a:t>TEAM LEASTCODERS</a:t>
            </a:r>
          </a:p>
        </p:txBody>
      </p:sp>
      <p:grpSp>
        <p:nvGrpSpPr>
          <p:cNvPr name="Group 18" id="18"/>
          <p:cNvGrpSpPr/>
          <p:nvPr/>
        </p:nvGrpSpPr>
        <p:grpSpPr>
          <a:xfrm rot="0">
            <a:off x="-9965724" y="-1383136"/>
            <a:ext cx="10994424" cy="10994424"/>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20" id="20"/>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88981" y="5406658"/>
            <a:ext cx="4185734" cy="2047244"/>
          </a:xfrm>
          <a:custGeom>
            <a:avLst/>
            <a:gdLst/>
            <a:ahLst/>
            <a:cxnLst/>
            <a:rect r="r" b="b" t="t" l="l"/>
            <a:pathLst>
              <a:path h="2047244" w="4185734">
                <a:moveTo>
                  <a:pt x="0" y="0"/>
                </a:moveTo>
                <a:lnTo>
                  <a:pt x="4185734" y="0"/>
                </a:lnTo>
                <a:lnTo>
                  <a:pt x="4185734" y="2047244"/>
                </a:lnTo>
                <a:lnTo>
                  <a:pt x="0" y="2047244"/>
                </a:lnTo>
                <a:lnTo>
                  <a:pt x="0" y="0"/>
                </a:lnTo>
                <a:close/>
              </a:path>
            </a:pathLst>
          </a:custGeom>
          <a:blipFill>
            <a:blip r:embed="rId2"/>
            <a:stretch>
              <a:fillRect l="-1511" t="0" r="-1511" b="0"/>
            </a:stretch>
          </a:blipFill>
        </p:spPr>
      </p:sp>
      <p:sp>
        <p:nvSpPr>
          <p:cNvPr name="Freeform 3" id="3"/>
          <p:cNvSpPr/>
          <p:nvPr/>
        </p:nvSpPr>
        <p:spPr>
          <a:xfrm flipH="false" flipV="false" rot="0">
            <a:off x="7287719" y="5406658"/>
            <a:ext cx="4449514" cy="1948166"/>
          </a:xfrm>
          <a:custGeom>
            <a:avLst/>
            <a:gdLst/>
            <a:ahLst/>
            <a:cxnLst/>
            <a:rect r="r" b="b" t="t" l="l"/>
            <a:pathLst>
              <a:path h="1948166" w="4449514">
                <a:moveTo>
                  <a:pt x="0" y="0"/>
                </a:moveTo>
                <a:lnTo>
                  <a:pt x="4449514" y="0"/>
                </a:lnTo>
                <a:lnTo>
                  <a:pt x="4449514" y="1948166"/>
                </a:lnTo>
                <a:lnTo>
                  <a:pt x="0" y="1948166"/>
                </a:lnTo>
                <a:lnTo>
                  <a:pt x="0" y="0"/>
                </a:lnTo>
                <a:close/>
              </a:path>
            </a:pathLst>
          </a:custGeom>
          <a:blipFill>
            <a:blip r:embed="rId3"/>
            <a:stretch>
              <a:fillRect l="0" t="0" r="0" b="0"/>
            </a:stretch>
          </a:blipFill>
        </p:spPr>
      </p:sp>
      <p:sp>
        <p:nvSpPr>
          <p:cNvPr name="Freeform 4" id="4"/>
          <p:cNvSpPr/>
          <p:nvPr/>
        </p:nvSpPr>
        <p:spPr>
          <a:xfrm flipH="false" flipV="false" rot="0">
            <a:off x="13271936" y="5448580"/>
            <a:ext cx="4449514" cy="1864322"/>
          </a:xfrm>
          <a:custGeom>
            <a:avLst/>
            <a:gdLst/>
            <a:ahLst/>
            <a:cxnLst/>
            <a:rect r="r" b="b" t="t" l="l"/>
            <a:pathLst>
              <a:path h="1864322" w="4449514">
                <a:moveTo>
                  <a:pt x="0" y="0"/>
                </a:moveTo>
                <a:lnTo>
                  <a:pt x="4449514" y="0"/>
                </a:lnTo>
                <a:lnTo>
                  <a:pt x="4449514" y="1864322"/>
                </a:lnTo>
                <a:lnTo>
                  <a:pt x="0" y="1864322"/>
                </a:lnTo>
                <a:lnTo>
                  <a:pt x="0" y="0"/>
                </a:lnTo>
                <a:close/>
              </a:path>
            </a:pathLst>
          </a:custGeom>
          <a:blipFill>
            <a:blip r:embed="rId4"/>
            <a:stretch>
              <a:fillRect l="0" t="0" r="0" b="0"/>
            </a:stretch>
          </a:blipFill>
        </p:spPr>
      </p:sp>
      <p:sp>
        <p:nvSpPr>
          <p:cNvPr name="TextBox 5" id="5"/>
          <p:cNvSpPr txBox="true"/>
          <p:nvPr/>
        </p:nvSpPr>
        <p:spPr>
          <a:xfrm rot="0">
            <a:off x="4734997" y="722801"/>
            <a:ext cx="9554959" cy="1163853"/>
          </a:xfrm>
          <a:prstGeom prst="rect">
            <a:avLst/>
          </a:prstGeom>
        </p:spPr>
        <p:txBody>
          <a:bodyPr anchor="t" rtlCol="false" tIns="0" lIns="0" bIns="0" rIns="0">
            <a:spAutoFit/>
          </a:bodyPr>
          <a:lstStyle/>
          <a:p>
            <a:pPr algn="l" marL="0" indent="0" lvl="0">
              <a:lnSpc>
                <a:spcPts val="8902"/>
              </a:lnSpc>
              <a:spcBef>
                <a:spcPct val="0"/>
              </a:spcBef>
            </a:pPr>
            <a:r>
              <a:rPr lang="en-US" sz="8243">
                <a:solidFill>
                  <a:srgbClr val="191919"/>
                </a:solidFill>
                <a:latin typeface="Gotham Bold"/>
              </a:rPr>
              <a:t>confusion matrix</a:t>
            </a:r>
          </a:p>
        </p:txBody>
      </p:sp>
      <p:sp>
        <p:nvSpPr>
          <p:cNvPr name="TextBox 6" id="6"/>
          <p:cNvSpPr txBox="true"/>
          <p:nvPr/>
        </p:nvSpPr>
        <p:spPr>
          <a:xfrm rot="0">
            <a:off x="1028700" y="3580423"/>
            <a:ext cx="3706297" cy="596899"/>
          </a:xfrm>
          <a:prstGeom prst="rect">
            <a:avLst/>
          </a:prstGeom>
        </p:spPr>
        <p:txBody>
          <a:bodyPr anchor="t" rtlCol="false" tIns="0" lIns="0" bIns="0" rIns="0">
            <a:spAutoFit/>
          </a:bodyPr>
          <a:lstStyle/>
          <a:p>
            <a:pPr algn="ctr">
              <a:lnSpc>
                <a:spcPts val="4900"/>
              </a:lnSpc>
            </a:pPr>
            <a:r>
              <a:rPr lang="en-US" sz="3500">
                <a:solidFill>
                  <a:srgbClr val="191919"/>
                </a:solidFill>
                <a:latin typeface="Canva Sans Bold"/>
              </a:rPr>
              <a:t>hsv-thresholding</a:t>
            </a:r>
          </a:p>
        </p:txBody>
      </p:sp>
      <p:sp>
        <p:nvSpPr>
          <p:cNvPr name="TextBox 7" id="7"/>
          <p:cNvSpPr txBox="true"/>
          <p:nvPr/>
        </p:nvSpPr>
        <p:spPr>
          <a:xfrm rot="0">
            <a:off x="6832796" y="3580423"/>
            <a:ext cx="5359361" cy="596899"/>
          </a:xfrm>
          <a:prstGeom prst="rect">
            <a:avLst/>
          </a:prstGeom>
        </p:spPr>
        <p:txBody>
          <a:bodyPr anchor="t" rtlCol="false" tIns="0" lIns="0" bIns="0" rIns="0">
            <a:spAutoFit/>
          </a:bodyPr>
          <a:lstStyle/>
          <a:p>
            <a:pPr algn="ctr">
              <a:lnSpc>
                <a:spcPts val="4900"/>
              </a:lnSpc>
            </a:pPr>
            <a:r>
              <a:rPr lang="en-US" sz="3500">
                <a:solidFill>
                  <a:srgbClr val="191919"/>
                </a:solidFill>
                <a:latin typeface="Canva Sans Bold"/>
              </a:rPr>
              <a:t>Custom based pixel CNN</a:t>
            </a:r>
          </a:p>
        </p:txBody>
      </p:sp>
      <p:sp>
        <p:nvSpPr>
          <p:cNvPr name="TextBox 8" id="8"/>
          <p:cNvSpPr txBox="true"/>
          <p:nvPr/>
        </p:nvSpPr>
        <p:spPr>
          <a:xfrm rot="0">
            <a:off x="14782854" y="3580423"/>
            <a:ext cx="1427678" cy="596899"/>
          </a:xfrm>
          <a:prstGeom prst="rect">
            <a:avLst/>
          </a:prstGeom>
        </p:spPr>
        <p:txBody>
          <a:bodyPr anchor="t" rtlCol="false" tIns="0" lIns="0" bIns="0" rIns="0">
            <a:spAutoFit/>
          </a:bodyPr>
          <a:lstStyle/>
          <a:p>
            <a:pPr algn="ctr">
              <a:lnSpc>
                <a:spcPts val="4900"/>
              </a:lnSpc>
            </a:pPr>
            <a:r>
              <a:rPr lang="en-US" sz="3500">
                <a:solidFill>
                  <a:srgbClr val="191919"/>
                </a:solidFill>
                <a:latin typeface="Canva Sans Bold"/>
              </a:rPr>
              <a:t>hybrid</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373119" y="-1315898"/>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F0000"/>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463854" y="-3741597"/>
            <a:ext cx="10994424" cy="1099442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D6220"/>
              </a:solidFill>
              <a:prstDash val="solid"/>
              <a:miter/>
            </a:ln>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6313420" y="910465"/>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948235" y="4447339"/>
            <a:ext cx="508158" cy="543805"/>
            <a:chOff x="0" y="0"/>
            <a:chExt cx="812800" cy="869819"/>
          </a:xfrm>
        </p:grpSpPr>
        <p:sp>
          <p:nvSpPr>
            <p:cNvPr name="Freeform 10" id="10"/>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1" id="11"/>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4</a:t>
              </a:r>
            </a:p>
          </p:txBody>
        </p:sp>
      </p:grpSp>
      <p:grpSp>
        <p:nvGrpSpPr>
          <p:cNvPr name="Group 12" id="12"/>
          <p:cNvGrpSpPr/>
          <p:nvPr/>
        </p:nvGrpSpPr>
        <p:grpSpPr>
          <a:xfrm rot="0">
            <a:off x="948235" y="3107362"/>
            <a:ext cx="508158" cy="543805"/>
            <a:chOff x="0" y="0"/>
            <a:chExt cx="812800" cy="869819"/>
          </a:xfrm>
        </p:grpSpPr>
        <p:sp>
          <p:nvSpPr>
            <p:cNvPr name="Freeform 13" id="13"/>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4" id="14"/>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2</a:t>
              </a:r>
            </a:p>
          </p:txBody>
        </p:sp>
      </p:grpSp>
      <p:grpSp>
        <p:nvGrpSpPr>
          <p:cNvPr name="Group 15" id="15"/>
          <p:cNvGrpSpPr/>
          <p:nvPr/>
        </p:nvGrpSpPr>
        <p:grpSpPr>
          <a:xfrm rot="0">
            <a:off x="948235" y="5115753"/>
            <a:ext cx="508158" cy="543805"/>
            <a:chOff x="0" y="0"/>
            <a:chExt cx="812800" cy="869819"/>
          </a:xfrm>
        </p:grpSpPr>
        <p:sp>
          <p:nvSpPr>
            <p:cNvPr name="Freeform 16" id="16"/>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7" id="17"/>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5</a:t>
              </a:r>
            </a:p>
          </p:txBody>
        </p:sp>
      </p:grpSp>
      <p:grpSp>
        <p:nvGrpSpPr>
          <p:cNvPr name="Group 18" id="18"/>
          <p:cNvGrpSpPr/>
          <p:nvPr/>
        </p:nvGrpSpPr>
        <p:grpSpPr>
          <a:xfrm rot="0">
            <a:off x="948235" y="3776486"/>
            <a:ext cx="508158" cy="543805"/>
            <a:chOff x="0" y="0"/>
            <a:chExt cx="812800" cy="869819"/>
          </a:xfrm>
        </p:grpSpPr>
        <p:sp>
          <p:nvSpPr>
            <p:cNvPr name="Freeform 19" id="1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0" id="2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3</a:t>
              </a:r>
            </a:p>
          </p:txBody>
        </p:sp>
      </p:grpSp>
      <p:grpSp>
        <p:nvGrpSpPr>
          <p:cNvPr name="Group 21" id="21"/>
          <p:cNvGrpSpPr/>
          <p:nvPr/>
        </p:nvGrpSpPr>
        <p:grpSpPr>
          <a:xfrm rot="0">
            <a:off x="948235" y="6455730"/>
            <a:ext cx="508158" cy="543805"/>
            <a:chOff x="0" y="0"/>
            <a:chExt cx="812800" cy="869819"/>
          </a:xfrm>
        </p:grpSpPr>
        <p:sp>
          <p:nvSpPr>
            <p:cNvPr name="Freeform 22" id="2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3" id="2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7</a:t>
              </a:r>
            </a:p>
          </p:txBody>
        </p:sp>
      </p:grpSp>
      <p:grpSp>
        <p:nvGrpSpPr>
          <p:cNvPr name="Group 24" id="24"/>
          <p:cNvGrpSpPr/>
          <p:nvPr/>
        </p:nvGrpSpPr>
        <p:grpSpPr>
          <a:xfrm rot="0">
            <a:off x="948235" y="5784877"/>
            <a:ext cx="508158" cy="543805"/>
            <a:chOff x="0" y="0"/>
            <a:chExt cx="812800" cy="869819"/>
          </a:xfrm>
        </p:grpSpPr>
        <p:sp>
          <p:nvSpPr>
            <p:cNvPr name="Freeform 25" id="2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6" id="2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6</a:t>
              </a:r>
            </a:p>
          </p:txBody>
        </p:sp>
      </p:grpSp>
      <p:sp>
        <p:nvSpPr>
          <p:cNvPr name="TextBox 27" id="27"/>
          <p:cNvSpPr txBox="true"/>
          <p:nvPr/>
        </p:nvSpPr>
        <p:spPr>
          <a:xfrm rot="0">
            <a:off x="3736017" y="5072336"/>
            <a:ext cx="6727836" cy="2052926"/>
          </a:xfrm>
          <a:prstGeom prst="rect">
            <a:avLst/>
          </a:prstGeom>
        </p:spPr>
        <p:txBody>
          <a:bodyPr anchor="t" rtlCol="false" tIns="0" lIns="0" bIns="0" rIns="0">
            <a:spAutoFit/>
          </a:bodyPr>
          <a:lstStyle/>
          <a:p>
            <a:pPr>
              <a:lnSpc>
                <a:spcPts val="15266"/>
              </a:lnSpc>
            </a:pPr>
            <a:r>
              <a:rPr lang="en-US" sz="15738" spc="786">
                <a:solidFill>
                  <a:srgbClr val="191919"/>
                </a:solidFill>
                <a:latin typeface="Gotham Bold"/>
              </a:rPr>
              <a:t>bonus</a:t>
            </a:r>
          </a:p>
        </p:txBody>
      </p:sp>
      <p:sp>
        <p:nvSpPr>
          <p:cNvPr name="TextBox 28" id="28"/>
          <p:cNvSpPr txBox="true"/>
          <p:nvPr/>
        </p:nvSpPr>
        <p:spPr>
          <a:xfrm rot="0">
            <a:off x="10551928" y="6118382"/>
            <a:ext cx="6598813" cy="590640"/>
          </a:xfrm>
          <a:prstGeom prst="rect">
            <a:avLst/>
          </a:prstGeom>
        </p:spPr>
        <p:txBody>
          <a:bodyPr anchor="t" rtlCol="false" tIns="0" lIns="0" bIns="0" rIns="0">
            <a:spAutoFit/>
          </a:bodyPr>
          <a:lstStyle/>
          <a:p>
            <a:pPr>
              <a:lnSpc>
                <a:spcPts val="4858"/>
              </a:lnSpc>
            </a:pPr>
            <a:r>
              <a:rPr lang="en-US" sz="3470">
                <a:solidFill>
                  <a:srgbClr val="191919"/>
                </a:solidFill>
                <a:latin typeface="Gotham Bold"/>
              </a:rPr>
              <a:t>challenge</a:t>
            </a:r>
          </a:p>
        </p:txBody>
      </p:sp>
      <p:grpSp>
        <p:nvGrpSpPr>
          <p:cNvPr name="Group 29" id="29"/>
          <p:cNvGrpSpPr/>
          <p:nvPr/>
        </p:nvGrpSpPr>
        <p:grpSpPr>
          <a:xfrm rot="0">
            <a:off x="948235" y="7123361"/>
            <a:ext cx="508158" cy="543805"/>
            <a:chOff x="0" y="0"/>
            <a:chExt cx="812800" cy="869819"/>
          </a:xfrm>
        </p:grpSpPr>
        <p:sp>
          <p:nvSpPr>
            <p:cNvPr name="Freeform 30" id="30"/>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1" id="31"/>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8</a:t>
              </a:r>
            </a:p>
          </p:txBody>
        </p:sp>
      </p:grpSp>
      <p:grpSp>
        <p:nvGrpSpPr>
          <p:cNvPr name="Group 32" id="32"/>
          <p:cNvGrpSpPr/>
          <p:nvPr/>
        </p:nvGrpSpPr>
        <p:grpSpPr>
          <a:xfrm rot="0">
            <a:off x="948235" y="7790991"/>
            <a:ext cx="508158" cy="543805"/>
            <a:chOff x="0" y="0"/>
            <a:chExt cx="812800" cy="869819"/>
          </a:xfrm>
        </p:grpSpPr>
        <p:sp>
          <p:nvSpPr>
            <p:cNvPr name="Freeform 33" id="33"/>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4" id="34"/>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9</a:t>
              </a:r>
            </a:p>
          </p:txBody>
        </p:sp>
      </p:grpSp>
      <p:grpSp>
        <p:nvGrpSpPr>
          <p:cNvPr name="Group 35" id="35"/>
          <p:cNvGrpSpPr/>
          <p:nvPr/>
        </p:nvGrpSpPr>
        <p:grpSpPr>
          <a:xfrm rot="3945801">
            <a:off x="11868535" y="8125500"/>
            <a:ext cx="4776403" cy="4776403"/>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37" id="3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38" id="38"/>
          <p:cNvSpPr/>
          <p:nvPr/>
        </p:nvSpPr>
        <p:spPr>
          <a:xfrm flipH="false" flipV="false" rot="3945801">
            <a:off x="12156571" y="7154038"/>
            <a:ext cx="1577153" cy="3243522"/>
          </a:xfrm>
          <a:custGeom>
            <a:avLst/>
            <a:gdLst/>
            <a:ahLst/>
            <a:cxnLst/>
            <a:rect r="r" b="b" t="t" l="l"/>
            <a:pathLst>
              <a:path h="3243522" w="1577153">
                <a:moveTo>
                  <a:pt x="0" y="0"/>
                </a:moveTo>
                <a:lnTo>
                  <a:pt x="1577154" y="0"/>
                </a:lnTo>
                <a:lnTo>
                  <a:pt x="1577154" y="3243523"/>
                </a:lnTo>
                <a:lnTo>
                  <a:pt x="0" y="3243523"/>
                </a:lnTo>
                <a:lnTo>
                  <a:pt x="0" y="0"/>
                </a:lnTo>
                <a:close/>
              </a:path>
            </a:pathLst>
          </a:custGeom>
          <a:blipFill>
            <a:blip r:embed="rId4">
              <a:extLst>
                <a:ext uri="{96DAC541-7B7A-43D3-8B79-37D633B846F1}">
                  <asvg:svgBlip xmlns:asvg="http://schemas.microsoft.com/office/drawing/2016/SVG/main" r:embed="rId5"/>
                </a:ext>
              </a:extLst>
            </a:blip>
            <a:stretch>
              <a:fillRect l="0" t="0" r="-204881" b="0"/>
            </a:stretch>
          </a:blipFill>
        </p:spPr>
      </p:sp>
      <p:grpSp>
        <p:nvGrpSpPr>
          <p:cNvPr name="Group 39" id="39"/>
          <p:cNvGrpSpPr/>
          <p:nvPr/>
        </p:nvGrpSpPr>
        <p:grpSpPr>
          <a:xfrm rot="0">
            <a:off x="706082" y="8496722"/>
            <a:ext cx="992463" cy="992463"/>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41" id="41"/>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10</a:t>
              </a:r>
            </a:p>
          </p:txBody>
        </p:sp>
      </p:grpSp>
      <p:grpSp>
        <p:nvGrpSpPr>
          <p:cNvPr name="Group 42" id="42"/>
          <p:cNvGrpSpPr/>
          <p:nvPr/>
        </p:nvGrpSpPr>
        <p:grpSpPr>
          <a:xfrm rot="0">
            <a:off x="948235" y="2467752"/>
            <a:ext cx="508158" cy="543805"/>
            <a:chOff x="0" y="0"/>
            <a:chExt cx="812800" cy="869819"/>
          </a:xfrm>
        </p:grpSpPr>
        <p:sp>
          <p:nvSpPr>
            <p:cNvPr name="Freeform 43" id="43"/>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44" id="44"/>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a:t>
              </a:r>
            </a:p>
          </p:txBody>
        </p:sp>
      </p:grpSp>
      <p:sp>
        <p:nvSpPr>
          <p:cNvPr name="TextBox 45" id="45"/>
          <p:cNvSpPr txBox="true"/>
          <p:nvPr/>
        </p:nvSpPr>
        <p:spPr>
          <a:xfrm rot="0">
            <a:off x="3844481" y="7076526"/>
            <a:ext cx="8135458" cy="590640"/>
          </a:xfrm>
          <a:prstGeom prst="rect">
            <a:avLst/>
          </a:prstGeom>
        </p:spPr>
        <p:txBody>
          <a:bodyPr anchor="t" rtlCol="false" tIns="0" lIns="0" bIns="0" rIns="0">
            <a:spAutoFit/>
          </a:bodyPr>
          <a:lstStyle/>
          <a:p>
            <a:pPr>
              <a:lnSpc>
                <a:spcPts val="4858"/>
              </a:lnSpc>
            </a:pPr>
            <a:r>
              <a:rPr lang="en-US" sz="3470">
                <a:solidFill>
                  <a:srgbClr val="191919"/>
                </a:solidFill>
                <a:latin typeface="Gotham Bold"/>
              </a:rPr>
              <a:t>real-time smoke detection</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774621" y="2362094"/>
            <a:ext cx="508158" cy="543805"/>
            <a:chOff x="0" y="0"/>
            <a:chExt cx="812800" cy="869819"/>
          </a:xfrm>
        </p:grpSpPr>
        <p:sp>
          <p:nvSpPr>
            <p:cNvPr name="Freeform 3" id="3"/>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4" id="4"/>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3</a:t>
              </a:r>
            </a:p>
          </p:txBody>
        </p:sp>
      </p:grpSp>
      <p:grpSp>
        <p:nvGrpSpPr>
          <p:cNvPr name="Group 5" id="5"/>
          <p:cNvGrpSpPr/>
          <p:nvPr/>
        </p:nvGrpSpPr>
        <p:grpSpPr>
          <a:xfrm rot="0">
            <a:off x="774621" y="1028700"/>
            <a:ext cx="508158" cy="543805"/>
            <a:chOff x="0" y="0"/>
            <a:chExt cx="812800" cy="869819"/>
          </a:xfrm>
        </p:grpSpPr>
        <p:sp>
          <p:nvSpPr>
            <p:cNvPr name="Freeform 6" id="6"/>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7" id="7"/>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a:t>
              </a:r>
            </a:p>
          </p:txBody>
        </p:sp>
      </p:grpSp>
      <p:grpSp>
        <p:nvGrpSpPr>
          <p:cNvPr name="Group 8" id="8"/>
          <p:cNvGrpSpPr/>
          <p:nvPr/>
        </p:nvGrpSpPr>
        <p:grpSpPr>
          <a:xfrm rot="0">
            <a:off x="774621" y="3029724"/>
            <a:ext cx="508158" cy="543805"/>
            <a:chOff x="0" y="0"/>
            <a:chExt cx="812800" cy="869819"/>
          </a:xfrm>
        </p:grpSpPr>
        <p:sp>
          <p:nvSpPr>
            <p:cNvPr name="Freeform 9" id="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0" id="1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4</a:t>
              </a:r>
            </a:p>
          </p:txBody>
        </p:sp>
      </p:grpSp>
      <p:grpSp>
        <p:nvGrpSpPr>
          <p:cNvPr name="Group 11" id="11"/>
          <p:cNvGrpSpPr/>
          <p:nvPr/>
        </p:nvGrpSpPr>
        <p:grpSpPr>
          <a:xfrm rot="0">
            <a:off x="774621" y="1694463"/>
            <a:ext cx="508158" cy="543805"/>
            <a:chOff x="0" y="0"/>
            <a:chExt cx="812800" cy="869819"/>
          </a:xfrm>
        </p:grpSpPr>
        <p:sp>
          <p:nvSpPr>
            <p:cNvPr name="Freeform 12" id="1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3" id="1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2</a:t>
              </a:r>
            </a:p>
          </p:txBody>
        </p:sp>
      </p:grpSp>
      <p:grpSp>
        <p:nvGrpSpPr>
          <p:cNvPr name="Group 14" id="14"/>
          <p:cNvGrpSpPr/>
          <p:nvPr/>
        </p:nvGrpSpPr>
        <p:grpSpPr>
          <a:xfrm rot="0">
            <a:off x="774621" y="5032615"/>
            <a:ext cx="508158" cy="543805"/>
            <a:chOff x="0" y="0"/>
            <a:chExt cx="812800" cy="869819"/>
          </a:xfrm>
        </p:grpSpPr>
        <p:sp>
          <p:nvSpPr>
            <p:cNvPr name="Freeform 15" id="1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6" id="1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7</a:t>
              </a:r>
            </a:p>
          </p:txBody>
        </p:sp>
      </p:grpSp>
      <p:grpSp>
        <p:nvGrpSpPr>
          <p:cNvPr name="Group 17" id="17"/>
          <p:cNvGrpSpPr/>
          <p:nvPr/>
        </p:nvGrpSpPr>
        <p:grpSpPr>
          <a:xfrm rot="0">
            <a:off x="774621" y="4364985"/>
            <a:ext cx="508158" cy="543805"/>
            <a:chOff x="0" y="0"/>
            <a:chExt cx="812800" cy="869819"/>
          </a:xfrm>
        </p:grpSpPr>
        <p:sp>
          <p:nvSpPr>
            <p:cNvPr name="Freeform 18" id="1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9" id="1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6</a:t>
              </a:r>
            </a:p>
          </p:txBody>
        </p:sp>
      </p:grpSp>
      <p:grpSp>
        <p:nvGrpSpPr>
          <p:cNvPr name="Group 20" id="20"/>
          <p:cNvGrpSpPr/>
          <p:nvPr/>
        </p:nvGrpSpPr>
        <p:grpSpPr>
          <a:xfrm rot="0">
            <a:off x="774621" y="5700246"/>
            <a:ext cx="508158" cy="543805"/>
            <a:chOff x="0" y="0"/>
            <a:chExt cx="812800" cy="869819"/>
          </a:xfrm>
        </p:grpSpPr>
        <p:sp>
          <p:nvSpPr>
            <p:cNvPr name="Freeform 21" id="2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2" id="2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8</a:t>
              </a:r>
            </a:p>
          </p:txBody>
        </p:sp>
      </p:grpSp>
      <p:grpSp>
        <p:nvGrpSpPr>
          <p:cNvPr name="Group 23" id="23"/>
          <p:cNvGrpSpPr/>
          <p:nvPr/>
        </p:nvGrpSpPr>
        <p:grpSpPr>
          <a:xfrm rot="0">
            <a:off x="774621" y="6367876"/>
            <a:ext cx="508158" cy="543805"/>
            <a:chOff x="0" y="0"/>
            <a:chExt cx="812800" cy="869819"/>
          </a:xfrm>
        </p:grpSpPr>
        <p:sp>
          <p:nvSpPr>
            <p:cNvPr name="Freeform 24" id="2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5" id="2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9</a:t>
              </a:r>
            </a:p>
          </p:txBody>
        </p:sp>
      </p:grpSp>
      <p:grpSp>
        <p:nvGrpSpPr>
          <p:cNvPr name="Group 26" id="26"/>
          <p:cNvGrpSpPr/>
          <p:nvPr/>
        </p:nvGrpSpPr>
        <p:grpSpPr>
          <a:xfrm rot="0">
            <a:off x="11762088" y="-9632634"/>
            <a:ext cx="10994424" cy="10994424"/>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28" id="28"/>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29" id="29"/>
          <p:cNvSpPr txBox="true"/>
          <p:nvPr/>
        </p:nvSpPr>
        <p:spPr>
          <a:xfrm rot="0">
            <a:off x="2693434" y="914400"/>
            <a:ext cx="14565866" cy="7898055"/>
          </a:xfrm>
          <a:prstGeom prst="rect">
            <a:avLst/>
          </a:prstGeom>
        </p:spPr>
        <p:txBody>
          <a:bodyPr anchor="t" rtlCol="false" tIns="0" lIns="0" bIns="0" rIns="0">
            <a:spAutoFit/>
          </a:bodyPr>
          <a:lstStyle/>
          <a:p>
            <a:pPr algn="just" marL="666046" indent="-333023" lvl="1">
              <a:lnSpc>
                <a:spcPts val="4812"/>
              </a:lnSpc>
              <a:buFont typeface="Arial"/>
              <a:buChar char="•"/>
            </a:pPr>
            <a:r>
              <a:rPr lang="en-US" sz="3084" spc="-117">
                <a:solidFill>
                  <a:srgbClr val="191919"/>
                </a:solidFill>
                <a:latin typeface="Gotham Bold"/>
              </a:rPr>
              <a:t>We process the video 10 frames at a time to consider the temporal correlation of the sequences for finding the smoke development across frames.</a:t>
            </a:r>
          </a:p>
          <a:p>
            <a:pPr algn="just" marL="666046" indent="-333023" lvl="1">
              <a:lnSpc>
                <a:spcPts val="4812"/>
              </a:lnSpc>
              <a:buFont typeface="Arial"/>
              <a:buChar char="•"/>
            </a:pPr>
            <a:r>
              <a:rPr lang="en-US" sz="3084" spc="-117">
                <a:solidFill>
                  <a:srgbClr val="191919"/>
                </a:solidFill>
                <a:latin typeface="Gotham Bold"/>
              </a:rPr>
              <a:t>Each of these sequences are sent for prediction to our combined Pixel CNN model &amp; HSV threshold technique which gives a weighted prediction of the individual predictions ie. smoke or no smoke. </a:t>
            </a:r>
          </a:p>
          <a:p>
            <a:pPr algn="just" marL="666046" indent="-333023" lvl="1">
              <a:lnSpc>
                <a:spcPts val="4812"/>
              </a:lnSpc>
              <a:buFont typeface="Arial"/>
              <a:buChar char="•"/>
            </a:pPr>
            <a:r>
              <a:rPr lang="en-US" sz="3084" spc="-117">
                <a:solidFill>
                  <a:srgbClr val="191919"/>
                </a:solidFill>
                <a:latin typeface="Gotham Bold"/>
              </a:rPr>
              <a:t>After getting the predictions we label all the frames using PILLOW library and then stitch the frames back together and add it to the output video at real time. </a:t>
            </a:r>
          </a:p>
          <a:p>
            <a:pPr algn="just" marL="666046" indent="-333023" lvl="1">
              <a:lnSpc>
                <a:spcPts val="4812"/>
              </a:lnSpc>
              <a:buFont typeface="Arial"/>
              <a:buChar char="•"/>
            </a:pPr>
            <a:r>
              <a:rPr lang="en-US" sz="3084" spc="-117">
                <a:solidFill>
                  <a:srgbClr val="191919"/>
                </a:solidFill>
                <a:latin typeface="Gotham Bold"/>
              </a:rPr>
              <a:t>Our inference is that sequence by sequence detection for smoke over say 10 frames is better than frame by frame detection as the temporal consistency ensures we can gather more features in regards to the smoke’s development in the video at real time</a:t>
            </a:r>
          </a:p>
        </p:txBody>
      </p:sp>
      <p:grpSp>
        <p:nvGrpSpPr>
          <p:cNvPr name="Group 30" id="30"/>
          <p:cNvGrpSpPr/>
          <p:nvPr/>
        </p:nvGrpSpPr>
        <p:grpSpPr>
          <a:xfrm rot="0">
            <a:off x="774621" y="3697354"/>
            <a:ext cx="508158" cy="543805"/>
            <a:chOff x="0" y="0"/>
            <a:chExt cx="812800" cy="869819"/>
          </a:xfrm>
        </p:grpSpPr>
        <p:sp>
          <p:nvSpPr>
            <p:cNvPr name="Freeform 31" id="3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2" id="3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5</a:t>
              </a:r>
            </a:p>
          </p:txBody>
        </p:sp>
      </p:grpSp>
      <p:grpSp>
        <p:nvGrpSpPr>
          <p:cNvPr name="Group 33" id="33"/>
          <p:cNvGrpSpPr/>
          <p:nvPr/>
        </p:nvGrpSpPr>
        <p:grpSpPr>
          <a:xfrm rot="0">
            <a:off x="774621" y="7035507"/>
            <a:ext cx="508158" cy="543805"/>
            <a:chOff x="0" y="0"/>
            <a:chExt cx="812800" cy="869819"/>
          </a:xfrm>
        </p:grpSpPr>
        <p:sp>
          <p:nvSpPr>
            <p:cNvPr name="Freeform 34" id="3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5" id="3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10</a:t>
              </a:r>
            </a:p>
          </p:txBody>
        </p:sp>
      </p:grpSp>
      <p:grpSp>
        <p:nvGrpSpPr>
          <p:cNvPr name="Group 36" id="36"/>
          <p:cNvGrpSpPr/>
          <p:nvPr/>
        </p:nvGrpSpPr>
        <p:grpSpPr>
          <a:xfrm rot="0">
            <a:off x="-1373119" y="-1315898"/>
            <a:ext cx="3499668" cy="13405540"/>
            <a:chOff x="0" y="0"/>
            <a:chExt cx="212191" cy="812800"/>
          </a:xfrm>
        </p:grpSpPr>
        <p:sp>
          <p:nvSpPr>
            <p:cNvPr name="Freeform 37" id="37"/>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F0000"/>
              </a:solidFill>
              <a:prstDash val="solid"/>
              <a:miter/>
            </a:ln>
          </p:spPr>
        </p:sp>
        <p:sp>
          <p:nvSpPr>
            <p:cNvPr name="TextBox 38" id="38"/>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39" id="39"/>
          <p:cNvGrpSpPr/>
          <p:nvPr/>
        </p:nvGrpSpPr>
        <p:grpSpPr>
          <a:xfrm rot="0">
            <a:off x="532468" y="7703137"/>
            <a:ext cx="992463" cy="992463"/>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41" id="41"/>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11</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373119" y="-1315898"/>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F0000"/>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2811189" y="-6547086"/>
            <a:ext cx="10994424" cy="1099442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D6220"/>
              </a:solidFill>
              <a:prstDash val="solid"/>
              <a:miter/>
            </a:ln>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6313420" y="910465"/>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706082" y="1952203"/>
            <a:ext cx="992463" cy="99246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1</a:t>
              </a:r>
            </a:p>
          </p:txBody>
        </p:sp>
      </p:grpSp>
      <p:grpSp>
        <p:nvGrpSpPr>
          <p:cNvPr name="Group 12" id="12"/>
          <p:cNvGrpSpPr/>
          <p:nvPr/>
        </p:nvGrpSpPr>
        <p:grpSpPr>
          <a:xfrm rot="0">
            <a:off x="948235" y="4447339"/>
            <a:ext cx="508158" cy="543805"/>
            <a:chOff x="0" y="0"/>
            <a:chExt cx="812800" cy="869819"/>
          </a:xfrm>
        </p:grpSpPr>
        <p:sp>
          <p:nvSpPr>
            <p:cNvPr name="Freeform 13" id="13"/>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4" id="14"/>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4</a:t>
              </a:r>
            </a:p>
          </p:txBody>
        </p:sp>
      </p:grpSp>
      <p:grpSp>
        <p:nvGrpSpPr>
          <p:cNvPr name="Group 15" id="15"/>
          <p:cNvGrpSpPr/>
          <p:nvPr/>
        </p:nvGrpSpPr>
        <p:grpSpPr>
          <a:xfrm rot="0">
            <a:off x="948235" y="3107362"/>
            <a:ext cx="508158" cy="543805"/>
            <a:chOff x="0" y="0"/>
            <a:chExt cx="812800" cy="869819"/>
          </a:xfrm>
        </p:grpSpPr>
        <p:sp>
          <p:nvSpPr>
            <p:cNvPr name="Freeform 16" id="16"/>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7" id="17"/>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2</a:t>
              </a:r>
            </a:p>
          </p:txBody>
        </p:sp>
      </p:grpSp>
      <p:grpSp>
        <p:nvGrpSpPr>
          <p:cNvPr name="Group 18" id="18"/>
          <p:cNvGrpSpPr/>
          <p:nvPr/>
        </p:nvGrpSpPr>
        <p:grpSpPr>
          <a:xfrm rot="0">
            <a:off x="948235" y="5115753"/>
            <a:ext cx="508158" cy="543805"/>
            <a:chOff x="0" y="0"/>
            <a:chExt cx="812800" cy="869819"/>
          </a:xfrm>
        </p:grpSpPr>
        <p:sp>
          <p:nvSpPr>
            <p:cNvPr name="Freeform 19" id="1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0" id="2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5</a:t>
              </a:r>
            </a:p>
          </p:txBody>
        </p:sp>
      </p:grpSp>
      <p:grpSp>
        <p:nvGrpSpPr>
          <p:cNvPr name="Group 21" id="21"/>
          <p:cNvGrpSpPr/>
          <p:nvPr/>
        </p:nvGrpSpPr>
        <p:grpSpPr>
          <a:xfrm rot="0">
            <a:off x="948235" y="3776486"/>
            <a:ext cx="508158" cy="543805"/>
            <a:chOff x="0" y="0"/>
            <a:chExt cx="812800" cy="869819"/>
          </a:xfrm>
        </p:grpSpPr>
        <p:sp>
          <p:nvSpPr>
            <p:cNvPr name="Freeform 22" id="2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3" id="2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3</a:t>
              </a:r>
            </a:p>
          </p:txBody>
        </p:sp>
      </p:grpSp>
      <p:grpSp>
        <p:nvGrpSpPr>
          <p:cNvPr name="Group 24" id="24"/>
          <p:cNvGrpSpPr/>
          <p:nvPr/>
        </p:nvGrpSpPr>
        <p:grpSpPr>
          <a:xfrm rot="0">
            <a:off x="948235" y="6455730"/>
            <a:ext cx="508158" cy="543805"/>
            <a:chOff x="0" y="0"/>
            <a:chExt cx="812800" cy="869819"/>
          </a:xfrm>
        </p:grpSpPr>
        <p:sp>
          <p:nvSpPr>
            <p:cNvPr name="Freeform 25" id="2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6" id="2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7</a:t>
              </a:r>
            </a:p>
          </p:txBody>
        </p:sp>
      </p:grpSp>
      <p:grpSp>
        <p:nvGrpSpPr>
          <p:cNvPr name="Group 27" id="27"/>
          <p:cNvGrpSpPr/>
          <p:nvPr/>
        </p:nvGrpSpPr>
        <p:grpSpPr>
          <a:xfrm rot="0">
            <a:off x="948235" y="5784877"/>
            <a:ext cx="508158" cy="543805"/>
            <a:chOff x="0" y="0"/>
            <a:chExt cx="812800" cy="869819"/>
          </a:xfrm>
        </p:grpSpPr>
        <p:sp>
          <p:nvSpPr>
            <p:cNvPr name="Freeform 28" id="2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9" id="2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6</a:t>
              </a:r>
            </a:p>
          </p:txBody>
        </p:sp>
      </p:grpSp>
      <p:grpSp>
        <p:nvGrpSpPr>
          <p:cNvPr name="Group 30" id="30"/>
          <p:cNvGrpSpPr/>
          <p:nvPr/>
        </p:nvGrpSpPr>
        <p:grpSpPr>
          <a:xfrm rot="0">
            <a:off x="948235" y="7123361"/>
            <a:ext cx="508158" cy="543805"/>
            <a:chOff x="0" y="0"/>
            <a:chExt cx="812800" cy="869819"/>
          </a:xfrm>
        </p:grpSpPr>
        <p:sp>
          <p:nvSpPr>
            <p:cNvPr name="Freeform 31" id="3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2" id="3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8</a:t>
              </a:r>
            </a:p>
          </p:txBody>
        </p:sp>
      </p:grpSp>
      <p:grpSp>
        <p:nvGrpSpPr>
          <p:cNvPr name="Group 33" id="33"/>
          <p:cNvGrpSpPr/>
          <p:nvPr/>
        </p:nvGrpSpPr>
        <p:grpSpPr>
          <a:xfrm rot="0">
            <a:off x="948235" y="7790991"/>
            <a:ext cx="508158" cy="543805"/>
            <a:chOff x="0" y="0"/>
            <a:chExt cx="812800" cy="869819"/>
          </a:xfrm>
        </p:grpSpPr>
        <p:sp>
          <p:nvSpPr>
            <p:cNvPr name="Freeform 34" id="3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5" id="3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9</a:t>
              </a:r>
            </a:p>
          </p:txBody>
        </p:sp>
      </p:grpSp>
      <p:grpSp>
        <p:nvGrpSpPr>
          <p:cNvPr name="Group 36" id="36"/>
          <p:cNvGrpSpPr/>
          <p:nvPr/>
        </p:nvGrpSpPr>
        <p:grpSpPr>
          <a:xfrm rot="3945801">
            <a:off x="15247345" y="6554747"/>
            <a:ext cx="4776403" cy="4776403"/>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38" id="38"/>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39" id="39"/>
          <p:cNvSpPr txBox="true"/>
          <p:nvPr/>
        </p:nvSpPr>
        <p:spPr>
          <a:xfrm rot="0">
            <a:off x="2779078" y="1097190"/>
            <a:ext cx="6727836" cy="2052926"/>
          </a:xfrm>
          <a:prstGeom prst="rect">
            <a:avLst/>
          </a:prstGeom>
        </p:spPr>
        <p:txBody>
          <a:bodyPr anchor="t" rtlCol="false" tIns="0" lIns="0" bIns="0" rIns="0">
            <a:spAutoFit/>
          </a:bodyPr>
          <a:lstStyle/>
          <a:p>
            <a:pPr>
              <a:lnSpc>
                <a:spcPts val="15266"/>
              </a:lnSpc>
            </a:pPr>
            <a:r>
              <a:rPr lang="en-US" sz="15738" spc="786">
                <a:solidFill>
                  <a:srgbClr val="191919"/>
                </a:solidFill>
                <a:latin typeface="Gotham Bold"/>
              </a:rPr>
              <a:t>idea</a:t>
            </a:r>
          </a:p>
        </p:txBody>
      </p:sp>
      <p:sp>
        <p:nvSpPr>
          <p:cNvPr name="TextBox 40" id="40"/>
          <p:cNvSpPr txBox="true"/>
          <p:nvPr/>
        </p:nvSpPr>
        <p:spPr>
          <a:xfrm rot="0">
            <a:off x="2682618" y="3206432"/>
            <a:ext cx="12922764" cy="2181224"/>
          </a:xfrm>
          <a:prstGeom prst="rect">
            <a:avLst/>
          </a:prstGeom>
        </p:spPr>
        <p:txBody>
          <a:bodyPr anchor="t" rtlCol="false" tIns="0" lIns="0" bIns="0" rIns="0">
            <a:spAutoFit/>
          </a:bodyPr>
          <a:lstStyle/>
          <a:p>
            <a:pPr>
              <a:lnSpc>
                <a:spcPts val="3480"/>
              </a:lnSpc>
            </a:pPr>
            <a:r>
              <a:rPr lang="en-US" sz="2400" spc="295">
                <a:solidFill>
                  <a:srgbClr val="000000"/>
                </a:solidFill>
                <a:latin typeface="Alice Bold"/>
              </a:rPr>
              <a:t>method-1: </a:t>
            </a:r>
            <a:r>
              <a:rPr lang="en-US" sz="2400" spc="295">
                <a:solidFill>
                  <a:srgbClr val="F9232C"/>
                </a:solidFill>
                <a:latin typeface="Alice Bold"/>
              </a:rPr>
              <a:t>HSV_Threshold Image Processing approach</a:t>
            </a:r>
            <a:r>
              <a:rPr lang="en-US" sz="2400" spc="295">
                <a:solidFill>
                  <a:srgbClr val="000000"/>
                </a:solidFill>
                <a:latin typeface="Alice Bold"/>
              </a:rPr>
              <a:t>. </a:t>
            </a:r>
          </a:p>
          <a:p>
            <a:pPr>
              <a:lnSpc>
                <a:spcPts val="3480"/>
              </a:lnSpc>
            </a:pPr>
            <a:r>
              <a:rPr lang="en-US" sz="2400" spc="295">
                <a:solidFill>
                  <a:srgbClr val="000000"/>
                </a:solidFill>
                <a:latin typeface="Alice Bold"/>
              </a:rPr>
              <a:t>               -this is a no-machine learning model suitable for real time detection.</a:t>
            </a:r>
          </a:p>
          <a:p>
            <a:pPr>
              <a:lnSpc>
                <a:spcPts val="3480"/>
              </a:lnSpc>
            </a:pPr>
            <a:r>
              <a:rPr lang="en-US" sz="2400" spc="295">
                <a:solidFill>
                  <a:srgbClr val="000000"/>
                </a:solidFill>
                <a:latin typeface="Alice Bold"/>
              </a:rPr>
              <a:t>               - upon testing, we have realised, this model has surpassed expectation in detecting no-smoke images.</a:t>
            </a:r>
          </a:p>
        </p:txBody>
      </p:sp>
      <p:sp>
        <p:nvSpPr>
          <p:cNvPr name="TextBox 41" id="41"/>
          <p:cNvSpPr txBox="true"/>
          <p:nvPr/>
        </p:nvSpPr>
        <p:spPr>
          <a:xfrm rot="0">
            <a:off x="2691346" y="5822758"/>
            <a:ext cx="11941902" cy="1743074"/>
          </a:xfrm>
          <a:prstGeom prst="rect">
            <a:avLst/>
          </a:prstGeom>
        </p:spPr>
        <p:txBody>
          <a:bodyPr anchor="t" rtlCol="false" tIns="0" lIns="0" bIns="0" rIns="0">
            <a:spAutoFit/>
          </a:bodyPr>
          <a:lstStyle/>
          <a:p>
            <a:pPr>
              <a:lnSpc>
                <a:spcPts val="3480"/>
              </a:lnSpc>
            </a:pPr>
            <a:r>
              <a:rPr lang="en-US" sz="2400" spc="295">
                <a:solidFill>
                  <a:srgbClr val="191919"/>
                </a:solidFill>
                <a:latin typeface="Alice Bold"/>
              </a:rPr>
              <a:t>method-2: </a:t>
            </a:r>
            <a:r>
              <a:rPr lang="en-US" sz="2400" spc="295">
                <a:solidFill>
                  <a:srgbClr val="F9232C"/>
                </a:solidFill>
                <a:latin typeface="Alice Bold"/>
              </a:rPr>
              <a:t>Custom based Pixel CNN model. </a:t>
            </a:r>
          </a:p>
          <a:p>
            <a:pPr>
              <a:lnSpc>
                <a:spcPts val="3480"/>
              </a:lnSpc>
            </a:pPr>
            <a:r>
              <a:rPr lang="en-US" sz="2400" spc="295">
                <a:solidFill>
                  <a:srgbClr val="191919"/>
                </a:solidFill>
                <a:latin typeface="Alice Bold"/>
              </a:rPr>
              <a:t>               -useful for processing 3D data like medical scans and videos because it analyzes spatial relationships in all directions. </a:t>
            </a:r>
          </a:p>
          <a:p>
            <a:pPr>
              <a:lnSpc>
                <a:spcPts val="3480"/>
              </a:lnSpc>
            </a:pPr>
            <a:r>
              <a:rPr lang="en-US" sz="2400" spc="295">
                <a:solidFill>
                  <a:srgbClr val="191919"/>
                </a:solidFill>
                <a:latin typeface="Alice Bold"/>
              </a:rPr>
              <a:t>            </a:t>
            </a:r>
          </a:p>
        </p:txBody>
      </p:sp>
      <p:sp>
        <p:nvSpPr>
          <p:cNvPr name="TextBox 42" id="42"/>
          <p:cNvSpPr txBox="true"/>
          <p:nvPr/>
        </p:nvSpPr>
        <p:spPr>
          <a:xfrm rot="0">
            <a:off x="2691346" y="7846380"/>
            <a:ext cx="11128503" cy="2181224"/>
          </a:xfrm>
          <a:prstGeom prst="rect">
            <a:avLst/>
          </a:prstGeom>
        </p:spPr>
        <p:txBody>
          <a:bodyPr anchor="t" rtlCol="false" tIns="0" lIns="0" bIns="0" rIns="0">
            <a:spAutoFit/>
          </a:bodyPr>
          <a:lstStyle/>
          <a:p>
            <a:pPr>
              <a:lnSpc>
                <a:spcPts val="3480"/>
              </a:lnSpc>
            </a:pPr>
            <a:r>
              <a:rPr lang="en-US" sz="2400" spc="295">
                <a:solidFill>
                  <a:srgbClr val="191919"/>
                </a:solidFill>
                <a:latin typeface="Alice Bold"/>
              </a:rPr>
              <a:t>method-3 (Final model) : </a:t>
            </a:r>
            <a:r>
              <a:rPr lang="en-US" sz="2400" spc="295">
                <a:solidFill>
                  <a:srgbClr val="F9232C"/>
                </a:solidFill>
                <a:latin typeface="Alice Bold"/>
              </a:rPr>
              <a:t>Hybrid model. </a:t>
            </a:r>
          </a:p>
          <a:p>
            <a:pPr>
              <a:lnSpc>
                <a:spcPts val="3480"/>
              </a:lnSpc>
            </a:pPr>
            <a:r>
              <a:rPr lang="en-US" sz="2400" spc="295">
                <a:solidFill>
                  <a:srgbClr val="191919"/>
                </a:solidFill>
                <a:latin typeface="Alice Bold"/>
              </a:rPr>
              <a:t>               -to get a better accuracy.</a:t>
            </a:r>
          </a:p>
          <a:p>
            <a:pPr>
              <a:lnSpc>
                <a:spcPts val="3480"/>
              </a:lnSpc>
            </a:pPr>
            <a:r>
              <a:rPr lang="en-US" sz="2400" spc="295">
                <a:solidFill>
                  <a:srgbClr val="191919"/>
                </a:solidFill>
                <a:latin typeface="Alice Bold"/>
              </a:rPr>
              <a:t>               -As HSV is a no-CNN approach, training and testing time is avoided and can be an advantage for real-time detection.</a:t>
            </a:r>
          </a:p>
          <a:p>
            <a:pPr>
              <a:lnSpc>
                <a:spcPts val="3480"/>
              </a:lnSpc>
            </a:pPr>
            <a:r>
              <a:rPr lang="en-US" sz="2400" spc="295">
                <a:solidFill>
                  <a:srgbClr val="191919"/>
                </a:solidFill>
                <a:latin typeface="Alice Bold"/>
              </a:rPr>
              <a:t>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3657759" y="-7781340"/>
            <a:ext cx="12753441" cy="1275344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61950" cap="sq">
              <a:solidFill>
                <a:srgbClr val="FD6220">
                  <a:alpha val="25882"/>
                </a:srgbClr>
              </a:solid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73119" y="-1315898"/>
            <a:ext cx="3499668" cy="13405540"/>
            <a:chOff x="0" y="0"/>
            <a:chExt cx="212191" cy="812800"/>
          </a:xfrm>
        </p:grpSpPr>
        <p:sp>
          <p:nvSpPr>
            <p:cNvPr name="Freeform 6" id="6"/>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sp>
        <p:sp>
          <p:nvSpPr>
            <p:cNvPr name="TextBox 7" id="7"/>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6313420" y="910465"/>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709357" y="2648112"/>
            <a:ext cx="992463" cy="99246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2</a:t>
              </a:r>
            </a:p>
          </p:txBody>
        </p:sp>
      </p:grpSp>
      <p:grpSp>
        <p:nvGrpSpPr>
          <p:cNvPr name="Group 12" id="12"/>
          <p:cNvGrpSpPr/>
          <p:nvPr/>
        </p:nvGrpSpPr>
        <p:grpSpPr>
          <a:xfrm rot="0">
            <a:off x="951509" y="4428296"/>
            <a:ext cx="508158" cy="543805"/>
            <a:chOff x="0" y="0"/>
            <a:chExt cx="812800" cy="869819"/>
          </a:xfrm>
        </p:grpSpPr>
        <p:sp>
          <p:nvSpPr>
            <p:cNvPr name="Freeform 13" id="13"/>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4" id="14"/>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4</a:t>
              </a:r>
            </a:p>
          </p:txBody>
        </p:sp>
      </p:grpSp>
      <p:grpSp>
        <p:nvGrpSpPr>
          <p:cNvPr name="Group 15" id="15"/>
          <p:cNvGrpSpPr/>
          <p:nvPr/>
        </p:nvGrpSpPr>
        <p:grpSpPr>
          <a:xfrm rot="0">
            <a:off x="951509" y="1982349"/>
            <a:ext cx="508158" cy="543805"/>
            <a:chOff x="0" y="0"/>
            <a:chExt cx="812800" cy="869819"/>
          </a:xfrm>
        </p:grpSpPr>
        <p:sp>
          <p:nvSpPr>
            <p:cNvPr name="Freeform 16" id="16"/>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7" id="17"/>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a:t>
              </a:r>
            </a:p>
          </p:txBody>
        </p:sp>
      </p:grpSp>
      <p:grpSp>
        <p:nvGrpSpPr>
          <p:cNvPr name="Group 18" id="18"/>
          <p:cNvGrpSpPr/>
          <p:nvPr/>
        </p:nvGrpSpPr>
        <p:grpSpPr>
          <a:xfrm rot="0">
            <a:off x="951509" y="5094059"/>
            <a:ext cx="508158" cy="543805"/>
            <a:chOff x="0" y="0"/>
            <a:chExt cx="812800" cy="869819"/>
          </a:xfrm>
        </p:grpSpPr>
        <p:sp>
          <p:nvSpPr>
            <p:cNvPr name="Freeform 19" id="1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0" id="2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5</a:t>
              </a:r>
            </a:p>
          </p:txBody>
        </p:sp>
      </p:grpSp>
      <p:grpSp>
        <p:nvGrpSpPr>
          <p:cNvPr name="Group 21" id="21"/>
          <p:cNvGrpSpPr/>
          <p:nvPr/>
        </p:nvGrpSpPr>
        <p:grpSpPr>
          <a:xfrm rot="0">
            <a:off x="951509" y="3762533"/>
            <a:ext cx="508158" cy="543805"/>
            <a:chOff x="0" y="0"/>
            <a:chExt cx="812800" cy="869819"/>
          </a:xfrm>
        </p:grpSpPr>
        <p:sp>
          <p:nvSpPr>
            <p:cNvPr name="Freeform 22" id="2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3" id="2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3</a:t>
              </a:r>
            </a:p>
          </p:txBody>
        </p:sp>
      </p:grpSp>
      <p:grpSp>
        <p:nvGrpSpPr>
          <p:cNvPr name="Group 24" id="24"/>
          <p:cNvGrpSpPr/>
          <p:nvPr/>
        </p:nvGrpSpPr>
        <p:grpSpPr>
          <a:xfrm rot="0">
            <a:off x="951509" y="6425585"/>
            <a:ext cx="508158" cy="543805"/>
            <a:chOff x="0" y="0"/>
            <a:chExt cx="812800" cy="869819"/>
          </a:xfrm>
        </p:grpSpPr>
        <p:sp>
          <p:nvSpPr>
            <p:cNvPr name="Freeform 25" id="2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6" id="2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7</a:t>
              </a:r>
            </a:p>
          </p:txBody>
        </p:sp>
      </p:grpSp>
      <p:grpSp>
        <p:nvGrpSpPr>
          <p:cNvPr name="Group 27" id="27"/>
          <p:cNvGrpSpPr/>
          <p:nvPr/>
        </p:nvGrpSpPr>
        <p:grpSpPr>
          <a:xfrm rot="0">
            <a:off x="951509" y="5759822"/>
            <a:ext cx="508158" cy="543805"/>
            <a:chOff x="0" y="0"/>
            <a:chExt cx="812800" cy="869819"/>
          </a:xfrm>
        </p:grpSpPr>
        <p:sp>
          <p:nvSpPr>
            <p:cNvPr name="Freeform 28" id="2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9" id="2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6</a:t>
              </a:r>
            </a:p>
          </p:txBody>
        </p:sp>
      </p:grpSp>
      <p:grpSp>
        <p:nvGrpSpPr>
          <p:cNvPr name="Group 30" id="30"/>
          <p:cNvGrpSpPr/>
          <p:nvPr/>
        </p:nvGrpSpPr>
        <p:grpSpPr>
          <a:xfrm rot="0">
            <a:off x="951509" y="7093216"/>
            <a:ext cx="508158" cy="543805"/>
            <a:chOff x="0" y="0"/>
            <a:chExt cx="812800" cy="869819"/>
          </a:xfrm>
        </p:grpSpPr>
        <p:sp>
          <p:nvSpPr>
            <p:cNvPr name="Freeform 31" id="3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2" id="3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8</a:t>
              </a:r>
            </a:p>
          </p:txBody>
        </p:sp>
      </p:grpSp>
      <p:grpSp>
        <p:nvGrpSpPr>
          <p:cNvPr name="Group 33" id="33"/>
          <p:cNvGrpSpPr/>
          <p:nvPr/>
        </p:nvGrpSpPr>
        <p:grpSpPr>
          <a:xfrm rot="0">
            <a:off x="951509" y="7760846"/>
            <a:ext cx="508158" cy="543805"/>
            <a:chOff x="0" y="0"/>
            <a:chExt cx="812800" cy="869819"/>
          </a:xfrm>
        </p:grpSpPr>
        <p:sp>
          <p:nvSpPr>
            <p:cNvPr name="Freeform 34" id="3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5" id="3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9</a:t>
              </a:r>
            </a:p>
          </p:txBody>
        </p:sp>
      </p:grpSp>
      <p:sp>
        <p:nvSpPr>
          <p:cNvPr name="Freeform 36" id="36"/>
          <p:cNvSpPr/>
          <p:nvPr/>
        </p:nvSpPr>
        <p:spPr>
          <a:xfrm flipH="false" flipV="false" rot="-5400000">
            <a:off x="13437317" y="5587716"/>
            <a:ext cx="5209047" cy="3977818"/>
          </a:xfrm>
          <a:custGeom>
            <a:avLst/>
            <a:gdLst/>
            <a:ahLst/>
            <a:cxnLst/>
            <a:rect r="r" b="b" t="t" l="l"/>
            <a:pathLst>
              <a:path h="3977818" w="5209047">
                <a:moveTo>
                  <a:pt x="0" y="0"/>
                </a:moveTo>
                <a:lnTo>
                  <a:pt x="5209047" y="0"/>
                </a:lnTo>
                <a:lnTo>
                  <a:pt x="5209047" y="3977817"/>
                </a:lnTo>
                <a:lnTo>
                  <a:pt x="0" y="39778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7" id="37"/>
          <p:cNvSpPr txBox="true"/>
          <p:nvPr/>
        </p:nvSpPr>
        <p:spPr>
          <a:xfrm rot="0">
            <a:off x="2701218" y="560093"/>
            <a:ext cx="9957142" cy="2088019"/>
          </a:xfrm>
          <a:prstGeom prst="rect">
            <a:avLst/>
          </a:prstGeom>
        </p:spPr>
        <p:txBody>
          <a:bodyPr anchor="t" rtlCol="false" tIns="0" lIns="0" bIns="0" rIns="0">
            <a:spAutoFit/>
          </a:bodyPr>
          <a:lstStyle/>
          <a:p>
            <a:pPr>
              <a:lnSpc>
                <a:spcPts val="8089"/>
              </a:lnSpc>
            </a:pPr>
            <a:r>
              <a:rPr lang="en-US" sz="6471" spc="-330">
                <a:solidFill>
                  <a:srgbClr val="191919"/>
                </a:solidFill>
                <a:latin typeface="Gotham Bold"/>
              </a:rPr>
              <a:t>Pre Processing the data</a:t>
            </a:r>
          </a:p>
          <a:p>
            <a:pPr>
              <a:lnSpc>
                <a:spcPts val="9059"/>
              </a:lnSpc>
            </a:pPr>
          </a:p>
        </p:txBody>
      </p:sp>
      <p:sp>
        <p:nvSpPr>
          <p:cNvPr name="TextBox 38" id="38"/>
          <p:cNvSpPr txBox="true"/>
          <p:nvPr/>
        </p:nvSpPr>
        <p:spPr>
          <a:xfrm rot="0">
            <a:off x="2799325" y="1915674"/>
            <a:ext cx="10185658" cy="7877175"/>
          </a:xfrm>
          <a:prstGeom prst="rect">
            <a:avLst/>
          </a:prstGeom>
        </p:spPr>
        <p:txBody>
          <a:bodyPr anchor="t" rtlCol="false" tIns="0" lIns="0" bIns="0" rIns="0">
            <a:spAutoFit/>
          </a:bodyPr>
          <a:lstStyle/>
          <a:p>
            <a:pPr>
              <a:lnSpc>
                <a:spcPts val="3479"/>
              </a:lnSpc>
            </a:pPr>
            <a:r>
              <a:rPr lang="en-US" sz="2399" spc="295">
                <a:solidFill>
                  <a:srgbClr val="191919"/>
                </a:solidFill>
                <a:latin typeface="Alice Bold"/>
              </a:rPr>
              <a:t>-we utilized OpenCV and Pillow libraries using thresholding and contour analysis, and finding circles using Hough Transform with adjusted parameters for circle size detection. These methods </a:t>
            </a:r>
            <a:r>
              <a:rPr lang="en-US" sz="2399" spc="295">
                <a:solidFill>
                  <a:srgbClr val="F9232C"/>
                </a:solidFill>
                <a:latin typeface="Alice Bold"/>
              </a:rPr>
              <a:t> identify borders</a:t>
            </a:r>
            <a:r>
              <a:rPr lang="en-US" sz="2399" spc="295">
                <a:solidFill>
                  <a:srgbClr val="191919"/>
                </a:solidFill>
                <a:latin typeface="Alice Bold"/>
              </a:rPr>
              <a:t> and circles within images while preserving content, with parameters like threshold values and shrink factors being adjustable for optimization.</a:t>
            </a:r>
          </a:p>
          <a:p>
            <a:pPr>
              <a:lnSpc>
                <a:spcPts val="3479"/>
              </a:lnSpc>
            </a:pPr>
          </a:p>
          <a:p>
            <a:pPr>
              <a:lnSpc>
                <a:spcPts val="3479"/>
              </a:lnSpc>
            </a:pPr>
            <a:r>
              <a:rPr lang="en-US" sz="2399" spc="295">
                <a:solidFill>
                  <a:srgbClr val="191919"/>
                </a:solidFill>
                <a:latin typeface="Alice Bold"/>
              </a:rPr>
              <a:t>-The (</a:t>
            </a:r>
            <a:r>
              <a:rPr lang="en-US" sz="2399" spc="295">
                <a:solidFill>
                  <a:srgbClr val="FF0000"/>
                </a:solidFill>
                <a:latin typeface="Alice Bold"/>
              </a:rPr>
              <a:t>input</a:t>
            </a:r>
            <a:r>
              <a:rPr lang="en-US" sz="2399" spc="295">
                <a:solidFill>
                  <a:srgbClr val="191919"/>
                </a:solidFill>
                <a:latin typeface="Alice Bold"/>
              </a:rPr>
              <a:t>)frames are resized into</a:t>
            </a:r>
            <a:r>
              <a:rPr lang="en-US" sz="2399" spc="295">
                <a:solidFill>
                  <a:srgbClr val="F9232C"/>
                </a:solidFill>
                <a:latin typeface="Alice Bold"/>
              </a:rPr>
              <a:t> 244x244</a:t>
            </a:r>
            <a:r>
              <a:rPr lang="en-US" sz="2399" spc="295">
                <a:solidFill>
                  <a:srgbClr val="191919"/>
                </a:solidFill>
                <a:latin typeface="Alice Bold"/>
              </a:rPr>
              <a:t> </a:t>
            </a:r>
            <a:r>
              <a:rPr lang="en-US" sz="2399" spc="295">
                <a:solidFill>
                  <a:srgbClr val="FF0000"/>
                </a:solidFill>
                <a:latin typeface="Alice Bold"/>
              </a:rPr>
              <a:t>size</a:t>
            </a:r>
            <a:r>
              <a:rPr lang="en-US" sz="2399" spc="295">
                <a:solidFill>
                  <a:srgbClr val="191919"/>
                </a:solidFill>
                <a:latin typeface="Alice Bold"/>
              </a:rPr>
              <a:t> better suited as it is in square dimensions.</a:t>
            </a:r>
          </a:p>
          <a:p>
            <a:pPr>
              <a:lnSpc>
                <a:spcPts val="3479"/>
              </a:lnSpc>
            </a:pPr>
          </a:p>
          <a:p>
            <a:pPr>
              <a:lnSpc>
                <a:spcPts val="3479"/>
              </a:lnSpc>
            </a:pPr>
            <a:r>
              <a:rPr lang="en-US" sz="2399" spc="295">
                <a:solidFill>
                  <a:srgbClr val="191919"/>
                </a:solidFill>
                <a:latin typeface="Alice Bold"/>
              </a:rPr>
              <a:t>-we also use </a:t>
            </a:r>
            <a:r>
              <a:rPr lang="en-US" sz="2399" spc="295">
                <a:solidFill>
                  <a:srgbClr val="F9232C"/>
                </a:solidFill>
                <a:latin typeface="Alice Bold"/>
              </a:rPr>
              <a:t>Gaussian Blur</a:t>
            </a:r>
            <a:r>
              <a:rPr lang="en-US" sz="2399" spc="295">
                <a:solidFill>
                  <a:srgbClr val="191919"/>
                </a:solidFill>
                <a:latin typeface="Alice Bold"/>
              </a:rPr>
              <a:t> to remove noises from each frame.</a:t>
            </a:r>
          </a:p>
          <a:p>
            <a:pPr>
              <a:lnSpc>
                <a:spcPts val="3479"/>
              </a:lnSpc>
            </a:pPr>
          </a:p>
          <a:p>
            <a:pPr>
              <a:lnSpc>
                <a:spcPts val="3479"/>
              </a:lnSpc>
            </a:pPr>
            <a:r>
              <a:rPr lang="en-US" sz="2399" spc="295">
                <a:solidFill>
                  <a:srgbClr val="191919"/>
                </a:solidFill>
                <a:latin typeface="Alice Bold"/>
              </a:rPr>
              <a:t>-</a:t>
            </a:r>
            <a:r>
              <a:rPr lang="en-US" sz="2399" spc="295">
                <a:solidFill>
                  <a:srgbClr val="F9232C"/>
                </a:solidFill>
                <a:latin typeface="Alice Bold"/>
              </a:rPr>
              <a:t>10 frames at a time</a:t>
            </a:r>
            <a:r>
              <a:rPr lang="en-US" sz="2399" spc="295">
                <a:solidFill>
                  <a:srgbClr val="191919"/>
                </a:solidFill>
                <a:latin typeface="Alice Bold"/>
              </a:rPr>
              <a:t> are appended into an array parallely their labels being appended into a seperate array.</a:t>
            </a:r>
          </a:p>
          <a:p>
            <a:pPr>
              <a:lnSpc>
                <a:spcPts val="3479"/>
              </a:lnSpc>
            </a:pPr>
          </a:p>
          <a:p>
            <a:pPr>
              <a:lnSpc>
                <a:spcPts val="347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373119" y="-1315898"/>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09357" y="3315742"/>
            <a:ext cx="992463" cy="99246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3</a:t>
              </a:r>
            </a:p>
          </p:txBody>
        </p:sp>
      </p:grpSp>
      <p:grpSp>
        <p:nvGrpSpPr>
          <p:cNvPr name="Group 8" id="8"/>
          <p:cNvGrpSpPr/>
          <p:nvPr/>
        </p:nvGrpSpPr>
        <p:grpSpPr>
          <a:xfrm rot="0">
            <a:off x="951509" y="4428296"/>
            <a:ext cx="508158" cy="543805"/>
            <a:chOff x="0" y="0"/>
            <a:chExt cx="812800" cy="869819"/>
          </a:xfrm>
        </p:grpSpPr>
        <p:sp>
          <p:nvSpPr>
            <p:cNvPr name="Freeform 9" id="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0" id="1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4</a:t>
              </a:r>
            </a:p>
          </p:txBody>
        </p:sp>
      </p:grpSp>
      <p:grpSp>
        <p:nvGrpSpPr>
          <p:cNvPr name="Group 11" id="11"/>
          <p:cNvGrpSpPr/>
          <p:nvPr/>
        </p:nvGrpSpPr>
        <p:grpSpPr>
          <a:xfrm rot="0">
            <a:off x="951509" y="1982349"/>
            <a:ext cx="508158" cy="543805"/>
            <a:chOff x="0" y="0"/>
            <a:chExt cx="812800" cy="869819"/>
          </a:xfrm>
        </p:grpSpPr>
        <p:sp>
          <p:nvSpPr>
            <p:cNvPr name="Freeform 12" id="1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3" id="1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a:t>
              </a:r>
            </a:p>
          </p:txBody>
        </p:sp>
      </p:grpSp>
      <p:grpSp>
        <p:nvGrpSpPr>
          <p:cNvPr name="Group 14" id="14"/>
          <p:cNvGrpSpPr/>
          <p:nvPr/>
        </p:nvGrpSpPr>
        <p:grpSpPr>
          <a:xfrm rot="0">
            <a:off x="951509" y="5094059"/>
            <a:ext cx="508158" cy="543805"/>
            <a:chOff x="0" y="0"/>
            <a:chExt cx="812800" cy="869819"/>
          </a:xfrm>
        </p:grpSpPr>
        <p:sp>
          <p:nvSpPr>
            <p:cNvPr name="Freeform 15" id="1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6" id="1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5</a:t>
              </a:r>
            </a:p>
          </p:txBody>
        </p:sp>
      </p:grpSp>
      <p:grpSp>
        <p:nvGrpSpPr>
          <p:cNvPr name="Group 17" id="17"/>
          <p:cNvGrpSpPr/>
          <p:nvPr/>
        </p:nvGrpSpPr>
        <p:grpSpPr>
          <a:xfrm rot="0">
            <a:off x="951509" y="2648112"/>
            <a:ext cx="508158" cy="543805"/>
            <a:chOff x="0" y="0"/>
            <a:chExt cx="812800" cy="869819"/>
          </a:xfrm>
        </p:grpSpPr>
        <p:sp>
          <p:nvSpPr>
            <p:cNvPr name="Freeform 18" id="1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9" id="1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2</a:t>
              </a:r>
            </a:p>
          </p:txBody>
        </p:sp>
      </p:grpSp>
      <p:grpSp>
        <p:nvGrpSpPr>
          <p:cNvPr name="Group 20" id="20"/>
          <p:cNvGrpSpPr/>
          <p:nvPr/>
        </p:nvGrpSpPr>
        <p:grpSpPr>
          <a:xfrm rot="0">
            <a:off x="951509" y="6425585"/>
            <a:ext cx="508158" cy="543805"/>
            <a:chOff x="0" y="0"/>
            <a:chExt cx="812800" cy="869819"/>
          </a:xfrm>
        </p:grpSpPr>
        <p:sp>
          <p:nvSpPr>
            <p:cNvPr name="Freeform 21" id="2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2" id="2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7</a:t>
              </a:r>
            </a:p>
          </p:txBody>
        </p:sp>
      </p:grpSp>
      <p:grpSp>
        <p:nvGrpSpPr>
          <p:cNvPr name="Group 23" id="23"/>
          <p:cNvGrpSpPr/>
          <p:nvPr/>
        </p:nvGrpSpPr>
        <p:grpSpPr>
          <a:xfrm rot="0">
            <a:off x="951509" y="5759822"/>
            <a:ext cx="508158" cy="543805"/>
            <a:chOff x="0" y="0"/>
            <a:chExt cx="812800" cy="869819"/>
          </a:xfrm>
        </p:grpSpPr>
        <p:sp>
          <p:nvSpPr>
            <p:cNvPr name="Freeform 24" id="2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5" id="2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6</a:t>
              </a:r>
            </a:p>
          </p:txBody>
        </p:sp>
      </p:grpSp>
      <p:grpSp>
        <p:nvGrpSpPr>
          <p:cNvPr name="Group 26" id="26"/>
          <p:cNvGrpSpPr/>
          <p:nvPr/>
        </p:nvGrpSpPr>
        <p:grpSpPr>
          <a:xfrm rot="0">
            <a:off x="16541064" y="323695"/>
            <a:ext cx="1436473" cy="3317308"/>
            <a:chOff x="0" y="0"/>
            <a:chExt cx="1915297" cy="4423077"/>
          </a:xfrm>
        </p:grpSpPr>
        <p:sp>
          <p:nvSpPr>
            <p:cNvPr name="AutoShape 27" id="27"/>
            <p:cNvSpPr/>
            <p:nvPr/>
          </p:nvSpPr>
          <p:spPr>
            <a:xfrm>
              <a:off x="0" y="0"/>
              <a:ext cx="1915297" cy="4423077"/>
            </a:xfrm>
            <a:prstGeom prst="rect">
              <a:avLst/>
            </a:prstGeom>
            <a:solidFill>
              <a:srgbClr val="FD6220"/>
            </a:solidFill>
          </p:spPr>
        </p:sp>
      </p:grpSp>
      <p:grpSp>
        <p:nvGrpSpPr>
          <p:cNvPr name="Group 28" id="28"/>
          <p:cNvGrpSpPr/>
          <p:nvPr/>
        </p:nvGrpSpPr>
        <p:grpSpPr>
          <a:xfrm rot="0">
            <a:off x="951509" y="7093216"/>
            <a:ext cx="508158" cy="543805"/>
            <a:chOff x="0" y="0"/>
            <a:chExt cx="812800" cy="869819"/>
          </a:xfrm>
        </p:grpSpPr>
        <p:sp>
          <p:nvSpPr>
            <p:cNvPr name="Freeform 29" id="2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0" id="3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8</a:t>
              </a:r>
            </a:p>
          </p:txBody>
        </p:sp>
      </p:grpSp>
      <p:grpSp>
        <p:nvGrpSpPr>
          <p:cNvPr name="Group 31" id="31"/>
          <p:cNvGrpSpPr/>
          <p:nvPr/>
        </p:nvGrpSpPr>
        <p:grpSpPr>
          <a:xfrm rot="0">
            <a:off x="951509" y="7760846"/>
            <a:ext cx="508158" cy="543805"/>
            <a:chOff x="0" y="0"/>
            <a:chExt cx="812800" cy="869819"/>
          </a:xfrm>
        </p:grpSpPr>
        <p:sp>
          <p:nvSpPr>
            <p:cNvPr name="Freeform 32" id="3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3" id="3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9</a:t>
              </a:r>
            </a:p>
          </p:txBody>
        </p:sp>
      </p:grpSp>
      <p:grpSp>
        <p:nvGrpSpPr>
          <p:cNvPr name="Group 34" id="34"/>
          <p:cNvGrpSpPr/>
          <p:nvPr/>
        </p:nvGrpSpPr>
        <p:grpSpPr>
          <a:xfrm rot="0">
            <a:off x="16439471" y="8737362"/>
            <a:ext cx="3697059" cy="3697059"/>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D6220"/>
              </a:solidFill>
              <a:prstDash val="solid"/>
              <a:miter/>
            </a:ln>
          </p:spPr>
        </p:sp>
        <p:sp>
          <p:nvSpPr>
            <p:cNvPr name="TextBox 36" id="36"/>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37" id="37"/>
          <p:cNvSpPr/>
          <p:nvPr/>
        </p:nvSpPr>
        <p:spPr>
          <a:xfrm flipH="false" flipV="false" rot="0">
            <a:off x="12306406" y="313496"/>
            <a:ext cx="3688357" cy="4114800"/>
          </a:xfrm>
          <a:custGeom>
            <a:avLst/>
            <a:gdLst/>
            <a:ahLst/>
            <a:cxnLst/>
            <a:rect r="r" b="b" t="t" l="l"/>
            <a:pathLst>
              <a:path h="4114800" w="3688357">
                <a:moveTo>
                  <a:pt x="0" y="0"/>
                </a:moveTo>
                <a:lnTo>
                  <a:pt x="3688357" y="0"/>
                </a:lnTo>
                <a:lnTo>
                  <a:pt x="368835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8" id="38"/>
          <p:cNvSpPr/>
          <p:nvPr/>
        </p:nvSpPr>
        <p:spPr>
          <a:xfrm flipH="false" flipV="false" rot="0">
            <a:off x="15469129" y="4051486"/>
            <a:ext cx="2508407" cy="3416672"/>
          </a:xfrm>
          <a:custGeom>
            <a:avLst/>
            <a:gdLst/>
            <a:ahLst/>
            <a:cxnLst/>
            <a:rect r="r" b="b" t="t" l="l"/>
            <a:pathLst>
              <a:path h="3416672" w="2508407">
                <a:moveTo>
                  <a:pt x="0" y="0"/>
                </a:moveTo>
                <a:lnTo>
                  <a:pt x="2508407" y="0"/>
                </a:lnTo>
                <a:lnTo>
                  <a:pt x="2508407" y="3416672"/>
                </a:lnTo>
                <a:lnTo>
                  <a:pt x="0" y="34166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9" id="39"/>
          <p:cNvSpPr/>
          <p:nvPr/>
        </p:nvSpPr>
        <p:spPr>
          <a:xfrm flipH="false" flipV="false" rot="0">
            <a:off x="13341840" y="7658743"/>
            <a:ext cx="2127290" cy="2174738"/>
          </a:xfrm>
          <a:custGeom>
            <a:avLst/>
            <a:gdLst/>
            <a:ahLst/>
            <a:cxnLst/>
            <a:rect r="r" b="b" t="t" l="l"/>
            <a:pathLst>
              <a:path h="2174738" w="2127290">
                <a:moveTo>
                  <a:pt x="0" y="0"/>
                </a:moveTo>
                <a:lnTo>
                  <a:pt x="2127289" y="0"/>
                </a:lnTo>
                <a:lnTo>
                  <a:pt x="2127289" y="2174739"/>
                </a:lnTo>
                <a:lnTo>
                  <a:pt x="0" y="217473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40" id="40"/>
          <p:cNvSpPr txBox="true"/>
          <p:nvPr/>
        </p:nvSpPr>
        <p:spPr>
          <a:xfrm rot="0">
            <a:off x="2618056" y="731927"/>
            <a:ext cx="11917337" cy="2583815"/>
          </a:xfrm>
          <a:prstGeom prst="rect">
            <a:avLst/>
          </a:prstGeom>
        </p:spPr>
        <p:txBody>
          <a:bodyPr anchor="t" rtlCol="false" tIns="0" lIns="0" bIns="0" rIns="0">
            <a:spAutoFit/>
          </a:bodyPr>
          <a:lstStyle/>
          <a:p>
            <a:pPr>
              <a:lnSpc>
                <a:spcPts val="10359"/>
              </a:lnSpc>
            </a:pPr>
            <a:r>
              <a:rPr lang="en-US" sz="7399">
                <a:solidFill>
                  <a:srgbClr val="191919"/>
                </a:solidFill>
                <a:latin typeface="Gotham Bold"/>
              </a:rPr>
              <a:t>Training, Validation &amp;Testing</a:t>
            </a:r>
          </a:p>
        </p:txBody>
      </p:sp>
      <p:sp>
        <p:nvSpPr>
          <p:cNvPr name="TextBox 41" id="41"/>
          <p:cNvSpPr txBox="true"/>
          <p:nvPr/>
        </p:nvSpPr>
        <p:spPr>
          <a:xfrm rot="0">
            <a:off x="2618056" y="3538615"/>
            <a:ext cx="5213387" cy="489568"/>
          </a:xfrm>
          <a:prstGeom prst="rect">
            <a:avLst/>
          </a:prstGeom>
        </p:spPr>
        <p:txBody>
          <a:bodyPr anchor="t" rtlCol="false" tIns="0" lIns="0" bIns="0" rIns="0">
            <a:spAutoFit/>
          </a:bodyPr>
          <a:lstStyle/>
          <a:p>
            <a:pPr>
              <a:lnSpc>
                <a:spcPts val="3990"/>
              </a:lnSpc>
            </a:pPr>
            <a:r>
              <a:rPr lang="en-US" sz="2850">
                <a:solidFill>
                  <a:srgbClr val="FD6220"/>
                </a:solidFill>
                <a:latin typeface="Gotham"/>
              </a:rPr>
              <a:t>Dataset- 60 videos </a:t>
            </a:r>
          </a:p>
        </p:txBody>
      </p:sp>
      <p:sp>
        <p:nvSpPr>
          <p:cNvPr name="TextBox 42" id="42"/>
          <p:cNvSpPr txBox="true"/>
          <p:nvPr/>
        </p:nvSpPr>
        <p:spPr>
          <a:xfrm rot="0">
            <a:off x="2618056" y="4312153"/>
            <a:ext cx="4243734" cy="1447669"/>
          </a:xfrm>
          <a:prstGeom prst="rect">
            <a:avLst/>
          </a:prstGeom>
        </p:spPr>
        <p:txBody>
          <a:bodyPr anchor="t" rtlCol="false" tIns="0" lIns="0" bIns="0" rIns="0">
            <a:spAutoFit/>
          </a:bodyPr>
          <a:lstStyle/>
          <a:p>
            <a:pPr>
              <a:lnSpc>
                <a:spcPts val="3830"/>
              </a:lnSpc>
            </a:pPr>
            <a:r>
              <a:rPr lang="en-US" sz="2735">
                <a:solidFill>
                  <a:srgbClr val="191919"/>
                </a:solidFill>
                <a:latin typeface="Alice Bold"/>
              </a:rPr>
              <a:t>training - 80% (48 videos)</a:t>
            </a:r>
          </a:p>
          <a:p>
            <a:pPr>
              <a:lnSpc>
                <a:spcPts val="3830"/>
              </a:lnSpc>
            </a:pPr>
            <a:r>
              <a:rPr lang="en-US" sz="2735">
                <a:solidFill>
                  <a:srgbClr val="191919"/>
                </a:solidFill>
                <a:latin typeface="Alice Bold"/>
              </a:rPr>
              <a:t>validation-10% (6 videos)</a:t>
            </a:r>
          </a:p>
          <a:p>
            <a:pPr>
              <a:lnSpc>
                <a:spcPts val="3830"/>
              </a:lnSpc>
            </a:pPr>
            <a:r>
              <a:rPr lang="en-US" sz="2735">
                <a:solidFill>
                  <a:srgbClr val="191919"/>
                </a:solidFill>
                <a:latin typeface="Alice Bold"/>
              </a:rPr>
              <a:t>testing-10% (6 videos)</a:t>
            </a:r>
          </a:p>
        </p:txBody>
      </p:sp>
      <p:sp>
        <p:nvSpPr>
          <p:cNvPr name="TextBox 43" id="43"/>
          <p:cNvSpPr txBox="true"/>
          <p:nvPr/>
        </p:nvSpPr>
        <p:spPr>
          <a:xfrm rot="0">
            <a:off x="7581848" y="4237733"/>
            <a:ext cx="4004499" cy="1447669"/>
          </a:xfrm>
          <a:prstGeom prst="rect">
            <a:avLst/>
          </a:prstGeom>
        </p:spPr>
        <p:txBody>
          <a:bodyPr anchor="t" rtlCol="false" tIns="0" lIns="0" bIns="0" rIns="0">
            <a:spAutoFit/>
          </a:bodyPr>
          <a:lstStyle/>
          <a:p>
            <a:pPr>
              <a:lnSpc>
                <a:spcPts val="3830"/>
              </a:lnSpc>
            </a:pPr>
            <a:r>
              <a:rPr lang="en-US" sz="2735">
                <a:solidFill>
                  <a:srgbClr val="191919"/>
                </a:solidFill>
                <a:latin typeface="Alice Bold"/>
              </a:rPr>
              <a:t>Number of epochs- 10</a:t>
            </a:r>
          </a:p>
          <a:p>
            <a:pPr>
              <a:lnSpc>
                <a:spcPts val="3830"/>
              </a:lnSpc>
            </a:pPr>
            <a:r>
              <a:rPr lang="en-US" sz="2735">
                <a:solidFill>
                  <a:srgbClr val="191919"/>
                </a:solidFill>
                <a:latin typeface="Alice Bold"/>
              </a:rPr>
              <a:t>Batch size-16 </a:t>
            </a:r>
          </a:p>
          <a:p>
            <a:pPr>
              <a:lnSpc>
                <a:spcPts val="3830"/>
              </a:lnSpc>
            </a:pPr>
            <a:r>
              <a:rPr lang="en-US" sz="2735">
                <a:solidFill>
                  <a:srgbClr val="191919"/>
                </a:solidFill>
                <a:latin typeface="Alice Bold"/>
              </a:rPr>
              <a:t>Loss-</a:t>
            </a:r>
          </a:p>
        </p:txBody>
      </p:sp>
      <p:sp>
        <p:nvSpPr>
          <p:cNvPr name="TextBox 44" id="44"/>
          <p:cNvSpPr txBox="true"/>
          <p:nvPr/>
        </p:nvSpPr>
        <p:spPr>
          <a:xfrm rot="0">
            <a:off x="2618056" y="8973436"/>
            <a:ext cx="10928085" cy="968736"/>
          </a:xfrm>
          <a:prstGeom prst="rect">
            <a:avLst/>
          </a:prstGeom>
        </p:spPr>
        <p:txBody>
          <a:bodyPr anchor="t" rtlCol="false" tIns="0" lIns="0" bIns="0" rIns="0">
            <a:spAutoFit/>
          </a:bodyPr>
          <a:lstStyle/>
          <a:p>
            <a:pPr>
              <a:lnSpc>
                <a:spcPts val="3830"/>
              </a:lnSpc>
            </a:pPr>
            <a:r>
              <a:rPr lang="en-US" sz="2735">
                <a:solidFill>
                  <a:srgbClr val="191919"/>
                </a:solidFill>
                <a:latin typeface="Alice Bold"/>
              </a:rPr>
              <a:t>No of hours taken for training- </a:t>
            </a:r>
            <a:r>
              <a:rPr lang="en-US" sz="2735">
                <a:solidFill>
                  <a:srgbClr val="FD6220"/>
                </a:solidFill>
                <a:latin typeface="Alice Bold"/>
              </a:rPr>
              <a:t>2 hours</a:t>
            </a:r>
            <a:r>
              <a:rPr lang="en-US" sz="2735">
                <a:solidFill>
                  <a:srgbClr val="191919"/>
                </a:solidFill>
                <a:latin typeface="Alice Bold"/>
              </a:rPr>
              <a:t> (for input size 244x244, 48 videos each running at 10 epochs with batch size of 16.</a:t>
            </a:r>
          </a:p>
        </p:txBody>
      </p:sp>
      <p:sp>
        <p:nvSpPr>
          <p:cNvPr name="TextBox 45" id="45"/>
          <p:cNvSpPr txBox="true"/>
          <p:nvPr/>
        </p:nvSpPr>
        <p:spPr>
          <a:xfrm rot="0">
            <a:off x="2618056" y="6118750"/>
            <a:ext cx="11971015" cy="2426061"/>
          </a:xfrm>
          <a:prstGeom prst="rect">
            <a:avLst/>
          </a:prstGeom>
        </p:spPr>
        <p:txBody>
          <a:bodyPr anchor="t" rtlCol="false" tIns="0" lIns="0" bIns="0" rIns="0">
            <a:spAutoFit/>
          </a:bodyPr>
          <a:lstStyle/>
          <a:p>
            <a:pPr>
              <a:lnSpc>
                <a:spcPts val="3830"/>
              </a:lnSpc>
            </a:pPr>
            <a:r>
              <a:rPr lang="en-US" sz="2735">
                <a:solidFill>
                  <a:srgbClr val="FD6220"/>
                </a:solidFill>
                <a:latin typeface="Alice Bold"/>
              </a:rPr>
              <a:t>Hardware:</a:t>
            </a:r>
            <a:r>
              <a:rPr lang="en-US" sz="2735">
                <a:solidFill>
                  <a:srgbClr val="191919"/>
                </a:solidFill>
                <a:latin typeface="Alice Bold"/>
                <a:sym typeface="Alice Bold"/>
              </a:rPr>
              <a:t> tested and ran our models and implementation on kaggle private virtual machines (dataset integrity was maintained - it was uploadedasprivateonly access)  </a:t>
            </a:r>
          </a:p>
          <a:p>
            <a:pPr>
              <a:lnSpc>
                <a:spcPts val="3830"/>
              </a:lnSpc>
            </a:pPr>
            <a:r>
              <a:rPr lang="en-US" sz="2735">
                <a:solidFill>
                  <a:srgbClr val="FD6220"/>
                </a:solidFill>
                <a:latin typeface="Alice Bold"/>
              </a:rPr>
              <a:t>GPU- T4 x2 </a:t>
            </a:r>
          </a:p>
          <a:p>
            <a:pPr>
              <a:lnSpc>
                <a:spcPts val="3830"/>
              </a:lnSpc>
            </a:pPr>
            <a:r>
              <a:rPr lang="en-US" sz="2735">
                <a:solidFill>
                  <a:srgbClr val="FD6220"/>
                </a:solidFill>
                <a:latin typeface="Alice Bold"/>
              </a:rPr>
              <a:t>Tools</a:t>
            </a:r>
            <a:r>
              <a:rPr lang="en-US" sz="2735">
                <a:solidFill>
                  <a:srgbClr val="191919"/>
                </a:solidFill>
                <a:latin typeface="Alice Bold"/>
                <a:sym typeface="Alice Bold"/>
              </a:rPr>
              <a:t>-Tensorflow 2.15.1, keras, opencv 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sp>
        <p:nvSpPr>
          <p:cNvPr name="TextBox 2" id="2"/>
          <p:cNvSpPr txBox="true"/>
          <p:nvPr/>
        </p:nvSpPr>
        <p:spPr>
          <a:xfrm rot="0">
            <a:off x="2698772" y="75919"/>
            <a:ext cx="14560528" cy="1285871"/>
          </a:xfrm>
          <a:prstGeom prst="rect">
            <a:avLst/>
          </a:prstGeom>
        </p:spPr>
        <p:txBody>
          <a:bodyPr anchor="t" rtlCol="false" tIns="0" lIns="0" bIns="0" rIns="0">
            <a:spAutoFit/>
          </a:bodyPr>
          <a:lstStyle/>
          <a:p>
            <a:pPr algn="just">
              <a:lnSpc>
                <a:spcPts val="10500"/>
              </a:lnSpc>
              <a:spcBef>
                <a:spcPct val="0"/>
              </a:spcBef>
            </a:pPr>
            <a:r>
              <a:rPr lang="en-US" sz="7500">
                <a:solidFill>
                  <a:srgbClr val="191919"/>
                </a:solidFill>
                <a:latin typeface="Gotham Bold"/>
              </a:rPr>
              <a:t>Architecture</a:t>
            </a:r>
          </a:p>
        </p:txBody>
      </p:sp>
      <p:grpSp>
        <p:nvGrpSpPr>
          <p:cNvPr name="Group 3" id="3"/>
          <p:cNvGrpSpPr/>
          <p:nvPr/>
        </p:nvGrpSpPr>
        <p:grpSpPr>
          <a:xfrm rot="0">
            <a:off x="-1373119" y="-1315898"/>
            <a:ext cx="3499668" cy="13405540"/>
            <a:chOff x="0" y="0"/>
            <a:chExt cx="212191" cy="812800"/>
          </a:xfrm>
        </p:grpSpPr>
        <p:sp>
          <p:nvSpPr>
            <p:cNvPr name="Freeform 4" id="4"/>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name="TextBox 5" id="5"/>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709357" y="3983373"/>
            <a:ext cx="992463" cy="992463"/>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8" id="8"/>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4</a:t>
              </a:r>
            </a:p>
          </p:txBody>
        </p:sp>
      </p:grpSp>
      <p:grpSp>
        <p:nvGrpSpPr>
          <p:cNvPr name="Group 9" id="9"/>
          <p:cNvGrpSpPr/>
          <p:nvPr/>
        </p:nvGrpSpPr>
        <p:grpSpPr>
          <a:xfrm rot="0">
            <a:off x="951509" y="3315742"/>
            <a:ext cx="508158" cy="543805"/>
            <a:chOff x="0" y="0"/>
            <a:chExt cx="812800" cy="869819"/>
          </a:xfrm>
        </p:grpSpPr>
        <p:sp>
          <p:nvSpPr>
            <p:cNvPr name="Freeform 10" id="10"/>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1" id="11"/>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3</a:t>
              </a:r>
            </a:p>
          </p:txBody>
        </p:sp>
      </p:grpSp>
      <p:grpSp>
        <p:nvGrpSpPr>
          <p:cNvPr name="Group 12" id="12"/>
          <p:cNvGrpSpPr/>
          <p:nvPr/>
        </p:nvGrpSpPr>
        <p:grpSpPr>
          <a:xfrm rot="0">
            <a:off x="951509" y="1982349"/>
            <a:ext cx="508158" cy="543805"/>
            <a:chOff x="0" y="0"/>
            <a:chExt cx="812800" cy="869819"/>
          </a:xfrm>
        </p:grpSpPr>
        <p:sp>
          <p:nvSpPr>
            <p:cNvPr name="Freeform 13" id="13"/>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4" id="14"/>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a:t>
              </a:r>
            </a:p>
          </p:txBody>
        </p:sp>
      </p:grpSp>
      <p:grpSp>
        <p:nvGrpSpPr>
          <p:cNvPr name="Group 15" id="15"/>
          <p:cNvGrpSpPr/>
          <p:nvPr/>
        </p:nvGrpSpPr>
        <p:grpSpPr>
          <a:xfrm rot="0">
            <a:off x="951509" y="5094059"/>
            <a:ext cx="508158" cy="543805"/>
            <a:chOff x="0" y="0"/>
            <a:chExt cx="812800" cy="869819"/>
          </a:xfrm>
        </p:grpSpPr>
        <p:sp>
          <p:nvSpPr>
            <p:cNvPr name="Freeform 16" id="16"/>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7" id="17"/>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5</a:t>
              </a:r>
            </a:p>
          </p:txBody>
        </p:sp>
      </p:grpSp>
      <p:grpSp>
        <p:nvGrpSpPr>
          <p:cNvPr name="Group 18" id="18"/>
          <p:cNvGrpSpPr/>
          <p:nvPr/>
        </p:nvGrpSpPr>
        <p:grpSpPr>
          <a:xfrm rot="0">
            <a:off x="951509" y="2648112"/>
            <a:ext cx="508158" cy="543805"/>
            <a:chOff x="0" y="0"/>
            <a:chExt cx="812800" cy="869819"/>
          </a:xfrm>
        </p:grpSpPr>
        <p:sp>
          <p:nvSpPr>
            <p:cNvPr name="Freeform 19" id="1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0" id="2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2</a:t>
              </a:r>
            </a:p>
          </p:txBody>
        </p:sp>
      </p:grpSp>
      <p:grpSp>
        <p:nvGrpSpPr>
          <p:cNvPr name="Group 21" id="21"/>
          <p:cNvGrpSpPr/>
          <p:nvPr/>
        </p:nvGrpSpPr>
        <p:grpSpPr>
          <a:xfrm rot="0">
            <a:off x="951509" y="6425585"/>
            <a:ext cx="508158" cy="543805"/>
            <a:chOff x="0" y="0"/>
            <a:chExt cx="812800" cy="869819"/>
          </a:xfrm>
        </p:grpSpPr>
        <p:sp>
          <p:nvSpPr>
            <p:cNvPr name="Freeform 22" id="2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3" id="2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7</a:t>
              </a:r>
            </a:p>
          </p:txBody>
        </p:sp>
      </p:grpSp>
      <p:grpSp>
        <p:nvGrpSpPr>
          <p:cNvPr name="Group 24" id="24"/>
          <p:cNvGrpSpPr/>
          <p:nvPr/>
        </p:nvGrpSpPr>
        <p:grpSpPr>
          <a:xfrm rot="0">
            <a:off x="951509" y="5759822"/>
            <a:ext cx="508158" cy="543805"/>
            <a:chOff x="0" y="0"/>
            <a:chExt cx="812800" cy="869819"/>
          </a:xfrm>
        </p:grpSpPr>
        <p:sp>
          <p:nvSpPr>
            <p:cNvPr name="Freeform 25" id="2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6" id="2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6</a:t>
              </a:r>
            </a:p>
          </p:txBody>
        </p:sp>
      </p:grpSp>
      <p:grpSp>
        <p:nvGrpSpPr>
          <p:cNvPr name="Group 27" id="27"/>
          <p:cNvGrpSpPr/>
          <p:nvPr/>
        </p:nvGrpSpPr>
        <p:grpSpPr>
          <a:xfrm rot="0">
            <a:off x="951509" y="7093216"/>
            <a:ext cx="508158" cy="543805"/>
            <a:chOff x="0" y="0"/>
            <a:chExt cx="812800" cy="869819"/>
          </a:xfrm>
        </p:grpSpPr>
        <p:sp>
          <p:nvSpPr>
            <p:cNvPr name="Freeform 28" id="2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9" id="2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8</a:t>
              </a:r>
            </a:p>
          </p:txBody>
        </p:sp>
      </p:grpSp>
      <p:grpSp>
        <p:nvGrpSpPr>
          <p:cNvPr name="Group 30" id="30"/>
          <p:cNvGrpSpPr/>
          <p:nvPr/>
        </p:nvGrpSpPr>
        <p:grpSpPr>
          <a:xfrm rot="0">
            <a:off x="951509" y="7760846"/>
            <a:ext cx="508158" cy="543805"/>
            <a:chOff x="0" y="0"/>
            <a:chExt cx="812800" cy="869819"/>
          </a:xfrm>
        </p:grpSpPr>
        <p:sp>
          <p:nvSpPr>
            <p:cNvPr name="Freeform 31" id="3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2" id="3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9</a:t>
              </a:r>
            </a:p>
          </p:txBody>
        </p:sp>
      </p:grpSp>
      <p:grpSp>
        <p:nvGrpSpPr>
          <p:cNvPr name="Group 33" id="33"/>
          <p:cNvGrpSpPr/>
          <p:nvPr/>
        </p:nvGrpSpPr>
        <p:grpSpPr>
          <a:xfrm rot="0">
            <a:off x="11762088" y="-9632634"/>
            <a:ext cx="10994424" cy="10994424"/>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35" id="35"/>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36" id="36"/>
          <p:cNvSpPr/>
          <p:nvPr/>
        </p:nvSpPr>
        <p:spPr>
          <a:xfrm flipH="false" flipV="false" rot="0">
            <a:off x="2412732" y="1404912"/>
            <a:ext cx="15536750" cy="8465904"/>
          </a:xfrm>
          <a:custGeom>
            <a:avLst/>
            <a:gdLst/>
            <a:ahLst/>
            <a:cxnLst/>
            <a:rect r="r" b="b" t="t" l="l"/>
            <a:pathLst>
              <a:path h="8465904" w="15536750">
                <a:moveTo>
                  <a:pt x="0" y="0"/>
                </a:moveTo>
                <a:lnTo>
                  <a:pt x="15536750" y="0"/>
                </a:lnTo>
                <a:lnTo>
                  <a:pt x="15536750" y="8465904"/>
                </a:lnTo>
                <a:lnTo>
                  <a:pt x="0" y="8465904"/>
                </a:lnTo>
                <a:lnTo>
                  <a:pt x="0" y="0"/>
                </a:lnTo>
                <a:close/>
              </a:path>
            </a:pathLst>
          </a:custGeom>
          <a:blipFill>
            <a:blip r:embed="rId2"/>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373119" y="-1315898"/>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09357" y="4655766"/>
            <a:ext cx="992463" cy="99246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5</a:t>
              </a:r>
            </a:p>
          </p:txBody>
        </p:sp>
      </p:grpSp>
      <p:grpSp>
        <p:nvGrpSpPr>
          <p:cNvPr name="Group 8" id="8"/>
          <p:cNvGrpSpPr/>
          <p:nvPr/>
        </p:nvGrpSpPr>
        <p:grpSpPr>
          <a:xfrm rot="0">
            <a:off x="951509" y="3320505"/>
            <a:ext cx="508158" cy="543805"/>
            <a:chOff x="0" y="0"/>
            <a:chExt cx="812800" cy="869819"/>
          </a:xfrm>
        </p:grpSpPr>
        <p:sp>
          <p:nvSpPr>
            <p:cNvPr name="Freeform 9" id="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0" id="1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3</a:t>
              </a:r>
            </a:p>
          </p:txBody>
        </p:sp>
      </p:grpSp>
      <p:grpSp>
        <p:nvGrpSpPr>
          <p:cNvPr name="Group 11" id="11"/>
          <p:cNvGrpSpPr/>
          <p:nvPr/>
        </p:nvGrpSpPr>
        <p:grpSpPr>
          <a:xfrm rot="0">
            <a:off x="951509" y="1987111"/>
            <a:ext cx="508158" cy="543805"/>
            <a:chOff x="0" y="0"/>
            <a:chExt cx="812800" cy="869819"/>
          </a:xfrm>
        </p:grpSpPr>
        <p:sp>
          <p:nvSpPr>
            <p:cNvPr name="Freeform 12" id="1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3" id="1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a:t>
              </a:r>
            </a:p>
          </p:txBody>
        </p:sp>
      </p:grpSp>
      <p:grpSp>
        <p:nvGrpSpPr>
          <p:cNvPr name="Group 14" id="14"/>
          <p:cNvGrpSpPr/>
          <p:nvPr/>
        </p:nvGrpSpPr>
        <p:grpSpPr>
          <a:xfrm rot="0">
            <a:off x="951509" y="3988135"/>
            <a:ext cx="508158" cy="543805"/>
            <a:chOff x="0" y="0"/>
            <a:chExt cx="812800" cy="869819"/>
          </a:xfrm>
        </p:grpSpPr>
        <p:sp>
          <p:nvSpPr>
            <p:cNvPr name="Freeform 15" id="1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6" id="1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4</a:t>
              </a:r>
            </a:p>
          </p:txBody>
        </p:sp>
      </p:grpSp>
      <p:grpSp>
        <p:nvGrpSpPr>
          <p:cNvPr name="Group 17" id="17"/>
          <p:cNvGrpSpPr/>
          <p:nvPr/>
        </p:nvGrpSpPr>
        <p:grpSpPr>
          <a:xfrm rot="0">
            <a:off x="951509" y="2652874"/>
            <a:ext cx="508158" cy="543805"/>
            <a:chOff x="0" y="0"/>
            <a:chExt cx="812800" cy="869819"/>
          </a:xfrm>
        </p:grpSpPr>
        <p:sp>
          <p:nvSpPr>
            <p:cNvPr name="Freeform 18" id="1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9" id="1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2</a:t>
              </a:r>
            </a:p>
          </p:txBody>
        </p:sp>
      </p:grpSp>
      <p:grpSp>
        <p:nvGrpSpPr>
          <p:cNvPr name="Group 20" id="20"/>
          <p:cNvGrpSpPr/>
          <p:nvPr/>
        </p:nvGrpSpPr>
        <p:grpSpPr>
          <a:xfrm rot="0">
            <a:off x="951509" y="6430348"/>
            <a:ext cx="508158" cy="543805"/>
            <a:chOff x="0" y="0"/>
            <a:chExt cx="812800" cy="869819"/>
          </a:xfrm>
        </p:grpSpPr>
        <p:sp>
          <p:nvSpPr>
            <p:cNvPr name="Freeform 21" id="2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2" id="2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7</a:t>
              </a:r>
            </a:p>
          </p:txBody>
        </p:sp>
      </p:grpSp>
      <p:grpSp>
        <p:nvGrpSpPr>
          <p:cNvPr name="Group 23" id="23"/>
          <p:cNvGrpSpPr/>
          <p:nvPr/>
        </p:nvGrpSpPr>
        <p:grpSpPr>
          <a:xfrm rot="0">
            <a:off x="951509" y="5764584"/>
            <a:ext cx="508158" cy="543805"/>
            <a:chOff x="0" y="0"/>
            <a:chExt cx="812800" cy="869819"/>
          </a:xfrm>
        </p:grpSpPr>
        <p:sp>
          <p:nvSpPr>
            <p:cNvPr name="Freeform 24" id="2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5" id="2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6</a:t>
              </a:r>
            </a:p>
          </p:txBody>
        </p:sp>
      </p:grpSp>
      <p:grpSp>
        <p:nvGrpSpPr>
          <p:cNvPr name="Group 26" id="26"/>
          <p:cNvGrpSpPr/>
          <p:nvPr/>
        </p:nvGrpSpPr>
        <p:grpSpPr>
          <a:xfrm rot="0">
            <a:off x="951509" y="7088453"/>
            <a:ext cx="508158" cy="543805"/>
            <a:chOff x="0" y="0"/>
            <a:chExt cx="812800" cy="869819"/>
          </a:xfrm>
        </p:grpSpPr>
        <p:sp>
          <p:nvSpPr>
            <p:cNvPr name="Freeform 27" id="27"/>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8" id="28"/>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8</a:t>
              </a:r>
            </a:p>
          </p:txBody>
        </p:sp>
      </p:grpSp>
      <p:grpSp>
        <p:nvGrpSpPr>
          <p:cNvPr name="Group 29" id="29"/>
          <p:cNvGrpSpPr/>
          <p:nvPr/>
        </p:nvGrpSpPr>
        <p:grpSpPr>
          <a:xfrm rot="0">
            <a:off x="951509" y="7756083"/>
            <a:ext cx="508158" cy="543805"/>
            <a:chOff x="0" y="0"/>
            <a:chExt cx="812800" cy="869819"/>
          </a:xfrm>
        </p:grpSpPr>
        <p:sp>
          <p:nvSpPr>
            <p:cNvPr name="Freeform 30" id="30"/>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1" id="31"/>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9</a:t>
              </a:r>
            </a:p>
          </p:txBody>
        </p:sp>
      </p:grpSp>
      <p:grpSp>
        <p:nvGrpSpPr>
          <p:cNvPr name="Group 32" id="32"/>
          <p:cNvGrpSpPr/>
          <p:nvPr/>
        </p:nvGrpSpPr>
        <p:grpSpPr>
          <a:xfrm rot="0">
            <a:off x="11475006" y="-7372561"/>
            <a:ext cx="10994424" cy="10994424"/>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34" id="3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35" id="35"/>
          <p:cNvSpPr/>
          <p:nvPr/>
        </p:nvSpPr>
        <p:spPr>
          <a:xfrm flipH="false" flipV="false" rot="-5400000">
            <a:off x="14010894" y="5995339"/>
            <a:ext cx="4032504" cy="4114800"/>
          </a:xfrm>
          <a:custGeom>
            <a:avLst/>
            <a:gdLst/>
            <a:ahLst/>
            <a:cxnLst/>
            <a:rect r="r" b="b" t="t" l="l"/>
            <a:pathLst>
              <a:path h="4114800" w="4032504">
                <a:moveTo>
                  <a:pt x="0" y="0"/>
                </a:moveTo>
                <a:lnTo>
                  <a:pt x="4032504" y="0"/>
                </a:lnTo>
                <a:lnTo>
                  <a:pt x="403250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6" id="36"/>
          <p:cNvSpPr/>
          <p:nvPr/>
        </p:nvSpPr>
        <p:spPr>
          <a:xfrm flipH="false" flipV="false" rot="0">
            <a:off x="2277330" y="6172200"/>
            <a:ext cx="3494093" cy="4114800"/>
          </a:xfrm>
          <a:custGeom>
            <a:avLst/>
            <a:gdLst/>
            <a:ahLst/>
            <a:cxnLst/>
            <a:rect r="r" b="b" t="t" l="l"/>
            <a:pathLst>
              <a:path h="4114800" w="3494093">
                <a:moveTo>
                  <a:pt x="0" y="0"/>
                </a:moveTo>
                <a:lnTo>
                  <a:pt x="3494093" y="0"/>
                </a:lnTo>
                <a:lnTo>
                  <a:pt x="349409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7" id="37"/>
          <p:cNvSpPr txBox="true"/>
          <p:nvPr/>
        </p:nvSpPr>
        <p:spPr>
          <a:xfrm rot="0">
            <a:off x="7348756" y="4429127"/>
            <a:ext cx="3590489" cy="1285871"/>
          </a:xfrm>
          <a:prstGeom prst="rect">
            <a:avLst/>
          </a:prstGeom>
        </p:spPr>
        <p:txBody>
          <a:bodyPr anchor="t" rtlCol="false" tIns="0" lIns="0" bIns="0" rIns="0">
            <a:spAutoFit/>
          </a:bodyPr>
          <a:lstStyle/>
          <a:p>
            <a:pPr algn="just">
              <a:lnSpc>
                <a:spcPts val="10500"/>
              </a:lnSpc>
              <a:spcBef>
                <a:spcPct val="0"/>
              </a:spcBef>
            </a:pPr>
            <a:r>
              <a:rPr lang="en-US" sz="7500">
                <a:solidFill>
                  <a:srgbClr val="191919"/>
                </a:solidFill>
                <a:latin typeface="Gotham Bold"/>
              </a:rPr>
              <a:t>Metrics</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373119" y="-1315898"/>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35588" y="5318634"/>
            <a:ext cx="992463" cy="99246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6</a:t>
              </a:r>
            </a:p>
          </p:txBody>
        </p:sp>
      </p:grpSp>
      <p:grpSp>
        <p:nvGrpSpPr>
          <p:cNvPr name="Group 8" id="8"/>
          <p:cNvGrpSpPr/>
          <p:nvPr/>
        </p:nvGrpSpPr>
        <p:grpSpPr>
          <a:xfrm rot="0">
            <a:off x="977741" y="3315742"/>
            <a:ext cx="508158" cy="543805"/>
            <a:chOff x="0" y="0"/>
            <a:chExt cx="812800" cy="869819"/>
          </a:xfrm>
        </p:grpSpPr>
        <p:sp>
          <p:nvSpPr>
            <p:cNvPr name="Freeform 9" id="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0" id="1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3</a:t>
              </a:r>
            </a:p>
          </p:txBody>
        </p:sp>
      </p:grpSp>
      <p:grpSp>
        <p:nvGrpSpPr>
          <p:cNvPr name="Group 11" id="11"/>
          <p:cNvGrpSpPr/>
          <p:nvPr/>
        </p:nvGrpSpPr>
        <p:grpSpPr>
          <a:xfrm rot="0">
            <a:off x="977741" y="1982349"/>
            <a:ext cx="508158" cy="543805"/>
            <a:chOff x="0" y="0"/>
            <a:chExt cx="812800" cy="869819"/>
          </a:xfrm>
        </p:grpSpPr>
        <p:sp>
          <p:nvSpPr>
            <p:cNvPr name="Freeform 12" id="1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3" id="1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a:t>
              </a:r>
            </a:p>
          </p:txBody>
        </p:sp>
      </p:grpSp>
      <p:grpSp>
        <p:nvGrpSpPr>
          <p:cNvPr name="Group 14" id="14"/>
          <p:cNvGrpSpPr/>
          <p:nvPr/>
        </p:nvGrpSpPr>
        <p:grpSpPr>
          <a:xfrm rot="0">
            <a:off x="977741" y="3983373"/>
            <a:ext cx="508158" cy="543805"/>
            <a:chOff x="0" y="0"/>
            <a:chExt cx="812800" cy="869819"/>
          </a:xfrm>
        </p:grpSpPr>
        <p:sp>
          <p:nvSpPr>
            <p:cNvPr name="Freeform 15" id="1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6" id="1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4</a:t>
              </a:r>
            </a:p>
          </p:txBody>
        </p:sp>
      </p:grpSp>
      <p:grpSp>
        <p:nvGrpSpPr>
          <p:cNvPr name="Group 17" id="17"/>
          <p:cNvGrpSpPr/>
          <p:nvPr/>
        </p:nvGrpSpPr>
        <p:grpSpPr>
          <a:xfrm rot="0">
            <a:off x="977741" y="2648112"/>
            <a:ext cx="508158" cy="543805"/>
            <a:chOff x="0" y="0"/>
            <a:chExt cx="812800" cy="869819"/>
          </a:xfrm>
        </p:grpSpPr>
        <p:sp>
          <p:nvSpPr>
            <p:cNvPr name="Freeform 18" id="1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9" id="1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2</a:t>
              </a:r>
            </a:p>
          </p:txBody>
        </p:sp>
      </p:grpSp>
      <p:grpSp>
        <p:nvGrpSpPr>
          <p:cNvPr name="Group 20" id="20"/>
          <p:cNvGrpSpPr/>
          <p:nvPr/>
        </p:nvGrpSpPr>
        <p:grpSpPr>
          <a:xfrm rot="0">
            <a:off x="977741" y="6425585"/>
            <a:ext cx="508158" cy="543805"/>
            <a:chOff x="0" y="0"/>
            <a:chExt cx="812800" cy="869819"/>
          </a:xfrm>
        </p:grpSpPr>
        <p:sp>
          <p:nvSpPr>
            <p:cNvPr name="Freeform 21" id="2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2" id="2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7</a:t>
              </a:r>
            </a:p>
          </p:txBody>
        </p:sp>
      </p:grpSp>
      <p:grpSp>
        <p:nvGrpSpPr>
          <p:cNvPr name="Group 23" id="23"/>
          <p:cNvGrpSpPr/>
          <p:nvPr/>
        </p:nvGrpSpPr>
        <p:grpSpPr>
          <a:xfrm rot="0">
            <a:off x="977741" y="4651003"/>
            <a:ext cx="508158" cy="543805"/>
            <a:chOff x="0" y="0"/>
            <a:chExt cx="812800" cy="869819"/>
          </a:xfrm>
        </p:grpSpPr>
        <p:sp>
          <p:nvSpPr>
            <p:cNvPr name="Freeform 24" id="2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5" id="2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5</a:t>
              </a:r>
            </a:p>
          </p:txBody>
        </p:sp>
      </p:grpSp>
      <p:sp>
        <p:nvSpPr>
          <p:cNvPr name="TextBox 26" id="26"/>
          <p:cNvSpPr txBox="true"/>
          <p:nvPr/>
        </p:nvSpPr>
        <p:spPr>
          <a:xfrm rot="0">
            <a:off x="2859440" y="973737"/>
            <a:ext cx="11514457" cy="1409870"/>
          </a:xfrm>
          <a:prstGeom prst="rect">
            <a:avLst/>
          </a:prstGeom>
        </p:spPr>
        <p:txBody>
          <a:bodyPr anchor="t" rtlCol="false" tIns="0" lIns="0" bIns="0" rIns="0">
            <a:spAutoFit/>
          </a:bodyPr>
          <a:lstStyle/>
          <a:p>
            <a:pPr>
              <a:lnSpc>
                <a:spcPts val="11540"/>
              </a:lnSpc>
              <a:spcBef>
                <a:spcPct val="0"/>
              </a:spcBef>
            </a:pPr>
            <a:r>
              <a:rPr lang="en-US" sz="8243">
                <a:solidFill>
                  <a:srgbClr val="191919"/>
                </a:solidFill>
                <a:latin typeface="Gotham Bold"/>
              </a:rPr>
              <a:t>inference results:</a:t>
            </a:r>
          </a:p>
        </p:txBody>
      </p:sp>
      <p:grpSp>
        <p:nvGrpSpPr>
          <p:cNvPr name="Group 27" id="27"/>
          <p:cNvGrpSpPr/>
          <p:nvPr/>
        </p:nvGrpSpPr>
        <p:grpSpPr>
          <a:xfrm rot="0">
            <a:off x="977741" y="7093216"/>
            <a:ext cx="508158" cy="543805"/>
            <a:chOff x="0" y="0"/>
            <a:chExt cx="812800" cy="869819"/>
          </a:xfrm>
        </p:grpSpPr>
        <p:sp>
          <p:nvSpPr>
            <p:cNvPr name="Freeform 28" id="2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9" id="2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8</a:t>
              </a:r>
            </a:p>
          </p:txBody>
        </p:sp>
      </p:grpSp>
      <p:grpSp>
        <p:nvGrpSpPr>
          <p:cNvPr name="Group 30" id="30"/>
          <p:cNvGrpSpPr/>
          <p:nvPr/>
        </p:nvGrpSpPr>
        <p:grpSpPr>
          <a:xfrm rot="0">
            <a:off x="977741" y="7760846"/>
            <a:ext cx="508158" cy="543805"/>
            <a:chOff x="0" y="0"/>
            <a:chExt cx="812800" cy="869819"/>
          </a:xfrm>
        </p:grpSpPr>
        <p:sp>
          <p:nvSpPr>
            <p:cNvPr name="Freeform 31" id="3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2" id="3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9</a:t>
              </a:r>
            </a:p>
          </p:txBody>
        </p:sp>
      </p:grpSp>
      <p:grpSp>
        <p:nvGrpSpPr>
          <p:cNvPr name="Group 33" id="33"/>
          <p:cNvGrpSpPr/>
          <p:nvPr/>
        </p:nvGrpSpPr>
        <p:grpSpPr>
          <a:xfrm rot="0">
            <a:off x="11762088" y="-9632634"/>
            <a:ext cx="10994424" cy="10994424"/>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35" id="35"/>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aphicFrame>
        <p:nvGraphicFramePr>
          <p:cNvPr name="Table 36" id="36"/>
          <p:cNvGraphicFramePr>
            <a:graphicFrameLocks noGrp="true"/>
          </p:cNvGraphicFramePr>
          <p:nvPr/>
        </p:nvGraphicFramePr>
        <p:xfrm>
          <a:off x="2859440" y="2837755"/>
          <a:ext cx="13798461" cy="5954220"/>
        </p:xfrm>
        <a:graphic>
          <a:graphicData uri="http://schemas.openxmlformats.org/drawingml/2006/table">
            <a:tbl>
              <a:tblPr/>
              <a:tblGrid>
                <a:gridCol w="900083"/>
                <a:gridCol w="2782245"/>
                <a:gridCol w="2045049"/>
                <a:gridCol w="2690361"/>
                <a:gridCol w="2690361"/>
                <a:gridCol w="2690361"/>
              </a:tblGrid>
              <a:tr h="1637043">
                <a:tc>
                  <a:txBody>
                    <a:bodyPr anchor="t" rtlCol="false"/>
                    <a:lstStyle/>
                    <a:p>
                      <a:pPr algn="ctr">
                        <a:lnSpc>
                          <a:spcPts val="2380"/>
                        </a:lnSpc>
                        <a:defRPr/>
                      </a:pPr>
                      <a:r>
                        <a:rPr lang="en-US" sz="1700">
                          <a:solidFill>
                            <a:srgbClr val="000000"/>
                          </a:solidFill>
                          <a:latin typeface="Gotham Bold"/>
                        </a:rPr>
                        <a:t>sr.no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Gotham Bold"/>
                        </a:rPr>
                        <a:t>method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Gotham Bold"/>
                        </a:rPr>
                        <a:t>Accuracy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Gotham Bold"/>
                        </a:rPr>
                        <a:t>F!-Score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Gotham Bold"/>
                        </a:rPr>
                        <a:t>Recall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Gotham Bold"/>
                        </a:rPr>
                        <a:t>Precision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24192">
                <a:tc>
                  <a:txBody>
                    <a:bodyPr anchor="t" rtlCol="false"/>
                    <a:lstStyle/>
                    <a:p>
                      <a:pPr algn="ctr">
                        <a:lnSpc>
                          <a:spcPts val="2940"/>
                        </a:lnSpc>
                        <a:defRPr/>
                      </a:pPr>
                      <a:r>
                        <a:rPr lang="en-US" sz="2100">
                          <a:solidFill>
                            <a:srgbClr val="000000"/>
                          </a:solidFill>
                          <a:latin typeface="Gotham Bold"/>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Gotham Bold"/>
                        </a:rPr>
                        <a:t>HSV-Threshold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Gotham Bold"/>
                        </a:rPr>
                        <a:t>89.10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Gotham Bold"/>
                        </a:rPr>
                        <a:t>50.22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Gotham Bold"/>
                        </a:rPr>
                        <a:t>33.98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Gotham Bold"/>
                        </a:rPr>
                        <a:t>59.56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637043">
                <a:tc>
                  <a:txBody>
                    <a:bodyPr anchor="t" rtlCol="false"/>
                    <a:lstStyle/>
                    <a:p>
                      <a:pPr algn="ctr">
                        <a:lnSpc>
                          <a:spcPts val="2940"/>
                        </a:lnSpc>
                        <a:defRPr/>
                      </a:pPr>
                      <a:r>
                        <a:rPr lang="en-US" sz="2100">
                          <a:solidFill>
                            <a:srgbClr val="000000"/>
                          </a:solidFill>
                          <a:latin typeface="Gotham Bold"/>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Gotham Bold"/>
                        </a:rPr>
                        <a:t>Custom based Pixel CNN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Gotham Bold"/>
                        </a:rPr>
                        <a:t>86.83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Gotham Bold"/>
                        </a:rPr>
                        <a:t>55.97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Gotham Bold"/>
                        </a:rPr>
                        <a:t>62.12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Gotham Bold"/>
                        </a:rPr>
                        <a:t>50.93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255941">
                <a:tc>
                  <a:txBody>
                    <a:bodyPr anchor="t" rtlCol="false"/>
                    <a:lstStyle/>
                    <a:p>
                      <a:pPr algn="ctr">
                        <a:lnSpc>
                          <a:spcPts val="2940"/>
                        </a:lnSpc>
                        <a:defRPr/>
                      </a:pPr>
                      <a:r>
                        <a:rPr lang="en-US" sz="2100">
                          <a:solidFill>
                            <a:srgbClr val="000000"/>
                          </a:solidFill>
                          <a:latin typeface="Gotham Bold"/>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Gotham Bold"/>
                        </a:rPr>
                        <a:t>Hybrid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Gotham Bold"/>
                        </a:rPr>
                        <a:t>83.13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Gotham Bold"/>
                        </a:rPr>
                        <a:t>82.9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Gotham Bold"/>
                        </a:rPr>
                        <a:t>83.16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Gotham Bold"/>
                        </a:rPr>
                        <a:t>82.7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Tree>
  </p:cSld>
  <p:clrMapOvr>
    <a:masterClrMapping/>
  </p:clrMapOvr>
</p:sld>
</file>

<file path=ppt/slides/slide8.xml><?xml version="1.0" encoding="utf-8"?>
<p:sld xmlns:p="http://schemas.openxmlformats.org/presentationml/2006/main" xmlns:a="http://schemas.openxmlformats.org/drawingml/2006/main">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373119" y="-1315898"/>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35588" y="5976927"/>
            <a:ext cx="992463" cy="99246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7</a:t>
              </a:r>
            </a:p>
          </p:txBody>
        </p:sp>
      </p:grpSp>
      <p:grpSp>
        <p:nvGrpSpPr>
          <p:cNvPr name="Group 8" id="8"/>
          <p:cNvGrpSpPr/>
          <p:nvPr/>
        </p:nvGrpSpPr>
        <p:grpSpPr>
          <a:xfrm rot="0">
            <a:off x="977741" y="3315742"/>
            <a:ext cx="508158" cy="543805"/>
            <a:chOff x="0" y="0"/>
            <a:chExt cx="812800" cy="869819"/>
          </a:xfrm>
        </p:grpSpPr>
        <p:sp>
          <p:nvSpPr>
            <p:cNvPr name="Freeform 9" id="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0" id="1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3</a:t>
              </a:r>
            </a:p>
          </p:txBody>
        </p:sp>
      </p:grpSp>
      <p:grpSp>
        <p:nvGrpSpPr>
          <p:cNvPr name="Group 11" id="11"/>
          <p:cNvGrpSpPr/>
          <p:nvPr/>
        </p:nvGrpSpPr>
        <p:grpSpPr>
          <a:xfrm rot="0">
            <a:off x="977741" y="1982349"/>
            <a:ext cx="508158" cy="543805"/>
            <a:chOff x="0" y="0"/>
            <a:chExt cx="812800" cy="869819"/>
          </a:xfrm>
        </p:grpSpPr>
        <p:sp>
          <p:nvSpPr>
            <p:cNvPr name="Freeform 12" id="1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3" id="1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a:t>
              </a:r>
            </a:p>
          </p:txBody>
        </p:sp>
      </p:grpSp>
      <p:grpSp>
        <p:nvGrpSpPr>
          <p:cNvPr name="Group 14" id="14"/>
          <p:cNvGrpSpPr/>
          <p:nvPr/>
        </p:nvGrpSpPr>
        <p:grpSpPr>
          <a:xfrm rot="0">
            <a:off x="977741" y="3983373"/>
            <a:ext cx="508158" cy="543805"/>
            <a:chOff x="0" y="0"/>
            <a:chExt cx="812800" cy="869819"/>
          </a:xfrm>
        </p:grpSpPr>
        <p:sp>
          <p:nvSpPr>
            <p:cNvPr name="Freeform 15" id="1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6" id="1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4</a:t>
              </a:r>
            </a:p>
          </p:txBody>
        </p:sp>
      </p:grpSp>
      <p:grpSp>
        <p:nvGrpSpPr>
          <p:cNvPr name="Group 17" id="17"/>
          <p:cNvGrpSpPr/>
          <p:nvPr/>
        </p:nvGrpSpPr>
        <p:grpSpPr>
          <a:xfrm rot="0">
            <a:off x="977741" y="2648112"/>
            <a:ext cx="508158" cy="543805"/>
            <a:chOff x="0" y="0"/>
            <a:chExt cx="812800" cy="869819"/>
          </a:xfrm>
        </p:grpSpPr>
        <p:sp>
          <p:nvSpPr>
            <p:cNvPr name="Freeform 18" id="1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9" id="1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2</a:t>
              </a:r>
            </a:p>
          </p:txBody>
        </p:sp>
      </p:grpSp>
      <p:grpSp>
        <p:nvGrpSpPr>
          <p:cNvPr name="Group 20" id="20"/>
          <p:cNvGrpSpPr/>
          <p:nvPr/>
        </p:nvGrpSpPr>
        <p:grpSpPr>
          <a:xfrm rot="0">
            <a:off x="977741" y="5318634"/>
            <a:ext cx="508158" cy="543805"/>
            <a:chOff x="0" y="0"/>
            <a:chExt cx="812800" cy="869819"/>
          </a:xfrm>
        </p:grpSpPr>
        <p:sp>
          <p:nvSpPr>
            <p:cNvPr name="Freeform 21" id="2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2" id="2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6</a:t>
              </a:r>
            </a:p>
          </p:txBody>
        </p:sp>
      </p:grpSp>
      <p:grpSp>
        <p:nvGrpSpPr>
          <p:cNvPr name="Group 23" id="23"/>
          <p:cNvGrpSpPr/>
          <p:nvPr/>
        </p:nvGrpSpPr>
        <p:grpSpPr>
          <a:xfrm rot="0">
            <a:off x="977741" y="4651003"/>
            <a:ext cx="508158" cy="543805"/>
            <a:chOff x="0" y="0"/>
            <a:chExt cx="812800" cy="869819"/>
          </a:xfrm>
        </p:grpSpPr>
        <p:sp>
          <p:nvSpPr>
            <p:cNvPr name="Freeform 24" id="2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5" id="2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5</a:t>
              </a:r>
            </a:p>
          </p:txBody>
        </p:sp>
      </p:grpSp>
      <p:grpSp>
        <p:nvGrpSpPr>
          <p:cNvPr name="Group 26" id="26"/>
          <p:cNvGrpSpPr/>
          <p:nvPr/>
        </p:nvGrpSpPr>
        <p:grpSpPr>
          <a:xfrm rot="0">
            <a:off x="977741" y="7093216"/>
            <a:ext cx="508158" cy="543805"/>
            <a:chOff x="0" y="0"/>
            <a:chExt cx="812800" cy="869819"/>
          </a:xfrm>
        </p:grpSpPr>
        <p:sp>
          <p:nvSpPr>
            <p:cNvPr name="Freeform 27" id="27"/>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8" id="28"/>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8</a:t>
              </a:r>
            </a:p>
          </p:txBody>
        </p:sp>
      </p:grpSp>
      <p:grpSp>
        <p:nvGrpSpPr>
          <p:cNvPr name="Group 29" id="29"/>
          <p:cNvGrpSpPr/>
          <p:nvPr/>
        </p:nvGrpSpPr>
        <p:grpSpPr>
          <a:xfrm rot="0">
            <a:off x="977741" y="7760846"/>
            <a:ext cx="508158" cy="543805"/>
            <a:chOff x="0" y="0"/>
            <a:chExt cx="812800" cy="869819"/>
          </a:xfrm>
        </p:grpSpPr>
        <p:sp>
          <p:nvSpPr>
            <p:cNvPr name="Freeform 30" id="30"/>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1" id="31"/>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9</a:t>
              </a:r>
            </a:p>
          </p:txBody>
        </p:sp>
      </p:grpSp>
      <p:graphicFrame>
        <p:nvGraphicFramePr>
          <p:cNvPr name="Table 32" id="32"/>
          <p:cNvGraphicFramePr>
            <a:graphicFrameLocks noGrp="true"/>
          </p:cNvGraphicFramePr>
          <p:nvPr/>
        </p:nvGraphicFramePr>
        <p:xfrm>
          <a:off x="4163957" y="2826580"/>
          <a:ext cx="10377405" cy="6300695"/>
        </p:xfrm>
        <a:graphic>
          <a:graphicData uri="http://schemas.openxmlformats.org/drawingml/2006/table">
            <a:tbl>
              <a:tblPr/>
              <a:tblGrid>
                <a:gridCol w="3459135"/>
                <a:gridCol w="3459135"/>
                <a:gridCol w="3459135"/>
              </a:tblGrid>
              <a:tr h="1518411">
                <a:tc>
                  <a:txBody>
                    <a:bodyPr anchor="t" rtlCol="false"/>
                    <a:lstStyle/>
                    <a:p>
                      <a:pPr algn="ctr">
                        <a:lnSpc>
                          <a:spcPts val="2800"/>
                        </a:lnSpc>
                        <a:defRPr/>
                      </a:pPr>
                      <a:r>
                        <a:rPr lang="en-US" sz="2000">
                          <a:solidFill>
                            <a:srgbClr val="000000"/>
                          </a:solidFill>
                          <a:latin typeface="Gotham Bold"/>
                        </a:rPr>
                        <a:t>sr.no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Gotham Bold"/>
                        </a:rPr>
                        <a:t>method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Gotham Bold"/>
                        </a:rPr>
                        <a:t>Time (in seconds)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18411">
                <a:tc>
                  <a:txBody>
                    <a:bodyPr anchor="t" rtlCol="false"/>
                    <a:lstStyle/>
                    <a:p>
                      <a:pPr algn="ctr">
                        <a:lnSpc>
                          <a:spcPts val="2800"/>
                        </a:lnSpc>
                        <a:defRPr/>
                      </a:pPr>
                      <a:r>
                        <a:rPr lang="en-US" sz="2000">
                          <a:solidFill>
                            <a:srgbClr val="000000"/>
                          </a:solidFill>
                          <a:latin typeface="Gotham Bold"/>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Gotham Bold"/>
                        </a:rPr>
                        <a:t>HSV-Threshold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Gotham Bold"/>
                        </a:rPr>
                        <a:t>99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745463">
                <a:tc>
                  <a:txBody>
                    <a:bodyPr anchor="t" rtlCol="false"/>
                    <a:lstStyle/>
                    <a:p>
                      <a:pPr algn="ctr">
                        <a:lnSpc>
                          <a:spcPts val="2800"/>
                        </a:lnSpc>
                        <a:defRPr/>
                      </a:pPr>
                      <a:r>
                        <a:rPr lang="en-US" sz="2000">
                          <a:solidFill>
                            <a:srgbClr val="000000"/>
                          </a:solidFill>
                          <a:latin typeface="Gotham Bold"/>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Gotham Bold"/>
                        </a:rPr>
                        <a:t>Custom Pixel CNN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Gotham Bold"/>
                        </a:rPr>
                        <a:t>1066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18411">
                <a:tc>
                  <a:txBody>
                    <a:bodyPr anchor="t" rtlCol="false"/>
                    <a:lstStyle/>
                    <a:p>
                      <a:pPr algn="ctr">
                        <a:lnSpc>
                          <a:spcPts val="2800"/>
                        </a:lnSpc>
                        <a:defRPr/>
                      </a:pPr>
                      <a:r>
                        <a:rPr lang="en-US" sz="2000">
                          <a:solidFill>
                            <a:srgbClr val="000000"/>
                          </a:solidFill>
                          <a:latin typeface="Gotham Bold"/>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Gotham Bold"/>
                        </a:rPr>
                        <a:t>Hybrid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Gotham"/>
                        </a:rPr>
                        <a:t>816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3" id="33"/>
          <p:cNvSpPr txBox="true"/>
          <p:nvPr/>
        </p:nvSpPr>
        <p:spPr>
          <a:xfrm rot="0">
            <a:off x="2859440" y="973737"/>
            <a:ext cx="11514457" cy="1409870"/>
          </a:xfrm>
          <a:prstGeom prst="rect">
            <a:avLst/>
          </a:prstGeom>
        </p:spPr>
        <p:txBody>
          <a:bodyPr anchor="t" rtlCol="false" tIns="0" lIns="0" bIns="0" rIns="0">
            <a:spAutoFit/>
          </a:bodyPr>
          <a:lstStyle/>
          <a:p>
            <a:pPr>
              <a:lnSpc>
                <a:spcPts val="11540"/>
              </a:lnSpc>
              <a:spcBef>
                <a:spcPct val="0"/>
              </a:spcBef>
            </a:pPr>
            <a:r>
              <a:rPr lang="en-US" sz="8243">
                <a:solidFill>
                  <a:srgbClr val="191919"/>
                </a:solidFill>
                <a:latin typeface="Gotham Bold"/>
              </a:rPr>
              <a:t>inference speed: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373119" y="-1315898"/>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35588" y="6653894"/>
            <a:ext cx="992463" cy="99246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rPr>
                <a:t>8</a:t>
              </a:r>
            </a:p>
          </p:txBody>
        </p:sp>
      </p:grpSp>
      <p:grpSp>
        <p:nvGrpSpPr>
          <p:cNvPr name="Group 8" id="8"/>
          <p:cNvGrpSpPr/>
          <p:nvPr/>
        </p:nvGrpSpPr>
        <p:grpSpPr>
          <a:xfrm rot="0">
            <a:off x="977741" y="3315742"/>
            <a:ext cx="508158" cy="543805"/>
            <a:chOff x="0" y="0"/>
            <a:chExt cx="812800" cy="869819"/>
          </a:xfrm>
        </p:grpSpPr>
        <p:sp>
          <p:nvSpPr>
            <p:cNvPr name="Freeform 9" id="9"/>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0" id="10"/>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3</a:t>
              </a:r>
            </a:p>
          </p:txBody>
        </p:sp>
      </p:grpSp>
      <p:grpSp>
        <p:nvGrpSpPr>
          <p:cNvPr name="Group 11" id="11"/>
          <p:cNvGrpSpPr/>
          <p:nvPr/>
        </p:nvGrpSpPr>
        <p:grpSpPr>
          <a:xfrm rot="0">
            <a:off x="977741" y="1982349"/>
            <a:ext cx="508158" cy="543805"/>
            <a:chOff x="0" y="0"/>
            <a:chExt cx="812800" cy="869819"/>
          </a:xfrm>
        </p:grpSpPr>
        <p:sp>
          <p:nvSpPr>
            <p:cNvPr name="Freeform 12" id="12"/>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3" id="13"/>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1</a:t>
              </a:r>
            </a:p>
          </p:txBody>
        </p:sp>
      </p:grpSp>
      <p:grpSp>
        <p:nvGrpSpPr>
          <p:cNvPr name="Group 14" id="14"/>
          <p:cNvGrpSpPr/>
          <p:nvPr/>
        </p:nvGrpSpPr>
        <p:grpSpPr>
          <a:xfrm rot="0">
            <a:off x="977741" y="3983373"/>
            <a:ext cx="508158" cy="543805"/>
            <a:chOff x="0" y="0"/>
            <a:chExt cx="812800" cy="869819"/>
          </a:xfrm>
        </p:grpSpPr>
        <p:sp>
          <p:nvSpPr>
            <p:cNvPr name="Freeform 15" id="15"/>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6" id="16"/>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4</a:t>
              </a:r>
            </a:p>
          </p:txBody>
        </p:sp>
      </p:grpSp>
      <p:grpSp>
        <p:nvGrpSpPr>
          <p:cNvPr name="Group 17" id="17"/>
          <p:cNvGrpSpPr/>
          <p:nvPr/>
        </p:nvGrpSpPr>
        <p:grpSpPr>
          <a:xfrm rot="0">
            <a:off x="977741" y="2648112"/>
            <a:ext cx="508158" cy="543805"/>
            <a:chOff x="0" y="0"/>
            <a:chExt cx="812800" cy="869819"/>
          </a:xfrm>
        </p:grpSpPr>
        <p:sp>
          <p:nvSpPr>
            <p:cNvPr name="Freeform 18" id="18"/>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19" id="19"/>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2</a:t>
              </a:r>
            </a:p>
          </p:txBody>
        </p:sp>
      </p:grpSp>
      <p:grpSp>
        <p:nvGrpSpPr>
          <p:cNvPr name="Group 20" id="20"/>
          <p:cNvGrpSpPr/>
          <p:nvPr/>
        </p:nvGrpSpPr>
        <p:grpSpPr>
          <a:xfrm rot="0">
            <a:off x="977741" y="5318634"/>
            <a:ext cx="508158" cy="543805"/>
            <a:chOff x="0" y="0"/>
            <a:chExt cx="812800" cy="869819"/>
          </a:xfrm>
        </p:grpSpPr>
        <p:sp>
          <p:nvSpPr>
            <p:cNvPr name="Freeform 21" id="21"/>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2" id="22"/>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6</a:t>
              </a:r>
            </a:p>
          </p:txBody>
        </p:sp>
      </p:grpSp>
      <p:grpSp>
        <p:nvGrpSpPr>
          <p:cNvPr name="Group 23" id="23"/>
          <p:cNvGrpSpPr/>
          <p:nvPr/>
        </p:nvGrpSpPr>
        <p:grpSpPr>
          <a:xfrm rot="0">
            <a:off x="977741" y="4651003"/>
            <a:ext cx="508158" cy="543805"/>
            <a:chOff x="0" y="0"/>
            <a:chExt cx="812800" cy="869819"/>
          </a:xfrm>
        </p:grpSpPr>
        <p:sp>
          <p:nvSpPr>
            <p:cNvPr name="Freeform 24" id="24"/>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5" id="25"/>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5</a:t>
              </a:r>
            </a:p>
          </p:txBody>
        </p:sp>
      </p:grpSp>
      <p:grpSp>
        <p:nvGrpSpPr>
          <p:cNvPr name="Group 26" id="26"/>
          <p:cNvGrpSpPr/>
          <p:nvPr/>
        </p:nvGrpSpPr>
        <p:grpSpPr>
          <a:xfrm rot="0">
            <a:off x="977741" y="5986264"/>
            <a:ext cx="508158" cy="543805"/>
            <a:chOff x="0" y="0"/>
            <a:chExt cx="812800" cy="869819"/>
          </a:xfrm>
        </p:grpSpPr>
        <p:sp>
          <p:nvSpPr>
            <p:cNvPr name="Freeform 27" id="27"/>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28" id="28"/>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7</a:t>
              </a:r>
            </a:p>
          </p:txBody>
        </p:sp>
      </p:grpSp>
      <p:grpSp>
        <p:nvGrpSpPr>
          <p:cNvPr name="Group 29" id="29"/>
          <p:cNvGrpSpPr/>
          <p:nvPr/>
        </p:nvGrpSpPr>
        <p:grpSpPr>
          <a:xfrm rot="0">
            <a:off x="977741" y="7760846"/>
            <a:ext cx="508158" cy="543805"/>
            <a:chOff x="0" y="0"/>
            <a:chExt cx="812800" cy="869819"/>
          </a:xfrm>
        </p:grpSpPr>
        <p:sp>
          <p:nvSpPr>
            <p:cNvPr name="Freeform 30" id="30"/>
            <p:cNvSpPr/>
            <p:nvPr/>
          </p:nvSpPr>
          <p:spPr>
            <a:xfrm flipH="false" flipV="false" rot="0">
              <a:off x="0" y="0"/>
              <a:ext cx="812800" cy="869819"/>
            </a:xfrm>
            <a:custGeom>
              <a:avLst/>
              <a:gdLst/>
              <a:ahLst/>
              <a:cxnLst/>
              <a:rect r="r" b="b" t="t" l="l"/>
              <a:pathLst>
                <a:path h="869819" w="812800">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sp>
        <p:sp>
          <p:nvSpPr>
            <p:cNvPr name="TextBox 31" id="31"/>
            <p:cNvSpPr txBox="true"/>
            <p:nvPr/>
          </p:nvSpPr>
          <p:spPr>
            <a:xfrm>
              <a:off x="76200" y="52970"/>
              <a:ext cx="660400" cy="735303"/>
            </a:xfrm>
            <a:prstGeom prst="rect">
              <a:avLst/>
            </a:prstGeom>
          </p:spPr>
          <p:txBody>
            <a:bodyPr anchor="ctr" rtlCol="false" tIns="50800" lIns="50800" bIns="50800" rIns="50800"/>
            <a:lstStyle/>
            <a:p>
              <a:pPr algn="ctr">
                <a:lnSpc>
                  <a:spcPts val="2380"/>
                </a:lnSpc>
                <a:spcBef>
                  <a:spcPct val="0"/>
                </a:spcBef>
              </a:pPr>
              <a:r>
                <a:rPr lang="en-US" sz="1700">
                  <a:solidFill>
                    <a:srgbClr val="191919"/>
                  </a:solidFill>
                  <a:latin typeface="Gotham"/>
                </a:rPr>
                <a:t>9</a:t>
              </a:r>
            </a:p>
          </p:txBody>
        </p:sp>
      </p:grpSp>
      <p:sp>
        <p:nvSpPr>
          <p:cNvPr name="Freeform 32" id="32"/>
          <p:cNvSpPr/>
          <p:nvPr/>
        </p:nvSpPr>
        <p:spPr>
          <a:xfrm flipH="false" flipV="false" rot="0">
            <a:off x="16313420" y="1028700"/>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3" id="33"/>
          <p:cNvGrpSpPr/>
          <p:nvPr/>
        </p:nvGrpSpPr>
        <p:grpSpPr>
          <a:xfrm rot="0">
            <a:off x="17170670" y="-178579"/>
            <a:ext cx="10994424" cy="10994424"/>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35" id="35"/>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36" id="36"/>
          <p:cNvSpPr/>
          <p:nvPr/>
        </p:nvSpPr>
        <p:spPr>
          <a:xfrm flipH="false" flipV="false" rot="0">
            <a:off x="5543729" y="2661529"/>
            <a:ext cx="9023365" cy="7193274"/>
          </a:xfrm>
          <a:custGeom>
            <a:avLst/>
            <a:gdLst/>
            <a:ahLst/>
            <a:cxnLst/>
            <a:rect r="r" b="b" t="t" l="l"/>
            <a:pathLst>
              <a:path h="7193274" w="9023365">
                <a:moveTo>
                  <a:pt x="0" y="0"/>
                </a:moveTo>
                <a:lnTo>
                  <a:pt x="9023365" y="0"/>
                </a:lnTo>
                <a:lnTo>
                  <a:pt x="9023365" y="7193275"/>
                </a:lnTo>
                <a:lnTo>
                  <a:pt x="0" y="7193275"/>
                </a:lnTo>
                <a:lnTo>
                  <a:pt x="0" y="0"/>
                </a:lnTo>
                <a:close/>
              </a:path>
            </a:pathLst>
          </a:custGeom>
          <a:blipFill>
            <a:blip r:embed="rId4"/>
            <a:stretch>
              <a:fillRect l="0" t="0" r="0" b="0"/>
            </a:stretch>
          </a:blipFill>
          <a:ln w="38100" cap="sq">
            <a:solidFill>
              <a:srgbClr val="000000"/>
            </a:solidFill>
            <a:prstDash val="solid"/>
            <a:miter/>
          </a:ln>
        </p:spPr>
      </p:sp>
      <p:sp>
        <p:nvSpPr>
          <p:cNvPr name="TextBox 37" id="37"/>
          <p:cNvSpPr txBox="true"/>
          <p:nvPr/>
        </p:nvSpPr>
        <p:spPr>
          <a:xfrm rot="0">
            <a:off x="2964571" y="818495"/>
            <a:ext cx="7090841" cy="1163853"/>
          </a:xfrm>
          <a:prstGeom prst="rect">
            <a:avLst/>
          </a:prstGeom>
        </p:spPr>
        <p:txBody>
          <a:bodyPr anchor="t" rtlCol="false" tIns="0" lIns="0" bIns="0" rIns="0">
            <a:spAutoFit/>
          </a:bodyPr>
          <a:lstStyle/>
          <a:p>
            <a:pPr algn="l" marL="0" indent="0" lvl="0">
              <a:lnSpc>
                <a:spcPts val="8902"/>
              </a:lnSpc>
              <a:spcBef>
                <a:spcPct val="0"/>
              </a:spcBef>
            </a:pPr>
            <a:r>
              <a:rPr lang="en-US" sz="8243">
                <a:solidFill>
                  <a:srgbClr val="191919"/>
                </a:solidFill>
                <a:latin typeface="Gotham Bold"/>
              </a:rPr>
              <a:t>loss curves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DAGCSVtWKqc</dc:identifier>
  <dcterms:modified xsi:type="dcterms:W3CDTF">2011-08-01T06:04:30Z</dcterms:modified>
  <cp:revision>1</cp:revision>
  <dc:title>PS2_Leastcoders_presentation</dc:title>
</cp:coreProperties>
</file>