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2157d7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2157d7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2157d7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2157d7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2157d7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2157d7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205a634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205a634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92157d7b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92157d7b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a0e930e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a0e930e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0e930ef7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a0e930ef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2157d7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92157d7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Breadth first lijkt het beste maar afhankelijk van het bord kan deze niet draaien en is een ander algoritme geschikter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Groot bord resulteert niet altijd in een groot aantal stappen maar wel in een langere duur van het berekenen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Complexiteit verschilt sterk per aantal configuraties en dit maakt mede dat het zo moeilijk te </a:t>
            </a:r>
            <a:r>
              <a:rPr lang="en-GB"/>
              <a:t>definiëren</a:t>
            </a:r>
            <a:r>
              <a:rPr lang="en-GB"/>
              <a:t> is. De moeilijkheid hangt in principe af van kortste pad naar oplossing. Maar groot cluster van valide paden maakt het moeilijker de complexiteit te benaderen.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Moeilijkheid van een bord ligt aan het aantal stappen waarin het opgelost kan worden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is hoeveelheid mogelijke configuraties van een bepaald bord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Kleine cluster -&gt; kort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Grote cluster betekent niet per se dat het een lang pad wordt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Vanaf 200.000 configuraties / cluster wordt de complexiteit niet meer bepaald door de grootte maar door de hoeveelheid oplossingen die te vinden zijn in de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Conclusie </a:t>
            </a:r>
            <a:r>
              <a:rPr lang="en-GB"/>
              <a:t>==&gt;</a:t>
            </a:r>
            <a:r>
              <a:rPr lang="en-GB"/>
              <a:t> het is niet makkelijk om te zien als je gewoon naar het bord kijkt!!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Bron: Jelle van Assema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92157d7b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92157d7b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92157d7b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92157d7b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2157d7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92157d7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205a634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205a634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205a63466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205a63466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978750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978750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92157d7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92157d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2157d7b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92157d7b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205a6346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205a6346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5" Type="http://schemas.openxmlformats.org/officeDocument/2006/relationships/image" Target="../media/image15.jpg"/><Relationship Id="rId6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5" Type="http://schemas.openxmlformats.org/officeDocument/2006/relationships/image" Target="../media/image15.jpg"/><Relationship Id="rId6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2800" y="663275"/>
            <a:ext cx="75714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RRRUSH HOURRR</a:t>
            </a:r>
            <a:endParaRPr>
              <a:solidFill>
                <a:srgbClr val="A64D7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93875" y="2100475"/>
            <a:ext cx="4192500" cy="18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Shewen Davelaar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Joris Bruil</a:t>
            </a:r>
            <a:r>
              <a:rPr lang="en-GB" sz="2300"/>
              <a:t> 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Nina Borsboom</a:t>
            </a:r>
            <a:endParaRPr sz="2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150" y="1978052"/>
            <a:ext cx="5632474" cy="31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6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Unique moves</a:t>
            </a: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:</a:t>
            </a:r>
            <a:endParaRPr>
              <a:solidFill>
                <a:srgbClr val="A64D7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98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Doe een random valide zet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Sla de indeling van het bord 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Doe nieuwe random zetten die niet voorkomen in het archief van eerdere indelingen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1472" l="0" r="0" t="15332"/>
          <a:stretch/>
        </p:blipFill>
        <p:spPr>
          <a:xfrm>
            <a:off x="248025" y="3053301"/>
            <a:ext cx="1560361" cy="160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4">
            <a:alphaModFix/>
          </a:blip>
          <a:srcRect b="1961" l="0" r="0" t="13856"/>
          <a:stretch/>
        </p:blipFill>
        <p:spPr>
          <a:xfrm>
            <a:off x="2035239" y="3043750"/>
            <a:ext cx="1560361" cy="162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5">
            <a:alphaModFix/>
          </a:blip>
          <a:srcRect b="0" l="0" r="0" t="16819"/>
          <a:stretch/>
        </p:blipFill>
        <p:spPr>
          <a:xfrm>
            <a:off x="3822453" y="3053446"/>
            <a:ext cx="1560361" cy="160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6">
            <a:alphaModFix/>
          </a:blip>
          <a:srcRect b="4442" l="0" r="0" t="13597"/>
          <a:stretch/>
        </p:blipFill>
        <p:spPr>
          <a:xfrm>
            <a:off x="7335617" y="3065213"/>
            <a:ext cx="1560361" cy="157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1961" l="0" r="0" t="13856"/>
          <a:stretch/>
        </p:blipFill>
        <p:spPr>
          <a:xfrm>
            <a:off x="5579039" y="3043750"/>
            <a:ext cx="1560361" cy="1622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2"/>
          <p:cNvCxnSpPr/>
          <p:nvPr/>
        </p:nvCxnSpPr>
        <p:spPr>
          <a:xfrm flipH="1">
            <a:off x="5856125" y="3326200"/>
            <a:ext cx="1006200" cy="10572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5856125" y="3326188"/>
            <a:ext cx="1006200" cy="10572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2"/>
          <p:cNvCxnSpPr/>
          <p:nvPr/>
        </p:nvCxnSpPr>
        <p:spPr>
          <a:xfrm flipH="1">
            <a:off x="7977013" y="3569338"/>
            <a:ext cx="544800" cy="570900"/>
          </a:xfrm>
          <a:prstGeom prst="straightConnector1">
            <a:avLst/>
          </a:prstGeom>
          <a:noFill/>
          <a:ln cap="flat" cmpd="sng" w="1143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/>
          <p:nvPr/>
        </p:nvCxnSpPr>
        <p:spPr>
          <a:xfrm>
            <a:off x="7709788" y="3796738"/>
            <a:ext cx="330900" cy="343500"/>
          </a:xfrm>
          <a:prstGeom prst="straightConnector1">
            <a:avLst/>
          </a:prstGeom>
          <a:noFill/>
          <a:ln cap="flat" cmpd="sng" w="1143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26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Short path</a:t>
            </a: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:</a:t>
            </a:r>
            <a:endParaRPr>
              <a:solidFill>
                <a:srgbClr val="A64D7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98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Doe een random valide zet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Sla de indeling van het bord 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Doe nieuwe random zetten tot eenzelfde indeling van het bord ontstaat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Draai het aantal zetten terug naar het punt waar eerder deze indeling is voorgekomen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1472" l="0" r="0" t="15332"/>
          <a:stretch/>
        </p:blipFill>
        <p:spPr>
          <a:xfrm>
            <a:off x="248025" y="3409876"/>
            <a:ext cx="1560361" cy="160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 b="1961" l="0" r="0" t="13856"/>
          <a:stretch/>
        </p:blipFill>
        <p:spPr>
          <a:xfrm>
            <a:off x="2035239" y="3400325"/>
            <a:ext cx="1560361" cy="162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5">
            <a:alphaModFix/>
          </a:blip>
          <a:srcRect b="0" l="0" r="0" t="16819"/>
          <a:stretch/>
        </p:blipFill>
        <p:spPr>
          <a:xfrm>
            <a:off x="3822453" y="3410021"/>
            <a:ext cx="1560361" cy="160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6">
            <a:alphaModFix/>
          </a:blip>
          <a:srcRect b="4442" l="0" r="0" t="13597"/>
          <a:stretch/>
        </p:blipFill>
        <p:spPr>
          <a:xfrm>
            <a:off x="7335617" y="3421788"/>
            <a:ext cx="1560361" cy="157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4">
            <a:alphaModFix/>
          </a:blip>
          <a:srcRect b="1961" l="0" r="0" t="13856"/>
          <a:stretch/>
        </p:blipFill>
        <p:spPr>
          <a:xfrm>
            <a:off x="5579039" y="3400325"/>
            <a:ext cx="1560361" cy="162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/>
          <p:nvPr/>
        </p:nvSpPr>
        <p:spPr>
          <a:xfrm>
            <a:off x="2878200" y="2674425"/>
            <a:ext cx="3324061" cy="636752"/>
          </a:xfrm>
          <a:custGeom>
            <a:rect b="b" l="l" r="r" t="t"/>
            <a:pathLst>
              <a:path extrusionOk="0" h="40371" w="144164">
                <a:moveTo>
                  <a:pt x="144164" y="40371"/>
                </a:moveTo>
                <a:cubicBezTo>
                  <a:pt x="138561" y="35107"/>
                  <a:pt x="122090" y="15494"/>
                  <a:pt x="110543" y="8787"/>
                </a:cubicBezTo>
                <a:cubicBezTo>
                  <a:pt x="98996" y="2080"/>
                  <a:pt x="88808" y="-382"/>
                  <a:pt x="74884" y="127"/>
                </a:cubicBezTo>
                <a:cubicBezTo>
                  <a:pt x="60960" y="637"/>
                  <a:pt x="39480" y="5476"/>
                  <a:pt x="26999" y="11844"/>
                </a:cubicBezTo>
                <a:cubicBezTo>
                  <a:pt x="14518" y="18212"/>
                  <a:pt x="4500" y="33918"/>
                  <a:pt x="0" y="38333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3" name="Google Shape;153;p23"/>
          <p:cNvSpPr txBox="1"/>
          <p:nvPr/>
        </p:nvSpPr>
        <p:spPr>
          <a:xfrm>
            <a:off x="3822450" y="2890925"/>
            <a:ext cx="1704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Terug naar stap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26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End-point</a:t>
            </a: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:</a:t>
            </a:r>
            <a:endParaRPr>
              <a:solidFill>
                <a:srgbClr val="A64D7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98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Het algoritme neemt de rode auto als startpunt en zoekt door elke auto die deze blokkeert tot er een bewogen kan worden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Deterministisch algoritme dus moet gecombineerd worden met een random algoritme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20210" t="0"/>
          <a:stretch/>
        </p:blipFill>
        <p:spPr>
          <a:xfrm>
            <a:off x="924000" y="2925150"/>
            <a:ext cx="7296000" cy="19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-62575" y="2571750"/>
            <a:ext cx="9336000" cy="272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26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End-point threshold:</a:t>
            </a:r>
            <a:endParaRPr>
              <a:solidFill>
                <a:srgbClr val="A64D7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98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Threshold van 0 </a:t>
            </a:r>
            <a:r>
              <a:rPr lang="en-GB"/>
              <a:t>==&gt;</a:t>
            </a:r>
            <a:r>
              <a:rPr lang="en-GB"/>
              <a:t> alleen random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Threshold van 1 </a:t>
            </a:r>
            <a:r>
              <a:rPr lang="en-GB"/>
              <a:t>==&gt;</a:t>
            </a:r>
            <a:r>
              <a:rPr lang="en-GB"/>
              <a:t> alleen endpoint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Bereik van 0 tot 0.9 gemeten in stappen van 0.1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868825"/>
            <a:ext cx="8947950" cy="22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579775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Average of movements</a:t>
            </a:r>
            <a:endParaRPr sz="1500"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272875" y="147850"/>
            <a:ext cx="4045200" cy="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Resultaten</a:t>
            </a:r>
            <a:endParaRPr>
              <a:solidFill>
                <a:srgbClr val="A64D7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8475"/>
            <a:ext cx="4571999" cy="29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1626600" y="1448475"/>
            <a:ext cx="1318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 1 (6x6)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3" y="1448475"/>
            <a:ext cx="4572017" cy="29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6198588" y="1448475"/>
            <a:ext cx="1318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 2 (6x6)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579775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Average of movements</a:t>
            </a:r>
            <a:endParaRPr sz="1500"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4" name="Google Shape;184;p27"/>
          <p:cNvSpPr txBox="1"/>
          <p:nvPr>
            <p:ph type="title"/>
          </p:nvPr>
        </p:nvSpPr>
        <p:spPr>
          <a:xfrm>
            <a:off x="272875" y="147850"/>
            <a:ext cx="4045200" cy="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Resultaten</a:t>
            </a:r>
            <a:endParaRPr>
              <a:solidFill>
                <a:srgbClr val="A64D7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1" y="1448475"/>
            <a:ext cx="4572017" cy="29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1636075" y="1448475"/>
            <a:ext cx="1318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 2 (6x6)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448475"/>
            <a:ext cx="4571999" cy="29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6156900" y="1448475"/>
            <a:ext cx="14022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 7 (12x12)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579775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Overview</a:t>
            </a:r>
            <a:endParaRPr sz="1500"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4" name="Google Shape;194;p28"/>
          <p:cNvSpPr txBox="1"/>
          <p:nvPr>
            <p:ph type="title"/>
          </p:nvPr>
        </p:nvSpPr>
        <p:spPr>
          <a:xfrm>
            <a:off x="272875" y="147850"/>
            <a:ext cx="4045200" cy="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Resultaten</a:t>
            </a:r>
            <a:endParaRPr>
              <a:solidFill>
                <a:srgbClr val="A64D7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500" y="987563"/>
            <a:ext cx="5921000" cy="368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Conclusie: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Beste algoritme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Groot bord resulteert niet altijd in groot aantal stappen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Moeilijk te bepalen wat een bord complex maakt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Evaluatie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End Point verder optimaliseren</a:t>
            </a:r>
            <a:br>
              <a:rPr lang="en-GB"/>
            </a:br>
            <a:r>
              <a:rPr lang="en-GB"/>
              <a:t>Rode auto volgens een strategie naar achter schuiven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Breadth First verder optimaliseren</a:t>
            </a:r>
            <a:br>
              <a:rPr lang="en-GB"/>
            </a:br>
            <a:r>
              <a:rPr lang="en-GB"/>
              <a:t>Sneller laten draaien van de code. Een eventuele oplossing ligt bij het schrijven in 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Inhoud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Het spel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State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 algoritmen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Resultaten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Conclusie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Volgende stappen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093450" y="224475"/>
            <a:ext cx="27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Rush hour</a:t>
            </a: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:</a:t>
            </a:r>
            <a:endParaRPr>
              <a:solidFill>
                <a:srgbClr val="A64D7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093450" y="863550"/>
            <a:ext cx="4050600" cy="16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rode auto moet naar buiten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Autos eromheen moeten verplaatsen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Minder zetten = beter!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Constraints</a:t>
            </a:r>
            <a:r>
              <a:rPr lang="en-GB">
                <a:solidFill>
                  <a:srgbClr val="FF0000"/>
                </a:solidFill>
              </a:rPr>
              <a:t>:</a:t>
            </a:r>
            <a:r>
              <a:rPr lang="en-GB"/>
              <a:t>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4475"/>
            <a:ext cx="4533900" cy="481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/>
          <p:nvPr/>
        </p:nvCxnSpPr>
        <p:spPr>
          <a:xfrm>
            <a:off x="5759125" y="1906475"/>
            <a:ext cx="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5161975" y="2860425"/>
            <a:ext cx="3000000" cy="183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Auto’s kunnen alleen bewegen op hun oriëntatie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Auto’s mogen niet door elkaar heen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State space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Gegeven een willekeurig 6*6 bord:</a:t>
            </a:r>
            <a:r>
              <a:rPr lang="en-GB" sz="1700"/>
              <a:t> </a:t>
            </a:r>
            <a:endParaRPr sz="1700"/>
          </a:p>
          <a:p>
            <a:pPr indent="-3111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1 auto 5 posities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1 vrachtwagen 4 posities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 u="sng"/>
              <a:t>2 auto’s 6 posities</a:t>
            </a:r>
            <a:endParaRPr sz="1300" u="sng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1 auto 1 vrachtwagen 4 posities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300"/>
              <a:t>6</a:t>
            </a:r>
            <a:r>
              <a:rPr b="1" baseline="30000" lang="en-GB" sz="1300"/>
              <a:t>12</a:t>
            </a:r>
            <a:r>
              <a:rPr b="1" lang="en-GB" sz="1300"/>
              <a:t> mogelijkheden</a:t>
            </a:r>
            <a:endParaRPr b="1" baseline="30000"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	</a:t>
            </a:r>
            <a:r>
              <a:rPr lang="en-GB" sz="1600"/>
              <a:t>Gegeven een willekeurig 9*9 bord:</a:t>
            </a:r>
            <a:endParaRPr/>
          </a:p>
          <a:p>
            <a:pPr indent="-3111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2 auto’s 17 posities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	</a:t>
            </a:r>
            <a:r>
              <a:rPr b="1" lang="en-GB" sz="1300"/>
              <a:t>9</a:t>
            </a:r>
            <a:r>
              <a:rPr b="1" baseline="30000" lang="en-GB" sz="1300"/>
              <a:t>34</a:t>
            </a:r>
            <a:r>
              <a:rPr b="1" lang="en-GB" sz="1300"/>
              <a:t> mogelijkheden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300"/>
              <a:t>	</a:t>
            </a:r>
            <a:endParaRPr sz="1300"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Gegeven een willekeurig 12*12 bord: </a:t>
            </a:r>
            <a:endParaRPr sz="1600"/>
          </a:p>
          <a:p>
            <a:pPr indent="-3111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2 auto’s 41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	</a:t>
            </a:r>
            <a:r>
              <a:rPr b="1" lang="en-GB" sz="1300"/>
              <a:t>9</a:t>
            </a:r>
            <a:r>
              <a:rPr b="1" baseline="30000" lang="en-GB" sz="1300"/>
              <a:t>82</a:t>
            </a:r>
            <a:r>
              <a:rPr b="1" lang="en-GB" sz="1300"/>
              <a:t> mogelijkheden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	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6977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Upper </a:t>
            </a:r>
            <a:r>
              <a:rPr b="1" lang="en-GB" sz="2300"/>
              <a:t>bound:</a:t>
            </a:r>
            <a:endParaRPr sz="2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300"/>
              <a:t>4*6*4*6*4 = 2304</a:t>
            </a:r>
            <a:endParaRPr sz="2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300"/>
              <a:t>Lower bound:</a:t>
            </a:r>
            <a:endParaRPr sz="2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300"/>
              <a:t>6</a:t>
            </a:r>
            <a:endParaRPr sz="23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4551872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7"/>
          <p:cNvCxnSpPr/>
          <p:nvPr/>
        </p:nvCxnSpPr>
        <p:spPr>
          <a:xfrm>
            <a:off x="4080475" y="445025"/>
            <a:ext cx="42600" cy="2239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" name="Google Shape;86;p17"/>
          <p:cNvSpPr txBox="1"/>
          <p:nvPr/>
        </p:nvSpPr>
        <p:spPr>
          <a:xfrm>
            <a:off x="3609725" y="1277400"/>
            <a:ext cx="3567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</a:rPr>
              <a:t>4</a:t>
            </a:r>
            <a:endParaRPr b="1" sz="2000">
              <a:solidFill>
                <a:srgbClr val="FFFFFF"/>
              </a:solidFill>
            </a:endParaRPr>
          </a:p>
        </p:txBody>
      </p:sp>
      <p:cxnSp>
        <p:nvCxnSpPr>
          <p:cNvPr id="87" name="Google Shape;87;p17"/>
          <p:cNvCxnSpPr/>
          <p:nvPr/>
        </p:nvCxnSpPr>
        <p:spPr>
          <a:xfrm flipH="1">
            <a:off x="2554075" y="3540563"/>
            <a:ext cx="1569000" cy="11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" name="Google Shape;88;p17"/>
          <p:cNvSpPr txBox="1"/>
          <p:nvPr/>
        </p:nvSpPr>
        <p:spPr>
          <a:xfrm>
            <a:off x="2275925" y="3890700"/>
            <a:ext cx="3567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</a:rPr>
              <a:t>4</a:t>
            </a:r>
            <a:endParaRPr b="1" sz="2000">
              <a:solidFill>
                <a:srgbClr val="FFFFFF"/>
              </a:solidFill>
            </a:endParaRPr>
          </a:p>
        </p:txBody>
      </p:sp>
      <p:cxnSp>
        <p:nvCxnSpPr>
          <p:cNvPr id="89" name="Google Shape;89;p17"/>
          <p:cNvCxnSpPr/>
          <p:nvPr/>
        </p:nvCxnSpPr>
        <p:spPr>
          <a:xfrm>
            <a:off x="1836300" y="1911550"/>
            <a:ext cx="42600" cy="2239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" name="Google Shape;90;p17"/>
          <p:cNvSpPr txBox="1"/>
          <p:nvPr/>
        </p:nvSpPr>
        <p:spPr>
          <a:xfrm>
            <a:off x="1479600" y="2858050"/>
            <a:ext cx="3567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</a:rPr>
              <a:t>6</a:t>
            </a:r>
            <a:endParaRPr b="1" sz="2000">
              <a:solidFill>
                <a:srgbClr val="FFFFFF"/>
              </a:solidFill>
            </a:endParaRPr>
          </a:p>
        </p:txBody>
      </p:sp>
      <p:cxnSp>
        <p:nvCxnSpPr>
          <p:cNvPr id="91" name="Google Shape;91;p17"/>
          <p:cNvCxnSpPr/>
          <p:nvPr/>
        </p:nvCxnSpPr>
        <p:spPr>
          <a:xfrm flipH="1">
            <a:off x="1261025" y="4374900"/>
            <a:ext cx="2501100" cy="9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" name="Google Shape;92;p17"/>
          <p:cNvSpPr txBox="1"/>
          <p:nvPr/>
        </p:nvSpPr>
        <p:spPr>
          <a:xfrm>
            <a:off x="3160225" y="3058800"/>
            <a:ext cx="3567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</a:rPr>
              <a:t>5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16693" y="1623900"/>
            <a:ext cx="215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</a:rPr>
              <a:t>4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94" name="Google Shape;94;p17"/>
          <p:cNvCxnSpPr/>
          <p:nvPr/>
        </p:nvCxnSpPr>
        <p:spPr>
          <a:xfrm flipH="1">
            <a:off x="145800" y="2046800"/>
            <a:ext cx="1509600" cy="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962475" y="40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Gekozen a</a:t>
            </a: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lgoritmen</a:t>
            </a: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:</a:t>
            </a:r>
            <a:endParaRPr>
              <a:solidFill>
                <a:srgbClr val="A64D7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962475" y="1089950"/>
            <a:ext cx="4377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n-GB" sz="2300"/>
              <a:t>Random</a:t>
            </a:r>
            <a:br>
              <a:rPr b="1" lang="en-GB" sz="2300"/>
            </a:b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n-GB" sz="2300"/>
              <a:t>Shorter path</a:t>
            </a:r>
            <a:br>
              <a:rPr b="1" lang="en-GB" sz="2300"/>
            </a:b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n-GB" sz="2300"/>
              <a:t>End-point</a:t>
            </a:r>
            <a:br>
              <a:rPr b="1" lang="en-GB" sz="2300"/>
            </a:b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n-GB" sz="2300"/>
              <a:t>Unique moves</a:t>
            </a:r>
            <a:br>
              <a:rPr b="1" lang="en-GB" sz="2300"/>
            </a:b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n-GB" sz="2300"/>
              <a:t>Breadth first with pruning</a:t>
            </a:r>
            <a:br>
              <a:rPr b="1" lang="en-GB" sz="2300"/>
            </a:br>
            <a:endParaRPr b="1"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6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Random</a:t>
            </a: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:</a:t>
            </a:r>
            <a:endParaRPr>
              <a:solidFill>
                <a:srgbClr val="A64D7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98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Kiest een random auto op het bord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voert een random valide move uit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Moves:	6045 per oplossing</a:t>
            </a:r>
            <a:br>
              <a:rPr lang="en-GB"/>
            </a:br>
            <a:r>
              <a:rPr lang="en-GB"/>
              <a:t>	Tijd:		1,08 seconde per oplossing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250" y="1290050"/>
            <a:ext cx="2255800" cy="25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6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Breadth-first</a:t>
            </a: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:</a:t>
            </a:r>
            <a:endParaRPr>
              <a:solidFill>
                <a:srgbClr val="A64D7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024750"/>
            <a:ext cx="8520600" cy="4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Queue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Lijst van boarden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Queue item: [ (auto, stap), (auto, stap), 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Geen oplossing na voor board 1 na ~6uur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750" y="956775"/>
            <a:ext cx="2856550" cy="24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6004250" y="3491975"/>
            <a:ext cx="215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27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4D79"/>
                </a:solidFill>
                <a:latin typeface="Alfa Slab One"/>
                <a:ea typeface="Alfa Slab One"/>
                <a:cs typeface="Alfa Slab One"/>
                <a:sym typeface="Alfa Slab One"/>
              </a:rPr>
              <a:t>Breadth-first met pruning:</a:t>
            </a:r>
            <a:endParaRPr>
              <a:solidFill>
                <a:srgbClr val="A64D7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39725" y="1084675"/>
            <a:ext cx="5335500" cy="3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States in een trie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States die al gezien zijn komen niet in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Oplossing voor board 1 t/m 4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5759325" y="1119675"/>
            <a:ext cx="32400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750" y="956775"/>
            <a:ext cx="2856550" cy="24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5864325" y="2692637"/>
            <a:ext cx="629700" cy="6051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6067225" y="1084675"/>
            <a:ext cx="804900" cy="1623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