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9"/>
  </p:notesMasterIdLst>
  <p:sldIdLst>
    <p:sldId id="259" r:id="rId4"/>
    <p:sldId id="256" r:id="rId5"/>
    <p:sldId id="260" r:id="rId6"/>
    <p:sldId id="257" r:id="rId7"/>
    <p:sldId id="258" r:id="rId8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6498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3110" y="0"/>
            <a:ext cx="2886498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A767D-7E7A-46E1-BA85-ACFF73401173}" type="datetimeFigureOut">
              <a:rPr lang="de-CH" smtClean="0"/>
              <a:pPr/>
              <a:t>13.10.2014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1475" y="1233488"/>
            <a:ext cx="5918200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115" y="4748163"/>
            <a:ext cx="532892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886498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3110" y="9371286"/>
            <a:ext cx="2886498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C533A-21D4-4CCC-BD20-F2F529671DF0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40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RSM Architecture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September 2010</a:t>
            </a: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fld id="{7B67558A-1BBB-4250-B94D-DBBA3172D4C1}" type="slidenum">
              <a:rPr lang="de-DE" sz="1000" b="0">
                <a:solidFill>
                  <a:srgbClr val="000000"/>
                </a:solidFill>
              </a:rPr>
              <a:pPr/>
              <a:t>1</a:t>
            </a:fld>
            <a:endParaRPr lang="de-DE" sz="1000" b="0">
              <a:solidFill>
                <a:srgbClr val="000000"/>
              </a:solidFill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" y="739775"/>
            <a:ext cx="6578600" cy="3700463"/>
          </a:xfrm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000" smtClean="0"/>
          </a:p>
        </p:txBody>
      </p:sp>
    </p:spTree>
    <p:extLst>
      <p:ext uri="{BB962C8B-B14F-4D97-AF65-F5344CB8AC3E}">
        <p14:creationId xmlns:p14="http://schemas.microsoft.com/office/powerpoint/2010/main" val="2279458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RSM Architecture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September 2010</a:t>
            </a: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fld id="{7B67558A-1BBB-4250-B94D-DBBA3172D4C1}" type="slidenum">
              <a:rPr lang="de-DE" sz="1000" b="0">
                <a:solidFill>
                  <a:srgbClr val="000000"/>
                </a:solidFill>
              </a:rPr>
              <a:pPr/>
              <a:t>4</a:t>
            </a:fld>
            <a:endParaRPr lang="de-DE" sz="1000" b="0">
              <a:solidFill>
                <a:srgbClr val="000000"/>
              </a:solidFill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" y="739775"/>
            <a:ext cx="6578600" cy="3700463"/>
          </a:xfrm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000" smtClean="0"/>
          </a:p>
        </p:txBody>
      </p:sp>
    </p:spTree>
    <p:extLst>
      <p:ext uri="{BB962C8B-B14F-4D97-AF65-F5344CB8AC3E}">
        <p14:creationId xmlns:p14="http://schemas.microsoft.com/office/powerpoint/2010/main" val="2353124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prstClr val="black"/>
                </a:solidFill>
              </a:rPr>
              <a:t>RSM Architecture</a:t>
            </a:r>
          </a:p>
        </p:txBody>
      </p:sp>
      <p:sp>
        <p:nvSpPr>
          <p:cNvPr id="5939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prstClr val="black"/>
                </a:solidFill>
              </a:rPr>
              <a:t>September 2010</a:t>
            </a:r>
          </a:p>
        </p:txBody>
      </p:sp>
      <p:sp>
        <p:nvSpPr>
          <p:cNvPr id="5939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fld id="{D7E72A8B-41E3-4E4F-84CC-7B755E39CA34}" type="slidenum">
              <a:rPr lang="de-DE" sz="1000" b="0">
                <a:solidFill>
                  <a:prstClr val="black"/>
                </a:solidFill>
              </a:rPr>
              <a:pPr/>
              <a:t>5</a:t>
            </a:fld>
            <a:endParaRPr lang="de-DE" sz="1000" b="0">
              <a:solidFill>
                <a:prstClr val="black"/>
              </a:solidFill>
            </a:endParaRPr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" y="739775"/>
            <a:ext cx="6578600" cy="3700463"/>
          </a:xfrm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000" smtClean="0"/>
          </a:p>
        </p:txBody>
      </p:sp>
    </p:spTree>
    <p:extLst>
      <p:ext uri="{BB962C8B-B14F-4D97-AF65-F5344CB8AC3E}">
        <p14:creationId xmlns:p14="http://schemas.microsoft.com/office/powerpoint/2010/main" val="234217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B852-3217-4222-83FA-C93D62F888BC}" type="datetimeFigureOut">
              <a:rPr lang="de-CH" smtClean="0"/>
              <a:pPr/>
              <a:t>13.10.2014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2CCC-DD9C-497C-A9C8-FFE696DAD884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46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B852-3217-4222-83FA-C93D62F888BC}" type="datetimeFigureOut">
              <a:rPr lang="de-CH" smtClean="0"/>
              <a:pPr/>
              <a:t>13.10.2014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2CCC-DD9C-497C-A9C8-FFE696DAD884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301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B852-3217-4222-83FA-C93D62F888BC}" type="datetimeFigureOut">
              <a:rPr lang="de-CH" smtClean="0"/>
              <a:pPr/>
              <a:t>13.10.2014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2CCC-DD9C-497C-A9C8-FFE696DAD884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8174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1017883" y="6081717"/>
            <a:ext cx="31984" cy="26987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</a:endParaRPr>
          </a:p>
        </p:txBody>
      </p:sp>
      <p:pic>
        <p:nvPicPr>
          <p:cNvPr id="5" name="Picture 10" descr="phonak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4" y="6229350"/>
            <a:ext cx="1522119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48267" y="16002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48267" y="3657600"/>
            <a:ext cx="10295467" cy="1981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 smtClean="0"/>
              <a:t>Click to edit Master subtitle st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6908800" y="5897563"/>
            <a:ext cx="4238979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29972D2B-AC15-4DAA-A232-2678BECDC82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C3293-55BD-4861-B737-271A191B225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604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B5100EE4-0F02-41FB-8797-7EF8D98FB6E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6412C-BBF5-445C-B05C-E3F53C5DD8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378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19" y="4406904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319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069B50A2-CEB3-4C83-AF74-A065F25D5BA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9529C-08FB-422A-9A9C-6F7BA86B0F4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408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8268" y="1600200"/>
            <a:ext cx="5102577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1468" y="1600200"/>
            <a:ext cx="5102577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0A4AB008-4A2A-4A77-B462-63DCFCE515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5E02D-3C30-49B3-A618-E0211603523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784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68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68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837" y="1535113"/>
            <a:ext cx="5388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837" y="2174875"/>
            <a:ext cx="5388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1A2CD017-D9A7-45E9-843C-5449C5B021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BAFDC-501A-46DB-996D-5DCC86CB38B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304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3391FCC9-8E4D-490C-B549-BBE11FF4FE7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D7512-B877-42DD-8C9B-EFD4DBF3E84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039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D233E890-C5C9-438E-BFC1-FFE03BEC9B7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81473-071A-4C86-B3BA-DC06AB511FE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93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31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675" y="273054"/>
            <a:ext cx="6814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31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98ECDC18-59DA-40BA-BA7F-430F11248F9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B719A-5344-403A-9C9B-C99AB556237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37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B852-3217-4222-83FA-C93D62F888BC}" type="datetimeFigureOut">
              <a:rPr lang="de-CH" smtClean="0"/>
              <a:pPr/>
              <a:t>13.10.2014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2CCC-DD9C-497C-A9C8-FFE696DAD884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1323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81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81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81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F8304603-C18D-45C5-96F5-CC74C96D29F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BC90A-960A-49BA-A51A-AA4722D14B7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237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30952546-A5FC-4527-A953-66239CDB205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7B6FC-70EC-441E-9A35-8D063800E90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1942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1" y="457200"/>
            <a:ext cx="2596444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8267" y="457200"/>
            <a:ext cx="7608711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659CB47F-67F4-429F-B5F5-B0C74F8799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F512F-DB77-4B25-AC2D-D3774B2A464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7919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1017883" y="6081715"/>
            <a:ext cx="31984" cy="26987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</a:endParaRPr>
          </a:p>
        </p:txBody>
      </p:sp>
      <p:pic>
        <p:nvPicPr>
          <p:cNvPr id="5" name="Picture 10" descr="phonak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4" y="6229350"/>
            <a:ext cx="1522119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48267" y="16002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48267" y="3657600"/>
            <a:ext cx="10295467" cy="1981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 smtClean="0"/>
              <a:t>Click to edit Master subtitle st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6908800" y="5897563"/>
            <a:ext cx="4238979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69C75AC7-891F-4F6C-BF11-D048EDFBCF5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5B31A-7A60-4B02-BD00-B6D56FCFD065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6857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4A5A26D0-DBF6-49B2-A823-11D54F1F5F2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EDED2-8DAC-449D-A5FC-7AA4A43BC88C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6629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19" y="4406902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319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D0BE9A4F-679C-48D5-ADA2-E1FF6019504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AF8E2-16AB-4DD3-BBA7-83136F6D4563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6177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8268" y="1600200"/>
            <a:ext cx="5102577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1468" y="1600200"/>
            <a:ext cx="5102577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05CFF04D-237B-4B90-B0D8-19EA1070A8F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10BA8-3CF0-4863-86D1-9F24FAB1D24E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2509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68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68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837" y="1535113"/>
            <a:ext cx="5388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837" y="2174875"/>
            <a:ext cx="5388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53900A08-9666-4CEB-B57C-6A4E501C037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E8566-50FB-4DCD-8676-C287D360A8A0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2076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0D461F9A-4F81-4214-89BF-281C1919A39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A3E71-A961-422C-943C-AC69B0373EC9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5450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6A7DC75A-E17E-4B9C-B253-F65A876FB98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DC742-38F1-4920-BAF7-18DB593D9AD5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4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B852-3217-4222-83FA-C93D62F888BC}" type="datetimeFigureOut">
              <a:rPr lang="de-CH" smtClean="0"/>
              <a:pPr/>
              <a:t>13.10.2014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2CCC-DD9C-497C-A9C8-FFE696DAD884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73422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31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675" y="273052"/>
            <a:ext cx="6814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31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823BA40F-07B7-4410-B248-C02D1C41730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FF91A-747F-42F9-BB47-63FE635FAE48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24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81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81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81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6DAC5EEB-4E1E-48CA-8C15-27673772609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2660E-5F24-4054-A0BF-75D908CA2F70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479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B8968CF5-F583-45AE-82D2-69EF9A8363F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1F412-75CD-461D-B874-E59EE630E22D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8208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1" y="457200"/>
            <a:ext cx="2596444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8267" y="457200"/>
            <a:ext cx="7608711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DA72317A-F8E1-498A-8D40-8FE9F502225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CD224-1AD5-4371-9516-D167E132A731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00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B852-3217-4222-83FA-C93D62F888BC}" type="datetimeFigureOut">
              <a:rPr lang="de-CH" smtClean="0"/>
              <a:pPr/>
              <a:t>13.10.2014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2CCC-DD9C-497C-A9C8-FFE696DAD884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635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B852-3217-4222-83FA-C93D62F888BC}" type="datetimeFigureOut">
              <a:rPr lang="de-CH" smtClean="0"/>
              <a:pPr/>
              <a:t>13.10.2014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2CCC-DD9C-497C-A9C8-FFE696DAD884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529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B852-3217-4222-83FA-C93D62F888BC}" type="datetimeFigureOut">
              <a:rPr lang="de-CH" smtClean="0"/>
              <a:pPr/>
              <a:t>13.10.2014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2CCC-DD9C-497C-A9C8-FFE696DAD884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690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B852-3217-4222-83FA-C93D62F888BC}" type="datetimeFigureOut">
              <a:rPr lang="de-CH" smtClean="0"/>
              <a:pPr/>
              <a:t>13.10.2014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2CCC-DD9C-497C-A9C8-FFE696DAD884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385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B852-3217-4222-83FA-C93D62F888BC}" type="datetimeFigureOut">
              <a:rPr lang="de-CH" smtClean="0"/>
              <a:pPr/>
              <a:t>13.10.2014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2CCC-DD9C-497C-A9C8-FFE696DAD884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1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B852-3217-4222-83FA-C93D62F888BC}" type="datetimeFigureOut">
              <a:rPr lang="de-CH" smtClean="0"/>
              <a:pPr/>
              <a:t>13.10.2014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2CCC-DD9C-497C-A9C8-FFE696DAD884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745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AB852-3217-4222-83FA-C93D62F888BC}" type="datetimeFigureOut">
              <a:rPr lang="de-CH" smtClean="0"/>
              <a:pPr/>
              <a:t>13.10.2014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02CCC-DD9C-497C-A9C8-FFE696DAD884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567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019800"/>
            <a:ext cx="423897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sz="700" b="0">
                <a:solidFill>
                  <a:srgbClr val="00B7A5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/>
              <a:t>RSM Architecture September 2010, Slide </a:t>
            </a:r>
            <a:fld id="{3BE1EBCC-0A92-4B27-ABEF-4EAC076B8580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48268" y="457200"/>
            <a:ext cx="1038577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afaf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8268" y="1600200"/>
            <a:ext cx="10385777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afaf</a:t>
            </a:r>
          </a:p>
          <a:p>
            <a:pPr lvl="1"/>
            <a:r>
              <a:rPr lang="de-DE" smtClean="0"/>
              <a:t>afadf</a:t>
            </a:r>
          </a:p>
          <a:p>
            <a:pPr lvl="2"/>
            <a:r>
              <a:rPr lang="de-DE" smtClean="0"/>
              <a:t>aöflkj</a:t>
            </a:r>
          </a:p>
          <a:p>
            <a:pPr lvl="3"/>
            <a:r>
              <a:rPr lang="de-DE" smtClean="0"/>
              <a:t>kjaöfdj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025" y="6248400"/>
            <a:ext cx="252871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sz="1400" b="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F19A98-0D7C-4253-B190-429F44E34A8D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6490" y="6248400"/>
            <a:ext cx="252871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defTabSz="762000" eaLnBrk="0" hangingPunct="0">
              <a:defRPr sz="1400" b="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/>
          </a:p>
        </p:txBody>
      </p:sp>
      <p:pic>
        <p:nvPicPr>
          <p:cNvPr id="4103" name="Picture 9" descr="phonak-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4" y="6229350"/>
            <a:ext cx="1522119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77171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5pPr>
      <a:lvl6pPr marL="4572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6pPr>
      <a:lvl7pPr marL="9144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7pPr>
      <a:lvl8pPr marL="13716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8pPr>
      <a:lvl9pPr marL="18288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9pPr>
    </p:titleStyle>
    <p:bodyStyle>
      <a:lvl1pPr marL="342900" indent="-342900" algn="l" defTabSz="762000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0"/>
        </a:spcBef>
        <a:spcAft>
          <a:spcPct val="0"/>
        </a:spcAft>
        <a:buSzPct val="100000"/>
        <a:buChar char="—"/>
        <a:defRPr sz="2800">
          <a:solidFill>
            <a:srgbClr val="000000"/>
          </a:solidFill>
          <a:latin typeface="+mn-lt"/>
        </a:defRPr>
      </a:lvl2pPr>
      <a:lvl3pPr marL="1260475" indent="-346075" algn="l" defTabSz="762000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</a:defRPr>
      </a:lvl3pPr>
      <a:lvl4pPr marL="16605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4pPr>
      <a:lvl5pPr marL="20796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5pPr>
      <a:lvl6pPr marL="25368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6pPr>
      <a:lvl7pPr marL="29940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7pPr>
      <a:lvl8pPr marL="34512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8pPr>
      <a:lvl9pPr marL="39084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019800"/>
            <a:ext cx="423897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sz="700" b="0">
                <a:solidFill>
                  <a:srgbClr val="00B7A5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/>
              <a:t>RSM Architecture September 2010, Slide </a:t>
            </a:r>
            <a:fld id="{BED8E931-069A-4F28-B67C-7671BEAE2413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48268" y="457200"/>
            <a:ext cx="1038577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afaf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8268" y="1600200"/>
            <a:ext cx="10385777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afaf</a:t>
            </a:r>
          </a:p>
          <a:p>
            <a:pPr lvl="1"/>
            <a:r>
              <a:rPr lang="de-DE" smtClean="0"/>
              <a:t>afadf</a:t>
            </a:r>
          </a:p>
          <a:p>
            <a:pPr lvl="2"/>
            <a:r>
              <a:rPr lang="de-DE" smtClean="0"/>
              <a:t>aöflkj</a:t>
            </a:r>
          </a:p>
          <a:p>
            <a:pPr lvl="3"/>
            <a:r>
              <a:rPr lang="de-DE" smtClean="0"/>
              <a:t>kjaöfdj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023" y="6248400"/>
            <a:ext cx="252871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sz="14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3A9F9F-1536-4923-8D25-5E154110B7FC}" type="slidenum">
              <a:rPr lang="de-DE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6490" y="6248400"/>
            <a:ext cx="252871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defTabSz="762000" eaLnBrk="0" hangingPunct="0">
              <a:defRPr sz="1400" b="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/>
          </a:p>
        </p:txBody>
      </p:sp>
      <p:pic>
        <p:nvPicPr>
          <p:cNvPr id="1031" name="Picture 9" descr="phonak-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4" y="6229350"/>
            <a:ext cx="1522119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39187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5pPr>
      <a:lvl6pPr marL="4572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6pPr>
      <a:lvl7pPr marL="9144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7pPr>
      <a:lvl8pPr marL="13716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8pPr>
      <a:lvl9pPr marL="18288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9pPr>
    </p:titleStyle>
    <p:bodyStyle>
      <a:lvl1pPr marL="342900" indent="-342900" algn="l" defTabSz="762000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0"/>
        </a:spcBef>
        <a:spcAft>
          <a:spcPct val="0"/>
        </a:spcAft>
        <a:buSzPct val="100000"/>
        <a:buChar char="—"/>
        <a:defRPr sz="2800">
          <a:solidFill>
            <a:srgbClr val="000000"/>
          </a:solidFill>
          <a:latin typeface="+mn-lt"/>
        </a:defRPr>
      </a:lvl2pPr>
      <a:lvl3pPr marL="1260475" indent="-346075" algn="l" defTabSz="762000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</a:defRPr>
      </a:lvl3pPr>
      <a:lvl4pPr marL="16605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4pPr>
      <a:lvl5pPr marL="20796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5pPr>
      <a:lvl6pPr marL="25368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6pPr>
      <a:lvl7pPr marL="29940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7pPr>
      <a:lvl8pPr marL="34512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8pPr>
      <a:lvl9pPr marL="39084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5153714" y="115557"/>
            <a:ext cx="2467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solidFill>
                  <a:srgbClr val="006666"/>
                </a:solidFill>
                <a:latin typeface="Arial Narrow" pitchFamily="34" charset="0"/>
              </a:rPr>
              <a:t>Application</a:t>
            </a:r>
            <a:r>
              <a:rPr lang="de-CH" sz="1600" b="1" dirty="0" smtClean="0">
                <a:solidFill>
                  <a:srgbClr val="006666"/>
                </a:solidFill>
                <a:latin typeface="Arial Narrow" pitchFamily="34" charset="0"/>
              </a:rPr>
              <a:t> Jazz Adressen</a:t>
            </a:r>
            <a:endParaRPr lang="yo-NG" sz="1600" b="1" dirty="0">
              <a:solidFill>
                <a:srgbClr val="006666"/>
              </a:solidFill>
              <a:latin typeface="Arial Narrow" pitchFamily="34" charset="0"/>
            </a:endParaRP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5848528" y="1038019"/>
            <a:ext cx="1445986" cy="32169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CH" sz="1000" b="1" i="1" dirty="0" err="1" smtClean="0">
                <a:solidFill>
                  <a:srgbClr val="081D58"/>
                </a:solidFill>
                <a:latin typeface="Arial Narrow" pitchFamily="34" charset="0"/>
              </a:rPr>
              <a:t>Executes</a:t>
            </a:r>
            <a:r>
              <a:rPr lang="de-CH" sz="1000" b="1" i="1" dirty="0" smtClean="0">
                <a:solidFill>
                  <a:srgbClr val="081D58"/>
                </a:solidFill>
                <a:latin typeface="Arial Narrow" pitchFamily="34" charset="0"/>
              </a:rPr>
              <a:t> all </a:t>
            </a:r>
            <a:r>
              <a:rPr lang="de-CH" sz="1000" b="1" i="1" dirty="0" err="1" smtClean="0">
                <a:solidFill>
                  <a:srgbClr val="081D58"/>
                </a:solidFill>
                <a:latin typeface="Arial Narrow" pitchFamily="34" charset="0"/>
              </a:rPr>
              <a:t>commands</a:t>
            </a:r>
            <a:endParaRPr lang="yo-NG" sz="10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2948958" y="1036372"/>
            <a:ext cx="1121434" cy="30740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i="1" dirty="0" smtClean="0">
                <a:solidFill>
                  <a:srgbClr val="081D58"/>
                </a:solidFill>
                <a:latin typeface="Arial Narrow" pitchFamily="34" charset="0"/>
              </a:rPr>
              <a:t>Main entry point</a:t>
            </a:r>
            <a:endParaRPr lang="yo-NG" sz="10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cxnSp>
        <p:nvCxnSpPr>
          <p:cNvPr id="52" name="Straight Connector 51"/>
          <p:cNvCxnSpPr>
            <a:stCxn id="51" idx="2"/>
          </p:cNvCxnSpPr>
          <p:nvPr/>
        </p:nvCxnSpPr>
        <p:spPr bwMode="auto">
          <a:xfrm>
            <a:off x="3509675" y="1343774"/>
            <a:ext cx="55178" cy="5031261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Line 49"/>
          <p:cNvSpPr>
            <a:spLocks noChangeShapeType="1"/>
          </p:cNvSpPr>
          <p:nvPr/>
        </p:nvSpPr>
        <p:spPr bwMode="auto">
          <a:xfrm>
            <a:off x="2109938" y="1647743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1954" y="1436606"/>
            <a:ext cx="974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smtClean="0">
                <a:solidFill>
                  <a:srgbClr val="081D58"/>
                </a:solidFill>
                <a:latin typeface="Arial Narrow" pitchFamily="34" charset="0"/>
              </a:rPr>
              <a:t>Start  </a:t>
            </a:r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application</a:t>
            </a:r>
            <a:endParaRPr lang="yo-NG" sz="8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406082" y="1632934"/>
            <a:ext cx="216024" cy="293551"/>
          </a:xfrm>
          <a:prstGeom prst="rect">
            <a:avLst/>
          </a:prstGeom>
          <a:solidFill>
            <a:srgbClr val="E4B0A6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4523718" y="1038019"/>
            <a:ext cx="1042604" cy="32169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CH" sz="1000" b="1" i="1" dirty="0" smtClean="0">
                <a:solidFill>
                  <a:srgbClr val="081D58"/>
                </a:solidFill>
                <a:latin typeface="Arial Narrow" pitchFamily="34" charset="0"/>
              </a:rPr>
              <a:t>Main form</a:t>
            </a:r>
            <a:endParaRPr lang="yo-NG" sz="10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5045022" y="1359711"/>
            <a:ext cx="39714" cy="5015324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Rectangle 59"/>
          <p:cNvSpPr/>
          <p:nvPr/>
        </p:nvSpPr>
        <p:spPr bwMode="auto">
          <a:xfrm>
            <a:off x="4937008" y="1840222"/>
            <a:ext cx="216024" cy="1700438"/>
          </a:xfrm>
          <a:prstGeom prst="rect">
            <a:avLst/>
          </a:prstGeom>
          <a:solidFill>
            <a:srgbClr val="E4B0A6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61" name="Line 49"/>
          <p:cNvSpPr>
            <a:spLocks noChangeShapeType="1"/>
          </p:cNvSpPr>
          <p:nvPr/>
        </p:nvSpPr>
        <p:spPr bwMode="auto">
          <a:xfrm>
            <a:off x="3622106" y="1881679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77252" y="1670542"/>
            <a:ext cx="12409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Instantiate</a:t>
            </a:r>
            <a:r>
              <a:rPr lang="de-CH" sz="800" b="1" dirty="0" smtClean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and</a:t>
            </a:r>
            <a:r>
              <a:rPr lang="de-CH" sz="800" b="1" dirty="0" smtClean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run</a:t>
            </a:r>
            <a:endParaRPr lang="yo-NG" sz="8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 flipV="1">
            <a:off x="2105917" y="3492264"/>
            <a:ext cx="2831091" cy="33766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6583413" y="1359711"/>
            <a:ext cx="61288" cy="5015324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Rectangle 64"/>
          <p:cNvSpPr/>
          <p:nvPr/>
        </p:nvSpPr>
        <p:spPr bwMode="auto">
          <a:xfrm>
            <a:off x="6475398" y="2049881"/>
            <a:ext cx="216024" cy="325178"/>
          </a:xfrm>
          <a:prstGeom prst="rect">
            <a:avLst/>
          </a:prstGeom>
          <a:solidFill>
            <a:srgbClr val="E4B0A6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66" name="Line 49"/>
          <p:cNvSpPr>
            <a:spLocks noChangeShapeType="1"/>
          </p:cNvSpPr>
          <p:nvPr/>
        </p:nvSpPr>
        <p:spPr bwMode="auto">
          <a:xfrm>
            <a:off x="5160496" y="2089288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15642" y="1843647"/>
            <a:ext cx="12409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smtClean="0">
                <a:solidFill>
                  <a:srgbClr val="081D58"/>
                </a:solidFill>
                <a:latin typeface="Arial Narrow" pitchFamily="34" charset="0"/>
              </a:rPr>
              <a:t>Create</a:t>
            </a:r>
            <a:endParaRPr lang="yo-NG" sz="8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68" name="Line 49"/>
          <p:cNvSpPr>
            <a:spLocks noChangeShapeType="1"/>
          </p:cNvSpPr>
          <p:nvPr/>
        </p:nvSpPr>
        <p:spPr bwMode="auto">
          <a:xfrm>
            <a:off x="5179254" y="2758619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2948958" y="734447"/>
            <a:ext cx="1121434" cy="30740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CH" sz="1000" b="1" dirty="0" smtClean="0">
                <a:solidFill>
                  <a:srgbClr val="081D58"/>
                </a:solidFill>
                <a:latin typeface="Arial Narrow" pitchFamily="34" charset="0"/>
              </a:rPr>
              <a:t>Program</a:t>
            </a:r>
            <a:endParaRPr lang="yo-NG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4523718" y="718841"/>
            <a:ext cx="1042604" cy="32169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CH" sz="1000" b="1" dirty="0" err="1" smtClean="0">
                <a:solidFill>
                  <a:srgbClr val="081D58"/>
                </a:solidFill>
                <a:latin typeface="Arial Narrow" pitchFamily="34" charset="0"/>
              </a:rPr>
              <a:t>JazzForm</a:t>
            </a:r>
            <a:endParaRPr lang="yo-NG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5848527" y="718841"/>
            <a:ext cx="1445986" cy="32169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CH" sz="1000" b="1" dirty="0" err="1" smtClean="0">
                <a:solidFill>
                  <a:srgbClr val="081D58"/>
                </a:solidFill>
                <a:latin typeface="Arial Narrow" pitchFamily="34" charset="0"/>
              </a:rPr>
              <a:t>JazzMain</a:t>
            </a:r>
            <a:endParaRPr lang="yo-NG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2" name="Rectangle 64"/>
          <p:cNvSpPr/>
          <p:nvPr/>
        </p:nvSpPr>
        <p:spPr bwMode="auto">
          <a:xfrm>
            <a:off x="6458145" y="2463949"/>
            <a:ext cx="216024" cy="325178"/>
          </a:xfrm>
          <a:prstGeom prst="rect">
            <a:avLst/>
          </a:prstGeom>
          <a:solidFill>
            <a:srgbClr val="E4B0A6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3" name="Line 49"/>
          <p:cNvSpPr>
            <a:spLocks noChangeShapeType="1"/>
          </p:cNvSpPr>
          <p:nvPr/>
        </p:nvSpPr>
        <p:spPr bwMode="auto">
          <a:xfrm>
            <a:off x="5169122" y="2520609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4" name="TextBox 66"/>
          <p:cNvSpPr txBox="1"/>
          <p:nvPr/>
        </p:nvSpPr>
        <p:spPr>
          <a:xfrm>
            <a:off x="5224268" y="2274968"/>
            <a:ext cx="12409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smtClean="0">
                <a:solidFill>
                  <a:srgbClr val="081D58"/>
                </a:solidFill>
                <a:latin typeface="Arial Narrow" pitchFamily="34" charset="0"/>
              </a:rPr>
              <a:t>Download </a:t>
            </a:r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file</a:t>
            </a:r>
            <a:endParaRPr lang="yo-NG" sz="8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cxnSp>
        <p:nvCxnSpPr>
          <p:cNvPr id="36" name="Straight Connector 51"/>
          <p:cNvCxnSpPr/>
          <p:nvPr/>
        </p:nvCxnSpPr>
        <p:spPr bwMode="auto">
          <a:xfrm>
            <a:off x="1991426" y="1257509"/>
            <a:ext cx="30227" cy="5117526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tangle 56"/>
          <p:cNvSpPr/>
          <p:nvPr/>
        </p:nvSpPr>
        <p:spPr bwMode="auto">
          <a:xfrm>
            <a:off x="1887833" y="1546669"/>
            <a:ext cx="216024" cy="2030567"/>
          </a:xfrm>
          <a:prstGeom prst="rect">
            <a:avLst/>
          </a:prstGeom>
          <a:solidFill>
            <a:srgbClr val="E4B0A6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9" name="Ellipse 38"/>
          <p:cNvSpPr/>
          <p:nvPr/>
        </p:nvSpPr>
        <p:spPr bwMode="auto">
          <a:xfrm>
            <a:off x="1934796" y="730018"/>
            <a:ext cx="102412" cy="102411"/>
          </a:xfrm>
          <a:prstGeom prst="ellips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8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Phonak Rotis" pitchFamily="2" charset="0"/>
            </a:endParaRPr>
          </a:p>
        </p:txBody>
      </p:sp>
      <p:cxnSp>
        <p:nvCxnSpPr>
          <p:cNvPr id="41" name="Gerade Verbindung 40"/>
          <p:cNvCxnSpPr/>
          <p:nvPr/>
        </p:nvCxnSpPr>
        <p:spPr bwMode="auto">
          <a:xfrm flipH="1" flipV="1">
            <a:off x="1991289" y="837716"/>
            <a:ext cx="587" cy="208377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rade Verbindung 47"/>
          <p:cNvCxnSpPr/>
          <p:nvPr/>
        </p:nvCxnSpPr>
        <p:spPr bwMode="auto">
          <a:xfrm flipH="1" flipV="1">
            <a:off x="1896150" y="895858"/>
            <a:ext cx="185580" cy="2238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Gerade Verbindung 71"/>
          <p:cNvCxnSpPr/>
          <p:nvPr/>
        </p:nvCxnSpPr>
        <p:spPr bwMode="auto">
          <a:xfrm flipH="1" flipV="1">
            <a:off x="1991291" y="1049138"/>
            <a:ext cx="79072" cy="103416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Gerade Verbindung 72"/>
          <p:cNvCxnSpPr/>
          <p:nvPr/>
        </p:nvCxnSpPr>
        <p:spPr bwMode="auto">
          <a:xfrm flipH="1">
            <a:off x="1913390" y="1051376"/>
            <a:ext cx="78487" cy="101178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Line 49"/>
          <p:cNvSpPr>
            <a:spLocks noChangeShapeType="1"/>
          </p:cNvSpPr>
          <p:nvPr/>
        </p:nvSpPr>
        <p:spPr bwMode="auto">
          <a:xfrm>
            <a:off x="5203005" y="3411761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78" name="Rectangle 64"/>
          <p:cNvSpPr/>
          <p:nvPr/>
        </p:nvSpPr>
        <p:spPr bwMode="auto">
          <a:xfrm>
            <a:off x="6481896" y="3117091"/>
            <a:ext cx="216024" cy="325178"/>
          </a:xfrm>
          <a:prstGeom prst="rect">
            <a:avLst/>
          </a:prstGeom>
          <a:solidFill>
            <a:srgbClr val="E4B0A6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79" name="TextBox 66"/>
          <p:cNvSpPr txBox="1"/>
          <p:nvPr/>
        </p:nvSpPr>
        <p:spPr>
          <a:xfrm>
            <a:off x="5236144" y="2928110"/>
            <a:ext cx="12409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CreateAddressesTable</a:t>
            </a:r>
            <a:r>
              <a:rPr lang="de-CH" sz="800" b="1" dirty="0" smtClean="0">
                <a:solidFill>
                  <a:srgbClr val="081D58"/>
                </a:solidFill>
                <a:latin typeface="Arial Narrow" pitchFamily="34" charset="0"/>
              </a:rPr>
              <a:t>(…)</a:t>
            </a:r>
            <a:endParaRPr lang="yo-NG" sz="8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80" name="Line 49"/>
          <p:cNvSpPr>
            <a:spLocks noChangeShapeType="1"/>
          </p:cNvSpPr>
          <p:nvPr/>
        </p:nvSpPr>
        <p:spPr bwMode="auto">
          <a:xfrm>
            <a:off x="5192873" y="3161877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81" name="Rectangle 9"/>
          <p:cNvSpPr>
            <a:spLocks noChangeArrowheads="1"/>
          </p:cNvSpPr>
          <p:nvPr/>
        </p:nvSpPr>
        <p:spPr bwMode="auto">
          <a:xfrm>
            <a:off x="7411514" y="1038018"/>
            <a:ext cx="1445986" cy="32169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CH" sz="1000" b="1" i="1" dirty="0" smtClean="0">
                <a:solidFill>
                  <a:srgbClr val="081D58"/>
                </a:solidFill>
                <a:latin typeface="Arial Narrow" pitchFamily="34" charset="0"/>
              </a:rPr>
              <a:t>Hold, </a:t>
            </a:r>
            <a:r>
              <a:rPr lang="de-CH" sz="1000" b="1" i="1" dirty="0" err="1" smtClean="0">
                <a:solidFill>
                  <a:srgbClr val="081D58"/>
                </a:solidFill>
                <a:latin typeface="Arial Narrow" pitchFamily="34" charset="0"/>
              </a:rPr>
              <a:t>s</a:t>
            </a:r>
            <a:r>
              <a:rPr lang="de-CH" sz="1000" b="1" i="1" dirty="0" err="1" smtClean="0">
                <a:solidFill>
                  <a:srgbClr val="081D58"/>
                </a:solidFill>
                <a:latin typeface="Arial Narrow" pitchFamily="34" charset="0"/>
              </a:rPr>
              <a:t>et</a:t>
            </a:r>
            <a:r>
              <a:rPr lang="de-CH" sz="1000" b="1" i="1" dirty="0" smtClean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de-CH" sz="1000" b="1" i="1" dirty="0" err="1" smtClean="0">
                <a:solidFill>
                  <a:srgbClr val="081D58"/>
                </a:solidFill>
                <a:latin typeface="Arial Narrow" pitchFamily="34" charset="0"/>
              </a:rPr>
              <a:t>and</a:t>
            </a:r>
            <a:r>
              <a:rPr lang="de-CH" sz="1000" b="1" i="1" dirty="0" smtClean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de-CH" sz="1000" b="1" i="1" dirty="0" err="1" smtClean="0">
                <a:solidFill>
                  <a:srgbClr val="081D58"/>
                </a:solidFill>
                <a:latin typeface="Arial Narrow" pitchFamily="34" charset="0"/>
              </a:rPr>
              <a:t>get</a:t>
            </a:r>
            <a:r>
              <a:rPr lang="de-CH" sz="1000" b="1" i="1" dirty="0" smtClean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de-CH" sz="1000" b="1" i="1" dirty="0" err="1" smtClean="0">
                <a:solidFill>
                  <a:srgbClr val="081D58"/>
                </a:solidFill>
                <a:latin typeface="Arial Narrow" pitchFamily="34" charset="0"/>
              </a:rPr>
              <a:t>table</a:t>
            </a:r>
            <a:r>
              <a:rPr lang="de-CH" sz="1000" b="1" i="1" dirty="0" smtClean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de-CH" sz="1000" b="1" i="1" dirty="0" err="1" smtClean="0">
                <a:solidFill>
                  <a:srgbClr val="081D58"/>
                </a:solidFill>
                <a:latin typeface="Arial Narrow" pitchFamily="34" charset="0"/>
              </a:rPr>
              <a:t>data</a:t>
            </a:r>
            <a:endParaRPr lang="yo-NG" sz="10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cxnSp>
        <p:nvCxnSpPr>
          <p:cNvPr id="82" name="Straight Connector 63"/>
          <p:cNvCxnSpPr/>
          <p:nvPr/>
        </p:nvCxnSpPr>
        <p:spPr bwMode="auto">
          <a:xfrm>
            <a:off x="8146399" y="1359710"/>
            <a:ext cx="46078" cy="5015324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Rectangle 64"/>
          <p:cNvSpPr/>
          <p:nvPr/>
        </p:nvSpPr>
        <p:spPr bwMode="auto">
          <a:xfrm>
            <a:off x="8038384" y="3145079"/>
            <a:ext cx="216024" cy="325178"/>
          </a:xfrm>
          <a:prstGeom prst="rect">
            <a:avLst/>
          </a:prstGeom>
          <a:solidFill>
            <a:srgbClr val="E4B0A6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84" name="Line 49"/>
          <p:cNvSpPr>
            <a:spLocks noChangeShapeType="1"/>
          </p:cNvSpPr>
          <p:nvPr/>
        </p:nvSpPr>
        <p:spPr bwMode="auto">
          <a:xfrm>
            <a:off x="6723482" y="3184486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85" name="Rectangle 9"/>
          <p:cNvSpPr>
            <a:spLocks noChangeArrowheads="1"/>
          </p:cNvSpPr>
          <p:nvPr/>
        </p:nvSpPr>
        <p:spPr bwMode="auto">
          <a:xfrm>
            <a:off x="7411513" y="718840"/>
            <a:ext cx="1445986" cy="32169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CH" sz="1000" b="1" dirty="0" smtClean="0">
                <a:solidFill>
                  <a:srgbClr val="081D58"/>
                </a:solidFill>
                <a:latin typeface="Arial Narrow" pitchFamily="34" charset="0"/>
              </a:rPr>
              <a:t>Table, </a:t>
            </a:r>
            <a:r>
              <a:rPr lang="de-CH" sz="1000" b="1" dirty="0" err="1" smtClean="0">
                <a:solidFill>
                  <a:srgbClr val="081D58"/>
                </a:solidFill>
                <a:latin typeface="Arial Narrow" pitchFamily="34" charset="0"/>
              </a:rPr>
              <a:t>ToTable</a:t>
            </a:r>
            <a:r>
              <a:rPr lang="de-CH" sz="1000" b="1" dirty="0" smtClean="0">
                <a:solidFill>
                  <a:srgbClr val="081D58"/>
                </a:solidFill>
                <a:latin typeface="Arial Narrow" pitchFamily="34" charset="0"/>
              </a:rPr>
              <a:t> &amp; </a:t>
            </a:r>
            <a:r>
              <a:rPr lang="de-CH" sz="1000" b="1" dirty="0" err="1" smtClean="0">
                <a:solidFill>
                  <a:srgbClr val="081D58"/>
                </a:solidFill>
                <a:latin typeface="Arial Narrow" pitchFamily="34" charset="0"/>
              </a:rPr>
              <a:t>FromTable</a:t>
            </a:r>
            <a:endParaRPr lang="yo-NG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86" name="TextBox 66"/>
          <p:cNvSpPr txBox="1"/>
          <p:nvPr/>
        </p:nvSpPr>
        <p:spPr>
          <a:xfrm>
            <a:off x="6736098" y="2917535"/>
            <a:ext cx="12409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smtClean="0">
                <a:solidFill>
                  <a:srgbClr val="081D58"/>
                </a:solidFill>
                <a:latin typeface="Arial Narrow" pitchFamily="34" charset="0"/>
              </a:rPr>
              <a:t>Create </a:t>
            </a:r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and</a:t>
            </a:r>
            <a:r>
              <a:rPr lang="de-CH" sz="800" b="1" dirty="0" smtClean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initialize</a:t>
            </a:r>
            <a:endParaRPr lang="yo-NG" sz="8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87" name="Line 49"/>
          <p:cNvSpPr>
            <a:spLocks noChangeShapeType="1"/>
          </p:cNvSpPr>
          <p:nvPr/>
        </p:nvSpPr>
        <p:spPr bwMode="auto">
          <a:xfrm>
            <a:off x="6717251" y="3360554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90" name="Rectangle 56"/>
          <p:cNvSpPr/>
          <p:nvPr/>
        </p:nvSpPr>
        <p:spPr bwMode="auto">
          <a:xfrm>
            <a:off x="1895149" y="3799741"/>
            <a:ext cx="216024" cy="688714"/>
          </a:xfrm>
          <a:prstGeom prst="rect">
            <a:avLst/>
          </a:prstGeom>
          <a:solidFill>
            <a:srgbClr val="E4B0A6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92" name="Line 49"/>
          <p:cNvSpPr>
            <a:spLocks noChangeShapeType="1"/>
          </p:cNvSpPr>
          <p:nvPr/>
        </p:nvSpPr>
        <p:spPr bwMode="auto">
          <a:xfrm flipV="1">
            <a:off x="2141743" y="3868253"/>
            <a:ext cx="2819646" cy="2176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93" name="TextBox 55"/>
          <p:cNvSpPr txBox="1"/>
          <p:nvPr/>
        </p:nvSpPr>
        <p:spPr>
          <a:xfrm>
            <a:off x="2153759" y="3678881"/>
            <a:ext cx="974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Any</a:t>
            </a:r>
            <a:r>
              <a:rPr lang="de-CH" sz="800" b="1" dirty="0" smtClean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action</a:t>
            </a:r>
            <a:endParaRPr lang="yo-NG" sz="8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94" name="Rectangle 56"/>
          <p:cNvSpPr/>
          <p:nvPr/>
        </p:nvSpPr>
        <p:spPr bwMode="auto">
          <a:xfrm>
            <a:off x="4940498" y="3728180"/>
            <a:ext cx="216024" cy="688714"/>
          </a:xfrm>
          <a:prstGeom prst="rect">
            <a:avLst/>
          </a:prstGeom>
          <a:solidFill>
            <a:srgbClr val="E4B0A6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95" name="Line 49"/>
          <p:cNvSpPr>
            <a:spLocks noChangeShapeType="1"/>
          </p:cNvSpPr>
          <p:nvPr/>
        </p:nvSpPr>
        <p:spPr bwMode="auto">
          <a:xfrm>
            <a:off x="5184350" y="3902185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96" name="TextBox 66"/>
          <p:cNvSpPr txBox="1"/>
          <p:nvPr/>
        </p:nvSpPr>
        <p:spPr>
          <a:xfrm>
            <a:off x="5239496" y="3656544"/>
            <a:ext cx="12409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smtClean="0">
                <a:solidFill>
                  <a:srgbClr val="081D58"/>
                </a:solidFill>
                <a:latin typeface="Arial Narrow" pitchFamily="34" charset="0"/>
              </a:rPr>
              <a:t>Execute  </a:t>
            </a:r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command</a:t>
            </a:r>
            <a:endParaRPr lang="yo-NG" sz="8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97" name="Rectangle 64"/>
          <p:cNvSpPr/>
          <p:nvPr/>
        </p:nvSpPr>
        <p:spPr bwMode="auto">
          <a:xfrm>
            <a:off x="6497798" y="3848610"/>
            <a:ext cx="216024" cy="409257"/>
          </a:xfrm>
          <a:prstGeom prst="rect">
            <a:avLst/>
          </a:prstGeom>
          <a:solidFill>
            <a:srgbClr val="E4B0A6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98" name="Rectangle 64"/>
          <p:cNvSpPr/>
          <p:nvPr/>
        </p:nvSpPr>
        <p:spPr bwMode="auto">
          <a:xfrm>
            <a:off x="8046335" y="3900453"/>
            <a:ext cx="216024" cy="325178"/>
          </a:xfrm>
          <a:prstGeom prst="rect">
            <a:avLst/>
          </a:prstGeom>
          <a:solidFill>
            <a:srgbClr val="E4B0A6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99" name="Line 49"/>
          <p:cNvSpPr>
            <a:spLocks noChangeShapeType="1"/>
          </p:cNvSpPr>
          <p:nvPr/>
        </p:nvSpPr>
        <p:spPr bwMode="auto">
          <a:xfrm>
            <a:off x="6731433" y="3939860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00" name="TextBox 66"/>
          <p:cNvSpPr txBox="1"/>
          <p:nvPr/>
        </p:nvSpPr>
        <p:spPr>
          <a:xfrm>
            <a:off x="6744049" y="3672909"/>
            <a:ext cx="12409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Get</a:t>
            </a:r>
            <a:r>
              <a:rPr lang="de-CH" sz="800" b="1" dirty="0" smtClean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or</a:t>
            </a:r>
            <a:r>
              <a:rPr lang="de-CH" sz="800" b="1" dirty="0" smtClean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set</a:t>
            </a:r>
            <a:r>
              <a:rPr lang="de-CH" sz="800" b="1" dirty="0" smtClean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value</a:t>
            </a:r>
            <a:r>
              <a:rPr lang="de-CH" sz="800" b="1" dirty="0" smtClean="0">
                <a:solidFill>
                  <a:srgbClr val="081D58"/>
                </a:solidFill>
                <a:latin typeface="Arial Narrow" pitchFamily="34" charset="0"/>
              </a:rPr>
              <a:t>(s) in </a:t>
            </a:r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table</a:t>
            </a:r>
            <a:endParaRPr lang="yo-NG" sz="8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01" name="Line 49"/>
          <p:cNvSpPr>
            <a:spLocks noChangeShapeType="1"/>
          </p:cNvSpPr>
          <p:nvPr/>
        </p:nvSpPr>
        <p:spPr bwMode="auto">
          <a:xfrm>
            <a:off x="6725202" y="4115928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02" name="Line 49"/>
          <p:cNvSpPr>
            <a:spLocks noChangeShapeType="1"/>
          </p:cNvSpPr>
          <p:nvPr/>
        </p:nvSpPr>
        <p:spPr bwMode="auto">
          <a:xfrm>
            <a:off x="5147346" y="4206891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03" name="Line 49"/>
          <p:cNvSpPr>
            <a:spLocks noChangeShapeType="1"/>
          </p:cNvSpPr>
          <p:nvPr/>
        </p:nvSpPr>
        <p:spPr bwMode="auto">
          <a:xfrm flipV="1">
            <a:off x="2114822" y="4334110"/>
            <a:ext cx="2833822" cy="11221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69" name="Rectangle 9"/>
          <p:cNvSpPr>
            <a:spLocks noChangeArrowheads="1"/>
          </p:cNvSpPr>
          <p:nvPr/>
        </p:nvSpPr>
        <p:spPr bwMode="auto">
          <a:xfrm>
            <a:off x="8971867" y="1038019"/>
            <a:ext cx="1445986" cy="32169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CH" sz="1000" b="1" i="1" dirty="0" err="1" smtClean="0">
                <a:solidFill>
                  <a:srgbClr val="081D58"/>
                </a:solidFill>
                <a:latin typeface="Arial Narrow" pitchFamily="34" charset="0"/>
              </a:rPr>
              <a:t>Get</a:t>
            </a:r>
            <a:r>
              <a:rPr lang="de-CH" sz="1000" b="1" i="1" dirty="0" smtClean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de-CH" sz="1000" b="1" i="1" dirty="0" err="1" smtClean="0">
                <a:solidFill>
                  <a:srgbClr val="081D58"/>
                </a:solidFill>
                <a:latin typeface="Arial Narrow" pitchFamily="34" charset="0"/>
              </a:rPr>
              <a:t>and</a:t>
            </a:r>
            <a:r>
              <a:rPr lang="de-CH" sz="1000" b="1" i="1" dirty="0" smtClean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de-CH" sz="1000" b="1" i="1" dirty="0" err="1" smtClean="0">
                <a:solidFill>
                  <a:srgbClr val="081D58"/>
                </a:solidFill>
                <a:latin typeface="Arial Narrow" pitchFamily="34" charset="0"/>
              </a:rPr>
              <a:t>set</a:t>
            </a:r>
            <a:r>
              <a:rPr lang="de-CH" sz="1000" b="1" i="1" dirty="0" smtClean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de-CH" sz="1000" b="1" i="1" dirty="0" err="1" smtClean="0">
                <a:solidFill>
                  <a:srgbClr val="081D58"/>
                </a:solidFill>
                <a:latin typeface="Arial Narrow" pitchFamily="34" charset="0"/>
              </a:rPr>
              <a:t>website</a:t>
            </a:r>
            <a:r>
              <a:rPr lang="de-CH" sz="1000" b="1" i="1" dirty="0" smtClean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de-CH" sz="1000" b="1" i="1" dirty="0" err="1" smtClean="0">
                <a:solidFill>
                  <a:srgbClr val="081D58"/>
                </a:solidFill>
                <a:latin typeface="Arial Narrow" pitchFamily="34" charset="0"/>
              </a:rPr>
              <a:t>files</a:t>
            </a:r>
            <a:endParaRPr lang="yo-NG" sz="10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cxnSp>
        <p:nvCxnSpPr>
          <p:cNvPr id="70" name="Straight Connector 63"/>
          <p:cNvCxnSpPr/>
          <p:nvPr/>
        </p:nvCxnSpPr>
        <p:spPr bwMode="auto">
          <a:xfrm>
            <a:off x="9706752" y="1359711"/>
            <a:ext cx="108461" cy="5015323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8971866" y="718841"/>
            <a:ext cx="1445986" cy="32169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CH" sz="1000" b="1" dirty="0" smtClean="0">
                <a:solidFill>
                  <a:srgbClr val="081D58"/>
                </a:solidFill>
                <a:latin typeface="Arial Narrow" pitchFamily="34" charset="0"/>
              </a:rPr>
              <a:t>Ftp, Upload &amp; Download</a:t>
            </a:r>
            <a:endParaRPr lang="yo-NG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74" name="Rectangle 64"/>
          <p:cNvSpPr/>
          <p:nvPr/>
        </p:nvSpPr>
        <p:spPr bwMode="auto">
          <a:xfrm>
            <a:off x="9586846" y="2490412"/>
            <a:ext cx="265491" cy="268207"/>
          </a:xfrm>
          <a:prstGeom prst="rect">
            <a:avLst/>
          </a:prstGeom>
          <a:solidFill>
            <a:srgbClr val="E4B0A6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75" name="Line 49"/>
          <p:cNvSpPr>
            <a:spLocks noChangeShapeType="1"/>
          </p:cNvSpPr>
          <p:nvPr/>
        </p:nvSpPr>
        <p:spPr bwMode="auto">
          <a:xfrm>
            <a:off x="6697919" y="2558302"/>
            <a:ext cx="2888927" cy="747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76" name="Line 49"/>
          <p:cNvSpPr>
            <a:spLocks noChangeShapeType="1"/>
          </p:cNvSpPr>
          <p:nvPr/>
        </p:nvSpPr>
        <p:spPr bwMode="auto">
          <a:xfrm flipV="1">
            <a:off x="6651043" y="2694224"/>
            <a:ext cx="2935803" cy="165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88" name="Rectangle 56"/>
          <p:cNvSpPr/>
          <p:nvPr/>
        </p:nvSpPr>
        <p:spPr bwMode="auto">
          <a:xfrm>
            <a:off x="1905929" y="4726706"/>
            <a:ext cx="246337" cy="416310"/>
          </a:xfrm>
          <a:prstGeom prst="rect">
            <a:avLst/>
          </a:prstGeom>
          <a:solidFill>
            <a:srgbClr val="E4B0A6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89" name="Line 49"/>
          <p:cNvSpPr>
            <a:spLocks noChangeShapeType="1"/>
          </p:cNvSpPr>
          <p:nvPr/>
        </p:nvSpPr>
        <p:spPr bwMode="auto">
          <a:xfrm flipV="1">
            <a:off x="2141742" y="4827353"/>
            <a:ext cx="2805676" cy="27229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91" name="Rectangle 56"/>
          <p:cNvSpPr/>
          <p:nvPr/>
        </p:nvSpPr>
        <p:spPr bwMode="auto">
          <a:xfrm>
            <a:off x="4967620" y="4757492"/>
            <a:ext cx="235385" cy="1031119"/>
          </a:xfrm>
          <a:prstGeom prst="rect">
            <a:avLst/>
          </a:prstGeom>
          <a:solidFill>
            <a:srgbClr val="E4B0A6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04" name="TextBox 55"/>
          <p:cNvSpPr txBox="1"/>
          <p:nvPr/>
        </p:nvSpPr>
        <p:spPr>
          <a:xfrm>
            <a:off x="2214877" y="4670808"/>
            <a:ext cx="974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smtClean="0">
                <a:solidFill>
                  <a:srgbClr val="081D58"/>
                </a:solidFill>
                <a:latin typeface="Arial Narrow" pitchFamily="34" charset="0"/>
              </a:rPr>
              <a:t>End </a:t>
            </a:r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application</a:t>
            </a:r>
            <a:endParaRPr lang="yo-NG" sz="8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05" name="Rectangle 56"/>
          <p:cNvSpPr/>
          <p:nvPr/>
        </p:nvSpPr>
        <p:spPr bwMode="auto">
          <a:xfrm>
            <a:off x="6489016" y="4859469"/>
            <a:ext cx="291071" cy="816289"/>
          </a:xfrm>
          <a:prstGeom prst="rect">
            <a:avLst/>
          </a:prstGeom>
          <a:solidFill>
            <a:srgbClr val="E4B0A6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06" name="Line 49"/>
          <p:cNvSpPr>
            <a:spLocks noChangeShapeType="1"/>
          </p:cNvSpPr>
          <p:nvPr/>
        </p:nvSpPr>
        <p:spPr bwMode="auto">
          <a:xfrm>
            <a:off x="5185752" y="4934477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07" name="TextBox 66"/>
          <p:cNvSpPr txBox="1"/>
          <p:nvPr/>
        </p:nvSpPr>
        <p:spPr>
          <a:xfrm>
            <a:off x="5240898" y="4688836"/>
            <a:ext cx="12409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smtClean="0">
                <a:solidFill>
                  <a:srgbClr val="081D58"/>
                </a:solidFill>
                <a:latin typeface="Arial Narrow" pitchFamily="34" charset="0"/>
              </a:rPr>
              <a:t>Save </a:t>
            </a:r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Addresses</a:t>
            </a:r>
            <a:endParaRPr lang="yo-NG" sz="8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08" name="Line 49"/>
          <p:cNvSpPr>
            <a:spLocks noChangeShapeType="1"/>
          </p:cNvSpPr>
          <p:nvPr/>
        </p:nvSpPr>
        <p:spPr bwMode="auto">
          <a:xfrm>
            <a:off x="6763441" y="5024629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09" name="Rectangle 64"/>
          <p:cNvSpPr/>
          <p:nvPr/>
        </p:nvSpPr>
        <p:spPr bwMode="auto">
          <a:xfrm>
            <a:off x="8088381" y="4930606"/>
            <a:ext cx="185918" cy="355681"/>
          </a:xfrm>
          <a:prstGeom prst="rect">
            <a:avLst/>
          </a:prstGeom>
          <a:solidFill>
            <a:srgbClr val="E4B0A6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10" name="TextBox 66"/>
          <p:cNvSpPr txBox="1"/>
          <p:nvPr/>
        </p:nvSpPr>
        <p:spPr>
          <a:xfrm>
            <a:off x="6721915" y="4803496"/>
            <a:ext cx="12409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smtClean="0">
                <a:solidFill>
                  <a:srgbClr val="081D58"/>
                </a:solidFill>
                <a:latin typeface="Arial Narrow" pitchFamily="34" charset="0"/>
              </a:rPr>
              <a:t>Create CSV </a:t>
            </a:r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address</a:t>
            </a:r>
            <a:r>
              <a:rPr lang="de-CH" sz="800" b="1" dirty="0" smtClean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file</a:t>
            </a:r>
            <a:endParaRPr lang="yo-NG" sz="8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11" name="Line 49"/>
          <p:cNvSpPr>
            <a:spLocks noChangeShapeType="1"/>
          </p:cNvSpPr>
          <p:nvPr/>
        </p:nvSpPr>
        <p:spPr bwMode="auto">
          <a:xfrm>
            <a:off x="6763441" y="5180694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12" name="Line 49"/>
          <p:cNvSpPr>
            <a:spLocks noChangeShapeType="1"/>
          </p:cNvSpPr>
          <p:nvPr/>
        </p:nvSpPr>
        <p:spPr bwMode="auto">
          <a:xfrm flipV="1">
            <a:off x="6780088" y="5389810"/>
            <a:ext cx="2851639" cy="1094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13" name="Rectangle 64"/>
          <p:cNvSpPr/>
          <p:nvPr/>
        </p:nvSpPr>
        <p:spPr bwMode="auto">
          <a:xfrm>
            <a:off x="9641507" y="5331047"/>
            <a:ext cx="265491" cy="268207"/>
          </a:xfrm>
          <a:prstGeom prst="rect">
            <a:avLst/>
          </a:prstGeom>
          <a:solidFill>
            <a:srgbClr val="E4B0A6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14" name="TextBox 66"/>
          <p:cNvSpPr txBox="1"/>
          <p:nvPr/>
        </p:nvSpPr>
        <p:spPr>
          <a:xfrm>
            <a:off x="6692015" y="2364269"/>
            <a:ext cx="1431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smtClean="0">
                <a:solidFill>
                  <a:srgbClr val="081D58"/>
                </a:solidFill>
                <a:latin typeface="Arial Narrow" pitchFamily="34" charset="0"/>
              </a:rPr>
              <a:t>Download CSV </a:t>
            </a:r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address</a:t>
            </a:r>
            <a:r>
              <a:rPr lang="de-CH" sz="800" b="1" dirty="0" smtClean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file</a:t>
            </a:r>
            <a:endParaRPr lang="yo-NG" sz="8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15" name="TextBox 66"/>
          <p:cNvSpPr txBox="1"/>
          <p:nvPr/>
        </p:nvSpPr>
        <p:spPr>
          <a:xfrm>
            <a:off x="6744049" y="5223325"/>
            <a:ext cx="12409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smtClean="0">
                <a:solidFill>
                  <a:srgbClr val="081D58"/>
                </a:solidFill>
                <a:latin typeface="Arial Narrow" pitchFamily="34" charset="0"/>
              </a:rPr>
              <a:t>Upload </a:t>
            </a:r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file</a:t>
            </a:r>
            <a:endParaRPr lang="yo-NG" sz="8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16" name="Line 49"/>
          <p:cNvSpPr>
            <a:spLocks noChangeShapeType="1"/>
          </p:cNvSpPr>
          <p:nvPr/>
        </p:nvSpPr>
        <p:spPr bwMode="auto">
          <a:xfrm>
            <a:off x="6735652" y="5563673"/>
            <a:ext cx="2905856" cy="331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17" name="Line 49"/>
          <p:cNvSpPr>
            <a:spLocks noChangeShapeType="1"/>
          </p:cNvSpPr>
          <p:nvPr/>
        </p:nvSpPr>
        <p:spPr bwMode="auto">
          <a:xfrm flipH="1">
            <a:off x="5233208" y="5616402"/>
            <a:ext cx="1260110" cy="154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18" name="Rectangle 56"/>
          <p:cNvSpPr/>
          <p:nvPr/>
        </p:nvSpPr>
        <p:spPr bwMode="auto">
          <a:xfrm>
            <a:off x="3467982" y="5586206"/>
            <a:ext cx="216024" cy="293551"/>
          </a:xfrm>
          <a:prstGeom prst="rect">
            <a:avLst/>
          </a:prstGeom>
          <a:solidFill>
            <a:srgbClr val="E4B0A6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19" name="Line 49"/>
          <p:cNvSpPr>
            <a:spLocks noChangeShapeType="1"/>
          </p:cNvSpPr>
          <p:nvPr/>
        </p:nvSpPr>
        <p:spPr bwMode="auto">
          <a:xfrm flipH="1">
            <a:off x="3687752" y="5702801"/>
            <a:ext cx="1260110" cy="154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33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101770" y="1336845"/>
            <a:ext cx="2608123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err="1" smtClean="0">
                <a:solidFill>
                  <a:srgbClr val="081D58"/>
                </a:solidFill>
                <a:latin typeface="Arial Narrow" pitchFamily="34" charset="0"/>
              </a:rPr>
              <a:t>JazzMain</a:t>
            </a:r>
            <a:endParaRPr lang="en-US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101770" y="4317116"/>
            <a:ext cx="2608123" cy="35576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solidFill>
                  <a:srgbClr val="081D58"/>
                </a:solidFill>
                <a:latin typeface="Arial Narrow" pitchFamily="34" charset="0"/>
              </a:rPr>
              <a:t>E</a:t>
            </a:r>
            <a:r>
              <a:rPr lang="en-US" sz="900" b="1" i="1" dirty="0" smtClean="0">
                <a:solidFill>
                  <a:srgbClr val="081D58"/>
                </a:solidFill>
                <a:latin typeface="Arial Narrow" pitchFamily="34" charset="0"/>
              </a:rPr>
              <a:t>xecutes all commands in JazzAdressen</a:t>
            </a:r>
            <a:endParaRPr lang="en-US" sz="9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02474" y="1730546"/>
            <a:ext cx="2608123" cy="970819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string </a:t>
            </a:r>
            <a:r>
              <a:rPr lang="en-US" sz="900" b="1" dirty="0" err="1">
                <a:solidFill>
                  <a:srgbClr val="081D58"/>
                </a:solidFill>
                <a:latin typeface="Arial Narrow" pitchFamily="34" charset="0"/>
              </a:rPr>
              <a:t>m_ftp_password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 FTP password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Table </a:t>
            </a:r>
            <a:r>
              <a:rPr lang="en-US" sz="900" b="1" dirty="0" err="1">
                <a:solidFill>
                  <a:srgbClr val="081D58"/>
                </a:solidFill>
                <a:latin typeface="Arial Narrow" pitchFamily="34" charset="0"/>
              </a:rPr>
              <a:t>m_table_addresses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 Addresses table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string </a:t>
            </a:r>
            <a:r>
              <a:rPr lang="en-US" sz="900" b="1" dirty="0" err="1">
                <a:solidFill>
                  <a:srgbClr val="081D58"/>
                </a:solidFill>
                <a:latin typeface="Arial Narrow" pitchFamily="34" charset="0"/>
              </a:rPr>
              <a:t>m_exe_directory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 Path exe directory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err="1">
                <a:solidFill>
                  <a:srgbClr val="081D58"/>
                </a:solidFill>
                <a:latin typeface="Arial Narrow" pitchFamily="34" charset="0"/>
              </a:rPr>
              <a:t>JazzForm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en-US" sz="900" b="1" dirty="0" err="1">
                <a:solidFill>
                  <a:srgbClr val="081D58"/>
                </a:solidFill>
                <a:latin typeface="Arial Narrow" pitchFamily="34" charset="0"/>
              </a:rPr>
              <a:t>m_main_form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  Main form for JazzAdressen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Encoding </a:t>
            </a:r>
            <a:r>
              <a:rPr lang="en-US" sz="900" b="1" dirty="0" err="1">
                <a:solidFill>
                  <a:srgbClr val="081D58"/>
                </a:solidFill>
                <a:latin typeface="Arial Narrow" pitchFamily="34" charset="0"/>
              </a:rPr>
              <a:t>m_file_encoding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 Read and write encoding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err="1">
                <a:solidFill>
                  <a:srgbClr val="081D58"/>
                </a:solidFill>
                <a:latin typeface="Arial Narrow" pitchFamily="34" charset="0"/>
              </a:rPr>
              <a:t>bool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en-US" sz="900" b="1" dirty="0" err="1">
                <a:solidFill>
                  <a:srgbClr val="081D58"/>
                </a:solidFill>
                <a:latin typeface="Arial Narrow" pitchFamily="34" charset="0"/>
              </a:rPr>
              <a:t>m_record_changed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 Flag telling if data is changed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02474" y="2701365"/>
            <a:ext cx="2608123" cy="1615751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err="1">
                <a:solidFill>
                  <a:srgbClr val="081D58"/>
                </a:solidFill>
                <a:latin typeface="Arial Narrow" pitchFamily="34" charset="0"/>
              </a:rPr>
              <a:t>JazzMain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(</a:t>
            </a:r>
            <a:r>
              <a:rPr lang="en-US" sz="900" b="1" dirty="0" err="1">
                <a:solidFill>
                  <a:srgbClr val="081D58"/>
                </a:solidFill>
                <a:latin typeface="Arial Narrow" pitchFamily="34" charset="0"/>
              </a:rPr>
              <a:t>JazzForm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en-US" sz="900" b="1" dirty="0" err="1">
                <a:solidFill>
                  <a:srgbClr val="081D58"/>
                </a:solidFill>
                <a:latin typeface="Arial Narrow" pitchFamily="34" charset="0"/>
              </a:rPr>
              <a:t>i_main_form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) 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Constructor</a:t>
            </a:r>
            <a:endParaRPr lang="en-US" sz="900" b="1" dirty="0">
              <a:solidFill>
                <a:srgbClr val="081D58"/>
              </a:solidFill>
              <a:latin typeface="Arial Narrow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err="1" smtClean="0">
                <a:solidFill>
                  <a:srgbClr val="081D58"/>
                </a:solidFill>
                <a:latin typeface="Arial Narrow" pitchFamily="34" charset="0"/>
              </a:rPr>
              <a:t>CreateAndUploadFiles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(error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) Create and upload files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err="1" smtClean="0">
                <a:solidFill>
                  <a:srgbClr val="081D58"/>
                </a:solidFill>
                <a:latin typeface="Arial Narrow" pitchFamily="34" charset="0"/>
              </a:rPr>
              <a:t>DownloadFile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(error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) Download 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addresses from 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server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err="1">
                <a:solidFill>
                  <a:srgbClr val="081D58"/>
                </a:solidFill>
                <a:latin typeface="Arial Narrow" pitchFamily="34" charset="0"/>
              </a:rPr>
              <a:t>bool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en-US" sz="900" b="1" dirty="0" err="1">
                <a:solidFill>
                  <a:srgbClr val="081D58"/>
                </a:solidFill>
                <a:latin typeface="Arial Narrow" pitchFamily="34" charset="0"/>
              </a:rPr>
              <a:t>LocalFileExists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(error) F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alse 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if local file is missing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err="1" smtClean="0">
                <a:solidFill>
                  <a:srgbClr val="081D58"/>
                </a:solidFill>
                <a:latin typeface="Arial Narrow" pitchFamily="34" charset="0"/>
              </a:rPr>
              <a:t>CreateAddressesTable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(error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) 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Create 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table 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from 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list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Table </a:t>
            </a:r>
            <a:r>
              <a:rPr lang="en-US" sz="900" b="1" dirty="0" err="1">
                <a:solidFill>
                  <a:srgbClr val="081D58"/>
                </a:solidFill>
                <a:latin typeface="Arial Narrow" pitchFamily="34" charset="0"/>
              </a:rPr>
              <a:t>GetTable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 Returns the table with addresses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Search(search 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string, display strings, indices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)</a:t>
            </a:r>
            <a:endParaRPr lang="en-US" sz="900" b="1" dirty="0">
              <a:solidFill>
                <a:srgbClr val="081D58"/>
              </a:solidFill>
              <a:latin typeface="Arial Narrow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err="1" smtClean="0">
                <a:solidFill>
                  <a:srgbClr val="081D58"/>
                </a:solidFill>
                <a:latin typeface="Arial Narrow" pitchFamily="34" charset="0"/>
              </a:rPr>
              <a:t>AppendEmptyRow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(index 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for added row, error) </a:t>
            </a:r>
            <a:endParaRPr lang="en-US" sz="900" b="1" dirty="0" smtClean="0">
              <a:solidFill>
                <a:srgbClr val="081D58"/>
              </a:solidFill>
              <a:latin typeface="Arial Narrow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err="1" smtClean="0">
                <a:solidFill>
                  <a:srgbClr val="081D58"/>
                </a:solidFill>
                <a:latin typeface="Arial Narrow" pitchFamily="34" charset="0"/>
              </a:rPr>
              <a:t>RemoveRow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(row 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index, error) Remove row 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in table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81D58"/>
                </a:solidFill>
                <a:latin typeface="Arial Narrow" pitchFamily="34" charset="0"/>
              </a:rPr>
              <a:t>Function only used once:</a:t>
            </a:r>
            <a:endParaRPr lang="en-US" sz="900" dirty="0">
              <a:solidFill>
                <a:srgbClr val="081D58"/>
              </a:solidFill>
              <a:latin typeface="Arial Narrow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err="1" smtClean="0">
                <a:solidFill>
                  <a:srgbClr val="081D58"/>
                </a:solidFill>
                <a:latin typeface="Arial Narrow" pitchFamily="34" charset="0"/>
              </a:rPr>
              <a:t>CPlusPlusToCSharp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(…) Convert old files to a new file</a:t>
            </a:r>
            <a:endParaRPr lang="en-US" sz="9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2" name="Line 35"/>
          <p:cNvSpPr>
            <a:spLocks noChangeShapeType="1"/>
          </p:cNvSpPr>
          <p:nvPr/>
        </p:nvSpPr>
        <p:spPr bwMode="auto">
          <a:xfrm>
            <a:off x="3859888" y="1912248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523607" y="1762700"/>
            <a:ext cx="1335577" cy="31039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Table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523606" y="2906925"/>
            <a:ext cx="1335577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Holds data for a table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524311" y="2066025"/>
            <a:ext cx="1335577" cy="84880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string m_name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RowHeader m_row_header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Row[] m_rows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m_number_rows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m_number_colums</a:t>
            </a:r>
            <a:endParaRPr lang="zu-ZA" sz="9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68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101770" y="1336845"/>
            <a:ext cx="2608123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err="1" smtClean="0">
                <a:solidFill>
                  <a:srgbClr val="081D58"/>
                </a:solidFill>
                <a:latin typeface="Arial Narrow" pitchFamily="34" charset="0"/>
              </a:rPr>
              <a:t>JazzForm</a:t>
            </a:r>
            <a:endParaRPr lang="en-US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101770" y="2965396"/>
            <a:ext cx="2608123" cy="35576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solidFill>
                  <a:srgbClr val="081D58"/>
                </a:solidFill>
                <a:latin typeface="Arial Narrow" pitchFamily="34" charset="0"/>
              </a:rPr>
              <a:t>Main form for the JAZZ live AARAU address database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02474" y="1730547"/>
            <a:ext cx="2608123" cy="89174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err="1">
                <a:solidFill>
                  <a:srgbClr val="081D58"/>
                </a:solidFill>
                <a:latin typeface="Arial Narrow" pitchFamily="34" charset="0"/>
              </a:rPr>
              <a:t>JazzMain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en-US" sz="900" b="1" dirty="0" err="1">
                <a:solidFill>
                  <a:srgbClr val="081D58"/>
                </a:solidFill>
                <a:latin typeface="Arial Narrow" pitchFamily="34" charset="0"/>
              </a:rPr>
              <a:t>m_main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 Executes all 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commands</a:t>
            </a:r>
            <a:endParaRPr lang="en-US" sz="900" b="1" dirty="0">
              <a:solidFill>
                <a:srgbClr val="081D58"/>
              </a:solidFill>
              <a:latin typeface="Arial Narrow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Table </a:t>
            </a:r>
            <a:r>
              <a:rPr lang="en-US" sz="900" b="1" dirty="0" err="1">
                <a:solidFill>
                  <a:srgbClr val="081D58"/>
                </a:solidFill>
                <a:latin typeface="Arial Narrow" pitchFamily="34" charset="0"/>
              </a:rPr>
              <a:t>m_table_addresses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 H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olds 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all addresses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err="1">
                <a:solidFill>
                  <a:srgbClr val="081D58"/>
                </a:solidFill>
                <a:latin typeface="Arial Narrow" pitchFamily="34" charset="0"/>
              </a:rPr>
              <a:t>int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en-US" sz="900" b="1" dirty="0" err="1">
                <a:solidFill>
                  <a:srgbClr val="081D58"/>
                </a:solidFill>
                <a:latin typeface="Arial Narrow" pitchFamily="34" charset="0"/>
              </a:rPr>
              <a:t>m_row_index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 Index for the current record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err="1">
                <a:solidFill>
                  <a:srgbClr val="081D58"/>
                </a:solidFill>
                <a:latin typeface="Arial Narrow" pitchFamily="34" charset="0"/>
              </a:rPr>
              <a:t>int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en-US" sz="900" b="1" dirty="0" err="1">
                <a:solidFill>
                  <a:srgbClr val="081D58"/>
                </a:solidFill>
                <a:latin typeface="Arial Narrow" pitchFamily="34" charset="0"/>
              </a:rPr>
              <a:t>m_search_record_indices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Search result 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indices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string </a:t>
            </a:r>
            <a:r>
              <a:rPr lang="en-US" sz="900" b="1" dirty="0" err="1">
                <a:solidFill>
                  <a:srgbClr val="081D58"/>
                </a:solidFill>
                <a:latin typeface="Arial Narrow" pitchFamily="34" charset="0"/>
              </a:rPr>
              <a:t>m_search_display_strings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 S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earch 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result strings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02474" y="2621855"/>
            <a:ext cx="2608123" cy="343985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err="1" smtClean="0">
                <a:solidFill>
                  <a:srgbClr val="081D58"/>
                </a:solidFill>
                <a:latin typeface="Arial Narrow" pitchFamily="34" charset="0"/>
              </a:rPr>
              <a:t>JazzForm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() 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Gets 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the current address list from Internet</a:t>
            </a:r>
          </a:p>
        </p:txBody>
      </p:sp>
      <p:sp>
        <p:nvSpPr>
          <p:cNvPr id="12" name="Line 35"/>
          <p:cNvSpPr>
            <a:spLocks noChangeShapeType="1"/>
          </p:cNvSpPr>
          <p:nvPr/>
        </p:nvSpPr>
        <p:spPr bwMode="auto">
          <a:xfrm>
            <a:off x="3859888" y="1912248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523607" y="1762700"/>
            <a:ext cx="1335577" cy="31039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Table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523606" y="2906925"/>
            <a:ext cx="1335577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Holds data for a table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524311" y="2066025"/>
            <a:ext cx="1335577" cy="84880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string m_name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RowHeader m_row_header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Row[] m_rows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m_number_rows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m_number_colums</a:t>
            </a:r>
            <a:endParaRPr lang="zu-ZA" sz="9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6989416" y="1576709"/>
            <a:ext cx="2608123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err="1" smtClean="0">
                <a:solidFill>
                  <a:srgbClr val="081D58"/>
                </a:solidFill>
                <a:latin typeface="Arial Narrow" pitchFamily="34" charset="0"/>
              </a:rPr>
              <a:t>JazzMain</a:t>
            </a:r>
            <a:endParaRPr lang="en-US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6989416" y="3602825"/>
            <a:ext cx="2608123" cy="35576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solidFill>
                  <a:srgbClr val="081D58"/>
                </a:solidFill>
                <a:latin typeface="Arial Narrow" pitchFamily="34" charset="0"/>
              </a:rPr>
              <a:t>E</a:t>
            </a:r>
            <a:r>
              <a:rPr lang="en-US" sz="900" b="1" i="1" dirty="0" smtClean="0">
                <a:solidFill>
                  <a:srgbClr val="081D58"/>
                </a:solidFill>
                <a:latin typeface="Arial Narrow" pitchFamily="34" charset="0"/>
              </a:rPr>
              <a:t>xecutes all commands in JazzAdressen</a:t>
            </a:r>
            <a:endParaRPr lang="en-US" sz="9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6990120" y="1987074"/>
            <a:ext cx="2608123" cy="1615751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err="1">
                <a:solidFill>
                  <a:srgbClr val="081D58"/>
                </a:solidFill>
                <a:latin typeface="Arial Narrow" pitchFamily="34" charset="0"/>
              </a:rPr>
              <a:t>JazzMain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(</a:t>
            </a:r>
            <a:r>
              <a:rPr lang="en-US" sz="900" b="1" dirty="0" err="1">
                <a:solidFill>
                  <a:srgbClr val="081D58"/>
                </a:solidFill>
                <a:latin typeface="Arial Narrow" pitchFamily="34" charset="0"/>
              </a:rPr>
              <a:t>JazzForm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en-US" sz="900" b="1" dirty="0" err="1">
                <a:solidFill>
                  <a:srgbClr val="081D58"/>
                </a:solidFill>
                <a:latin typeface="Arial Narrow" pitchFamily="34" charset="0"/>
              </a:rPr>
              <a:t>i_main_form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) 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Constructor</a:t>
            </a:r>
            <a:endParaRPr lang="en-US" sz="900" b="1" dirty="0">
              <a:solidFill>
                <a:srgbClr val="081D58"/>
              </a:solidFill>
              <a:latin typeface="Arial Narrow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err="1" smtClean="0">
                <a:solidFill>
                  <a:srgbClr val="081D58"/>
                </a:solidFill>
                <a:latin typeface="Arial Narrow" pitchFamily="34" charset="0"/>
              </a:rPr>
              <a:t>CreateAndUploadFiles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(error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) Create and upload files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err="1" smtClean="0">
                <a:solidFill>
                  <a:srgbClr val="081D58"/>
                </a:solidFill>
                <a:latin typeface="Arial Narrow" pitchFamily="34" charset="0"/>
              </a:rPr>
              <a:t>DownloadFile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(error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) Download 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addresses from 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server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err="1">
                <a:solidFill>
                  <a:srgbClr val="081D58"/>
                </a:solidFill>
                <a:latin typeface="Arial Narrow" pitchFamily="34" charset="0"/>
              </a:rPr>
              <a:t>bool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en-US" sz="900" b="1" dirty="0" err="1">
                <a:solidFill>
                  <a:srgbClr val="081D58"/>
                </a:solidFill>
                <a:latin typeface="Arial Narrow" pitchFamily="34" charset="0"/>
              </a:rPr>
              <a:t>LocalFileExists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(error) F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alse 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if local file is missing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err="1" smtClean="0">
                <a:solidFill>
                  <a:srgbClr val="081D58"/>
                </a:solidFill>
                <a:latin typeface="Arial Narrow" pitchFamily="34" charset="0"/>
              </a:rPr>
              <a:t>CreateAddressesTable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(error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) 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Create 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table 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from 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list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Table </a:t>
            </a:r>
            <a:r>
              <a:rPr lang="en-US" sz="900" b="1" dirty="0" err="1">
                <a:solidFill>
                  <a:srgbClr val="081D58"/>
                </a:solidFill>
                <a:latin typeface="Arial Narrow" pitchFamily="34" charset="0"/>
              </a:rPr>
              <a:t>GetTable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 Returns the table with addresses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Search(search 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string, display strings, indices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)</a:t>
            </a:r>
            <a:endParaRPr lang="en-US" sz="900" b="1" dirty="0">
              <a:solidFill>
                <a:srgbClr val="081D58"/>
              </a:solidFill>
              <a:latin typeface="Arial Narrow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err="1" smtClean="0">
                <a:solidFill>
                  <a:srgbClr val="081D58"/>
                </a:solidFill>
                <a:latin typeface="Arial Narrow" pitchFamily="34" charset="0"/>
              </a:rPr>
              <a:t>AppendEmptyRow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(index 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for added row, error) </a:t>
            </a:r>
            <a:endParaRPr lang="en-US" sz="900" b="1" dirty="0" smtClean="0">
              <a:solidFill>
                <a:srgbClr val="081D58"/>
              </a:solidFill>
              <a:latin typeface="Arial Narrow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err="1" smtClean="0">
                <a:solidFill>
                  <a:srgbClr val="081D58"/>
                </a:solidFill>
                <a:latin typeface="Arial Narrow" pitchFamily="34" charset="0"/>
              </a:rPr>
              <a:t>RemoveRow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(row </a:t>
            </a: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index, error) Remove row 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in table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81D58"/>
                </a:solidFill>
                <a:latin typeface="Arial Narrow" pitchFamily="34" charset="0"/>
              </a:rPr>
              <a:t>Function only used once:</a:t>
            </a:r>
            <a:endParaRPr lang="en-US" sz="900" dirty="0">
              <a:solidFill>
                <a:srgbClr val="081D58"/>
              </a:solidFill>
              <a:latin typeface="Arial Narrow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err="1" smtClean="0">
                <a:solidFill>
                  <a:srgbClr val="081D58"/>
                </a:solidFill>
                <a:latin typeface="Arial Narrow" pitchFamily="34" charset="0"/>
              </a:rPr>
              <a:t>CPlusPlusToCSharp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(…) Convert old files to a new file</a:t>
            </a:r>
            <a:endParaRPr lang="en-US" sz="9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0" name="Line 35"/>
          <p:cNvSpPr>
            <a:spLocks noChangeShapeType="1"/>
          </p:cNvSpPr>
          <p:nvPr/>
        </p:nvSpPr>
        <p:spPr bwMode="auto">
          <a:xfrm>
            <a:off x="6709893" y="1762700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26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ChangeArrowheads="1"/>
          </p:cNvSpPr>
          <p:nvPr/>
        </p:nvSpPr>
        <p:spPr bwMode="auto">
          <a:xfrm>
            <a:off x="4102474" y="188640"/>
            <a:ext cx="2304255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81D58"/>
                </a:solidFill>
                <a:latin typeface="Arial Narrow" pitchFamily="34" charset="0"/>
              </a:rPr>
              <a:t>Cxxx</a:t>
            </a:r>
          </a:p>
        </p:txBody>
      </p:sp>
      <p:sp>
        <p:nvSpPr>
          <p:cNvPr id="12294" name="AutoShape 32"/>
          <p:cNvSpPr>
            <a:spLocks noChangeArrowheads="1"/>
          </p:cNvSpPr>
          <p:nvPr/>
        </p:nvSpPr>
        <p:spPr bwMode="auto">
          <a:xfrm>
            <a:off x="5125484" y="971568"/>
            <a:ext cx="128412" cy="215900"/>
          </a:xfrm>
          <a:prstGeom prst="triangle">
            <a:avLst>
              <a:gd name="adj" fmla="val 50000"/>
            </a:avLst>
          </a:prstGeom>
          <a:solidFill>
            <a:srgbClr val="DCDCD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CH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2295" name="Line 34"/>
          <p:cNvSpPr>
            <a:spLocks noChangeShapeType="1"/>
          </p:cNvSpPr>
          <p:nvPr/>
        </p:nvSpPr>
        <p:spPr bwMode="auto">
          <a:xfrm>
            <a:off x="5190395" y="1185885"/>
            <a:ext cx="0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4102474" y="577868"/>
            <a:ext cx="2304255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solidFill>
                  <a:srgbClr val="081D58"/>
                </a:solidFill>
                <a:latin typeface="Arial Narrow" pitchFamily="34" charset="0"/>
              </a:rPr>
              <a:t>Description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4101770" y="1336845"/>
            <a:ext cx="2304255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81D58"/>
                </a:solidFill>
                <a:latin typeface="Arial Narrow" pitchFamily="34" charset="0"/>
              </a:rPr>
              <a:t>Cxxx</a:t>
            </a:r>
          </a:p>
        </p:txBody>
      </p:sp>
      <p:sp>
        <p:nvSpPr>
          <p:cNvPr id="19" name="AutoShape 32"/>
          <p:cNvSpPr>
            <a:spLocks noChangeArrowheads="1"/>
          </p:cNvSpPr>
          <p:nvPr/>
        </p:nvSpPr>
        <p:spPr bwMode="auto">
          <a:xfrm>
            <a:off x="5189689" y="3284984"/>
            <a:ext cx="128412" cy="215900"/>
          </a:xfrm>
          <a:prstGeom prst="triangle">
            <a:avLst>
              <a:gd name="adj" fmla="val 50000"/>
            </a:avLst>
          </a:prstGeom>
          <a:solidFill>
            <a:srgbClr val="DCDCD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CH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>
            <a:off x="5254600" y="3499301"/>
            <a:ext cx="0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4101770" y="2708920"/>
            <a:ext cx="2304255" cy="56016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solidFill>
                  <a:srgbClr val="081D58"/>
                </a:solidFill>
                <a:latin typeface="Arial Narrow" pitchFamily="34" charset="0"/>
              </a:rPr>
              <a:t>Description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102474" y="1730546"/>
            <a:ext cx="2304255" cy="40231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Parameters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4102474" y="2132856"/>
            <a:ext cx="2304255" cy="57606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Functions</a:t>
            </a:r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5254600" y="3653646"/>
            <a:ext cx="2698044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6" name="AutoShape 32"/>
          <p:cNvSpPr>
            <a:spLocks noChangeArrowheads="1"/>
          </p:cNvSpPr>
          <p:nvPr/>
        </p:nvSpPr>
        <p:spPr bwMode="auto">
          <a:xfrm>
            <a:off x="7896200" y="3285108"/>
            <a:ext cx="128412" cy="215900"/>
          </a:xfrm>
          <a:prstGeom prst="triangle">
            <a:avLst>
              <a:gd name="adj" fmla="val 50000"/>
            </a:avLst>
          </a:prstGeom>
          <a:solidFill>
            <a:srgbClr val="DCDCD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CH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7" name="Line 34"/>
          <p:cNvSpPr>
            <a:spLocks noChangeShapeType="1"/>
          </p:cNvSpPr>
          <p:nvPr/>
        </p:nvSpPr>
        <p:spPr bwMode="auto">
          <a:xfrm>
            <a:off x="7961111" y="3504427"/>
            <a:ext cx="0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6744074" y="2486156"/>
            <a:ext cx="2304255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81D58"/>
                </a:solidFill>
                <a:latin typeface="Arial Narrow" pitchFamily="34" charset="0"/>
              </a:rPr>
              <a:t>Cxxx</a:t>
            </a: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6744074" y="2875384"/>
            <a:ext cx="2304255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solidFill>
                  <a:srgbClr val="081D58"/>
                </a:solidFill>
                <a:latin typeface="Arial Narrow" pitchFamily="34" charset="0"/>
              </a:rPr>
              <a:t>Description</a:t>
            </a: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4101770" y="3803296"/>
            <a:ext cx="2304255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81D58"/>
                </a:solidFill>
                <a:latin typeface="Arial Narrow" pitchFamily="34" charset="0"/>
              </a:rPr>
              <a:t>CRSMDoc</a:t>
            </a: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4101770" y="5175371"/>
            <a:ext cx="2304255" cy="56016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solidFill>
                  <a:srgbClr val="081D58"/>
                </a:solidFill>
                <a:latin typeface="Arial Narrow" pitchFamily="34" charset="0"/>
              </a:rPr>
              <a:t>Description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4102474" y="4196997"/>
            <a:ext cx="2304255" cy="528146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Parameters</a:t>
            </a: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4102474" y="4725146"/>
            <a:ext cx="2304255" cy="450227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Functions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5254600" y="3658834"/>
            <a:ext cx="0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1746306" y="2747591"/>
            <a:ext cx="2107568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CH" sz="1000" b="1" dirty="0">
                <a:solidFill>
                  <a:srgbClr val="081D58"/>
                </a:solidFill>
                <a:latin typeface="Arial Narrow" pitchFamily="34" charset="0"/>
              </a:rPr>
              <a:t>Cxxx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1746306" y="3141291"/>
            <a:ext cx="2107569" cy="39846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081D58"/>
                </a:solidFill>
                <a:latin typeface="Arial Narrow" pitchFamily="34" charset="0"/>
              </a:rPr>
              <a:t>Parameters or functions</a:t>
            </a:r>
            <a:endParaRPr lang="de-CH" sz="8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1746306" y="3539356"/>
            <a:ext cx="2107569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rgbClr val="081D58"/>
                </a:solidFill>
                <a:latin typeface="Arial Narrow" pitchFamily="34" charset="0"/>
              </a:rPr>
              <a:t>Description</a:t>
            </a: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1760000" y="1336845"/>
            <a:ext cx="2093577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CH" sz="1000" b="1" dirty="0">
                <a:solidFill>
                  <a:srgbClr val="081D58"/>
                </a:solidFill>
                <a:latin typeface="Arial Narrow" pitchFamily="34" charset="0"/>
              </a:rPr>
              <a:t>Cxxx</a:t>
            </a: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1760000" y="2162346"/>
            <a:ext cx="2093577" cy="37961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rgbClr val="081D58"/>
                </a:solidFill>
                <a:latin typeface="Arial Narrow" pitchFamily="34" charset="0"/>
              </a:rPr>
              <a:t>Description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1760000" y="1730545"/>
            <a:ext cx="2093875" cy="431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081D58"/>
                </a:solidFill>
                <a:latin typeface="Arial Narrow" pitchFamily="34" charset="0"/>
              </a:rPr>
              <a:t>Parameters</a:t>
            </a:r>
            <a:endParaRPr lang="de-CH" sz="8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42" name="Line 34"/>
          <p:cNvSpPr>
            <a:spLocks noChangeShapeType="1"/>
          </p:cNvSpPr>
          <p:nvPr/>
        </p:nvSpPr>
        <p:spPr bwMode="auto">
          <a:xfrm>
            <a:off x="2800089" y="2564457"/>
            <a:ext cx="6847" cy="183134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43" name="Line 35"/>
          <p:cNvSpPr>
            <a:spLocks noChangeShapeType="1"/>
          </p:cNvSpPr>
          <p:nvPr/>
        </p:nvSpPr>
        <p:spPr bwMode="auto">
          <a:xfrm>
            <a:off x="3853874" y="1535283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5561192" y="474667"/>
            <a:ext cx="255411" cy="28892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83" name="Oval 12"/>
          <p:cNvSpPr>
            <a:spLocks noChangeArrowheads="1"/>
          </p:cNvSpPr>
          <p:nvPr/>
        </p:nvSpPr>
        <p:spPr bwMode="auto">
          <a:xfrm>
            <a:off x="5585178" y="5156204"/>
            <a:ext cx="255412" cy="28892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84" name="Oval 13"/>
          <p:cNvSpPr>
            <a:spLocks noChangeArrowheads="1"/>
          </p:cNvSpPr>
          <p:nvPr/>
        </p:nvSpPr>
        <p:spPr bwMode="auto">
          <a:xfrm>
            <a:off x="5650089" y="5227638"/>
            <a:ext cx="127000" cy="14446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85" name="AutoShape 11"/>
          <p:cNvSpPr>
            <a:spLocks noChangeArrowheads="1"/>
          </p:cNvSpPr>
          <p:nvPr/>
        </p:nvSpPr>
        <p:spPr bwMode="auto">
          <a:xfrm>
            <a:off x="4984045" y="1052517"/>
            <a:ext cx="1409700" cy="2889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yo-NG" sz="1000" b="1">
                <a:solidFill>
                  <a:srgbClr val="081D58"/>
                </a:solidFill>
                <a:latin typeface="Arial Narrow" pitchFamily="34" charset="0"/>
              </a:rPr>
              <a:t>ActivityXyz</a:t>
            </a:r>
            <a:endParaRPr lang="yo-NG" sz="1000" b="1">
              <a:solidFill>
                <a:srgbClr val="0066FF"/>
              </a:solidFill>
              <a:latin typeface="Arial Narrow" pitchFamily="34" charset="0"/>
            </a:endParaRPr>
          </a:p>
        </p:txBody>
      </p:sp>
      <p:sp>
        <p:nvSpPr>
          <p:cNvPr id="28686" name="Line 17"/>
          <p:cNvSpPr>
            <a:spLocks noChangeShapeType="1"/>
          </p:cNvSpPr>
          <p:nvPr/>
        </p:nvSpPr>
        <p:spPr bwMode="auto">
          <a:xfrm>
            <a:off x="5688189" y="763590"/>
            <a:ext cx="0" cy="2889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87" name="Line 49"/>
          <p:cNvSpPr>
            <a:spLocks noChangeShapeType="1"/>
          </p:cNvSpPr>
          <p:nvPr/>
        </p:nvSpPr>
        <p:spPr bwMode="auto">
          <a:xfrm flipV="1">
            <a:off x="4847168" y="2338388"/>
            <a:ext cx="677333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88" name="Rectangle 5"/>
          <p:cNvSpPr>
            <a:spLocks noChangeArrowheads="1"/>
          </p:cNvSpPr>
          <p:nvPr/>
        </p:nvSpPr>
        <p:spPr bwMode="auto">
          <a:xfrm>
            <a:off x="5231905" y="215900"/>
            <a:ext cx="8386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yo-NG" sz="800" b="1">
                <a:solidFill>
                  <a:srgbClr val="081D58"/>
                </a:solidFill>
                <a:latin typeface="Arial Narrow" pitchFamily="34" charset="0"/>
              </a:rPr>
              <a:t>Activity diagram</a:t>
            </a:r>
          </a:p>
        </p:txBody>
      </p:sp>
      <p:sp>
        <p:nvSpPr>
          <p:cNvPr id="28689" name="AutoShape 11"/>
          <p:cNvSpPr>
            <a:spLocks noChangeArrowheads="1"/>
          </p:cNvSpPr>
          <p:nvPr/>
        </p:nvSpPr>
        <p:spPr bwMode="auto">
          <a:xfrm>
            <a:off x="4984047" y="1627192"/>
            <a:ext cx="1408289" cy="2889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yo-NG" sz="1000" b="1">
                <a:solidFill>
                  <a:srgbClr val="081D58"/>
                </a:solidFill>
                <a:latin typeface="Arial Narrow" pitchFamily="34" charset="0"/>
              </a:rPr>
              <a:t>ActivityXyz</a:t>
            </a:r>
            <a:endParaRPr lang="yo-NG" sz="1000" b="1">
              <a:solidFill>
                <a:srgbClr val="0066FF"/>
              </a:solidFill>
              <a:latin typeface="Arial Narrow" pitchFamily="34" charset="0"/>
            </a:endParaRPr>
          </a:p>
        </p:txBody>
      </p:sp>
      <p:sp>
        <p:nvSpPr>
          <p:cNvPr id="28690" name="Line 17"/>
          <p:cNvSpPr>
            <a:spLocks noChangeShapeType="1"/>
          </p:cNvSpPr>
          <p:nvPr/>
        </p:nvSpPr>
        <p:spPr bwMode="auto">
          <a:xfrm>
            <a:off x="5688189" y="1339854"/>
            <a:ext cx="0" cy="2889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91" name="Line 17"/>
          <p:cNvSpPr>
            <a:spLocks noChangeShapeType="1"/>
          </p:cNvSpPr>
          <p:nvPr/>
        </p:nvSpPr>
        <p:spPr bwMode="auto">
          <a:xfrm flipH="1">
            <a:off x="5693834" y="4221167"/>
            <a:ext cx="0" cy="3063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92" name="AutoShape 11"/>
          <p:cNvSpPr>
            <a:spLocks noChangeArrowheads="1"/>
          </p:cNvSpPr>
          <p:nvPr/>
        </p:nvSpPr>
        <p:spPr bwMode="auto">
          <a:xfrm>
            <a:off x="4986867" y="2779717"/>
            <a:ext cx="1406878" cy="2889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yo-NG" sz="1000" b="1">
                <a:solidFill>
                  <a:srgbClr val="081D58"/>
                </a:solidFill>
                <a:latin typeface="Arial Narrow" pitchFamily="34" charset="0"/>
              </a:rPr>
              <a:t>ActivityXyz</a:t>
            </a:r>
            <a:endParaRPr lang="yo-NG" sz="1000" b="1">
              <a:solidFill>
                <a:srgbClr val="0066FF"/>
              </a:solidFill>
              <a:latin typeface="Arial Narrow" pitchFamily="34" charset="0"/>
            </a:endParaRPr>
          </a:p>
        </p:txBody>
      </p:sp>
      <p:sp>
        <p:nvSpPr>
          <p:cNvPr id="28693" name="Line 17"/>
          <p:cNvSpPr>
            <a:spLocks noChangeShapeType="1"/>
          </p:cNvSpPr>
          <p:nvPr/>
        </p:nvSpPr>
        <p:spPr bwMode="auto">
          <a:xfrm>
            <a:off x="5689600" y="1916117"/>
            <a:ext cx="0" cy="2889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94" name="Flowchart: Decision 6"/>
          <p:cNvSpPr>
            <a:spLocks noChangeArrowheads="1"/>
          </p:cNvSpPr>
          <p:nvPr/>
        </p:nvSpPr>
        <p:spPr bwMode="auto">
          <a:xfrm>
            <a:off x="5490634" y="2205042"/>
            <a:ext cx="383822" cy="287337"/>
          </a:xfrm>
          <a:prstGeom prst="flowChartDecision">
            <a:avLst/>
          </a:prstGeom>
          <a:solidFill>
            <a:srgbClr val="FFFF99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95" name="Line 17"/>
          <p:cNvSpPr>
            <a:spLocks noChangeShapeType="1"/>
          </p:cNvSpPr>
          <p:nvPr/>
        </p:nvSpPr>
        <p:spPr bwMode="auto">
          <a:xfrm>
            <a:off x="5681133" y="2492375"/>
            <a:ext cx="0" cy="2873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96" name="Line 17"/>
          <p:cNvSpPr>
            <a:spLocks noChangeShapeType="1"/>
          </p:cNvSpPr>
          <p:nvPr/>
        </p:nvSpPr>
        <p:spPr bwMode="auto">
          <a:xfrm>
            <a:off x="4855634" y="2636842"/>
            <a:ext cx="0" cy="2873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97" name="Line 17"/>
          <p:cNvSpPr>
            <a:spLocks noChangeShapeType="1"/>
          </p:cNvSpPr>
          <p:nvPr/>
        </p:nvSpPr>
        <p:spPr bwMode="auto">
          <a:xfrm>
            <a:off x="4845756" y="3827467"/>
            <a:ext cx="0" cy="2873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98" name="AutoShape 11"/>
          <p:cNvSpPr>
            <a:spLocks noChangeArrowheads="1"/>
          </p:cNvSpPr>
          <p:nvPr/>
        </p:nvSpPr>
        <p:spPr bwMode="auto">
          <a:xfrm>
            <a:off x="4984047" y="3932241"/>
            <a:ext cx="1408289" cy="2889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yo-NG" sz="1000" b="1">
                <a:solidFill>
                  <a:srgbClr val="081D58"/>
                </a:solidFill>
                <a:latin typeface="Arial Narrow" pitchFamily="34" charset="0"/>
              </a:rPr>
              <a:t>ActivityXyz</a:t>
            </a:r>
            <a:endParaRPr lang="yo-NG" sz="1000" b="1">
              <a:solidFill>
                <a:srgbClr val="0066FF"/>
              </a:solidFill>
              <a:latin typeface="Arial Narrow" pitchFamily="34" charset="0"/>
            </a:endParaRPr>
          </a:p>
        </p:txBody>
      </p:sp>
      <p:sp>
        <p:nvSpPr>
          <p:cNvPr id="28699" name="Line 17"/>
          <p:cNvSpPr>
            <a:spLocks noChangeShapeType="1"/>
          </p:cNvSpPr>
          <p:nvPr/>
        </p:nvSpPr>
        <p:spPr bwMode="auto">
          <a:xfrm>
            <a:off x="5688189" y="3068642"/>
            <a:ext cx="0" cy="2889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700" name="Flowchart: Decision 6"/>
          <p:cNvSpPr>
            <a:spLocks noChangeArrowheads="1"/>
          </p:cNvSpPr>
          <p:nvPr/>
        </p:nvSpPr>
        <p:spPr bwMode="auto">
          <a:xfrm>
            <a:off x="5489222" y="3357567"/>
            <a:ext cx="383822" cy="287337"/>
          </a:xfrm>
          <a:prstGeom prst="flowChartDecision">
            <a:avLst/>
          </a:prstGeom>
          <a:solidFill>
            <a:srgbClr val="FFFF99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701" name="Line 17"/>
          <p:cNvSpPr>
            <a:spLocks noChangeShapeType="1"/>
          </p:cNvSpPr>
          <p:nvPr/>
        </p:nvSpPr>
        <p:spPr bwMode="auto">
          <a:xfrm>
            <a:off x="5679723" y="3644900"/>
            <a:ext cx="0" cy="2873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702" name="Line 49"/>
          <p:cNvSpPr>
            <a:spLocks noChangeShapeType="1"/>
          </p:cNvSpPr>
          <p:nvPr/>
        </p:nvSpPr>
        <p:spPr bwMode="auto">
          <a:xfrm flipV="1">
            <a:off x="4855636" y="3502025"/>
            <a:ext cx="668867" cy="63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703" name="Line 49"/>
          <p:cNvSpPr>
            <a:spLocks noChangeShapeType="1"/>
          </p:cNvSpPr>
          <p:nvPr/>
        </p:nvSpPr>
        <p:spPr bwMode="auto">
          <a:xfrm>
            <a:off x="4855634" y="3213100"/>
            <a:ext cx="83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704" name="Line 49"/>
          <p:cNvSpPr>
            <a:spLocks noChangeShapeType="1"/>
          </p:cNvSpPr>
          <p:nvPr/>
        </p:nvSpPr>
        <p:spPr bwMode="auto">
          <a:xfrm>
            <a:off x="4847167" y="4365625"/>
            <a:ext cx="84102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705" name="Line 49"/>
          <p:cNvSpPr>
            <a:spLocks noChangeShapeType="1"/>
          </p:cNvSpPr>
          <p:nvPr/>
        </p:nvSpPr>
        <p:spPr bwMode="auto">
          <a:xfrm flipV="1">
            <a:off x="4849990" y="2349500"/>
            <a:ext cx="5644" cy="863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706" name="Line 49"/>
          <p:cNvSpPr>
            <a:spLocks noChangeShapeType="1"/>
          </p:cNvSpPr>
          <p:nvPr/>
        </p:nvSpPr>
        <p:spPr bwMode="auto">
          <a:xfrm flipV="1">
            <a:off x="4844345" y="3502025"/>
            <a:ext cx="5644" cy="863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707" name="AutoShape 11"/>
          <p:cNvSpPr>
            <a:spLocks noChangeArrowheads="1"/>
          </p:cNvSpPr>
          <p:nvPr/>
        </p:nvSpPr>
        <p:spPr bwMode="auto">
          <a:xfrm>
            <a:off x="4989691" y="4529142"/>
            <a:ext cx="1408289" cy="2889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yo-NG" sz="1000" b="1">
                <a:solidFill>
                  <a:srgbClr val="081D58"/>
                </a:solidFill>
                <a:latin typeface="Arial Narrow" pitchFamily="34" charset="0"/>
              </a:rPr>
              <a:t>ActivityXyz</a:t>
            </a:r>
            <a:endParaRPr lang="yo-NG" sz="1000" b="1">
              <a:solidFill>
                <a:srgbClr val="0066FF"/>
              </a:solidFill>
              <a:latin typeface="Arial Narrow" pitchFamily="34" charset="0"/>
            </a:endParaRPr>
          </a:p>
        </p:txBody>
      </p:sp>
      <p:sp>
        <p:nvSpPr>
          <p:cNvPr id="28708" name="Line 17"/>
          <p:cNvSpPr>
            <a:spLocks noChangeShapeType="1"/>
          </p:cNvSpPr>
          <p:nvPr/>
        </p:nvSpPr>
        <p:spPr bwMode="auto">
          <a:xfrm>
            <a:off x="5693834" y="4818067"/>
            <a:ext cx="0" cy="3381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7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_White">
  <a:themeElements>
    <a:clrScheme name="">
      <a:dk1>
        <a:srgbClr val="081D58"/>
      </a:dk1>
      <a:lt1>
        <a:srgbClr val="FFFFFF"/>
      </a:lt1>
      <a:dk2>
        <a:srgbClr val="006666"/>
      </a:dk2>
      <a:lt2>
        <a:srgbClr val="FAFD00"/>
      </a:lt2>
      <a:accent1>
        <a:srgbClr val="C1CEFF"/>
      </a:accent1>
      <a:accent2>
        <a:srgbClr val="618FFD"/>
      </a:accent2>
      <a:accent3>
        <a:srgbClr val="AAB8B8"/>
      </a:accent3>
      <a:accent4>
        <a:srgbClr val="DADADA"/>
      </a:accent4>
      <a:accent5>
        <a:srgbClr val="DDE3FF"/>
      </a:accent5>
      <a:accent6>
        <a:srgbClr val="5781E5"/>
      </a:accent6>
      <a:hlink>
        <a:srgbClr val="FC0128"/>
      </a:hlink>
      <a:folHlink>
        <a:srgbClr val="00AE00"/>
      </a:folHlink>
    </a:clrScheme>
    <a:fontScheme name="_White.pot">
      <a:majorFont>
        <a:latin typeface="Phonak Rotis"/>
        <a:ea typeface=""/>
        <a:cs typeface=""/>
      </a:majorFont>
      <a:minorFont>
        <a:latin typeface="Phonak Rot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Phonak Roti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Phonak Rotis" pitchFamily="2" charset="0"/>
          </a:defRPr>
        </a:defPPr>
      </a:lstStyle>
    </a:lnDef>
  </a:objectDefaults>
  <a:extraClrSchemeLst>
    <a:extraClrScheme>
      <a:clrScheme name="_White.po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White.po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White">
  <a:themeElements>
    <a:clrScheme name="">
      <a:dk1>
        <a:srgbClr val="081D58"/>
      </a:dk1>
      <a:lt1>
        <a:srgbClr val="FFFFFF"/>
      </a:lt1>
      <a:dk2>
        <a:srgbClr val="006666"/>
      </a:dk2>
      <a:lt2>
        <a:srgbClr val="FAFD00"/>
      </a:lt2>
      <a:accent1>
        <a:srgbClr val="C1CEFF"/>
      </a:accent1>
      <a:accent2>
        <a:srgbClr val="618FFD"/>
      </a:accent2>
      <a:accent3>
        <a:srgbClr val="AAB8B8"/>
      </a:accent3>
      <a:accent4>
        <a:srgbClr val="DADADA"/>
      </a:accent4>
      <a:accent5>
        <a:srgbClr val="DDE3FF"/>
      </a:accent5>
      <a:accent6>
        <a:srgbClr val="5781E5"/>
      </a:accent6>
      <a:hlink>
        <a:srgbClr val="FC0128"/>
      </a:hlink>
      <a:folHlink>
        <a:srgbClr val="00AE00"/>
      </a:folHlink>
    </a:clrScheme>
    <a:fontScheme name="_White.pot">
      <a:majorFont>
        <a:latin typeface="Phonak Rotis"/>
        <a:ea typeface=""/>
        <a:cs typeface=""/>
      </a:majorFont>
      <a:minorFont>
        <a:latin typeface="Phonak Rot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Phonak Roti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Phonak Rotis" pitchFamily="2" charset="0"/>
          </a:defRPr>
        </a:defPPr>
      </a:lstStyle>
    </a:lnDef>
  </a:objectDefaults>
  <a:extraClrSchemeLst>
    <a:extraClrScheme>
      <a:clrScheme name="_White.po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White.po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Breitbild</PresentationFormat>
  <Paragraphs>112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5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Phonak Rotis</vt:lpstr>
      <vt:lpstr>Office Theme</vt:lpstr>
      <vt:lpstr>4__White</vt:lpstr>
      <vt:lpstr>_White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Microsoft-Konto</cp:lastModifiedBy>
  <cp:revision>26</cp:revision>
  <cp:lastPrinted>2014-10-13T15:10:51Z</cp:lastPrinted>
  <dcterms:created xsi:type="dcterms:W3CDTF">2014-10-07T04:42:41Z</dcterms:created>
  <dcterms:modified xsi:type="dcterms:W3CDTF">2014-10-13T15:15:39Z</dcterms:modified>
</cp:coreProperties>
</file>