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EFB0-0CA1-4741-9E6C-83982BC20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95079-9C16-4366-A180-F0558224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F418-E855-48EC-96EA-B0A5F0F3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99F5-765F-43CD-B381-EE4FAA6D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9539-CB47-429B-B188-3AC01188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3BC0-FE06-4103-9DED-E71066BC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5AF5D-C65B-4E76-AFB9-A31D0A62D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7FDF-7D07-456F-9B13-8C5631B2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6D41-8C3E-44FF-81A0-E973FB7B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B3CC-577C-466A-B896-FE4B40AE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E6943-6252-4709-A6F3-7332DF1B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EDA6-3AC1-4B74-B6DA-ADBB42980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281B6-D31F-4754-A918-E4972484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073F-5026-4476-A1D4-2FC73738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ECBF-80BE-4D76-BD53-D97C764F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0B0-A2DA-43E1-80FF-ED4655FA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6C79-230B-46A3-BB4E-C1CDA4B1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6F25-4618-49BD-99D9-2FE0B0E5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87C5-1CB6-4C65-A86C-B0C72813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21487-9F65-46BC-BF33-6515ADB1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06EC-AE49-4C8E-AC29-398A522A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2611-15B1-486E-B79B-D3EB6D7A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C96E-527B-4F72-BE62-690C1B3C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7F2B-6A49-4A73-9561-C9673134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FB6F-C12B-4821-ACA5-0484F6C2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8909-BE69-4790-BB2A-AC6974CD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593F-7974-4309-A1AC-12A0FB097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6A3C0-7C5E-40F5-B0B2-25DE8A2C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3D304-7950-4FD4-A940-8A22DE0E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FEE35-CF01-4027-9C1C-4325D6C8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858D-572A-4B79-9732-7E7BD4F2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49E7-A723-4A09-BC62-0B3A446B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CA20-94B5-4A42-BF06-727E749E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B7E87-5CB1-47E0-9D39-4877C19AC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A637A-C767-44ED-AA40-AE45C86A1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7E209-1D75-4147-9988-664FDE804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7A291-FEB0-4EDB-A562-230D5036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3E848-BA25-4737-8CAA-8CBB0FBD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AD5E8-9C62-4909-9498-E9521C80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6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7F1E-52A1-405B-9CF9-DE7D86AB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9ADDE-86EA-42B8-9948-B4CDF7D3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FF934-5510-4C40-8764-BD308224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1AF3E-D4ED-468D-8433-2C160ED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308A-6F17-4106-8821-5210FA98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06457-F12A-471D-9450-3D82A46B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E45F4-157B-47D5-9D7D-974C606A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EB0D-6B97-4B28-BD97-7E2B1DFA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2E60-5F63-4AD3-B536-7810CD31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86278-084A-40C8-945C-A73E8CDD3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B488F-C30D-4C00-963D-630E870A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65E3C-43AB-45A9-ACE4-BA19E813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5BDF9-DB14-4555-A5BF-76703C77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E402-BF05-4A50-84DF-0C1BB154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034C0-354D-485D-B084-73D0B87AB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53966-ED9A-4C61-BE19-A60762E5B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BDB1D-7477-4FBB-A0FF-E34430FE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4778-A3E8-4BED-84C8-2D02026D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29848-4CC5-46BF-872B-DD83BAF4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1C664-529D-46FE-BC6C-3A8EFFF6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D5B5-6387-4BFA-BB16-71D41C09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9A61-AE64-4D05-B3C0-0078E4715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1EB6-D072-40CF-A6B7-5F17D548428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E0FE4-785F-4975-9FE7-C4EC9E425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2548-4A46-4D5A-8EDC-6D81D1D0C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7D3E-62F6-4BE1-BCB2-1AE1C235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ZPJWfkjwM0?feature=oembed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DD891A51-4A19-4D12-8DDC-EEE379EF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36" y="2375273"/>
            <a:ext cx="4380776" cy="1597252"/>
          </a:xfrm>
        </p:spPr>
        <p:txBody>
          <a:bodyPr>
            <a:noAutofit/>
          </a:bodyPr>
          <a:lstStyle/>
          <a:p>
            <a:r>
              <a:rPr lang="en" sz="3200" dirty="0">
                <a:latin typeface="Agency FB" panose="020B0503020202020204" pitchFamily="34" charset="0"/>
              </a:rPr>
              <a:t>Investigating Systemic Racial Bias in </a:t>
            </a:r>
            <a:r>
              <a:rPr lang="en-US" sz="3200" dirty="0">
                <a:latin typeface="Agency FB" panose="020B0503020202020204" pitchFamily="34" charset="0"/>
              </a:rPr>
              <a:t>Public</a:t>
            </a:r>
            <a:r>
              <a:rPr lang="en" sz="3200" dirty="0">
                <a:latin typeface="Agency FB" panose="020B0503020202020204" pitchFamily="34" charset="0"/>
              </a:rPr>
              <a:t> funded Services in the Great City of St. Louis, MO </a:t>
            </a:r>
            <a:br>
              <a:rPr lang="en" sz="3200" dirty="0"/>
            </a:br>
            <a:endParaRPr lang="en-US" sz="3200" b="1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7E6B6D-2F84-4166-9F4D-FFA0E0860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233" y="-349114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40AD87-30B2-4359-A33A-86D9F59E3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206" y="-349114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6">
            <a:extLst>
              <a:ext uri="{FF2B5EF4-FFF2-40B4-BE49-F238E27FC236}">
                <a16:creationId xmlns:a16="http://schemas.microsoft.com/office/drawing/2014/main" id="{D411CC74-416E-4F21-A559-C8B7905D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7973" y="-349114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erson with a dog&#10;&#10;Description automatically generated with medium confidence">
            <a:extLst>
              <a:ext uri="{FF2B5EF4-FFF2-40B4-BE49-F238E27FC236}">
                <a16:creationId xmlns:a16="http://schemas.microsoft.com/office/drawing/2014/main" id="{FB4E9EDF-603E-460A-A000-E04D95BF1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4" r="18943" b="-1"/>
          <a:stretch/>
        </p:blipFill>
        <p:spPr>
          <a:xfrm rot="5400000">
            <a:off x="9192606" y="3092129"/>
            <a:ext cx="2290558" cy="3708230"/>
          </a:xfrm>
          <a:prstGeom prst="rect">
            <a:avLst/>
          </a:prstGeom>
        </p:spPr>
      </p:pic>
      <p:pic>
        <p:nvPicPr>
          <p:cNvPr id="18" name="Picture 17" descr="A picture containing wall, person, indoor, posing&#10;&#10;Description automatically generated">
            <a:extLst>
              <a:ext uri="{FF2B5EF4-FFF2-40B4-BE49-F238E27FC236}">
                <a16:creationId xmlns:a16="http://schemas.microsoft.com/office/drawing/2014/main" id="{4538FB3C-83A9-4C31-B902-CEA5C3A963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b="15012"/>
          <a:stretch/>
        </p:blipFill>
        <p:spPr>
          <a:xfrm>
            <a:off x="8512458" y="760010"/>
            <a:ext cx="3650854" cy="2218048"/>
          </a:xfrm>
          <a:prstGeom prst="rect">
            <a:avLst/>
          </a:prstGeom>
        </p:spPr>
      </p:pic>
      <p:pic>
        <p:nvPicPr>
          <p:cNvPr id="20" name="Picture 19" descr="A picture containing person, spectacles&#10;&#10;Description automatically generated">
            <a:extLst>
              <a:ext uri="{FF2B5EF4-FFF2-40B4-BE49-F238E27FC236}">
                <a16:creationId xmlns:a16="http://schemas.microsoft.com/office/drawing/2014/main" id="{1387B70B-E3A0-469E-B11A-494AA8B37E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4" r="2" b="12631"/>
          <a:stretch/>
        </p:blipFill>
        <p:spPr>
          <a:xfrm>
            <a:off x="4977590" y="4552628"/>
            <a:ext cx="3364034" cy="1997410"/>
          </a:xfrm>
          <a:prstGeom prst="rect">
            <a:avLst/>
          </a:prstGeom>
        </p:spPr>
      </p:pic>
      <p:pic>
        <p:nvPicPr>
          <p:cNvPr id="14" name="Picture 13" descr="A picture containing person, person, necktie, wall&#10;&#10;Description automatically generated">
            <a:extLst>
              <a:ext uri="{FF2B5EF4-FFF2-40B4-BE49-F238E27FC236}">
                <a16:creationId xmlns:a16="http://schemas.microsoft.com/office/drawing/2014/main" id="{8727BCA7-F0DB-4C24-A4A1-03CDED16B4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5" r="2" b="29920"/>
          <a:stretch/>
        </p:blipFill>
        <p:spPr>
          <a:xfrm>
            <a:off x="4764020" y="-7961"/>
            <a:ext cx="3719752" cy="22506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0167E6-1256-418C-B699-F4DF914685A4}"/>
              </a:ext>
            </a:extLst>
          </p:cNvPr>
          <p:cNvSpPr txBox="1"/>
          <p:nvPr/>
        </p:nvSpPr>
        <p:spPr>
          <a:xfrm>
            <a:off x="4695512" y="1959026"/>
            <a:ext cx="37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DR. Munene Kanampiu(Mentor)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E69B2B-DCBE-4F87-A557-54EBD08B872F}"/>
              </a:ext>
            </a:extLst>
          </p:cNvPr>
          <p:cNvSpPr txBox="1"/>
          <p:nvPr/>
        </p:nvSpPr>
        <p:spPr>
          <a:xfrm>
            <a:off x="8448812" y="1924107"/>
            <a:ext cx="37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Miss Jasmine Trapier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D0A52B-D245-49F1-A962-991DD3E05D46}"/>
              </a:ext>
            </a:extLst>
          </p:cNvPr>
          <p:cNvSpPr txBox="1"/>
          <p:nvPr/>
        </p:nvSpPr>
        <p:spPr>
          <a:xfrm>
            <a:off x="8506186" y="4284385"/>
            <a:ext cx="37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Mr. Kristin </a:t>
            </a:r>
            <a:r>
              <a:rPr lang="en-US" b="1" dirty="0" err="1"/>
              <a:t>Mannino</a:t>
            </a:r>
            <a:endParaRPr 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6F0058-222E-4EA5-A5C9-5486417F293B}"/>
              </a:ext>
            </a:extLst>
          </p:cNvPr>
          <p:cNvSpPr txBox="1"/>
          <p:nvPr/>
        </p:nvSpPr>
        <p:spPr>
          <a:xfrm>
            <a:off x="5019612" y="6486129"/>
            <a:ext cx="37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Rebecca Caldwell (Co-Mentor)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BAACF8-C942-47D9-AFEC-1A6FFF074069}"/>
              </a:ext>
            </a:extLst>
          </p:cNvPr>
          <p:cNvSpPr txBox="1"/>
          <p:nvPr/>
        </p:nvSpPr>
        <p:spPr>
          <a:xfrm>
            <a:off x="4257139" y="2668981"/>
            <a:ext cx="4733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The EQUALIZERS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8081B6-4D59-4493-82B3-839A507F9607}"/>
              </a:ext>
            </a:extLst>
          </p:cNvPr>
          <p:cNvSpPr txBox="1"/>
          <p:nvPr/>
        </p:nvSpPr>
        <p:spPr>
          <a:xfrm>
            <a:off x="-27640" y="3992420"/>
            <a:ext cx="42847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 dirty="0"/>
              <a:t>Does racial bias exist in allocation of public-funded services in the great city of St. Louis? (Sample data examples: Public saftey,Public health, Public education)</a:t>
            </a:r>
          </a:p>
          <a:p>
            <a:pPr marL="101600" lvl="0" indent="0" algn="just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800" dirty="0"/>
              <a:t>Impact: Racial Injustice Awareness for the residents of St. Louis &amp; greater Missouri state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8044CB9C-D6BC-4339-924E-4F3AD6A92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8" y="71732"/>
            <a:ext cx="4380776" cy="2221707"/>
          </a:xfrm>
          <a:prstGeom prst="rect">
            <a:avLst/>
          </a:prstGeom>
        </p:spPr>
      </p:pic>
      <p:pic>
        <p:nvPicPr>
          <p:cNvPr id="2" name="Online Media 1" title="A Change Is Gonna Come">
            <a:hlinkClick r:id="" action="ppaction://media"/>
            <a:extLst>
              <a:ext uri="{FF2B5EF4-FFF2-40B4-BE49-F238E27FC236}">
                <a16:creationId xmlns:a16="http://schemas.microsoft.com/office/drawing/2014/main" id="{C11B8E4C-B862-4101-A29D-397579A0D8F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4826000" y="2476500"/>
            <a:ext cx="370924" cy="2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4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90</Words>
  <Application>Microsoft Office PowerPoint</Application>
  <PresentationFormat>Widescreen</PresentationFormat>
  <Paragraphs>9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Caldwell</dc:creator>
  <cp:lastModifiedBy>jasmine trapier</cp:lastModifiedBy>
  <cp:revision>5</cp:revision>
  <dcterms:created xsi:type="dcterms:W3CDTF">2021-11-05T00:37:15Z</dcterms:created>
  <dcterms:modified xsi:type="dcterms:W3CDTF">2021-11-08T22:31:32Z</dcterms:modified>
</cp:coreProperties>
</file>