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70" r:id="rId5"/>
    <p:sldId id="289" r:id="rId6"/>
    <p:sldId id="281" r:id="rId7"/>
    <p:sldId id="282" r:id="rId8"/>
    <p:sldId id="263" r:id="rId9"/>
    <p:sldId id="278" r:id="rId10"/>
    <p:sldId id="265" r:id="rId11"/>
    <p:sldId id="264" r:id="rId12"/>
    <p:sldId id="284" r:id="rId13"/>
    <p:sldId id="285" r:id="rId14"/>
    <p:sldId id="288" r:id="rId15"/>
    <p:sldId id="286" r:id="rId16"/>
    <p:sldId id="26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3696"/>
  </p:normalViewPr>
  <p:slideViewPr>
    <p:cSldViewPr snapToGrid="0">
      <p:cViewPr varScale="1">
        <p:scale>
          <a:sx n="83" d="100"/>
          <a:sy n="83" d="100"/>
        </p:scale>
        <p:origin x="114" y="246"/>
      </p:cViewPr>
      <p:guideLst>
        <p:guide orient="horz" pos="2160"/>
        <p:guide pos="3840"/>
      </p:guideLst>
    </p:cSldViewPr>
  </p:slideViewPr>
  <p:notesTextViewPr>
    <p:cViewPr>
      <p:scale>
        <a:sx n="1" d="1"/>
        <a:sy n="1" d="1"/>
      </p:scale>
      <p:origin x="0" y="0"/>
    </p:cViewPr>
  </p:notesTextViewPr>
  <p:sorterViewPr>
    <p:cViewPr>
      <p:scale>
        <a:sx n="68" d="100"/>
        <a:sy n="68"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80D87-02F3-4D1A-8CE1-EBCE996B2B82}" type="doc">
      <dgm:prSet loTypeId="urn:diagrams.loki3.com/BracketList" loCatId="list" qsTypeId="urn:microsoft.com/office/officeart/2005/8/quickstyle/simple1" qsCatId="simple" csTypeId="urn:microsoft.com/office/officeart/2005/8/colors/accent3_5" csCatId="accent3" phldr="1"/>
      <dgm:spPr/>
      <dgm:t>
        <a:bodyPr/>
        <a:lstStyle/>
        <a:p>
          <a:endParaRPr lang="en-US"/>
        </a:p>
      </dgm:t>
    </dgm:pt>
    <dgm:pt modelId="{48C220A0-4597-4148-98A2-D239D9DCCB54}">
      <dgm:prSet phldrT="[Text]"/>
      <dgm:spPr/>
      <dgm:t>
        <a:bodyPr/>
        <a:lstStyle/>
        <a:p>
          <a:r>
            <a:rPr lang="en-US" dirty="0">
              <a:solidFill>
                <a:schemeClr val="bg1"/>
              </a:solidFill>
              <a:latin typeface="+mj-lt"/>
            </a:rPr>
            <a:t>Admin</a:t>
          </a:r>
        </a:p>
      </dgm:t>
    </dgm:pt>
    <dgm:pt modelId="{3C28B49E-A447-4D28-8B3D-900FBA91C743}" type="parTrans" cxnId="{4CFD08AE-ABDC-49DC-AB20-CD6D1489EC75}">
      <dgm:prSet/>
      <dgm:spPr/>
      <dgm:t>
        <a:bodyPr/>
        <a:lstStyle/>
        <a:p>
          <a:endParaRPr lang="en-US"/>
        </a:p>
      </dgm:t>
    </dgm:pt>
    <dgm:pt modelId="{D702CE3F-1049-4EE5-A7B0-914D0784BDA9}" type="sibTrans" cxnId="{4CFD08AE-ABDC-49DC-AB20-CD6D1489EC75}">
      <dgm:prSet/>
      <dgm:spPr/>
      <dgm:t>
        <a:bodyPr/>
        <a:lstStyle/>
        <a:p>
          <a:endParaRPr lang="en-US"/>
        </a:p>
      </dgm:t>
    </dgm:pt>
    <dgm:pt modelId="{1ADBA4A7-77C3-4428-A696-C0CF14C1D1E4}">
      <dgm:prSet phldrT="[Text]"/>
      <dgm:spPr/>
      <dgm:t>
        <a:bodyPr/>
        <a:lstStyle/>
        <a:p>
          <a:r>
            <a:rPr lang="en-US" dirty="0"/>
            <a:t>Employee</a:t>
          </a:r>
        </a:p>
      </dgm:t>
    </dgm:pt>
    <dgm:pt modelId="{B1A4C432-56BD-4128-A3A9-21F092D4950F}" type="parTrans" cxnId="{898A6D57-F6DA-41DA-9D95-E158472D550A}">
      <dgm:prSet/>
      <dgm:spPr/>
      <dgm:t>
        <a:bodyPr/>
        <a:lstStyle/>
        <a:p>
          <a:endParaRPr lang="en-US"/>
        </a:p>
      </dgm:t>
    </dgm:pt>
    <dgm:pt modelId="{AC039846-AB1A-4EB2-8441-0AEDF656AC96}" type="sibTrans" cxnId="{898A6D57-F6DA-41DA-9D95-E158472D550A}">
      <dgm:prSet/>
      <dgm:spPr/>
      <dgm:t>
        <a:bodyPr/>
        <a:lstStyle/>
        <a:p>
          <a:endParaRPr lang="en-US"/>
        </a:p>
      </dgm:t>
    </dgm:pt>
    <dgm:pt modelId="{68C90FC0-FD90-432A-B776-C9D95C4A438F}">
      <dgm:prSet phldrT="[Text]"/>
      <dgm:spPr/>
      <dgm:t>
        <a:bodyPr/>
        <a:lstStyle/>
        <a:p>
          <a:r>
            <a:rPr lang="en-US" dirty="0">
              <a:solidFill>
                <a:schemeClr val="bg1"/>
              </a:solidFill>
              <a:latin typeface="+mj-lt"/>
            </a:rPr>
            <a:t>Visitors</a:t>
          </a:r>
        </a:p>
      </dgm:t>
    </dgm:pt>
    <dgm:pt modelId="{8F2D2881-017D-4867-B152-FB70CA9EAEE8}" type="parTrans" cxnId="{53022D62-A7F6-4150-89C7-50764ACF617C}">
      <dgm:prSet/>
      <dgm:spPr/>
      <dgm:t>
        <a:bodyPr/>
        <a:lstStyle/>
        <a:p>
          <a:endParaRPr lang="en-US"/>
        </a:p>
      </dgm:t>
    </dgm:pt>
    <dgm:pt modelId="{584A592C-32BE-44E8-A682-2CC8B1C85A4F}" type="sibTrans" cxnId="{53022D62-A7F6-4150-89C7-50764ACF617C}">
      <dgm:prSet/>
      <dgm:spPr/>
      <dgm:t>
        <a:bodyPr/>
        <a:lstStyle/>
        <a:p>
          <a:endParaRPr lang="en-US"/>
        </a:p>
      </dgm:t>
    </dgm:pt>
    <dgm:pt modelId="{480649D6-13F4-4C67-84ED-2D44CA1FAB3B}">
      <dgm:prSet phldrT="[Text]"/>
      <dgm:spPr>
        <a:solidFill>
          <a:schemeClr val="accent3">
            <a:lumMod val="20000"/>
            <a:lumOff val="80000"/>
            <a:alpha val="50000"/>
          </a:schemeClr>
        </a:solidFill>
      </dgm:spPr>
      <dgm:t>
        <a:bodyPr/>
        <a:lstStyle/>
        <a:p>
          <a:r>
            <a:rPr lang="en-US" dirty="0"/>
            <a:t>Customers</a:t>
          </a:r>
        </a:p>
      </dgm:t>
    </dgm:pt>
    <dgm:pt modelId="{DD0875EC-8283-4132-9B0F-DCAABABBAB6C}" type="parTrans" cxnId="{57B0AD48-E6F2-4091-A40D-76187899DBE0}">
      <dgm:prSet/>
      <dgm:spPr/>
      <dgm:t>
        <a:bodyPr/>
        <a:lstStyle/>
        <a:p>
          <a:endParaRPr lang="en-US"/>
        </a:p>
      </dgm:t>
    </dgm:pt>
    <dgm:pt modelId="{8FF45115-1075-4BD8-8CC5-02E26B7E3809}" type="sibTrans" cxnId="{57B0AD48-E6F2-4091-A40D-76187899DBE0}">
      <dgm:prSet/>
      <dgm:spPr/>
      <dgm:t>
        <a:bodyPr/>
        <a:lstStyle/>
        <a:p>
          <a:endParaRPr lang="en-US"/>
        </a:p>
      </dgm:t>
    </dgm:pt>
    <dgm:pt modelId="{69811D37-1E2D-464E-89B1-890657590F34}" type="pres">
      <dgm:prSet presAssocID="{F5A80D87-02F3-4D1A-8CE1-EBCE996B2B82}" presName="Name0" presStyleCnt="0">
        <dgm:presLayoutVars>
          <dgm:dir/>
          <dgm:animLvl val="lvl"/>
          <dgm:resizeHandles val="exact"/>
        </dgm:presLayoutVars>
      </dgm:prSet>
      <dgm:spPr/>
    </dgm:pt>
    <dgm:pt modelId="{A521F166-8550-483A-AF13-C2BA3610E28D}" type="pres">
      <dgm:prSet presAssocID="{48C220A0-4597-4148-98A2-D239D9DCCB54}" presName="linNode" presStyleCnt="0"/>
      <dgm:spPr/>
    </dgm:pt>
    <dgm:pt modelId="{84BDBA2A-2AB3-497F-A03C-3E86328AD8EF}" type="pres">
      <dgm:prSet presAssocID="{48C220A0-4597-4148-98A2-D239D9DCCB54}" presName="parTx" presStyleLbl="revTx" presStyleIdx="0" presStyleCnt="2">
        <dgm:presLayoutVars>
          <dgm:chMax val="1"/>
          <dgm:bulletEnabled val="1"/>
        </dgm:presLayoutVars>
      </dgm:prSet>
      <dgm:spPr/>
    </dgm:pt>
    <dgm:pt modelId="{289A4DB5-1164-4D9E-AB04-7DF07444AB5B}" type="pres">
      <dgm:prSet presAssocID="{48C220A0-4597-4148-98A2-D239D9DCCB54}" presName="bracket" presStyleLbl="parChTrans1D1" presStyleIdx="0" presStyleCnt="2"/>
      <dgm:spPr>
        <a:noFill/>
        <a:ln>
          <a:solidFill>
            <a:schemeClr val="bg1"/>
          </a:solidFill>
        </a:ln>
      </dgm:spPr>
    </dgm:pt>
    <dgm:pt modelId="{8EC6304C-13DA-4DAF-A6E9-0A971FADDEE6}" type="pres">
      <dgm:prSet presAssocID="{48C220A0-4597-4148-98A2-D239D9DCCB54}" presName="spH" presStyleCnt="0"/>
      <dgm:spPr/>
    </dgm:pt>
    <dgm:pt modelId="{F7FC03E9-C7DC-435E-9DCA-13F1EF84D788}" type="pres">
      <dgm:prSet presAssocID="{48C220A0-4597-4148-98A2-D239D9DCCB54}" presName="desTx" presStyleLbl="node1" presStyleIdx="0" presStyleCnt="2">
        <dgm:presLayoutVars>
          <dgm:bulletEnabled val="1"/>
        </dgm:presLayoutVars>
      </dgm:prSet>
      <dgm:spPr/>
    </dgm:pt>
    <dgm:pt modelId="{5D8F9045-3E02-4086-9968-B129188E803D}" type="pres">
      <dgm:prSet presAssocID="{D702CE3F-1049-4EE5-A7B0-914D0784BDA9}" presName="spV" presStyleCnt="0"/>
      <dgm:spPr/>
    </dgm:pt>
    <dgm:pt modelId="{FB0B68A5-5A25-4A4C-AD08-78E8AC161DCE}" type="pres">
      <dgm:prSet presAssocID="{68C90FC0-FD90-432A-B776-C9D95C4A438F}" presName="linNode" presStyleCnt="0"/>
      <dgm:spPr/>
    </dgm:pt>
    <dgm:pt modelId="{761E51E9-896D-4EC0-9618-302EE19409F2}" type="pres">
      <dgm:prSet presAssocID="{68C90FC0-FD90-432A-B776-C9D95C4A438F}" presName="parTx" presStyleLbl="revTx" presStyleIdx="1" presStyleCnt="2">
        <dgm:presLayoutVars>
          <dgm:chMax val="1"/>
          <dgm:bulletEnabled val="1"/>
        </dgm:presLayoutVars>
      </dgm:prSet>
      <dgm:spPr/>
    </dgm:pt>
    <dgm:pt modelId="{B2ADD1C8-BFE0-476D-8B2E-EEA9838A9688}" type="pres">
      <dgm:prSet presAssocID="{68C90FC0-FD90-432A-B776-C9D95C4A438F}" presName="bracket" presStyleLbl="parChTrans1D1" presStyleIdx="1" presStyleCnt="2"/>
      <dgm:spPr>
        <a:ln>
          <a:solidFill>
            <a:schemeClr val="bg1"/>
          </a:solidFill>
        </a:ln>
      </dgm:spPr>
    </dgm:pt>
    <dgm:pt modelId="{BF4B45CC-CC40-4B46-889B-BB9A2EEE524B}" type="pres">
      <dgm:prSet presAssocID="{68C90FC0-FD90-432A-B776-C9D95C4A438F}" presName="spH" presStyleCnt="0"/>
      <dgm:spPr/>
    </dgm:pt>
    <dgm:pt modelId="{24C0A3A6-623F-422E-BD8B-818322EF77C4}" type="pres">
      <dgm:prSet presAssocID="{68C90FC0-FD90-432A-B776-C9D95C4A438F}" presName="desTx" presStyleLbl="node1" presStyleIdx="1" presStyleCnt="2">
        <dgm:presLayoutVars>
          <dgm:bulletEnabled val="1"/>
        </dgm:presLayoutVars>
      </dgm:prSet>
      <dgm:spPr/>
    </dgm:pt>
  </dgm:ptLst>
  <dgm:cxnLst>
    <dgm:cxn modelId="{0AE11E1F-4334-414E-AA2B-A9AECAF49B2E}" type="presOf" srcId="{68C90FC0-FD90-432A-B776-C9D95C4A438F}" destId="{761E51E9-896D-4EC0-9618-302EE19409F2}" srcOrd="0" destOrd="0" presId="urn:diagrams.loki3.com/BracketList"/>
    <dgm:cxn modelId="{070E6831-B97B-4DF4-A7A5-5EF7FE5B1EBE}" type="presOf" srcId="{48C220A0-4597-4148-98A2-D239D9DCCB54}" destId="{84BDBA2A-2AB3-497F-A03C-3E86328AD8EF}" srcOrd="0" destOrd="0" presId="urn:diagrams.loki3.com/BracketList"/>
    <dgm:cxn modelId="{70ACDC37-2DEB-4BCD-8476-FCBDA26D2B73}" type="presOf" srcId="{1ADBA4A7-77C3-4428-A696-C0CF14C1D1E4}" destId="{F7FC03E9-C7DC-435E-9DCA-13F1EF84D788}" srcOrd="0" destOrd="0" presId="urn:diagrams.loki3.com/BracketList"/>
    <dgm:cxn modelId="{53022D62-A7F6-4150-89C7-50764ACF617C}" srcId="{F5A80D87-02F3-4D1A-8CE1-EBCE996B2B82}" destId="{68C90FC0-FD90-432A-B776-C9D95C4A438F}" srcOrd="1" destOrd="0" parTransId="{8F2D2881-017D-4867-B152-FB70CA9EAEE8}" sibTransId="{584A592C-32BE-44E8-A682-2CC8B1C85A4F}"/>
    <dgm:cxn modelId="{57B0AD48-E6F2-4091-A40D-76187899DBE0}" srcId="{68C90FC0-FD90-432A-B776-C9D95C4A438F}" destId="{480649D6-13F4-4C67-84ED-2D44CA1FAB3B}" srcOrd="0" destOrd="0" parTransId="{DD0875EC-8283-4132-9B0F-DCAABABBAB6C}" sibTransId="{8FF45115-1075-4BD8-8CC5-02E26B7E3809}"/>
    <dgm:cxn modelId="{F60EED4D-A928-4E07-96D9-C379992E9023}" type="presOf" srcId="{F5A80D87-02F3-4D1A-8CE1-EBCE996B2B82}" destId="{69811D37-1E2D-464E-89B1-890657590F34}" srcOrd="0" destOrd="0" presId="urn:diagrams.loki3.com/BracketList"/>
    <dgm:cxn modelId="{898A6D57-F6DA-41DA-9D95-E158472D550A}" srcId="{48C220A0-4597-4148-98A2-D239D9DCCB54}" destId="{1ADBA4A7-77C3-4428-A696-C0CF14C1D1E4}" srcOrd="0" destOrd="0" parTransId="{B1A4C432-56BD-4128-A3A9-21F092D4950F}" sibTransId="{AC039846-AB1A-4EB2-8441-0AEDF656AC96}"/>
    <dgm:cxn modelId="{4CFD08AE-ABDC-49DC-AB20-CD6D1489EC75}" srcId="{F5A80D87-02F3-4D1A-8CE1-EBCE996B2B82}" destId="{48C220A0-4597-4148-98A2-D239D9DCCB54}" srcOrd="0" destOrd="0" parTransId="{3C28B49E-A447-4D28-8B3D-900FBA91C743}" sibTransId="{D702CE3F-1049-4EE5-A7B0-914D0784BDA9}"/>
    <dgm:cxn modelId="{C9BB03AF-D83D-4482-A5A5-B9DEE08835F3}" type="presOf" srcId="{480649D6-13F4-4C67-84ED-2D44CA1FAB3B}" destId="{24C0A3A6-623F-422E-BD8B-818322EF77C4}" srcOrd="0" destOrd="0" presId="urn:diagrams.loki3.com/BracketList"/>
    <dgm:cxn modelId="{44E857E5-ADB7-4B11-9B41-7F22D655296F}" type="presParOf" srcId="{69811D37-1E2D-464E-89B1-890657590F34}" destId="{A521F166-8550-483A-AF13-C2BA3610E28D}" srcOrd="0" destOrd="0" presId="urn:diagrams.loki3.com/BracketList"/>
    <dgm:cxn modelId="{5DB16207-9FBE-408D-B77D-BBD9F5C07F5D}" type="presParOf" srcId="{A521F166-8550-483A-AF13-C2BA3610E28D}" destId="{84BDBA2A-2AB3-497F-A03C-3E86328AD8EF}" srcOrd="0" destOrd="0" presId="urn:diagrams.loki3.com/BracketList"/>
    <dgm:cxn modelId="{67C73388-AF3B-416F-9C28-7B8A430F7B4A}" type="presParOf" srcId="{A521F166-8550-483A-AF13-C2BA3610E28D}" destId="{289A4DB5-1164-4D9E-AB04-7DF07444AB5B}" srcOrd="1" destOrd="0" presId="urn:diagrams.loki3.com/BracketList"/>
    <dgm:cxn modelId="{8981DD12-2A8D-4A9B-B64B-6162E1DED3C2}" type="presParOf" srcId="{A521F166-8550-483A-AF13-C2BA3610E28D}" destId="{8EC6304C-13DA-4DAF-A6E9-0A971FADDEE6}" srcOrd="2" destOrd="0" presId="urn:diagrams.loki3.com/BracketList"/>
    <dgm:cxn modelId="{C0CE826D-F981-41BA-A727-6C9B74974DDD}" type="presParOf" srcId="{A521F166-8550-483A-AF13-C2BA3610E28D}" destId="{F7FC03E9-C7DC-435E-9DCA-13F1EF84D788}" srcOrd="3" destOrd="0" presId="urn:diagrams.loki3.com/BracketList"/>
    <dgm:cxn modelId="{A76DDA8B-2B6E-4EA5-95A7-F5AE22514E89}" type="presParOf" srcId="{69811D37-1E2D-464E-89B1-890657590F34}" destId="{5D8F9045-3E02-4086-9968-B129188E803D}" srcOrd="1" destOrd="0" presId="urn:diagrams.loki3.com/BracketList"/>
    <dgm:cxn modelId="{98D71497-2F44-49BD-94FB-5EBAF9A3C25D}" type="presParOf" srcId="{69811D37-1E2D-464E-89B1-890657590F34}" destId="{FB0B68A5-5A25-4A4C-AD08-78E8AC161DCE}" srcOrd="2" destOrd="0" presId="urn:diagrams.loki3.com/BracketList"/>
    <dgm:cxn modelId="{A76F54E0-8931-4B90-A69A-1CBD865F6F53}" type="presParOf" srcId="{FB0B68A5-5A25-4A4C-AD08-78E8AC161DCE}" destId="{761E51E9-896D-4EC0-9618-302EE19409F2}" srcOrd="0" destOrd="0" presId="urn:diagrams.loki3.com/BracketList"/>
    <dgm:cxn modelId="{C91BA5C1-4EBE-4ECF-9469-6461579F9736}" type="presParOf" srcId="{FB0B68A5-5A25-4A4C-AD08-78E8AC161DCE}" destId="{B2ADD1C8-BFE0-476D-8B2E-EEA9838A9688}" srcOrd="1" destOrd="0" presId="urn:diagrams.loki3.com/BracketList"/>
    <dgm:cxn modelId="{DA3267B1-7F46-47E5-ACB4-C5F5BAEB09AA}" type="presParOf" srcId="{FB0B68A5-5A25-4A4C-AD08-78E8AC161DCE}" destId="{BF4B45CC-CC40-4B46-889B-BB9A2EEE524B}" srcOrd="2" destOrd="0" presId="urn:diagrams.loki3.com/BracketList"/>
    <dgm:cxn modelId="{9B484677-A388-4FA4-861D-D078D5360084}" type="presParOf" srcId="{FB0B68A5-5A25-4A4C-AD08-78E8AC161DCE}" destId="{24C0A3A6-623F-422E-BD8B-818322EF77C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83F193-5829-49A0-B93E-189D8418948A}"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9CF81264-7D07-421F-8776-7697BD92ED9D}">
      <dgm:prSet phldrT="[Text]" custT="1"/>
      <dgm:spPr/>
      <dgm:t>
        <a:bodyPr/>
        <a:lstStyle/>
        <a:p>
          <a:r>
            <a:rPr lang="en-US" sz="1800" b="1" dirty="0">
              <a:latin typeface="+mj-lt"/>
            </a:rPr>
            <a:t>Employee</a:t>
          </a:r>
        </a:p>
      </dgm:t>
    </dgm:pt>
    <dgm:pt modelId="{9C68B201-FA7E-448C-8387-BAF50B7649F3}" type="parTrans" cxnId="{0660A8AF-AF25-46A8-9D6E-B59C55D83D49}">
      <dgm:prSet/>
      <dgm:spPr/>
      <dgm:t>
        <a:bodyPr/>
        <a:lstStyle/>
        <a:p>
          <a:endParaRPr lang="en-US"/>
        </a:p>
      </dgm:t>
    </dgm:pt>
    <dgm:pt modelId="{970432C3-3C91-461E-9CE0-B1AB6C1070B3}" type="sibTrans" cxnId="{0660A8AF-AF25-46A8-9D6E-B59C55D83D49}">
      <dgm:prSet/>
      <dgm:spPr/>
      <dgm:t>
        <a:bodyPr/>
        <a:lstStyle/>
        <a:p>
          <a:endParaRPr lang="en-US"/>
        </a:p>
      </dgm:t>
    </dgm:pt>
    <dgm:pt modelId="{F56B9D3C-9ABF-4A92-8B8E-B29786AC4D55}">
      <dgm:prSet phldrT="[Text]" custT="1"/>
      <dgm:spPr/>
      <dgm:t>
        <a:bodyPr/>
        <a:lstStyle/>
        <a:p>
          <a:r>
            <a:rPr lang="en-US" sz="1800" b="1" dirty="0">
              <a:latin typeface="+mj-lt"/>
            </a:rPr>
            <a:t>Customer</a:t>
          </a:r>
        </a:p>
      </dgm:t>
    </dgm:pt>
    <dgm:pt modelId="{635F09DD-CFE4-4FB9-9EEB-E791D49BF15D}" type="parTrans" cxnId="{8A23551E-552F-4F97-82C9-93B918ECE5C4}">
      <dgm:prSet/>
      <dgm:spPr/>
      <dgm:t>
        <a:bodyPr/>
        <a:lstStyle/>
        <a:p>
          <a:endParaRPr lang="en-US"/>
        </a:p>
      </dgm:t>
    </dgm:pt>
    <dgm:pt modelId="{C002F9B1-3B5B-469A-AF06-599C1AAC4346}" type="sibTrans" cxnId="{8A23551E-552F-4F97-82C9-93B918ECE5C4}">
      <dgm:prSet/>
      <dgm:spPr/>
      <dgm:t>
        <a:bodyPr/>
        <a:lstStyle/>
        <a:p>
          <a:endParaRPr lang="en-US"/>
        </a:p>
      </dgm:t>
    </dgm:pt>
    <dgm:pt modelId="{B582B4C7-D55F-4672-94A0-0E4D201F6FAD}" type="pres">
      <dgm:prSet presAssocID="{4483F193-5829-49A0-B93E-189D8418948A}" presName="cycle" presStyleCnt="0">
        <dgm:presLayoutVars>
          <dgm:dir/>
          <dgm:resizeHandles val="exact"/>
        </dgm:presLayoutVars>
      </dgm:prSet>
      <dgm:spPr/>
    </dgm:pt>
    <dgm:pt modelId="{3856EFDC-5EEE-4F64-8B86-C50E21EFA6F8}" type="pres">
      <dgm:prSet presAssocID="{9CF81264-7D07-421F-8776-7697BD92ED9D}" presName="node" presStyleLbl="node1" presStyleIdx="0" presStyleCnt="2">
        <dgm:presLayoutVars>
          <dgm:bulletEnabled val="1"/>
        </dgm:presLayoutVars>
      </dgm:prSet>
      <dgm:spPr/>
    </dgm:pt>
    <dgm:pt modelId="{A34C822B-F2B0-4904-A196-44B26C7C821A}" type="pres">
      <dgm:prSet presAssocID="{970432C3-3C91-461E-9CE0-B1AB6C1070B3}" presName="sibTrans" presStyleLbl="sibTrans2D1" presStyleIdx="0" presStyleCnt="2"/>
      <dgm:spPr/>
    </dgm:pt>
    <dgm:pt modelId="{B18381C7-2E99-4BA1-A1FF-D95003928BDD}" type="pres">
      <dgm:prSet presAssocID="{970432C3-3C91-461E-9CE0-B1AB6C1070B3}" presName="connectorText" presStyleLbl="sibTrans2D1" presStyleIdx="0" presStyleCnt="2"/>
      <dgm:spPr/>
    </dgm:pt>
    <dgm:pt modelId="{9FDC9EB3-FBD9-4079-AE52-578C8C684D6E}" type="pres">
      <dgm:prSet presAssocID="{F56B9D3C-9ABF-4A92-8B8E-B29786AC4D55}" presName="node" presStyleLbl="node1" presStyleIdx="1" presStyleCnt="2">
        <dgm:presLayoutVars>
          <dgm:bulletEnabled val="1"/>
        </dgm:presLayoutVars>
      </dgm:prSet>
      <dgm:spPr/>
    </dgm:pt>
    <dgm:pt modelId="{C26939A3-DD54-4B2B-981D-AC6952717169}" type="pres">
      <dgm:prSet presAssocID="{C002F9B1-3B5B-469A-AF06-599C1AAC4346}" presName="sibTrans" presStyleLbl="sibTrans2D1" presStyleIdx="1" presStyleCnt="2"/>
      <dgm:spPr/>
    </dgm:pt>
    <dgm:pt modelId="{A599958A-2CA9-4385-945C-D3E920EF528B}" type="pres">
      <dgm:prSet presAssocID="{C002F9B1-3B5B-469A-AF06-599C1AAC4346}" presName="connectorText" presStyleLbl="sibTrans2D1" presStyleIdx="1" presStyleCnt="2"/>
      <dgm:spPr/>
    </dgm:pt>
  </dgm:ptLst>
  <dgm:cxnLst>
    <dgm:cxn modelId="{DEF48D04-C506-46E0-B7CC-91B467DAC317}" type="presOf" srcId="{C002F9B1-3B5B-469A-AF06-599C1AAC4346}" destId="{C26939A3-DD54-4B2B-981D-AC6952717169}" srcOrd="0" destOrd="0" presId="urn:microsoft.com/office/officeart/2005/8/layout/cycle2"/>
    <dgm:cxn modelId="{8A23551E-552F-4F97-82C9-93B918ECE5C4}" srcId="{4483F193-5829-49A0-B93E-189D8418948A}" destId="{F56B9D3C-9ABF-4A92-8B8E-B29786AC4D55}" srcOrd="1" destOrd="0" parTransId="{635F09DD-CFE4-4FB9-9EEB-E791D49BF15D}" sibTransId="{C002F9B1-3B5B-469A-AF06-599C1AAC4346}"/>
    <dgm:cxn modelId="{40498E1F-AD77-4AA2-AAE8-B663C400B3A9}" type="presOf" srcId="{9CF81264-7D07-421F-8776-7697BD92ED9D}" destId="{3856EFDC-5EEE-4F64-8B86-C50E21EFA6F8}" srcOrd="0" destOrd="0" presId="urn:microsoft.com/office/officeart/2005/8/layout/cycle2"/>
    <dgm:cxn modelId="{01D12643-E66A-4675-93FD-C16F8264B1A4}" type="presOf" srcId="{970432C3-3C91-461E-9CE0-B1AB6C1070B3}" destId="{A34C822B-F2B0-4904-A196-44B26C7C821A}" srcOrd="0" destOrd="0" presId="urn:microsoft.com/office/officeart/2005/8/layout/cycle2"/>
    <dgm:cxn modelId="{85B05C67-27A8-4C7D-B048-82A705D9F25D}" type="presOf" srcId="{F56B9D3C-9ABF-4A92-8B8E-B29786AC4D55}" destId="{9FDC9EB3-FBD9-4079-AE52-578C8C684D6E}" srcOrd="0" destOrd="0" presId="urn:microsoft.com/office/officeart/2005/8/layout/cycle2"/>
    <dgm:cxn modelId="{715CE94D-8A5A-49CE-A964-209A7591FC4B}" type="presOf" srcId="{4483F193-5829-49A0-B93E-189D8418948A}" destId="{B582B4C7-D55F-4672-94A0-0E4D201F6FAD}" srcOrd="0" destOrd="0" presId="urn:microsoft.com/office/officeart/2005/8/layout/cycle2"/>
    <dgm:cxn modelId="{5B359450-6837-436E-B95B-A99B4EFE2ED4}" type="presOf" srcId="{C002F9B1-3B5B-469A-AF06-599C1AAC4346}" destId="{A599958A-2CA9-4385-945C-D3E920EF528B}" srcOrd="1" destOrd="0" presId="urn:microsoft.com/office/officeart/2005/8/layout/cycle2"/>
    <dgm:cxn modelId="{0660A8AF-AF25-46A8-9D6E-B59C55D83D49}" srcId="{4483F193-5829-49A0-B93E-189D8418948A}" destId="{9CF81264-7D07-421F-8776-7697BD92ED9D}" srcOrd="0" destOrd="0" parTransId="{9C68B201-FA7E-448C-8387-BAF50B7649F3}" sibTransId="{970432C3-3C91-461E-9CE0-B1AB6C1070B3}"/>
    <dgm:cxn modelId="{6B48AAC0-F07B-4455-8D30-8D21DDA0C7D7}" type="presOf" srcId="{970432C3-3C91-461E-9CE0-B1AB6C1070B3}" destId="{B18381C7-2E99-4BA1-A1FF-D95003928BDD}" srcOrd="1" destOrd="0" presId="urn:microsoft.com/office/officeart/2005/8/layout/cycle2"/>
    <dgm:cxn modelId="{171518EC-AC12-47BF-94FD-E1325AA882FC}" type="presParOf" srcId="{B582B4C7-D55F-4672-94A0-0E4D201F6FAD}" destId="{3856EFDC-5EEE-4F64-8B86-C50E21EFA6F8}" srcOrd="0" destOrd="0" presId="urn:microsoft.com/office/officeart/2005/8/layout/cycle2"/>
    <dgm:cxn modelId="{42514353-1F69-4BB3-89FA-FA8CF0EBE4DD}" type="presParOf" srcId="{B582B4C7-D55F-4672-94A0-0E4D201F6FAD}" destId="{A34C822B-F2B0-4904-A196-44B26C7C821A}" srcOrd="1" destOrd="0" presId="urn:microsoft.com/office/officeart/2005/8/layout/cycle2"/>
    <dgm:cxn modelId="{BF15BEF4-0270-4E4A-BBDC-2B96717A7EE6}" type="presParOf" srcId="{A34C822B-F2B0-4904-A196-44B26C7C821A}" destId="{B18381C7-2E99-4BA1-A1FF-D95003928BDD}" srcOrd="0" destOrd="0" presId="urn:microsoft.com/office/officeart/2005/8/layout/cycle2"/>
    <dgm:cxn modelId="{822B02D0-208B-4920-9FF8-7405307BECD4}" type="presParOf" srcId="{B582B4C7-D55F-4672-94A0-0E4D201F6FAD}" destId="{9FDC9EB3-FBD9-4079-AE52-578C8C684D6E}" srcOrd="2" destOrd="0" presId="urn:microsoft.com/office/officeart/2005/8/layout/cycle2"/>
    <dgm:cxn modelId="{A4F0818F-96A8-45F8-A6D4-D927E3D456AF}" type="presParOf" srcId="{B582B4C7-D55F-4672-94A0-0E4D201F6FAD}" destId="{C26939A3-DD54-4B2B-981D-AC6952717169}" srcOrd="3" destOrd="0" presId="urn:microsoft.com/office/officeart/2005/8/layout/cycle2"/>
    <dgm:cxn modelId="{8B0CF857-40E7-4812-BE99-53BE6059D8BC}" type="presParOf" srcId="{C26939A3-DD54-4B2B-981D-AC6952717169}" destId="{A599958A-2CA9-4385-945C-D3E920EF528B}"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DBA2A-2AB3-497F-A03C-3E86328AD8EF}">
      <dsp:nvSpPr>
        <dsp:cNvPr id="0" name=""/>
        <dsp:cNvSpPr/>
      </dsp:nvSpPr>
      <dsp:spPr>
        <a:xfrm>
          <a:off x="1853" y="1206532"/>
          <a:ext cx="948029" cy="3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dirty="0">
              <a:solidFill>
                <a:schemeClr val="bg1"/>
              </a:solidFill>
              <a:latin typeface="+mj-lt"/>
            </a:rPr>
            <a:t>Admin</a:t>
          </a:r>
        </a:p>
      </dsp:txBody>
      <dsp:txXfrm>
        <a:off x="1853" y="1206532"/>
        <a:ext cx="948029" cy="336600"/>
      </dsp:txXfrm>
    </dsp:sp>
    <dsp:sp modelId="{289A4DB5-1164-4D9E-AB04-7DF07444AB5B}">
      <dsp:nvSpPr>
        <dsp:cNvPr id="0" name=""/>
        <dsp:cNvSpPr/>
      </dsp:nvSpPr>
      <dsp:spPr>
        <a:xfrm>
          <a:off x="949882" y="1196013"/>
          <a:ext cx="189605" cy="357637"/>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F7FC03E9-C7DC-435E-9DCA-13F1EF84D788}">
      <dsp:nvSpPr>
        <dsp:cNvPr id="0" name=""/>
        <dsp:cNvSpPr/>
      </dsp:nvSpPr>
      <dsp:spPr>
        <a:xfrm>
          <a:off x="1215330" y="1196013"/>
          <a:ext cx="2578639" cy="357637"/>
        </a:xfrm>
        <a:prstGeom prst="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Employee</a:t>
          </a:r>
        </a:p>
      </dsp:txBody>
      <dsp:txXfrm>
        <a:off x="1215330" y="1196013"/>
        <a:ext cx="2578639" cy="357637"/>
      </dsp:txXfrm>
    </dsp:sp>
    <dsp:sp modelId="{761E51E9-896D-4EC0-9618-302EE19409F2}">
      <dsp:nvSpPr>
        <dsp:cNvPr id="0" name=""/>
        <dsp:cNvSpPr/>
      </dsp:nvSpPr>
      <dsp:spPr>
        <a:xfrm>
          <a:off x="1853" y="1625369"/>
          <a:ext cx="948029" cy="336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43180" rIns="120904" bIns="43180" numCol="1" spcCol="1270" anchor="ctr" anchorCtr="0">
          <a:noAutofit/>
        </a:bodyPr>
        <a:lstStyle/>
        <a:p>
          <a:pPr marL="0" lvl="0" indent="0" algn="r" defTabSz="755650">
            <a:lnSpc>
              <a:spcPct val="90000"/>
            </a:lnSpc>
            <a:spcBef>
              <a:spcPct val="0"/>
            </a:spcBef>
            <a:spcAft>
              <a:spcPct val="35000"/>
            </a:spcAft>
            <a:buNone/>
          </a:pPr>
          <a:r>
            <a:rPr lang="en-US" sz="1700" kern="1200" dirty="0">
              <a:solidFill>
                <a:schemeClr val="bg1"/>
              </a:solidFill>
              <a:latin typeface="+mj-lt"/>
            </a:rPr>
            <a:t>Visitors</a:t>
          </a:r>
        </a:p>
      </dsp:txBody>
      <dsp:txXfrm>
        <a:off x="1853" y="1625369"/>
        <a:ext cx="948029" cy="336600"/>
      </dsp:txXfrm>
    </dsp:sp>
    <dsp:sp modelId="{B2ADD1C8-BFE0-476D-8B2E-EEA9838A9688}">
      <dsp:nvSpPr>
        <dsp:cNvPr id="0" name=""/>
        <dsp:cNvSpPr/>
      </dsp:nvSpPr>
      <dsp:spPr>
        <a:xfrm>
          <a:off x="949882" y="1614851"/>
          <a:ext cx="189605" cy="357637"/>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24C0A3A6-623F-422E-BD8B-818322EF77C4}">
      <dsp:nvSpPr>
        <dsp:cNvPr id="0" name=""/>
        <dsp:cNvSpPr/>
      </dsp:nvSpPr>
      <dsp:spPr>
        <a:xfrm>
          <a:off x="1215330" y="1614851"/>
          <a:ext cx="2578639" cy="357637"/>
        </a:xfrm>
        <a:prstGeom prst="rect">
          <a:avLst/>
        </a:prstGeom>
        <a:solidFill>
          <a:schemeClr val="accent3">
            <a:lumMod val="20000"/>
            <a:lumOff val="8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Customers</a:t>
          </a:r>
        </a:p>
      </dsp:txBody>
      <dsp:txXfrm>
        <a:off x="1215330" y="1614851"/>
        <a:ext cx="2578639" cy="357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6EFDC-5EEE-4F64-8B86-C50E21EFA6F8}">
      <dsp:nvSpPr>
        <dsp:cNvPr id="0" name=""/>
        <dsp:cNvSpPr/>
      </dsp:nvSpPr>
      <dsp:spPr>
        <a:xfrm>
          <a:off x="857" y="587098"/>
          <a:ext cx="1815821" cy="181582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Employee</a:t>
          </a:r>
        </a:p>
      </dsp:txBody>
      <dsp:txXfrm>
        <a:off x="266778" y="853019"/>
        <a:ext cx="1283979" cy="1283979"/>
      </dsp:txXfrm>
    </dsp:sp>
    <dsp:sp modelId="{A34C822B-F2B0-4904-A196-44B26C7C821A}">
      <dsp:nvSpPr>
        <dsp:cNvPr id="0" name=""/>
        <dsp:cNvSpPr/>
      </dsp:nvSpPr>
      <dsp:spPr>
        <a:xfrm>
          <a:off x="1675142" y="330473"/>
          <a:ext cx="1131860" cy="61283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675142" y="453041"/>
        <a:ext cx="948008" cy="367703"/>
      </dsp:txXfrm>
    </dsp:sp>
    <dsp:sp modelId="{9FDC9EB3-FBD9-4079-AE52-578C8C684D6E}">
      <dsp:nvSpPr>
        <dsp:cNvPr id="0" name=""/>
        <dsp:cNvSpPr/>
      </dsp:nvSpPr>
      <dsp:spPr>
        <a:xfrm>
          <a:off x="2729533" y="587098"/>
          <a:ext cx="1815821" cy="181582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Customer</a:t>
          </a:r>
        </a:p>
      </dsp:txBody>
      <dsp:txXfrm>
        <a:off x="2995454" y="853019"/>
        <a:ext cx="1283979" cy="1283979"/>
      </dsp:txXfrm>
    </dsp:sp>
    <dsp:sp modelId="{C26939A3-DD54-4B2B-981D-AC6952717169}">
      <dsp:nvSpPr>
        <dsp:cNvPr id="0" name=""/>
        <dsp:cNvSpPr/>
      </dsp:nvSpPr>
      <dsp:spPr>
        <a:xfrm rot="10800000">
          <a:off x="1739209" y="2046704"/>
          <a:ext cx="1131860" cy="61283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1923061" y="2169272"/>
        <a:ext cx="948008" cy="36770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11/20/2019</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11/20/2019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8.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15.xml"/><Relationship Id="rId6" Type="http://schemas.openxmlformats.org/officeDocument/2006/relationships/image" Target="../media/image6.svg"/><Relationship Id="rId11" Type="http://schemas.openxmlformats.org/officeDocument/2006/relationships/hyperlink" Target="https://github.com/Jazzel" TargetMode="External"/><Relationship Id="rId5" Type="http://schemas.openxmlformats.org/officeDocument/2006/relationships/image" Target="../media/image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2667000" y="0"/>
            <a:ext cx="6858000" cy="6858000"/>
          </a:xfrm>
        </p:spPr>
      </p:pic>
      <p:sp>
        <p:nvSpPr>
          <p:cNvPr id="29" name="Rectangle: Rounded Corners 28">
            <a:extLst>
              <a:ext uri="{FF2B5EF4-FFF2-40B4-BE49-F238E27FC236}">
                <a16:creationId xmlns:a16="http://schemas.microsoft.com/office/drawing/2014/main" id="{11EF75A3-C09D-4991-B66E-2CADD8AFE1EC}"/>
              </a:ext>
            </a:extLst>
          </p:cNvPr>
          <p:cNvSpPr/>
          <p:nvPr/>
        </p:nvSpPr>
        <p:spPr>
          <a:xfrm>
            <a:off x="4769927" y="421622"/>
            <a:ext cx="2652146" cy="10399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lumMod val="95000"/>
                  </a:schemeClr>
                </a:solidFill>
                <a:latin typeface="Pacifico Regular" panose="00000500000000000000" pitchFamily="2" charset="0"/>
                <a:ea typeface="Pacifico" panose="02000000000000000000" pitchFamily="2" charset="0"/>
              </a:rPr>
              <a:t>Vims</a:t>
            </a:r>
          </a:p>
        </p:txBody>
      </p:sp>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p:txBody>
          <a:bodyPr/>
          <a:lstStyle/>
          <a:p>
            <a:r>
              <a:rPr lang="en-US" sz="4800" b="0" dirty="0"/>
              <a:t>Vehicle </a:t>
            </a:r>
            <a:r>
              <a:rPr lang="en-US" sz="4800" dirty="0"/>
              <a:t>Insurance Management System</a:t>
            </a:r>
            <a:endParaRPr lang="en-US" sz="4800" b="0" dirty="0"/>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p:txBody>
          <a:bodyPr/>
          <a:lstStyle/>
          <a:p>
            <a:r>
              <a:rPr lang="en-US" dirty="0"/>
              <a:t>Documentation</a:t>
            </a:r>
          </a:p>
        </p:txBody>
      </p:sp>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4641140" y="5795479"/>
            <a:ext cx="2915816" cy="258532"/>
          </a:xfrm>
        </p:spPr>
        <p:txBody>
          <a:bodyPr/>
          <a:lstStyle/>
          <a:p>
            <a:r>
              <a:rPr lang="en-US" dirty="0"/>
              <a:t>24/11/2019</a:t>
            </a:r>
          </a:p>
        </p:txBody>
      </p:sp>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CD0F-9659-40C3-889B-28B537A32370}"/>
              </a:ext>
            </a:extLst>
          </p:cNvPr>
          <p:cNvSpPr>
            <a:spLocks noGrp="1"/>
          </p:cNvSpPr>
          <p:nvPr>
            <p:ph type="title"/>
          </p:nvPr>
        </p:nvSpPr>
        <p:spPr>
          <a:xfrm>
            <a:off x="605793" y="394166"/>
            <a:ext cx="10980413" cy="637192"/>
          </a:xfrm>
        </p:spPr>
        <p:txBody>
          <a:bodyPr>
            <a:normAutofit/>
          </a:bodyPr>
          <a:lstStyle/>
          <a:p>
            <a:pPr algn="ctr"/>
            <a:r>
              <a:rPr lang="en-US" sz="3200" dirty="0"/>
              <a:t>DIAGRAMS</a:t>
            </a:r>
          </a:p>
        </p:txBody>
      </p:sp>
      <p:grpSp>
        <p:nvGrpSpPr>
          <p:cNvPr id="7" name="Group 6">
            <a:extLst>
              <a:ext uri="{FF2B5EF4-FFF2-40B4-BE49-F238E27FC236}">
                <a16:creationId xmlns:a16="http://schemas.microsoft.com/office/drawing/2014/main" id="{BF0D0443-8C30-4432-8B7C-4B84E0B5326D}"/>
              </a:ext>
            </a:extLst>
          </p:cNvPr>
          <p:cNvGrpSpPr/>
          <p:nvPr/>
        </p:nvGrpSpPr>
        <p:grpSpPr>
          <a:xfrm>
            <a:off x="605793" y="1601261"/>
            <a:ext cx="10980413" cy="4100979"/>
            <a:chOff x="605793" y="1601261"/>
            <a:chExt cx="10980413" cy="4100979"/>
          </a:xfrm>
        </p:grpSpPr>
        <p:sp>
          <p:nvSpPr>
            <p:cNvPr id="3" name="Flowchart: Data 2">
              <a:extLst>
                <a:ext uri="{FF2B5EF4-FFF2-40B4-BE49-F238E27FC236}">
                  <a16:creationId xmlns:a16="http://schemas.microsoft.com/office/drawing/2014/main" id="{26483089-F0E6-4F3A-A77E-CA1ECDA485D9}"/>
                </a:ext>
              </a:extLst>
            </p:cNvPr>
            <p:cNvSpPr/>
            <p:nvPr/>
          </p:nvSpPr>
          <p:spPr>
            <a:xfrm>
              <a:off x="605793" y="1601261"/>
              <a:ext cx="5596270" cy="4100979"/>
            </a:xfrm>
            <a:prstGeom prst="flowChartInputOutput">
              <a:avLst/>
            </a:prstGeom>
            <a:solidFill>
              <a:schemeClr val="accent3">
                <a:lumMod val="75000"/>
              </a:schemeClr>
            </a:solidFill>
            <a:effectLst>
              <a:glow>
                <a:schemeClr val="tx1">
                  <a:lumMod val="65000"/>
                  <a:lumOff val="35000"/>
                  <a:alpha val="40000"/>
                </a:schemeClr>
              </a:glow>
              <a:outerShdw blurRad="304800" dist="254000" dir="13200000" sx="93000" sy="93000" algn="ctr" rotWithShape="0">
                <a:srgbClr val="000000">
                  <a:alpha val="26000"/>
                </a:srgbClr>
              </a:outerShdw>
              <a:reflection blurRad="292100" stA="20000" endPos="26000" dist="635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 name="Flowchart: Data 3">
              <a:extLst>
                <a:ext uri="{FF2B5EF4-FFF2-40B4-BE49-F238E27FC236}">
                  <a16:creationId xmlns:a16="http://schemas.microsoft.com/office/drawing/2014/main" id="{1AA7ADF0-6DBF-4E8D-8E0A-56A7AEB00C99}"/>
                </a:ext>
              </a:extLst>
            </p:cNvPr>
            <p:cNvSpPr/>
            <p:nvPr/>
          </p:nvSpPr>
          <p:spPr>
            <a:xfrm>
              <a:off x="5989936" y="1601261"/>
              <a:ext cx="5596270" cy="4100979"/>
            </a:xfrm>
            <a:prstGeom prst="flowChartInputOutput">
              <a:avLst/>
            </a:prstGeom>
            <a:solidFill>
              <a:schemeClr val="accent3">
                <a:lumMod val="75000"/>
              </a:schemeClr>
            </a:solidFill>
            <a:effectLst>
              <a:glow>
                <a:schemeClr val="tx1">
                  <a:lumMod val="65000"/>
                  <a:lumOff val="35000"/>
                  <a:alpha val="40000"/>
                </a:schemeClr>
              </a:glow>
              <a:outerShdw blurRad="304800" dist="254000" dir="13200000" sx="93000" sy="93000" algn="ctr" rotWithShape="0">
                <a:srgbClr val="000000">
                  <a:alpha val="26000"/>
                </a:srgbClr>
              </a:outerShdw>
              <a:reflection blurRad="292100" stA="20000" endPos="26000" dist="63500" dir="5400000" sy="-100000" algn="bl" rotWithShape="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21580AE9-C7A2-4573-8D80-5DD55A108427}"/>
              </a:ext>
            </a:extLst>
          </p:cNvPr>
          <p:cNvSpPr/>
          <p:nvPr/>
        </p:nvSpPr>
        <p:spPr>
          <a:xfrm>
            <a:off x="605793" y="1155760"/>
            <a:ext cx="10980413"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542043C-5E0E-44CE-82C6-8D0D70233D76}"/>
              </a:ext>
            </a:extLst>
          </p:cNvPr>
          <p:cNvSpPr txBox="1"/>
          <p:nvPr/>
        </p:nvSpPr>
        <p:spPr>
          <a:xfrm>
            <a:off x="1468801" y="1745454"/>
            <a:ext cx="3795824" cy="400110"/>
          </a:xfrm>
          <a:prstGeom prst="rect">
            <a:avLst/>
          </a:prstGeom>
          <a:noFill/>
        </p:spPr>
        <p:txBody>
          <a:bodyPr wrap="square" rtlCol="0">
            <a:spAutoFit/>
          </a:bodyPr>
          <a:lstStyle/>
          <a:p>
            <a:pPr algn="ctr"/>
            <a:r>
              <a:rPr lang="en-US" sz="2000" b="1" dirty="0">
                <a:solidFill>
                  <a:schemeClr val="bg1"/>
                </a:solidFill>
                <a:latin typeface="+mj-lt"/>
              </a:rPr>
              <a:t>ARCHITECTURE DIAGRAM</a:t>
            </a:r>
          </a:p>
        </p:txBody>
      </p:sp>
      <p:sp>
        <p:nvSpPr>
          <p:cNvPr id="9" name="TextBox 8">
            <a:extLst>
              <a:ext uri="{FF2B5EF4-FFF2-40B4-BE49-F238E27FC236}">
                <a16:creationId xmlns:a16="http://schemas.microsoft.com/office/drawing/2014/main" id="{1FB07766-5B54-4D52-AFE4-EC21EE80CF86}"/>
              </a:ext>
            </a:extLst>
          </p:cNvPr>
          <p:cNvSpPr txBox="1"/>
          <p:nvPr/>
        </p:nvSpPr>
        <p:spPr>
          <a:xfrm>
            <a:off x="6202063" y="1745454"/>
            <a:ext cx="3795824" cy="400110"/>
          </a:xfrm>
          <a:prstGeom prst="rect">
            <a:avLst/>
          </a:prstGeom>
          <a:noFill/>
        </p:spPr>
        <p:txBody>
          <a:bodyPr wrap="square" rtlCol="0">
            <a:spAutoFit/>
          </a:bodyPr>
          <a:lstStyle/>
          <a:p>
            <a:pPr algn="ctr"/>
            <a:r>
              <a:rPr lang="en-US" sz="2000" b="1" dirty="0">
                <a:solidFill>
                  <a:schemeClr val="bg1"/>
                </a:solidFill>
                <a:latin typeface="+mj-lt"/>
              </a:rPr>
              <a:t>FLOWCHART</a:t>
            </a:r>
          </a:p>
        </p:txBody>
      </p:sp>
      <p:graphicFrame>
        <p:nvGraphicFramePr>
          <p:cNvPr id="10" name="Diagram 9">
            <a:extLst>
              <a:ext uri="{FF2B5EF4-FFF2-40B4-BE49-F238E27FC236}">
                <a16:creationId xmlns:a16="http://schemas.microsoft.com/office/drawing/2014/main" id="{1E4169EF-AA8C-413E-A2D4-5F7B137094EA}"/>
              </a:ext>
            </a:extLst>
          </p:cNvPr>
          <p:cNvGraphicFramePr/>
          <p:nvPr>
            <p:extLst>
              <p:ext uri="{D42A27DB-BD31-4B8C-83A1-F6EECF244321}">
                <p14:modId xmlns:p14="http://schemas.microsoft.com/office/powerpoint/2010/main" val="779494830"/>
              </p:ext>
            </p:extLst>
          </p:nvPr>
        </p:nvGraphicFramePr>
        <p:xfrm>
          <a:off x="1506016" y="1844749"/>
          <a:ext cx="3795824" cy="316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421DD739-4CA3-42B8-B4FA-6B4FE3FA333D}"/>
              </a:ext>
            </a:extLst>
          </p:cNvPr>
          <p:cNvSpPr/>
          <p:nvPr/>
        </p:nvSpPr>
        <p:spPr>
          <a:xfrm>
            <a:off x="7730131" y="2421203"/>
            <a:ext cx="2115879" cy="105262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B6D04B-8304-458C-B81B-01EDB2E7C9F6}"/>
              </a:ext>
            </a:extLst>
          </p:cNvPr>
          <p:cNvSpPr/>
          <p:nvPr/>
        </p:nvSpPr>
        <p:spPr>
          <a:xfrm>
            <a:off x="7730130" y="3873609"/>
            <a:ext cx="2115879" cy="105262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C53BA2D-D93B-4AB2-BBD4-603228B114D4}"/>
              </a:ext>
            </a:extLst>
          </p:cNvPr>
          <p:cNvSpPr txBox="1"/>
          <p:nvPr/>
        </p:nvSpPr>
        <p:spPr>
          <a:xfrm>
            <a:off x="7730131" y="2698691"/>
            <a:ext cx="2115878" cy="461665"/>
          </a:xfrm>
          <a:prstGeom prst="rect">
            <a:avLst/>
          </a:prstGeom>
          <a:noFill/>
        </p:spPr>
        <p:txBody>
          <a:bodyPr wrap="square" rtlCol="0">
            <a:spAutoFit/>
          </a:bodyPr>
          <a:lstStyle/>
          <a:p>
            <a:pPr algn="ctr"/>
            <a:r>
              <a:rPr lang="en-US" sz="2400" dirty="0">
                <a:solidFill>
                  <a:schemeClr val="bg1"/>
                </a:solidFill>
                <a:latin typeface="+mj-lt"/>
              </a:rPr>
              <a:t>Employee</a:t>
            </a:r>
          </a:p>
        </p:txBody>
      </p:sp>
      <p:sp>
        <p:nvSpPr>
          <p:cNvPr id="14" name="TextBox 13">
            <a:extLst>
              <a:ext uri="{FF2B5EF4-FFF2-40B4-BE49-F238E27FC236}">
                <a16:creationId xmlns:a16="http://schemas.microsoft.com/office/drawing/2014/main" id="{B9251CE4-8EFA-4F44-A16D-570569D8CC34}"/>
              </a:ext>
            </a:extLst>
          </p:cNvPr>
          <p:cNvSpPr txBox="1"/>
          <p:nvPr/>
        </p:nvSpPr>
        <p:spPr>
          <a:xfrm>
            <a:off x="7730131" y="4190736"/>
            <a:ext cx="2115878" cy="461665"/>
          </a:xfrm>
          <a:prstGeom prst="rect">
            <a:avLst/>
          </a:prstGeom>
          <a:noFill/>
        </p:spPr>
        <p:txBody>
          <a:bodyPr wrap="square" rtlCol="0">
            <a:spAutoFit/>
          </a:bodyPr>
          <a:lstStyle/>
          <a:p>
            <a:pPr algn="ctr"/>
            <a:r>
              <a:rPr lang="en-US" sz="2400" dirty="0">
                <a:solidFill>
                  <a:schemeClr val="bg1"/>
                </a:solidFill>
                <a:latin typeface="+mj-lt"/>
              </a:rPr>
              <a:t>Customer</a:t>
            </a:r>
          </a:p>
        </p:txBody>
      </p:sp>
      <p:cxnSp>
        <p:nvCxnSpPr>
          <p:cNvPr id="16" name="Straight Arrow Connector 15">
            <a:extLst>
              <a:ext uri="{FF2B5EF4-FFF2-40B4-BE49-F238E27FC236}">
                <a16:creationId xmlns:a16="http://schemas.microsoft.com/office/drawing/2014/main" id="{1C7FE68E-5413-450F-818C-075320657D5F}"/>
              </a:ext>
            </a:extLst>
          </p:cNvPr>
          <p:cNvCxnSpPr>
            <a:cxnSpLocks/>
          </p:cNvCxnSpPr>
          <p:nvPr/>
        </p:nvCxnSpPr>
        <p:spPr>
          <a:xfrm flipH="1">
            <a:off x="9169334" y="3473827"/>
            <a:ext cx="1" cy="39978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02A2B3-08E2-4D82-95BF-0C29C3A098A6}"/>
              </a:ext>
            </a:extLst>
          </p:cNvPr>
          <p:cNvCxnSpPr/>
          <p:nvPr/>
        </p:nvCxnSpPr>
        <p:spPr>
          <a:xfrm>
            <a:off x="8444022" y="3473827"/>
            <a:ext cx="0" cy="39978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54109E9-0A16-45D8-B2D9-12524F4D421B}"/>
              </a:ext>
            </a:extLst>
          </p:cNvPr>
          <p:cNvSpPr txBox="1"/>
          <p:nvPr/>
        </p:nvSpPr>
        <p:spPr>
          <a:xfrm>
            <a:off x="11245725" y="6380520"/>
            <a:ext cx="453906" cy="276999"/>
          </a:xfrm>
          <a:prstGeom prst="rect">
            <a:avLst/>
          </a:prstGeom>
          <a:noFill/>
        </p:spPr>
        <p:txBody>
          <a:bodyPr wrap="square" rtlCol="0">
            <a:spAutoFit/>
          </a:bodyPr>
          <a:lstStyle/>
          <a:p>
            <a:r>
              <a:rPr lang="en-US" sz="1200" dirty="0">
                <a:solidFill>
                  <a:schemeClr val="bg1"/>
                </a:solidFill>
              </a:rPr>
              <a:t>10</a:t>
            </a:r>
          </a:p>
        </p:txBody>
      </p:sp>
    </p:spTree>
    <p:extLst>
      <p:ext uri="{BB962C8B-B14F-4D97-AF65-F5344CB8AC3E}">
        <p14:creationId xmlns:p14="http://schemas.microsoft.com/office/powerpoint/2010/main" val="68437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9907D-0D1A-4EF9-B71F-773692B83766}"/>
              </a:ext>
            </a:extLst>
          </p:cNvPr>
          <p:cNvSpPr>
            <a:spLocks noGrp="1"/>
          </p:cNvSpPr>
          <p:nvPr>
            <p:ph type="title"/>
          </p:nvPr>
        </p:nvSpPr>
        <p:spPr>
          <a:xfrm>
            <a:off x="605793" y="200481"/>
            <a:ext cx="10980413" cy="677390"/>
          </a:xfrm>
        </p:spPr>
        <p:txBody>
          <a:bodyPr>
            <a:normAutofit/>
          </a:bodyPr>
          <a:lstStyle/>
          <a:p>
            <a:pPr algn="ctr"/>
            <a:r>
              <a:rPr lang="en-US" sz="3200" dirty="0"/>
              <a:t>INTERFACE</a:t>
            </a:r>
          </a:p>
        </p:txBody>
      </p:sp>
      <p:sp>
        <p:nvSpPr>
          <p:cNvPr id="3" name="TextBox 2">
            <a:extLst>
              <a:ext uri="{FF2B5EF4-FFF2-40B4-BE49-F238E27FC236}">
                <a16:creationId xmlns:a16="http://schemas.microsoft.com/office/drawing/2014/main" id="{EA52751E-1CB1-4D63-B89F-57D34E069860}"/>
              </a:ext>
            </a:extLst>
          </p:cNvPr>
          <p:cNvSpPr txBox="1"/>
          <p:nvPr/>
        </p:nvSpPr>
        <p:spPr>
          <a:xfrm>
            <a:off x="11245725" y="6380520"/>
            <a:ext cx="453906" cy="276999"/>
          </a:xfrm>
          <a:prstGeom prst="rect">
            <a:avLst/>
          </a:prstGeom>
          <a:noFill/>
        </p:spPr>
        <p:txBody>
          <a:bodyPr wrap="square" rtlCol="0">
            <a:spAutoFit/>
          </a:bodyPr>
          <a:lstStyle/>
          <a:p>
            <a:r>
              <a:rPr lang="en-US" sz="1200" dirty="0">
                <a:solidFill>
                  <a:schemeClr val="bg1"/>
                </a:solidFill>
              </a:rPr>
              <a:t>12</a:t>
            </a:r>
          </a:p>
        </p:txBody>
      </p:sp>
      <p:pic>
        <p:nvPicPr>
          <p:cNvPr id="5" name="Picture 4">
            <a:extLst>
              <a:ext uri="{FF2B5EF4-FFF2-40B4-BE49-F238E27FC236}">
                <a16:creationId xmlns:a16="http://schemas.microsoft.com/office/drawing/2014/main" id="{CCCBEC4C-9F3F-4DB0-803A-5502CCF979F5}"/>
              </a:ext>
            </a:extLst>
          </p:cNvPr>
          <p:cNvPicPr>
            <a:picLocks noChangeAspect="1"/>
          </p:cNvPicPr>
          <p:nvPr/>
        </p:nvPicPr>
        <p:blipFill>
          <a:blip r:embed="rId2"/>
          <a:stretch>
            <a:fillRect/>
          </a:stretch>
        </p:blipFill>
        <p:spPr>
          <a:xfrm>
            <a:off x="3317866" y="2918761"/>
            <a:ext cx="2570935" cy="1586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2808E56B-CEB6-4560-B854-6D3F73EC9CD3}"/>
              </a:ext>
            </a:extLst>
          </p:cNvPr>
          <p:cNvSpPr/>
          <p:nvPr/>
        </p:nvSpPr>
        <p:spPr>
          <a:xfrm>
            <a:off x="571507" y="1039717"/>
            <a:ext cx="10980413"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006F4DC-6DCA-4E0B-B8CB-EF39DE389044}"/>
              </a:ext>
            </a:extLst>
          </p:cNvPr>
          <p:cNvPicPr>
            <a:picLocks noChangeAspect="1"/>
          </p:cNvPicPr>
          <p:nvPr/>
        </p:nvPicPr>
        <p:blipFill>
          <a:blip r:embed="rId3"/>
          <a:stretch>
            <a:fillRect/>
          </a:stretch>
        </p:blipFill>
        <p:spPr>
          <a:xfrm>
            <a:off x="8883746" y="1242304"/>
            <a:ext cx="2758835" cy="1551087"/>
          </a:xfrm>
          <a:prstGeom prst="rect">
            <a:avLst/>
          </a:prstGeom>
        </p:spPr>
      </p:pic>
      <p:pic>
        <p:nvPicPr>
          <p:cNvPr id="22" name="Picture 21">
            <a:extLst>
              <a:ext uri="{FF2B5EF4-FFF2-40B4-BE49-F238E27FC236}">
                <a16:creationId xmlns:a16="http://schemas.microsoft.com/office/drawing/2014/main" id="{7FFDDA1E-642D-4EE7-BD33-4115DEE689DA}"/>
              </a:ext>
            </a:extLst>
          </p:cNvPr>
          <p:cNvPicPr>
            <a:picLocks noChangeAspect="1"/>
          </p:cNvPicPr>
          <p:nvPr/>
        </p:nvPicPr>
        <p:blipFill>
          <a:blip r:embed="rId4"/>
          <a:stretch>
            <a:fillRect/>
          </a:stretch>
        </p:blipFill>
        <p:spPr>
          <a:xfrm>
            <a:off x="5994069" y="1271444"/>
            <a:ext cx="2758833" cy="1551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a:extLst>
              <a:ext uri="{FF2B5EF4-FFF2-40B4-BE49-F238E27FC236}">
                <a16:creationId xmlns:a16="http://schemas.microsoft.com/office/drawing/2014/main" id="{F87487BF-552F-4315-8737-9D0D9638A243}"/>
              </a:ext>
            </a:extLst>
          </p:cNvPr>
          <p:cNvPicPr>
            <a:picLocks noChangeAspect="1"/>
          </p:cNvPicPr>
          <p:nvPr/>
        </p:nvPicPr>
        <p:blipFill>
          <a:blip r:embed="rId5"/>
          <a:stretch>
            <a:fillRect/>
          </a:stretch>
        </p:blipFill>
        <p:spPr>
          <a:xfrm>
            <a:off x="3041331" y="1248996"/>
            <a:ext cx="2758833" cy="15510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DED21F92-DEC1-45C5-B571-13D9C7B4886C}"/>
              </a:ext>
            </a:extLst>
          </p:cNvPr>
          <p:cNvPicPr>
            <a:picLocks noChangeAspect="1"/>
          </p:cNvPicPr>
          <p:nvPr/>
        </p:nvPicPr>
        <p:blipFill>
          <a:blip r:embed="rId6"/>
          <a:stretch>
            <a:fillRect/>
          </a:stretch>
        </p:blipFill>
        <p:spPr>
          <a:xfrm>
            <a:off x="571507" y="1271444"/>
            <a:ext cx="2298299" cy="14973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6793D4BA-04BE-48A1-BAEE-C8833804DD07}"/>
              </a:ext>
            </a:extLst>
          </p:cNvPr>
          <p:cNvPicPr>
            <a:picLocks noChangeAspect="1"/>
          </p:cNvPicPr>
          <p:nvPr/>
        </p:nvPicPr>
        <p:blipFill>
          <a:blip r:embed="rId7"/>
          <a:stretch>
            <a:fillRect/>
          </a:stretch>
        </p:blipFill>
        <p:spPr>
          <a:xfrm>
            <a:off x="9021747" y="3021248"/>
            <a:ext cx="2530173" cy="1551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2" name="Picture 31">
            <a:extLst>
              <a:ext uri="{FF2B5EF4-FFF2-40B4-BE49-F238E27FC236}">
                <a16:creationId xmlns:a16="http://schemas.microsoft.com/office/drawing/2014/main" id="{D1982092-855B-4647-8B86-6DB9D47FD562}"/>
              </a:ext>
            </a:extLst>
          </p:cNvPr>
          <p:cNvPicPr>
            <a:picLocks noChangeAspect="1"/>
          </p:cNvPicPr>
          <p:nvPr/>
        </p:nvPicPr>
        <p:blipFill>
          <a:blip r:embed="rId8"/>
          <a:stretch>
            <a:fillRect/>
          </a:stretch>
        </p:blipFill>
        <p:spPr>
          <a:xfrm>
            <a:off x="6022657" y="3008538"/>
            <a:ext cx="2758830" cy="15510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D42CF2D0-505F-42AF-832A-EB14E2972449}"/>
              </a:ext>
            </a:extLst>
          </p:cNvPr>
          <p:cNvPicPr>
            <a:picLocks noChangeAspect="1"/>
          </p:cNvPicPr>
          <p:nvPr/>
        </p:nvPicPr>
        <p:blipFill>
          <a:blip r:embed="rId9"/>
          <a:stretch>
            <a:fillRect/>
          </a:stretch>
        </p:blipFill>
        <p:spPr>
          <a:xfrm>
            <a:off x="524585" y="2924583"/>
            <a:ext cx="2656537" cy="14935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Picture 35">
            <a:extLst>
              <a:ext uri="{FF2B5EF4-FFF2-40B4-BE49-F238E27FC236}">
                <a16:creationId xmlns:a16="http://schemas.microsoft.com/office/drawing/2014/main" id="{4BA9E6C0-14EC-4F68-BB2F-0F6829EBA60C}"/>
              </a:ext>
            </a:extLst>
          </p:cNvPr>
          <p:cNvPicPr>
            <a:picLocks noChangeAspect="1"/>
          </p:cNvPicPr>
          <p:nvPr/>
        </p:nvPicPr>
        <p:blipFill>
          <a:blip r:embed="rId10"/>
          <a:stretch>
            <a:fillRect/>
          </a:stretch>
        </p:blipFill>
        <p:spPr>
          <a:xfrm>
            <a:off x="8958860" y="4672565"/>
            <a:ext cx="2632570" cy="14800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8" name="Picture 37">
            <a:extLst>
              <a:ext uri="{FF2B5EF4-FFF2-40B4-BE49-F238E27FC236}">
                <a16:creationId xmlns:a16="http://schemas.microsoft.com/office/drawing/2014/main" id="{45CC7065-E71A-481B-A9E0-9C89192852FB}"/>
              </a:ext>
            </a:extLst>
          </p:cNvPr>
          <p:cNvPicPr>
            <a:picLocks noChangeAspect="1"/>
          </p:cNvPicPr>
          <p:nvPr/>
        </p:nvPicPr>
        <p:blipFill>
          <a:blip r:embed="rId11"/>
          <a:stretch>
            <a:fillRect/>
          </a:stretch>
        </p:blipFill>
        <p:spPr>
          <a:xfrm>
            <a:off x="6203856" y="4672565"/>
            <a:ext cx="2549046" cy="14800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0" name="Picture 39">
            <a:extLst>
              <a:ext uri="{FF2B5EF4-FFF2-40B4-BE49-F238E27FC236}">
                <a16:creationId xmlns:a16="http://schemas.microsoft.com/office/drawing/2014/main" id="{0B41ED80-CC26-4E8A-8E30-7FF95A4D940F}"/>
              </a:ext>
            </a:extLst>
          </p:cNvPr>
          <p:cNvPicPr>
            <a:picLocks noChangeAspect="1"/>
          </p:cNvPicPr>
          <p:nvPr/>
        </p:nvPicPr>
        <p:blipFill>
          <a:blip r:embed="rId12"/>
          <a:stretch>
            <a:fillRect/>
          </a:stretch>
        </p:blipFill>
        <p:spPr>
          <a:xfrm>
            <a:off x="3469801" y="4688640"/>
            <a:ext cx="2552855" cy="1435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2" name="Picture 41">
            <a:extLst>
              <a:ext uri="{FF2B5EF4-FFF2-40B4-BE49-F238E27FC236}">
                <a16:creationId xmlns:a16="http://schemas.microsoft.com/office/drawing/2014/main" id="{5BA6E68A-3A55-44B9-8BA0-18C48BC080A5}"/>
              </a:ext>
            </a:extLst>
          </p:cNvPr>
          <p:cNvPicPr>
            <a:picLocks noChangeAspect="1"/>
          </p:cNvPicPr>
          <p:nvPr/>
        </p:nvPicPr>
        <p:blipFill>
          <a:blip r:embed="rId13"/>
          <a:stretch>
            <a:fillRect/>
          </a:stretch>
        </p:blipFill>
        <p:spPr>
          <a:xfrm>
            <a:off x="600570" y="4626559"/>
            <a:ext cx="2663274" cy="1497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6046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FF35-56A8-4E80-AED9-3DA6E1670B96}"/>
              </a:ext>
            </a:extLst>
          </p:cNvPr>
          <p:cNvSpPr>
            <a:spLocks noGrp="1"/>
          </p:cNvSpPr>
          <p:nvPr>
            <p:ph type="title"/>
          </p:nvPr>
        </p:nvSpPr>
        <p:spPr>
          <a:xfrm>
            <a:off x="605793" y="373171"/>
            <a:ext cx="10980413" cy="615927"/>
          </a:xfrm>
        </p:spPr>
        <p:txBody>
          <a:bodyPr>
            <a:normAutofit/>
          </a:bodyPr>
          <a:lstStyle/>
          <a:p>
            <a:pPr algn="ctr"/>
            <a:r>
              <a:rPr lang="en-US" sz="3600" dirty="0"/>
              <a:t>TASK SHEET</a:t>
            </a:r>
          </a:p>
        </p:txBody>
      </p:sp>
      <p:sp>
        <p:nvSpPr>
          <p:cNvPr id="4" name="Rectangle 3">
            <a:extLst>
              <a:ext uri="{FF2B5EF4-FFF2-40B4-BE49-F238E27FC236}">
                <a16:creationId xmlns:a16="http://schemas.microsoft.com/office/drawing/2014/main" id="{D5D9836F-6EDC-4EA1-B845-E4C555625EC1}"/>
              </a:ext>
            </a:extLst>
          </p:cNvPr>
          <p:cNvSpPr/>
          <p:nvPr/>
        </p:nvSpPr>
        <p:spPr>
          <a:xfrm>
            <a:off x="571507" y="1028439"/>
            <a:ext cx="10980413"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3" name="Table 5">
            <a:extLst>
              <a:ext uri="{FF2B5EF4-FFF2-40B4-BE49-F238E27FC236}">
                <a16:creationId xmlns:a16="http://schemas.microsoft.com/office/drawing/2014/main" id="{DEEE19BD-5882-4E96-8158-F624E62348C2}"/>
              </a:ext>
            </a:extLst>
          </p:cNvPr>
          <p:cNvGraphicFramePr>
            <a:graphicFrameLocks noGrp="1"/>
          </p:cNvGraphicFramePr>
          <p:nvPr>
            <p:extLst>
              <p:ext uri="{D42A27DB-BD31-4B8C-83A1-F6EECF244321}">
                <p14:modId xmlns:p14="http://schemas.microsoft.com/office/powerpoint/2010/main" val="3470785082"/>
              </p:ext>
            </p:extLst>
          </p:nvPr>
        </p:nvGraphicFramePr>
        <p:xfrm>
          <a:off x="571501" y="1159218"/>
          <a:ext cx="10980410" cy="4959865"/>
        </p:xfrm>
        <a:graphic>
          <a:graphicData uri="http://schemas.openxmlformats.org/drawingml/2006/table">
            <a:tbl>
              <a:tblPr firstRow="1" bandRow="1">
                <a:tableStyleId>{72833802-FEF1-4C79-8D5D-14CF1EAF98D9}</a:tableStyleId>
              </a:tblPr>
              <a:tblGrid>
                <a:gridCol w="1568630">
                  <a:extLst>
                    <a:ext uri="{9D8B030D-6E8A-4147-A177-3AD203B41FA5}">
                      <a16:colId xmlns:a16="http://schemas.microsoft.com/office/drawing/2014/main" val="2316215012"/>
                    </a:ext>
                  </a:extLst>
                </a:gridCol>
                <a:gridCol w="1568630">
                  <a:extLst>
                    <a:ext uri="{9D8B030D-6E8A-4147-A177-3AD203B41FA5}">
                      <a16:colId xmlns:a16="http://schemas.microsoft.com/office/drawing/2014/main" val="4187254866"/>
                    </a:ext>
                  </a:extLst>
                </a:gridCol>
                <a:gridCol w="1568630">
                  <a:extLst>
                    <a:ext uri="{9D8B030D-6E8A-4147-A177-3AD203B41FA5}">
                      <a16:colId xmlns:a16="http://schemas.microsoft.com/office/drawing/2014/main" val="4066844144"/>
                    </a:ext>
                  </a:extLst>
                </a:gridCol>
                <a:gridCol w="1568630">
                  <a:extLst>
                    <a:ext uri="{9D8B030D-6E8A-4147-A177-3AD203B41FA5}">
                      <a16:colId xmlns:a16="http://schemas.microsoft.com/office/drawing/2014/main" val="2581150263"/>
                    </a:ext>
                  </a:extLst>
                </a:gridCol>
                <a:gridCol w="1568630">
                  <a:extLst>
                    <a:ext uri="{9D8B030D-6E8A-4147-A177-3AD203B41FA5}">
                      <a16:colId xmlns:a16="http://schemas.microsoft.com/office/drawing/2014/main" val="2486994344"/>
                    </a:ext>
                  </a:extLst>
                </a:gridCol>
                <a:gridCol w="1568630">
                  <a:extLst>
                    <a:ext uri="{9D8B030D-6E8A-4147-A177-3AD203B41FA5}">
                      <a16:colId xmlns:a16="http://schemas.microsoft.com/office/drawing/2014/main" val="1967742557"/>
                    </a:ext>
                  </a:extLst>
                </a:gridCol>
                <a:gridCol w="1568630">
                  <a:extLst>
                    <a:ext uri="{9D8B030D-6E8A-4147-A177-3AD203B41FA5}">
                      <a16:colId xmlns:a16="http://schemas.microsoft.com/office/drawing/2014/main" val="3121872556"/>
                    </a:ext>
                  </a:extLst>
                </a:gridCol>
              </a:tblGrid>
              <a:tr h="601636">
                <a:tc gridSpan="2">
                  <a:txBody>
                    <a:bodyPr/>
                    <a:lstStyle/>
                    <a:p>
                      <a:pPr algn="ctr"/>
                      <a:r>
                        <a:rPr lang="en-US" sz="1800" b="1" dirty="0">
                          <a:latin typeface="+mj-lt"/>
                        </a:rPr>
                        <a:t>PROJECT REFERENCE</a:t>
                      </a:r>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tc>
                <a:tc>
                  <a:txBody>
                    <a:bodyPr/>
                    <a:lstStyle/>
                    <a:p>
                      <a:pPr algn="ctr"/>
                      <a:r>
                        <a:rPr lang="en-US" sz="1800" b="1" dirty="0">
                          <a:latin typeface="+mj-lt"/>
                        </a:rPr>
                        <a:t>PROJECT TITLE</a:t>
                      </a:r>
                    </a:p>
                  </a:txBody>
                  <a:tcPr anchor="ctr">
                    <a:lnB w="12700" cap="flat" cmpd="sng" algn="ctr">
                      <a:solidFill>
                        <a:schemeClr val="tx1"/>
                      </a:solidFill>
                      <a:prstDash val="solid"/>
                      <a:round/>
                      <a:headEnd type="none" w="med" len="med"/>
                      <a:tailEnd type="none" w="med" len="med"/>
                    </a:lnB>
                  </a:tcPr>
                </a:tc>
                <a:tc gridSpan="2">
                  <a:txBody>
                    <a:bodyPr/>
                    <a:lstStyle/>
                    <a:p>
                      <a:pPr algn="ctr"/>
                      <a:r>
                        <a:rPr lang="en-US" sz="1800" b="1" dirty="0">
                          <a:latin typeface="+mj-lt"/>
                        </a:rPr>
                        <a:t>ACITIVITY PLAN PREPARED BY</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2000" b="1" dirty="0">
                        <a:latin typeface="+mj-lt"/>
                      </a:endParaRPr>
                    </a:p>
                  </a:txBody>
                  <a:tcPr/>
                </a:tc>
                <a:tc gridSpan="2">
                  <a:txBody>
                    <a:bodyPr/>
                    <a:lstStyle/>
                    <a:p>
                      <a:pPr algn="ctr"/>
                      <a:r>
                        <a:rPr lang="en-US" sz="1800" b="1" dirty="0">
                          <a:latin typeface="+mj-lt"/>
                        </a:rPr>
                        <a:t>DATE OF PREPARATION</a:t>
                      </a:r>
                    </a:p>
                  </a:txBody>
                  <a:tcPr anchor="ctr">
                    <a:lnB w="12700" cap="flat" cmpd="sng" algn="ctr">
                      <a:solidFill>
                        <a:schemeClr val="tx1"/>
                      </a:solidFill>
                      <a:prstDash val="solid"/>
                      <a:round/>
                      <a:headEnd type="none" w="med" len="med"/>
                      <a:tailEnd type="none" w="med" len="med"/>
                    </a:lnB>
                  </a:tcPr>
                </a:tc>
                <a:tc hMerge="1">
                  <a:txBody>
                    <a:bodyPr/>
                    <a:lstStyle/>
                    <a:p>
                      <a:pPr algn="ctr"/>
                      <a:endParaRPr lang="en-US" sz="2000" b="1" dirty="0">
                        <a:latin typeface="+mj-lt"/>
                      </a:endParaRPr>
                    </a:p>
                  </a:txBody>
                  <a:tcPr/>
                </a:tc>
                <a:extLst>
                  <a:ext uri="{0D108BD9-81ED-4DB2-BD59-A6C34878D82A}">
                    <a16:rowId xmlns:a16="http://schemas.microsoft.com/office/drawing/2014/main" val="4255746121"/>
                  </a:ext>
                </a:extLst>
              </a:tr>
              <a:tr h="601636">
                <a:tc>
                  <a:txBody>
                    <a:bodyPr/>
                    <a:lstStyle/>
                    <a:p>
                      <a:pPr algn="ctr"/>
                      <a:r>
                        <a:rPr lang="en-US" sz="1600" b="1" dirty="0">
                          <a:latin typeface="+mj-lt"/>
                        </a:rPr>
                        <a:t>SR.NO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b="1" dirty="0">
                          <a:latin typeface="+mj-lt"/>
                        </a:rPr>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8">
                  <a:txBody>
                    <a:bodyPr/>
                    <a:lstStyle/>
                    <a:p>
                      <a:pPr algn="ctr"/>
                      <a:r>
                        <a:rPr lang="en-US" sz="1600" b="1" dirty="0">
                          <a:latin typeface="+mj-lt"/>
                        </a:rPr>
                        <a:t>Muhammad </a:t>
                      </a:r>
                    </a:p>
                    <a:p>
                      <a:pPr algn="ctr"/>
                      <a:r>
                        <a:rPr lang="en-US" sz="1600" b="1" dirty="0">
                          <a:latin typeface="+mj-lt"/>
                        </a:rPr>
                        <a:t>Jazzel Mehmood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latin typeface="+mj-lt"/>
                        </a:rPr>
                        <a:t>START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latin typeface="+mj-lt"/>
                        </a:rPr>
                        <a:t>DAYS COVERED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latin typeface="+mj-lt"/>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1377499"/>
                  </a:ext>
                </a:extLst>
              </a:tr>
              <a:tr h="487039">
                <a:tc>
                  <a:txBody>
                    <a:bodyPr/>
                    <a:lstStyle/>
                    <a:p>
                      <a:pPr algn="ctr"/>
                      <a:r>
                        <a:rPr lang="en-US" sz="1800" b="1"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Problem 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algn="ctr"/>
                      <a:r>
                        <a:rPr lang="en-US" sz="1600" b="1" dirty="0">
                          <a:latin typeface="+mj-lt"/>
                        </a:rPr>
                        <a:t>VEHICLE INSURANCE </a:t>
                      </a:r>
                    </a:p>
                    <a:p>
                      <a:pPr algn="ctr"/>
                      <a:r>
                        <a:rPr lang="en-US" sz="1600" b="1" dirty="0">
                          <a:latin typeface="+mj-lt"/>
                        </a:rPr>
                        <a:t>MANAGEMET SYSTEM</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421004"/>
                  </a:ext>
                </a:extLst>
              </a:tr>
              <a:tr h="687584">
                <a:tc>
                  <a:txBody>
                    <a:bodyPr/>
                    <a:lstStyle/>
                    <a:p>
                      <a:pPr algn="ctr"/>
                      <a:r>
                        <a:rPr lang="en-US" sz="1800" b="1" dirty="0">
                          <a:latin typeface="+mj-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Architecture &amp; Design of Project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501857"/>
                  </a:ext>
                </a:extLst>
              </a:tr>
              <a:tr h="487039">
                <a:tc>
                  <a:txBody>
                    <a:bodyPr/>
                    <a:lstStyle/>
                    <a:p>
                      <a:pPr algn="ctr"/>
                      <a:r>
                        <a:rPr lang="en-US" sz="1800" b="1" dirty="0">
                          <a:latin typeface="+mj-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Use case diagram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030098"/>
                  </a:ext>
                </a:extLst>
              </a:tr>
              <a:tr h="487039">
                <a:tc>
                  <a:txBody>
                    <a:bodyPr/>
                    <a:lstStyle/>
                    <a:p>
                      <a:pPr algn="ctr"/>
                      <a:r>
                        <a:rPr lang="en-US" sz="1800" b="1" dirty="0">
                          <a:latin typeface="+mj-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Activity diagram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770759"/>
                  </a:ext>
                </a:extLst>
              </a:tr>
              <a:tr h="487039">
                <a:tc>
                  <a:txBody>
                    <a:bodyPr/>
                    <a:lstStyle/>
                    <a:p>
                      <a:pPr algn="ctr"/>
                      <a:r>
                        <a:rPr lang="en-US" sz="1800" b="1" dirty="0">
                          <a:latin typeface="+mj-l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Database Design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882350"/>
                  </a:ext>
                </a:extLst>
              </a:tr>
              <a:tr h="487039">
                <a:tc>
                  <a:txBody>
                    <a:bodyPr/>
                    <a:lstStyle/>
                    <a:p>
                      <a:pPr algn="ctr"/>
                      <a:r>
                        <a:rPr lang="en-US" sz="1800" b="1" dirty="0">
                          <a:latin typeface="+mj-l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UI &amp; Business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2956392"/>
                  </a:ext>
                </a:extLst>
              </a:tr>
              <a:tr h="395829">
                <a:tc>
                  <a:txBody>
                    <a:bodyPr/>
                    <a:lstStyle/>
                    <a:p>
                      <a:pPr algn="ctr"/>
                      <a:r>
                        <a:rPr lang="en-US" sz="1800" b="1" dirty="0">
                          <a:latin typeface="+mj-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j-lt"/>
                        </a:rPr>
                        <a:t>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en-US" sz="20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25/Oct/19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latin typeface="+mj-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234837"/>
                  </a:ext>
                </a:extLst>
              </a:tr>
            </a:tbl>
          </a:graphicData>
        </a:graphic>
      </p:graphicFrame>
      <p:sp>
        <p:nvSpPr>
          <p:cNvPr id="7" name="TextBox 6">
            <a:extLst>
              <a:ext uri="{FF2B5EF4-FFF2-40B4-BE49-F238E27FC236}">
                <a16:creationId xmlns:a16="http://schemas.microsoft.com/office/drawing/2014/main" id="{6EB0E63C-8824-4B55-8727-AE0B3658D465}"/>
              </a:ext>
            </a:extLst>
          </p:cNvPr>
          <p:cNvSpPr txBox="1"/>
          <p:nvPr/>
        </p:nvSpPr>
        <p:spPr>
          <a:xfrm>
            <a:off x="11245725" y="6380520"/>
            <a:ext cx="453906" cy="276999"/>
          </a:xfrm>
          <a:prstGeom prst="rect">
            <a:avLst/>
          </a:prstGeom>
          <a:noFill/>
        </p:spPr>
        <p:txBody>
          <a:bodyPr wrap="square" rtlCol="0">
            <a:spAutoFit/>
          </a:bodyPr>
          <a:lstStyle/>
          <a:p>
            <a:r>
              <a:rPr lang="en-US" sz="1200" dirty="0">
                <a:solidFill>
                  <a:schemeClr val="bg1"/>
                </a:solidFill>
              </a:rPr>
              <a:t>11</a:t>
            </a:r>
          </a:p>
        </p:txBody>
      </p:sp>
    </p:spTree>
    <p:extLst>
      <p:ext uri="{BB962C8B-B14F-4D97-AF65-F5344CB8AC3E}">
        <p14:creationId xmlns:p14="http://schemas.microsoft.com/office/powerpoint/2010/main" val="86775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typewriter">
            <a:extLst>
              <a:ext uri="{FF2B5EF4-FFF2-40B4-BE49-F238E27FC236}">
                <a16:creationId xmlns:a16="http://schemas.microsoft.com/office/drawing/2014/main" id="{BDF09815-0DB2-284D-A9E2-349BCC910C0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4826110" y="157673"/>
            <a:ext cx="6404696" cy="1480711"/>
          </a:xfrm>
        </p:spPr>
        <p:txBody>
          <a:bodyPr/>
          <a:lstStyle/>
          <a:p>
            <a:r>
              <a:rPr lang="en-US" sz="3600" dirty="0"/>
              <a:t>USE CASES</a:t>
            </a:r>
          </a:p>
        </p:txBody>
      </p:sp>
      <p:sp>
        <p:nvSpPr>
          <p:cNvPr id="17" name="Text Placeholder 16">
            <a:extLst>
              <a:ext uri="{FF2B5EF4-FFF2-40B4-BE49-F238E27FC236}">
                <a16:creationId xmlns:a16="http://schemas.microsoft.com/office/drawing/2014/main" id="{2775E0DB-8B4F-485F-8415-F8F9045C1E39}"/>
              </a:ext>
            </a:extLst>
          </p:cNvPr>
          <p:cNvSpPr>
            <a:spLocks noGrp="1"/>
          </p:cNvSpPr>
          <p:nvPr>
            <p:ph type="body" sz="quarter" idx="20"/>
          </p:nvPr>
        </p:nvSpPr>
        <p:spPr>
          <a:xfrm>
            <a:off x="5087588" y="1783080"/>
            <a:ext cx="3017520" cy="3291840"/>
          </a:xfrm>
        </p:spPr>
        <p:txBody>
          <a:bodyPr/>
          <a:lstStyle/>
          <a:p>
            <a:r>
              <a:rPr lang="en-US" sz="1600" dirty="0">
                <a:latin typeface="+mj-lt"/>
              </a:rPr>
              <a:t>Actors: actors used in item of website </a:t>
            </a:r>
          </a:p>
          <a:p>
            <a:pPr lvl="1"/>
            <a:r>
              <a:rPr lang="en-US" sz="1400" dirty="0">
                <a:latin typeface="+mj-lt"/>
              </a:rPr>
              <a:t>Employee as admin</a:t>
            </a:r>
          </a:p>
          <a:p>
            <a:pPr lvl="1"/>
            <a:r>
              <a:rPr lang="en-US" sz="1400" dirty="0">
                <a:latin typeface="+mj-lt"/>
              </a:rPr>
              <a:t>Customer as visitors</a:t>
            </a:r>
          </a:p>
        </p:txBody>
      </p:sp>
      <p:sp>
        <p:nvSpPr>
          <p:cNvPr id="22" name="Rectangle: Rounded Corners 21">
            <a:extLst>
              <a:ext uri="{FF2B5EF4-FFF2-40B4-BE49-F238E27FC236}">
                <a16:creationId xmlns:a16="http://schemas.microsoft.com/office/drawing/2014/main" id="{5A00AE9C-1AA0-4C74-B1A1-888D976F28BD}"/>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Pacifico Regular" panose="00000500000000000000" pitchFamily="2" charset="0"/>
              </a:rPr>
              <a:t>Vims</a:t>
            </a:r>
          </a:p>
        </p:txBody>
      </p:sp>
      <p:sp>
        <p:nvSpPr>
          <p:cNvPr id="28" name="Slide Number Placeholder 27">
            <a:extLst>
              <a:ext uri="{FF2B5EF4-FFF2-40B4-BE49-F238E27FC236}">
                <a16:creationId xmlns:a16="http://schemas.microsoft.com/office/drawing/2014/main" id="{4BAF6A24-4ECF-4F26-AAE3-EE8BD08C1B7C}"/>
              </a:ext>
            </a:extLst>
          </p:cNvPr>
          <p:cNvSpPr>
            <a:spLocks noGrp="1"/>
          </p:cNvSpPr>
          <p:nvPr>
            <p:ph type="sldNum" sz="quarter" idx="19"/>
          </p:nvPr>
        </p:nvSpPr>
        <p:spPr/>
        <p:txBody>
          <a:bodyPr/>
          <a:lstStyle/>
          <a:p>
            <a:fld id="{DCB4E619-4CA9-4A22-920F-20396BF50470}" type="slidenum">
              <a:rPr lang="en-US" smtClean="0"/>
              <a:pPr/>
              <a:t>13</a:t>
            </a:fld>
            <a:endParaRPr lang="en-US" dirty="0"/>
          </a:p>
        </p:txBody>
      </p:sp>
      <p:graphicFrame>
        <p:nvGraphicFramePr>
          <p:cNvPr id="2" name="Diagram 1">
            <a:extLst>
              <a:ext uri="{FF2B5EF4-FFF2-40B4-BE49-F238E27FC236}">
                <a16:creationId xmlns:a16="http://schemas.microsoft.com/office/drawing/2014/main" id="{F6DC1F9F-7BDC-4287-B53F-59FF66ED23EE}"/>
              </a:ext>
            </a:extLst>
          </p:cNvPr>
          <p:cNvGraphicFramePr/>
          <p:nvPr>
            <p:extLst>
              <p:ext uri="{D42A27DB-BD31-4B8C-83A1-F6EECF244321}">
                <p14:modId xmlns:p14="http://schemas.microsoft.com/office/powerpoint/2010/main" val="1975713557"/>
              </p:ext>
            </p:extLst>
          </p:nvPr>
        </p:nvGraphicFramePr>
        <p:xfrm>
          <a:off x="6684595" y="3044143"/>
          <a:ext cx="4546212" cy="2990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144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bstract blue and red lines">
            <a:extLst>
              <a:ext uri="{FF2B5EF4-FFF2-40B4-BE49-F238E27FC236}">
                <a16:creationId xmlns:a16="http://schemas.microsoft.com/office/drawing/2014/main" id="{3EEC4240-EFB3-C948-9A50-7B6C9A8EDD0A}"/>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8E34323A-4440-4925-884C-BF32AF969623}"/>
              </a:ext>
            </a:extLst>
          </p:cNvPr>
          <p:cNvSpPr>
            <a:spLocks noGrp="1"/>
          </p:cNvSpPr>
          <p:nvPr>
            <p:ph type="ctrTitle"/>
          </p:nvPr>
        </p:nvSpPr>
        <p:spPr/>
        <p:txBody>
          <a:bodyPr/>
          <a:lstStyle/>
          <a:p>
            <a:r>
              <a:rPr lang="en-US" dirty="0"/>
              <a:t>THANK YOU!</a:t>
            </a:r>
            <a:endParaRPr lang="en-GB" dirty="0"/>
          </a:p>
        </p:txBody>
      </p:sp>
      <p:pic>
        <p:nvPicPr>
          <p:cNvPr id="25" name="Graphic 24" descr="User" title="Icon - Presenter Name">
            <a:extLst>
              <a:ext uri="{FF2B5EF4-FFF2-40B4-BE49-F238E27FC236}">
                <a16:creationId xmlns:a16="http://schemas.microsoft.com/office/drawing/2014/main" id="{8AD9F4DD-CCDA-4C5B-AC7A-71E96FD45B2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192357" y="4451822"/>
            <a:ext cx="218900" cy="218900"/>
          </a:xfrm>
          <a:prstGeom prst="rect">
            <a:avLst/>
          </a:prstGeom>
        </p:spPr>
      </p:pic>
      <p:sp>
        <p:nvSpPr>
          <p:cNvPr id="17" name="Text Placeholder 16">
            <a:extLst>
              <a:ext uri="{FF2B5EF4-FFF2-40B4-BE49-F238E27FC236}">
                <a16:creationId xmlns:a16="http://schemas.microsoft.com/office/drawing/2014/main" id="{03D523DE-8D84-445C-9EB1-833C86FAEF3A}"/>
              </a:ext>
            </a:extLst>
          </p:cNvPr>
          <p:cNvSpPr>
            <a:spLocks noGrp="1"/>
          </p:cNvSpPr>
          <p:nvPr>
            <p:ph type="body" sz="quarter" idx="15"/>
          </p:nvPr>
        </p:nvSpPr>
        <p:spPr/>
        <p:txBody>
          <a:bodyPr/>
          <a:lstStyle/>
          <a:p>
            <a:r>
              <a:rPr lang="en-US" dirty="0"/>
              <a:t>Muhammad Jazzel Mehmood</a:t>
            </a:r>
            <a:endParaRPr lang="en-GB" dirty="0"/>
          </a:p>
        </p:txBody>
      </p:sp>
      <p:pic>
        <p:nvPicPr>
          <p:cNvPr id="27" name="Graphic 26" descr="Smart Phone" title="Icon - Presenter Phone Number">
            <a:extLst>
              <a:ext uri="{FF2B5EF4-FFF2-40B4-BE49-F238E27FC236}">
                <a16:creationId xmlns:a16="http://schemas.microsoft.com/office/drawing/2014/main" id="{7F57AED0-2F73-4435-986B-E6D6B090FB8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192357" y="4888322"/>
            <a:ext cx="218900" cy="218900"/>
          </a:xfrm>
          <a:prstGeom prst="rect">
            <a:avLst/>
          </a:prstGeom>
        </p:spPr>
      </p:pic>
      <p:sp>
        <p:nvSpPr>
          <p:cNvPr id="18" name="Text Placeholder 17">
            <a:extLst>
              <a:ext uri="{FF2B5EF4-FFF2-40B4-BE49-F238E27FC236}">
                <a16:creationId xmlns:a16="http://schemas.microsoft.com/office/drawing/2014/main" id="{0702F440-372E-43AF-810E-53CF9C35629E}"/>
              </a:ext>
            </a:extLst>
          </p:cNvPr>
          <p:cNvSpPr>
            <a:spLocks noGrp="1"/>
          </p:cNvSpPr>
          <p:nvPr>
            <p:ph type="body" sz="quarter" idx="16"/>
          </p:nvPr>
        </p:nvSpPr>
        <p:spPr/>
        <p:txBody>
          <a:bodyPr/>
          <a:lstStyle/>
          <a:p>
            <a:r>
              <a:rPr lang="en-US" dirty="0"/>
              <a:t>+92 3482453559</a:t>
            </a:r>
            <a:endParaRPr lang="en-GB" dirty="0"/>
          </a:p>
        </p:txBody>
      </p:sp>
      <p:pic>
        <p:nvPicPr>
          <p:cNvPr id="26" name="Graphic 25" descr="Envelope" title="Icon Presenter Email">
            <a:extLst>
              <a:ext uri="{FF2B5EF4-FFF2-40B4-BE49-F238E27FC236}">
                <a16:creationId xmlns:a16="http://schemas.microsoft.com/office/drawing/2014/main" id="{D4984F9A-48C8-4F0D-AFBE-978FEBD86F12}"/>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192357" y="5324822"/>
            <a:ext cx="218900" cy="218900"/>
          </a:xfrm>
          <a:prstGeom prst="rect">
            <a:avLst/>
          </a:prstGeom>
        </p:spPr>
      </p:pic>
      <p:sp>
        <p:nvSpPr>
          <p:cNvPr id="19" name="Text Placeholder 18">
            <a:extLst>
              <a:ext uri="{FF2B5EF4-FFF2-40B4-BE49-F238E27FC236}">
                <a16:creationId xmlns:a16="http://schemas.microsoft.com/office/drawing/2014/main" id="{328F8604-5C94-4C39-98B7-2B8786FCB572}"/>
              </a:ext>
            </a:extLst>
          </p:cNvPr>
          <p:cNvSpPr>
            <a:spLocks noGrp="1"/>
          </p:cNvSpPr>
          <p:nvPr>
            <p:ph type="body" sz="quarter" idx="17"/>
          </p:nvPr>
        </p:nvSpPr>
        <p:spPr/>
        <p:txBody>
          <a:bodyPr/>
          <a:lstStyle/>
          <a:p>
            <a:r>
              <a:rPr lang="en-US" dirty="0"/>
              <a:t>jazzelmehmood4@gmail.com</a:t>
            </a:r>
            <a:endParaRPr lang="en-GB" dirty="0"/>
          </a:p>
        </p:txBody>
      </p:sp>
      <p:pic>
        <p:nvPicPr>
          <p:cNvPr id="28" name="Graphic 27" descr="Link">
            <a:extLst>
              <a:ext uri="{FF2B5EF4-FFF2-40B4-BE49-F238E27FC236}">
                <a16:creationId xmlns:a16="http://schemas.microsoft.com/office/drawing/2014/main" id="{73A362A9-D05E-4043-BA3E-8CCCD7280B5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4179414" y="5748378"/>
            <a:ext cx="244786" cy="244786"/>
          </a:xfrm>
          <a:prstGeom prst="rect">
            <a:avLst/>
          </a:prstGeom>
        </p:spPr>
      </p:pic>
      <p:sp>
        <p:nvSpPr>
          <p:cNvPr id="20" name="Text Placeholder 19">
            <a:extLst>
              <a:ext uri="{FF2B5EF4-FFF2-40B4-BE49-F238E27FC236}">
                <a16:creationId xmlns:a16="http://schemas.microsoft.com/office/drawing/2014/main" id="{9C46AEC3-BADD-4FB8-820D-E3753FED3AF6}"/>
              </a:ext>
            </a:extLst>
          </p:cNvPr>
          <p:cNvSpPr>
            <a:spLocks noGrp="1"/>
          </p:cNvSpPr>
          <p:nvPr>
            <p:ph type="body" sz="quarter" idx="18"/>
          </p:nvPr>
        </p:nvSpPr>
        <p:spPr/>
        <p:txBody>
          <a:bodyPr/>
          <a:lstStyle/>
          <a:p>
            <a:r>
              <a:rPr lang="en-US" dirty="0">
                <a:hlinkClick r:id="rId11">
                  <a:extLst>
                    <a:ext uri="{A12FA001-AC4F-418D-AE19-62706E023703}">
                      <ahyp:hlinkClr xmlns:ahyp="http://schemas.microsoft.com/office/drawing/2018/hyperlinkcolor" val="tx"/>
                    </a:ext>
                  </a:extLst>
                </a:hlinkClick>
              </a:rPr>
              <a:t>https://github.com/Jazzel</a:t>
            </a:r>
            <a:endParaRPr lang="en-GB" dirty="0"/>
          </a:p>
        </p:txBody>
      </p:sp>
      <p:cxnSp>
        <p:nvCxnSpPr>
          <p:cNvPr id="24" name="Straight Connector 23" descr="divider line">
            <a:extLst>
              <a:ext uri="{FF2B5EF4-FFF2-40B4-BE49-F238E27FC236}">
                <a16:creationId xmlns:a16="http://schemas.microsoft.com/office/drawing/2014/main" id="{88ABE268-9B2A-4899-AC85-147AE076489C}"/>
              </a:ext>
            </a:extLst>
          </p:cNvPr>
          <p:cNvCxnSpPr/>
          <p:nvPr/>
        </p:nvCxnSpPr>
        <p:spPr>
          <a:xfrm>
            <a:off x="4516210" y="4422773"/>
            <a:ext cx="0" cy="158649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20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CFB8-A448-420C-B34D-18068EF07C2E}"/>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C242B90-E447-4BD8-A949-9447982EA151}"/>
              </a:ext>
            </a:extLst>
          </p:cNvPr>
          <p:cNvSpPr>
            <a:spLocks noGrp="1"/>
          </p:cNvSpPr>
          <p:nvPr>
            <p:ph idx="1"/>
          </p:nvPr>
        </p:nvSpPr>
        <p:spPr>
          <a:xfrm>
            <a:off x="2057399" y="2252255"/>
            <a:ext cx="10782283" cy="3830924"/>
          </a:xfrm>
        </p:spPr>
        <p:txBody>
          <a:bodyPr>
            <a:normAutofit fontScale="92500" lnSpcReduction="10000"/>
          </a:bodyPr>
          <a:lstStyle/>
          <a:p>
            <a:pPr algn="ctr"/>
            <a:r>
              <a:rPr lang="en-US" sz="1800" dirty="0">
                <a:latin typeface="+mj-lt"/>
              </a:rPr>
              <a:t>CERTIFICATE						1</a:t>
            </a:r>
          </a:p>
          <a:p>
            <a:pPr algn="ctr"/>
            <a:r>
              <a:rPr lang="en-US" sz="1800" dirty="0">
                <a:latin typeface="+mj-lt"/>
              </a:rPr>
              <a:t>ACKNOWLEGMENT					2</a:t>
            </a:r>
          </a:p>
          <a:p>
            <a:pPr algn="ctr"/>
            <a:r>
              <a:rPr lang="en-US" sz="1800" dirty="0">
                <a:latin typeface="+mj-lt"/>
              </a:rPr>
              <a:t>REQUIREMENTS SPECIFICATION				3</a:t>
            </a:r>
          </a:p>
          <a:p>
            <a:pPr lvl="1" algn="ctr"/>
            <a:r>
              <a:rPr lang="en-US" sz="1600" b="1" dirty="0">
                <a:latin typeface="+mj-lt"/>
              </a:rPr>
              <a:t>PROBLEM STATEMENT					4</a:t>
            </a:r>
          </a:p>
          <a:p>
            <a:pPr lvl="1" algn="ctr"/>
            <a:r>
              <a:rPr lang="en-US" sz="1400" b="1" dirty="0">
                <a:latin typeface="+mj-lt"/>
              </a:rPr>
              <a:t>REQUIREMENTS SUMMARY					5</a:t>
            </a:r>
          </a:p>
          <a:p>
            <a:pPr algn="ctr"/>
            <a:r>
              <a:rPr lang="en-US" sz="1800" dirty="0">
                <a:latin typeface="+mj-lt"/>
              </a:rPr>
              <a:t>HARDWARE/SOFTWARE REQUIRED			6</a:t>
            </a:r>
          </a:p>
          <a:p>
            <a:pPr algn="ctr"/>
            <a:r>
              <a:rPr lang="en-US" sz="1800" dirty="0">
                <a:latin typeface="+mj-lt"/>
              </a:rPr>
              <a:t>PROPOSED SOLUTION					7</a:t>
            </a:r>
          </a:p>
          <a:p>
            <a:pPr algn="ctr"/>
            <a:r>
              <a:rPr lang="en-US" sz="1800" dirty="0">
                <a:latin typeface="+mj-lt"/>
              </a:rPr>
              <a:t>DIAGRAMS						8</a:t>
            </a:r>
          </a:p>
          <a:p>
            <a:pPr marL="3657600" lvl="8" indent="0" algn="ctr">
              <a:buNone/>
            </a:pPr>
            <a:r>
              <a:rPr lang="en-US" sz="2400" dirty="0">
                <a:latin typeface="+mj-lt"/>
              </a:rPr>
              <a:t>			9</a:t>
            </a:r>
          </a:p>
          <a:p>
            <a:pPr algn="ctr"/>
            <a:r>
              <a:rPr lang="en-US" sz="1800" dirty="0">
                <a:latin typeface="+mj-lt"/>
              </a:rPr>
              <a:t>INTERFACE						10</a:t>
            </a:r>
          </a:p>
          <a:p>
            <a:pPr algn="ctr"/>
            <a:r>
              <a:rPr lang="en-US" sz="1800" dirty="0">
                <a:latin typeface="+mj-lt"/>
              </a:rPr>
              <a:t>TASK SHEET						11</a:t>
            </a:r>
          </a:p>
          <a:p>
            <a:pPr algn="ctr"/>
            <a:r>
              <a:rPr lang="en-US" sz="1800" dirty="0">
                <a:latin typeface="+mj-lt"/>
              </a:rPr>
              <a:t>USE CASES						12</a:t>
            </a:r>
          </a:p>
          <a:p>
            <a:pPr algn="ctr"/>
            <a:endParaRPr lang="en-US" sz="1800" dirty="0">
              <a:latin typeface="+mj-lt"/>
            </a:endParaRPr>
          </a:p>
          <a:p>
            <a:pPr algn="ctr"/>
            <a:endParaRPr lang="en-US" sz="1800" dirty="0">
              <a:latin typeface="+mj-lt"/>
            </a:endParaRPr>
          </a:p>
          <a:p>
            <a:pPr algn="ctr"/>
            <a:endParaRPr lang="en-US" sz="1800" dirty="0">
              <a:latin typeface="+mj-lt"/>
            </a:endParaRPr>
          </a:p>
        </p:txBody>
      </p:sp>
      <p:sp>
        <p:nvSpPr>
          <p:cNvPr id="4" name="Slide Number Placeholder 52">
            <a:extLst>
              <a:ext uri="{FF2B5EF4-FFF2-40B4-BE49-F238E27FC236}">
                <a16:creationId xmlns:a16="http://schemas.microsoft.com/office/drawing/2014/main" id="{F5243CB8-2D10-4A80-BB2F-9BA25878CB3F}"/>
              </a:ext>
            </a:extLst>
          </p:cNvPr>
          <p:cNvSpPr>
            <a:spLocks noGrp="1"/>
          </p:cNvSpPr>
          <p:nvPr>
            <p:ph type="sldNum" sz="quarter" idx="19"/>
          </p:nvPr>
        </p:nvSpPr>
        <p:spPr>
          <a:xfrm>
            <a:off x="11230806" y="6327866"/>
            <a:ext cx="389686" cy="393610"/>
          </a:xfrm>
        </p:spPr>
        <p:txBody>
          <a:bodyPr/>
          <a:lstStyle/>
          <a:p>
            <a:r>
              <a:rPr lang="en-US" dirty="0"/>
              <a:t>0</a:t>
            </a:r>
          </a:p>
        </p:txBody>
      </p:sp>
    </p:spTree>
    <p:extLst>
      <p:ext uri="{BB962C8B-B14F-4D97-AF65-F5344CB8AC3E}">
        <p14:creationId xmlns:p14="http://schemas.microsoft.com/office/powerpoint/2010/main" val="278546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4D72EFB-B7BC-4AE0-BBBC-ADBF8CDF6978}"/>
              </a:ext>
            </a:extLst>
          </p:cNvPr>
          <p:cNvSpPr/>
          <p:nvPr/>
        </p:nvSpPr>
        <p:spPr>
          <a:xfrm>
            <a:off x="2666999" y="0"/>
            <a:ext cx="6858001" cy="6858000"/>
          </a:xfrm>
          <a:prstGeom prst="ellipse">
            <a:avLst/>
          </a:prstGeom>
          <a:gradFill>
            <a:gsLst>
              <a:gs pos="0">
                <a:schemeClr val="accent2">
                  <a:lumMod val="40000"/>
                  <a:lumOff val="60000"/>
                </a:schemeClr>
              </a:gs>
              <a:gs pos="75000">
                <a:schemeClr val="accent3">
                  <a:lumMod val="75000"/>
                </a:schemeClr>
              </a:gs>
              <a:gs pos="83000">
                <a:schemeClr val="accent3">
                  <a:lumMod val="50000"/>
                </a:schemeClr>
              </a:gs>
              <a:gs pos="100000">
                <a:schemeClr val="accent3">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Title 2">
            <a:extLst>
              <a:ext uri="{FF2B5EF4-FFF2-40B4-BE49-F238E27FC236}">
                <a16:creationId xmlns:a16="http://schemas.microsoft.com/office/drawing/2014/main" id="{0E33946A-508E-470F-8752-0F8837ECC737}"/>
              </a:ext>
            </a:extLst>
          </p:cNvPr>
          <p:cNvSpPr>
            <a:spLocks noGrp="1"/>
          </p:cNvSpPr>
          <p:nvPr>
            <p:ph type="ctrTitle"/>
          </p:nvPr>
        </p:nvSpPr>
        <p:spPr>
          <a:xfrm>
            <a:off x="3124200" y="949019"/>
            <a:ext cx="5943600" cy="2596896"/>
          </a:xfrm>
        </p:spPr>
        <p:txBody>
          <a:bodyPr/>
          <a:lstStyle/>
          <a:p>
            <a:r>
              <a:rPr lang="en-US" dirty="0"/>
              <a:t>CERTIFICATE</a:t>
            </a:r>
            <a:br>
              <a:rPr lang="en-US" dirty="0"/>
            </a:br>
            <a:r>
              <a:rPr lang="en-US" sz="2400" dirty="0"/>
              <a:t>This is to certify that this project</a:t>
            </a:r>
            <a:br>
              <a:rPr lang="en-US" sz="2400" dirty="0"/>
            </a:br>
            <a:r>
              <a:rPr lang="en-US" sz="2400" dirty="0"/>
              <a:t>“ Vehicle Insurance Management Sys</a:t>
            </a:r>
            <a:r>
              <a:rPr lang="en-US" sz="2000" dirty="0"/>
              <a:t>tem ”</a:t>
            </a:r>
            <a:br>
              <a:rPr lang="en-US" sz="2000" dirty="0"/>
            </a:br>
            <a:r>
              <a:rPr lang="en-US" sz="2000" dirty="0"/>
              <a:t> is submitted of the ACCP-EE-201804F Semester 3 done by following candidate.</a:t>
            </a:r>
            <a:endParaRPr lang="en-US" dirty="0"/>
          </a:p>
        </p:txBody>
      </p:sp>
      <p:sp>
        <p:nvSpPr>
          <p:cNvPr id="4" name="Text Placeholder 3">
            <a:extLst>
              <a:ext uri="{FF2B5EF4-FFF2-40B4-BE49-F238E27FC236}">
                <a16:creationId xmlns:a16="http://schemas.microsoft.com/office/drawing/2014/main" id="{3EE82F30-DB7A-4854-9334-EE30B41594D1}"/>
              </a:ext>
            </a:extLst>
          </p:cNvPr>
          <p:cNvSpPr>
            <a:spLocks noGrp="1"/>
          </p:cNvSpPr>
          <p:nvPr>
            <p:ph type="body" sz="quarter" idx="15"/>
          </p:nvPr>
        </p:nvSpPr>
        <p:spPr>
          <a:xfrm>
            <a:off x="3124197" y="3863225"/>
            <a:ext cx="5943600" cy="276999"/>
          </a:xfrm>
        </p:spPr>
        <p:txBody>
          <a:bodyPr/>
          <a:lstStyle/>
          <a:p>
            <a:pPr algn="ctr"/>
            <a:r>
              <a:rPr lang="en-US" dirty="0">
                <a:latin typeface="+mj-lt"/>
              </a:rPr>
              <a:t>Name: Muhammad Jazzel Mehmood</a:t>
            </a:r>
          </a:p>
        </p:txBody>
      </p:sp>
      <p:sp>
        <p:nvSpPr>
          <p:cNvPr id="5" name="Text Placeholder 4">
            <a:extLst>
              <a:ext uri="{FF2B5EF4-FFF2-40B4-BE49-F238E27FC236}">
                <a16:creationId xmlns:a16="http://schemas.microsoft.com/office/drawing/2014/main" id="{9D6FFFC2-8B1D-47C2-95DD-0B5E8DE12E63}"/>
              </a:ext>
            </a:extLst>
          </p:cNvPr>
          <p:cNvSpPr>
            <a:spLocks noGrp="1"/>
          </p:cNvSpPr>
          <p:nvPr>
            <p:ph type="body" sz="quarter" idx="16"/>
          </p:nvPr>
        </p:nvSpPr>
        <p:spPr>
          <a:xfrm>
            <a:off x="3124197" y="4299725"/>
            <a:ext cx="5943600" cy="276999"/>
          </a:xfrm>
        </p:spPr>
        <p:txBody>
          <a:bodyPr/>
          <a:lstStyle/>
          <a:p>
            <a:pPr algn="ctr"/>
            <a:r>
              <a:rPr lang="en-US" dirty="0">
                <a:latin typeface="+mj-lt"/>
              </a:rPr>
              <a:t>Contact Number: 03482453559</a:t>
            </a:r>
          </a:p>
        </p:txBody>
      </p:sp>
      <p:sp>
        <p:nvSpPr>
          <p:cNvPr id="6" name="Text Placeholder 5">
            <a:extLst>
              <a:ext uri="{FF2B5EF4-FFF2-40B4-BE49-F238E27FC236}">
                <a16:creationId xmlns:a16="http://schemas.microsoft.com/office/drawing/2014/main" id="{99DFC812-F555-4352-BAA8-C3AFDADB675F}"/>
              </a:ext>
            </a:extLst>
          </p:cNvPr>
          <p:cNvSpPr>
            <a:spLocks noGrp="1"/>
          </p:cNvSpPr>
          <p:nvPr>
            <p:ph type="body" sz="quarter" idx="17"/>
          </p:nvPr>
        </p:nvSpPr>
        <p:spPr>
          <a:xfrm>
            <a:off x="3124196" y="4736225"/>
            <a:ext cx="5943599" cy="276999"/>
          </a:xfrm>
        </p:spPr>
        <p:txBody>
          <a:bodyPr/>
          <a:lstStyle/>
          <a:p>
            <a:pPr algn="ctr"/>
            <a:r>
              <a:rPr lang="en-US" dirty="0">
                <a:latin typeface="+mj-lt"/>
              </a:rPr>
              <a:t>Email: jazzelmehmood4@gmail.com</a:t>
            </a:r>
          </a:p>
        </p:txBody>
      </p:sp>
      <p:sp>
        <p:nvSpPr>
          <p:cNvPr id="7" name="Text Placeholder 6">
            <a:extLst>
              <a:ext uri="{FF2B5EF4-FFF2-40B4-BE49-F238E27FC236}">
                <a16:creationId xmlns:a16="http://schemas.microsoft.com/office/drawing/2014/main" id="{7C2D9A19-8A97-4808-B8E4-AAA176B16C99}"/>
              </a:ext>
            </a:extLst>
          </p:cNvPr>
          <p:cNvSpPr>
            <a:spLocks noGrp="1"/>
          </p:cNvSpPr>
          <p:nvPr>
            <p:ph type="body" sz="quarter" idx="18"/>
          </p:nvPr>
        </p:nvSpPr>
        <p:spPr>
          <a:xfrm>
            <a:off x="3124196" y="5172724"/>
            <a:ext cx="5943599" cy="276999"/>
          </a:xfrm>
        </p:spPr>
        <p:txBody>
          <a:bodyPr/>
          <a:lstStyle/>
          <a:p>
            <a:pPr algn="ctr"/>
            <a:r>
              <a:rPr lang="en-US" dirty="0">
                <a:latin typeface="+mj-lt"/>
              </a:rPr>
              <a:t>Enrollment Number: Student1107012</a:t>
            </a:r>
          </a:p>
        </p:txBody>
      </p:sp>
    </p:spTree>
    <p:extLst>
      <p:ext uri="{BB962C8B-B14F-4D97-AF65-F5344CB8AC3E}">
        <p14:creationId xmlns:p14="http://schemas.microsoft.com/office/powerpoint/2010/main" val="58576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115A-948E-4C37-842F-6F884CAD2F20}"/>
              </a:ext>
            </a:extLst>
          </p:cNvPr>
          <p:cNvSpPr>
            <a:spLocks noGrp="1"/>
          </p:cNvSpPr>
          <p:nvPr>
            <p:ph type="title"/>
          </p:nvPr>
        </p:nvSpPr>
        <p:spPr>
          <a:xfrm>
            <a:off x="5124562" y="2409371"/>
            <a:ext cx="6354526" cy="3577863"/>
          </a:xfrm>
        </p:spPr>
        <p:txBody>
          <a:bodyPr/>
          <a:lstStyle/>
          <a:p>
            <a:r>
              <a:rPr lang="en-US" sz="1400" dirty="0"/>
              <a:t>I am very thankful to ALMIGHTY ALLAH that by His Grace I have been successful. I am presenting my application (E-Project) and I have tried my best to take all relevant and necessary topics into our consideration so that this project may become comprehensive.  </a:t>
            </a:r>
            <a:br>
              <a:rPr lang="en-US" sz="1400" dirty="0"/>
            </a:br>
            <a:r>
              <a:rPr lang="en-US" sz="1400" dirty="0"/>
              <a:t>This is my Semester-3 E-Project. I have strived for a better outlook to come. This project has been developed by using Asp .NET Web Application(MVC). </a:t>
            </a:r>
            <a:br>
              <a:rPr lang="en-US" sz="1400" dirty="0"/>
            </a:br>
            <a:r>
              <a:rPr lang="en-US" sz="1400" dirty="0"/>
              <a:t>I would like to thank Sir Hassan Awan for his guidance and for giving us time from his busy schedule &amp; also express our sincere gratitude to I-Project team from Aptech (MSG) for their valuable guidance and support for the completion of this project. I earnestly hope that this project will provide all the necessary information required by the user to fulfill his/her inspiration. However, suggestion and feedbacks for </a:t>
            </a:r>
            <a:br>
              <a:rPr lang="en-US" sz="1400" dirty="0"/>
            </a:br>
            <a:r>
              <a:rPr lang="en-US" sz="1400" dirty="0"/>
              <a:t>Improvements will be thankfully welcomed &amp; acknowledged.  </a:t>
            </a:r>
            <a:br>
              <a:rPr lang="en-US" sz="1400" dirty="0"/>
            </a:br>
            <a:r>
              <a:rPr lang="en-US" sz="1400" dirty="0"/>
              <a:t>Thank You. </a:t>
            </a:r>
            <a:br>
              <a:rPr lang="en-US" sz="1400" dirty="0"/>
            </a:br>
            <a:endParaRPr lang="en-US" sz="1400" dirty="0"/>
          </a:p>
        </p:txBody>
      </p:sp>
      <p:sp>
        <p:nvSpPr>
          <p:cNvPr id="3" name="Picture Placeholder 2">
            <a:extLst>
              <a:ext uri="{FF2B5EF4-FFF2-40B4-BE49-F238E27FC236}">
                <a16:creationId xmlns:a16="http://schemas.microsoft.com/office/drawing/2014/main" id="{38BB8201-6D1B-4CE9-BB13-86E378AB3AA6}"/>
              </a:ext>
            </a:extLst>
          </p:cNvPr>
          <p:cNvSpPr>
            <a:spLocks noGrp="1"/>
          </p:cNvSpPr>
          <p:nvPr>
            <p:ph type="pic" sz="quarter" idx="14"/>
          </p:nvPr>
        </p:nvSpPr>
        <p:spPr/>
      </p:sp>
      <p:sp>
        <p:nvSpPr>
          <p:cNvPr id="4" name="TextBox 3">
            <a:extLst>
              <a:ext uri="{FF2B5EF4-FFF2-40B4-BE49-F238E27FC236}">
                <a16:creationId xmlns:a16="http://schemas.microsoft.com/office/drawing/2014/main" id="{405FE10A-24A1-43E0-A6AD-F86A4DA5E8CF}"/>
              </a:ext>
            </a:extLst>
          </p:cNvPr>
          <p:cNvSpPr txBox="1"/>
          <p:nvPr/>
        </p:nvSpPr>
        <p:spPr>
          <a:xfrm>
            <a:off x="5152716" y="1339702"/>
            <a:ext cx="6326372" cy="584775"/>
          </a:xfrm>
          <a:prstGeom prst="rect">
            <a:avLst/>
          </a:prstGeom>
          <a:noFill/>
        </p:spPr>
        <p:txBody>
          <a:bodyPr wrap="square" rtlCol="0">
            <a:spAutoFit/>
          </a:bodyPr>
          <a:lstStyle/>
          <a:p>
            <a:r>
              <a:rPr lang="en-US" sz="3200" b="1" dirty="0">
                <a:solidFill>
                  <a:schemeClr val="bg1"/>
                </a:solidFill>
                <a:latin typeface="+mj-lt"/>
              </a:rPr>
              <a:t>ACKNOWLEGMENT</a:t>
            </a:r>
          </a:p>
        </p:txBody>
      </p:sp>
      <p:pic>
        <p:nvPicPr>
          <p:cNvPr id="5" name="Picture Placeholder 13" descr="person looking down red shoes">
            <a:extLst>
              <a:ext uri="{FF2B5EF4-FFF2-40B4-BE49-F238E27FC236}">
                <a16:creationId xmlns:a16="http://schemas.microsoft.com/office/drawing/2014/main" id="{05A5771B-65D3-4B1F-9333-101D3C32849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12676" y="1389300"/>
            <a:ext cx="3721396" cy="3721396"/>
          </a:xfrm>
          <a:prstGeom prst="ellipse">
            <a:avLst/>
          </a:prstGeom>
          <a:pattFill prst="dkUpDiag">
            <a:fgClr>
              <a:schemeClr val="accent3"/>
            </a:fgClr>
            <a:bgClr>
              <a:schemeClr val="accent3">
                <a:lumMod val="50000"/>
              </a:schemeClr>
            </a:bgClr>
          </a:pattFill>
        </p:spPr>
      </p:pic>
      <p:sp>
        <p:nvSpPr>
          <p:cNvPr id="6" name="TextBox 5">
            <a:extLst>
              <a:ext uri="{FF2B5EF4-FFF2-40B4-BE49-F238E27FC236}">
                <a16:creationId xmlns:a16="http://schemas.microsoft.com/office/drawing/2014/main" id="{995C1B4A-0B9F-4789-B4E5-A366B7EC2A3B}"/>
              </a:ext>
            </a:extLst>
          </p:cNvPr>
          <p:cNvSpPr txBox="1"/>
          <p:nvPr/>
        </p:nvSpPr>
        <p:spPr>
          <a:xfrm>
            <a:off x="11280894" y="6380520"/>
            <a:ext cx="176944" cy="276999"/>
          </a:xfrm>
          <a:prstGeom prst="rect">
            <a:avLst/>
          </a:prstGeom>
          <a:noFill/>
        </p:spPr>
        <p:txBody>
          <a:bodyPr wrap="square" rtlCol="0">
            <a:spAutoFit/>
          </a:bodyPr>
          <a:lstStyle/>
          <a:p>
            <a:r>
              <a:rPr lang="en-US" sz="1200" dirty="0">
                <a:solidFill>
                  <a:schemeClr val="bg1"/>
                </a:solidFill>
              </a:rPr>
              <a:t>4</a:t>
            </a:r>
          </a:p>
        </p:txBody>
      </p:sp>
    </p:spTree>
    <p:extLst>
      <p:ext uri="{BB962C8B-B14F-4D97-AF65-F5344CB8AC3E}">
        <p14:creationId xmlns:p14="http://schemas.microsoft.com/office/powerpoint/2010/main" val="203158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Pacifico Regular" panose="00000500000000000000" pitchFamily="2" charset="0"/>
              </a:rPr>
              <a:t>Vims</a:t>
            </a:r>
          </a:p>
        </p:txBody>
      </p:sp>
      <p:pic>
        <p:nvPicPr>
          <p:cNvPr id="5" name="Picture Placeholder 4" descr="closeup of old-car wheels">
            <a:extLst>
              <a:ext uri="{FF2B5EF4-FFF2-40B4-BE49-F238E27FC236}">
                <a16:creationId xmlns:a16="http://schemas.microsoft.com/office/drawing/2014/main" id="{CA775DB0-EB24-DB4C-AB2C-20FB50C4B6BE}"/>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t="226" b="226"/>
          <a:stretch>
            <a:fillRect/>
          </a:stretch>
        </p:blipFill>
        <p:spPr/>
      </p:pic>
      <p:sp>
        <p:nvSpPr>
          <p:cNvPr id="10" name="Title 2">
            <a:extLst>
              <a:ext uri="{FF2B5EF4-FFF2-40B4-BE49-F238E27FC236}">
                <a16:creationId xmlns:a16="http://schemas.microsoft.com/office/drawing/2014/main" id="{60432E74-EA0E-4E4A-A943-DF2E61004C1E}"/>
              </a:ext>
            </a:extLst>
          </p:cNvPr>
          <p:cNvSpPr>
            <a:spLocks noGrp="1"/>
          </p:cNvSpPr>
          <p:nvPr>
            <p:ph type="title"/>
          </p:nvPr>
        </p:nvSpPr>
        <p:spPr>
          <a:xfrm>
            <a:off x="0" y="30032"/>
            <a:ext cx="7316165" cy="768330"/>
          </a:xfrm>
        </p:spPr>
        <p:txBody>
          <a:bodyPr/>
          <a:lstStyle/>
          <a:p>
            <a:r>
              <a:rPr lang="en-US" sz="3600" dirty="0"/>
              <a:t>REQUIREMENTS SPECIFICATION</a:t>
            </a:r>
          </a:p>
        </p:txBody>
      </p:sp>
      <p:sp>
        <p:nvSpPr>
          <p:cNvPr id="11" name="Text Placeholder 3">
            <a:extLst>
              <a:ext uri="{FF2B5EF4-FFF2-40B4-BE49-F238E27FC236}">
                <a16:creationId xmlns:a16="http://schemas.microsoft.com/office/drawing/2014/main" id="{56D19486-352F-4B47-BE00-350393EB95E3}"/>
              </a:ext>
            </a:extLst>
          </p:cNvPr>
          <p:cNvSpPr txBox="1">
            <a:spLocks/>
          </p:cNvSpPr>
          <p:nvPr/>
        </p:nvSpPr>
        <p:spPr>
          <a:xfrm>
            <a:off x="200430" y="798361"/>
            <a:ext cx="5254072" cy="53472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Char char="§"/>
            </a:pPr>
            <a:r>
              <a:rPr lang="en-US" sz="1800" b="1" dirty="0">
                <a:latin typeface="+mj-lt"/>
              </a:rPr>
              <a:t>PROBLEM STATEMENT:</a:t>
            </a:r>
          </a:p>
          <a:p>
            <a:pPr marL="0" indent="0">
              <a:spcBef>
                <a:spcPts val="0"/>
              </a:spcBef>
              <a:buFont typeface="Arial" panose="020B0604020202020204" pitchFamily="34" charset="0"/>
              <a:buNone/>
            </a:pPr>
            <a:endParaRPr lang="en-US" sz="500" b="1" dirty="0">
              <a:latin typeface="+mj-lt"/>
            </a:endParaRPr>
          </a:p>
          <a:p>
            <a:pPr marL="0" indent="0">
              <a:spcBef>
                <a:spcPts val="0"/>
              </a:spcBef>
              <a:buFont typeface="Arial" panose="020B0604020202020204" pitchFamily="34" charset="0"/>
              <a:buNone/>
            </a:pPr>
            <a:r>
              <a:rPr lang="en-US" sz="1200" dirty="0"/>
              <a:t>The objective of the system is to provide the facilities to all the people concerned with Vehicle Insurance. From the management point of view works can be done fast and more accurately as compared to existing manual system. From the customer’s point of view he can get immediate services without any kind of wasting of time  whereas from the user’s point of view all kinds of transitions can be done in very easy and efficient manner. The system also provides many kind of reports generation facility. Our main objectives for developing this project are giving below. </a:t>
            </a:r>
          </a:p>
          <a:p>
            <a:pPr>
              <a:spcBef>
                <a:spcPts val="0"/>
              </a:spcBef>
            </a:pPr>
            <a:r>
              <a:rPr lang="en-US" sz="1200" dirty="0"/>
              <a:t>Data Security.</a:t>
            </a:r>
          </a:p>
          <a:p>
            <a:pPr>
              <a:spcBef>
                <a:spcPts val="0"/>
              </a:spcBef>
            </a:pPr>
            <a:r>
              <a:rPr lang="en-US" sz="1200" dirty="0"/>
              <a:t>Reduced Paper Work.</a:t>
            </a:r>
          </a:p>
          <a:p>
            <a:pPr>
              <a:spcBef>
                <a:spcPts val="0"/>
              </a:spcBef>
            </a:pPr>
            <a:r>
              <a:rPr lang="en-US" sz="1200" dirty="0"/>
              <a:t>Reduced Manpower.</a:t>
            </a:r>
          </a:p>
          <a:p>
            <a:pPr>
              <a:spcBef>
                <a:spcPts val="0"/>
              </a:spcBef>
            </a:pPr>
            <a:r>
              <a:rPr lang="en-US" sz="1200" dirty="0"/>
              <a:t>Increased Operational Efficiency.</a:t>
            </a:r>
          </a:p>
          <a:p>
            <a:pPr>
              <a:spcBef>
                <a:spcPts val="0"/>
              </a:spcBef>
            </a:pPr>
            <a:r>
              <a:rPr lang="en-US" sz="1200" dirty="0"/>
              <a:t>Increased Accuracy And Reliability.</a:t>
            </a:r>
          </a:p>
          <a:p>
            <a:pPr>
              <a:spcBef>
                <a:spcPts val="0"/>
              </a:spcBef>
            </a:pPr>
            <a:r>
              <a:rPr lang="en-US" sz="1200" dirty="0"/>
              <a:t>Improve Moral.</a:t>
            </a:r>
          </a:p>
          <a:p>
            <a:pPr>
              <a:spcBef>
                <a:spcPts val="0"/>
              </a:spcBef>
            </a:pPr>
            <a:r>
              <a:rPr lang="en-US" sz="1200" dirty="0"/>
              <a:t>Reduce Operational Time</a:t>
            </a:r>
          </a:p>
          <a:p>
            <a:pPr marL="0" indent="0">
              <a:buFont typeface="Arial" panose="020B0604020202020204" pitchFamily="34" charset="0"/>
              <a:buNone/>
            </a:pPr>
            <a:r>
              <a:rPr lang="en-US" sz="1200" dirty="0"/>
              <a:t>This project aims to develop a complete fully functional independent system with the intension of improving the productivity of the operations of company through speedy and accurate processing and efficient storage and retrieval of data. The basic aim behind this project to provide a complete solution that manages the records of vehicle insurance company.</a:t>
            </a:r>
            <a:r>
              <a:rPr lang="en-IN" sz="1200" dirty="0"/>
              <a:t>This project is aimed to develop “Online Insurance Portal”. It is web-based application, which is developed mainly for the agents of the insurance company to take the policy for his clients electronically. By the request from his clients, he processes and maintains the policy details through the system.</a:t>
            </a:r>
            <a:br>
              <a:rPr lang="en-IN" sz="1200" dirty="0"/>
            </a:br>
            <a:r>
              <a:rPr lang="en-IN" sz="1200" dirty="0"/>
              <a:t>Online Insurance Portal System is an integrated insurance system which links up all the channels within the insurance industry. It is a revolutionized insurance solution that can facilitate online processing and services to the insurance partners, agents and customers through the Internet.</a:t>
            </a:r>
            <a:endParaRPr lang="en-US" sz="1200" dirty="0"/>
          </a:p>
          <a:p>
            <a:pPr marL="0" indent="0">
              <a:spcBef>
                <a:spcPts val="0"/>
              </a:spcBef>
              <a:buFont typeface="Arial" panose="020B0604020202020204" pitchFamily="34" charset="0"/>
              <a:buNone/>
            </a:pPr>
            <a:endParaRPr lang="en-US" sz="1600" dirty="0"/>
          </a:p>
          <a:p>
            <a:pPr marL="0" indent="0">
              <a:spcBef>
                <a:spcPts val="0"/>
              </a:spcBef>
              <a:buFont typeface="Arial" panose="020B0604020202020204" pitchFamily="34" charset="0"/>
              <a:buNone/>
            </a:pPr>
            <a:endParaRPr lang="en-US" sz="1600" dirty="0"/>
          </a:p>
        </p:txBody>
      </p:sp>
    </p:spTree>
    <p:extLst>
      <p:ext uri="{BB962C8B-B14F-4D97-AF65-F5344CB8AC3E}">
        <p14:creationId xmlns:p14="http://schemas.microsoft.com/office/powerpoint/2010/main" val="9484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Pacifico Regular" panose="00000500000000000000" pitchFamily="2" charset="0"/>
              </a:rPr>
              <a:t>Vims</a:t>
            </a:r>
          </a:p>
        </p:txBody>
      </p:sp>
      <p:pic>
        <p:nvPicPr>
          <p:cNvPr id="6" name="Picture Placeholder 5" descr="person holding umbrella in front of red door">
            <a:extLst>
              <a:ext uri="{FF2B5EF4-FFF2-40B4-BE49-F238E27FC236}">
                <a16:creationId xmlns:a16="http://schemas.microsoft.com/office/drawing/2014/main" id="{293AAE8D-77DF-48AD-9316-297E522678AD}"/>
              </a:ext>
            </a:extLst>
          </p:cNvPr>
          <p:cNvPicPr>
            <a:picLocks noGrp="1" noChangeAspect="1"/>
          </p:cNvPicPr>
          <p:nvPr>
            <p:ph type="pic" idx="1"/>
          </p:nvPr>
        </p:nvPicPr>
        <p:blipFill>
          <a:blip r:embed="rId2"/>
          <a:srcRect t="280" b="280"/>
          <a:stretch>
            <a:fillRect/>
          </a:stretch>
        </p:blipFill>
        <p:spPr/>
      </p:pic>
      <p:sp>
        <p:nvSpPr>
          <p:cNvPr id="8" name="Title 2">
            <a:extLst>
              <a:ext uri="{FF2B5EF4-FFF2-40B4-BE49-F238E27FC236}">
                <a16:creationId xmlns:a16="http://schemas.microsoft.com/office/drawing/2014/main" id="{04050144-3D89-4CF8-99F1-FF5C21C3D849}"/>
              </a:ext>
            </a:extLst>
          </p:cNvPr>
          <p:cNvSpPr txBox="1">
            <a:spLocks/>
          </p:cNvSpPr>
          <p:nvPr/>
        </p:nvSpPr>
        <p:spPr>
          <a:xfrm>
            <a:off x="0" y="30032"/>
            <a:ext cx="7316165" cy="76833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2400" b="1" kern="1200" dirty="0">
                <a:solidFill>
                  <a:schemeClr val="accent2"/>
                </a:solidFill>
                <a:latin typeface="+mj-lt"/>
                <a:ea typeface="+mj-ea"/>
                <a:cs typeface="Arial" panose="020B0604020202020204" pitchFamily="34" charset="0"/>
              </a:defRPr>
            </a:lvl1pPr>
          </a:lstStyle>
          <a:p>
            <a:r>
              <a:rPr lang="en-US" sz="3600" dirty="0"/>
              <a:t>REQUIREMENTS SPECIFICATION</a:t>
            </a:r>
          </a:p>
        </p:txBody>
      </p:sp>
      <p:sp>
        <p:nvSpPr>
          <p:cNvPr id="11" name="Text Placeholder 3">
            <a:extLst>
              <a:ext uri="{FF2B5EF4-FFF2-40B4-BE49-F238E27FC236}">
                <a16:creationId xmlns:a16="http://schemas.microsoft.com/office/drawing/2014/main" id="{8294D328-FD76-4E8F-9878-D7C2F6544ECD}"/>
              </a:ext>
            </a:extLst>
          </p:cNvPr>
          <p:cNvSpPr txBox="1">
            <a:spLocks/>
          </p:cNvSpPr>
          <p:nvPr/>
        </p:nvSpPr>
        <p:spPr>
          <a:xfrm>
            <a:off x="180754" y="798362"/>
            <a:ext cx="5231219" cy="54732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
              </a:spcBef>
              <a:spcAft>
                <a:spcPts val="100"/>
              </a:spcAft>
              <a:buFont typeface="Wingdings" panose="05000000000000000000" pitchFamily="2" charset="2"/>
              <a:buChar char="§"/>
            </a:pPr>
            <a:r>
              <a:rPr lang="en-US" sz="1800" b="1" dirty="0">
                <a:latin typeface="+mj-lt"/>
              </a:rPr>
              <a:t>REQUIREMENTS SUMMARY:</a:t>
            </a:r>
            <a:endParaRPr lang="en-US" sz="800" b="1" dirty="0">
              <a:latin typeface="+mj-lt"/>
            </a:endParaRPr>
          </a:p>
          <a:p>
            <a:pPr marL="0" indent="0">
              <a:spcBef>
                <a:spcPts val="100"/>
              </a:spcBef>
              <a:spcAft>
                <a:spcPts val="100"/>
              </a:spcAft>
              <a:buFont typeface="Arial" panose="020B0604020202020204" pitchFamily="34" charset="0"/>
              <a:buNone/>
            </a:pPr>
            <a:r>
              <a:rPr lang="en-IN" sz="1200" dirty="0"/>
              <a:t>The site should have menu categorising required functionalities;</a:t>
            </a:r>
            <a:endParaRPr lang="en-US" sz="1200" dirty="0"/>
          </a:p>
          <a:p>
            <a:pPr>
              <a:spcBef>
                <a:spcPts val="100"/>
              </a:spcBef>
              <a:spcAft>
                <a:spcPts val="100"/>
              </a:spcAft>
            </a:pPr>
            <a:r>
              <a:rPr lang="en-IN" sz="1200" dirty="0"/>
              <a:t>About us</a:t>
            </a:r>
            <a:endParaRPr lang="en-US" sz="1200" dirty="0"/>
          </a:p>
          <a:p>
            <a:pPr>
              <a:spcBef>
                <a:spcPts val="100"/>
              </a:spcBef>
              <a:spcAft>
                <a:spcPts val="100"/>
              </a:spcAft>
            </a:pPr>
            <a:r>
              <a:rPr lang="en-IN" sz="1200" dirty="0"/>
              <a:t>Types of  insurance </a:t>
            </a:r>
            <a:endParaRPr lang="en-US" sz="1200" dirty="0"/>
          </a:p>
          <a:p>
            <a:pPr>
              <a:spcBef>
                <a:spcPts val="100"/>
              </a:spcBef>
              <a:spcAft>
                <a:spcPts val="100"/>
              </a:spcAft>
            </a:pPr>
            <a:r>
              <a:rPr lang="en-IN" sz="1200" dirty="0"/>
              <a:t>Testimonials</a:t>
            </a:r>
            <a:endParaRPr lang="en-US" sz="1200" dirty="0"/>
          </a:p>
          <a:p>
            <a:pPr>
              <a:spcBef>
                <a:spcPts val="100"/>
              </a:spcBef>
              <a:spcAft>
                <a:spcPts val="100"/>
              </a:spcAft>
            </a:pPr>
            <a:r>
              <a:rPr lang="en-IN" sz="1200" dirty="0"/>
              <a:t>Site map</a:t>
            </a:r>
            <a:endParaRPr lang="en-US" sz="1200" dirty="0"/>
          </a:p>
          <a:p>
            <a:pPr>
              <a:spcBef>
                <a:spcPts val="100"/>
              </a:spcBef>
              <a:spcAft>
                <a:spcPts val="100"/>
              </a:spcAft>
            </a:pPr>
            <a:r>
              <a:rPr lang="en-IN" sz="1200" dirty="0"/>
              <a:t>Contact us</a:t>
            </a:r>
            <a:endParaRPr lang="en-US" sz="1200" dirty="0"/>
          </a:p>
          <a:p>
            <a:pPr marL="0" indent="0">
              <a:spcBef>
                <a:spcPts val="100"/>
              </a:spcBef>
              <a:spcAft>
                <a:spcPts val="100"/>
              </a:spcAft>
              <a:buFont typeface="Arial" panose="020B0604020202020204" pitchFamily="34" charset="0"/>
              <a:buNone/>
            </a:pPr>
            <a:r>
              <a:rPr lang="en-IN" sz="1200" dirty="0"/>
              <a:t>There should be 2 logins as mentioned below:</a:t>
            </a:r>
            <a:endParaRPr lang="en-US" sz="1200" dirty="0"/>
          </a:p>
          <a:p>
            <a:pPr>
              <a:spcBef>
                <a:spcPts val="100"/>
              </a:spcBef>
              <a:spcAft>
                <a:spcPts val="100"/>
              </a:spcAft>
            </a:pPr>
            <a:r>
              <a:rPr lang="en-IN" sz="1200" dirty="0"/>
              <a:t>Customer:</a:t>
            </a:r>
            <a:endParaRPr lang="en-US" sz="1200" dirty="0"/>
          </a:p>
          <a:p>
            <a:pPr lvl="1">
              <a:spcBef>
                <a:spcPts val="100"/>
              </a:spcBef>
              <a:spcAft>
                <a:spcPts val="100"/>
              </a:spcAft>
            </a:pPr>
            <a:r>
              <a:rPr lang="en-IN" sz="1100" dirty="0"/>
              <a:t>User needs to register as customer by providing the necessary information in the registration form and provide the user name and password</a:t>
            </a:r>
            <a:endParaRPr lang="en-US" sz="1100" dirty="0"/>
          </a:p>
          <a:p>
            <a:pPr lvl="1">
              <a:spcBef>
                <a:spcPts val="100"/>
              </a:spcBef>
              <a:spcAft>
                <a:spcPts val="100"/>
              </a:spcAft>
            </a:pPr>
            <a:r>
              <a:rPr lang="en-IN" sz="1100" dirty="0"/>
              <a:t>Customer can login with unique user name and password. </a:t>
            </a:r>
            <a:endParaRPr lang="en-US" sz="1100" dirty="0"/>
          </a:p>
          <a:p>
            <a:pPr lvl="1">
              <a:spcBef>
                <a:spcPts val="100"/>
              </a:spcBef>
              <a:spcAft>
                <a:spcPts val="100"/>
              </a:spcAft>
            </a:pPr>
            <a:r>
              <a:rPr lang="en-IN" sz="1100" dirty="0"/>
              <a:t>He can change the password.</a:t>
            </a:r>
            <a:endParaRPr lang="en-US" sz="1100" dirty="0"/>
          </a:p>
          <a:p>
            <a:pPr lvl="1">
              <a:spcBef>
                <a:spcPts val="100"/>
              </a:spcBef>
              <a:spcAft>
                <a:spcPts val="100"/>
              </a:spcAft>
            </a:pPr>
            <a:r>
              <a:rPr lang="en-IN" sz="1100" dirty="0"/>
              <a:t>Can purchase the policy online: For purchasing the policy online, he has to fill in the application form which would capture all the required information about the vehicle. On successful payment, copy of policy would be generated which customer can save for the records.</a:t>
            </a:r>
            <a:endParaRPr lang="en-US" sz="1100" dirty="0"/>
          </a:p>
          <a:p>
            <a:pPr lvl="1">
              <a:spcBef>
                <a:spcPts val="100"/>
              </a:spcBef>
              <a:spcAft>
                <a:spcPts val="100"/>
              </a:spcAft>
            </a:pPr>
            <a:r>
              <a:rPr lang="en-IN" sz="1100" dirty="0"/>
              <a:t>Initiate the claim by filling the claim form.</a:t>
            </a:r>
            <a:endParaRPr lang="en-US" sz="1100" dirty="0"/>
          </a:p>
          <a:p>
            <a:pPr>
              <a:spcBef>
                <a:spcPts val="100"/>
              </a:spcBef>
              <a:spcAft>
                <a:spcPts val="100"/>
              </a:spcAft>
            </a:pPr>
            <a:r>
              <a:rPr lang="en-IN" sz="1200" dirty="0"/>
              <a:t>Employee:</a:t>
            </a:r>
            <a:endParaRPr lang="en-US" sz="1200" dirty="0"/>
          </a:p>
          <a:p>
            <a:pPr lvl="1">
              <a:spcBef>
                <a:spcPts val="100"/>
              </a:spcBef>
              <a:spcAft>
                <a:spcPts val="100"/>
              </a:spcAft>
            </a:pPr>
            <a:r>
              <a:rPr lang="en-IN" sz="1100" dirty="0"/>
              <a:t>Employee will be admin who can login with admin user name and password.</a:t>
            </a:r>
            <a:endParaRPr lang="en-US" sz="1100" dirty="0"/>
          </a:p>
          <a:p>
            <a:pPr lvl="1">
              <a:spcBef>
                <a:spcPts val="100"/>
              </a:spcBef>
              <a:spcAft>
                <a:spcPts val="100"/>
              </a:spcAft>
            </a:pPr>
            <a:r>
              <a:rPr lang="en-IN" sz="1100" dirty="0"/>
              <a:t>He can perform all the admin functions as maintaining the policy records, claim records, payment schedules etc</a:t>
            </a:r>
            <a:endParaRPr lang="en-US" sz="1100" dirty="0"/>
          </a:p>
          <a:p>
            <a:pPr lvl="1">
              <a:spcBef>
                <a:spcPts val="100"/>
              </a:spcBef>
              <a:spcAft>
                <a:spcPts val="100"/>
              </a:spcAft>
            </a:pPr>
            <a:r>
              <a:rPr lang="en-IN" sz="1100" dirty="0"/>
              <a:t> Following reports needs to be generated	</a:t>
            </a:r>
            <a:endParaRPr lang="en-US" sz="1100" dirty="0"/>
          </a:p>
          <a:p>
            <a:pPr lvl="2">
              <a:spcBef>
                <a:spcPts val="100"/>
              </a:spcBef>
              <a:spcAft>
                <a:spcPts val="100"/>
              </a:spcAft>
            </a:pPr>
            <a:r>
              <a:rPr lang="en-IN" dirty="0"/>
              <a:t>Monthly sell of policies</a:t>
            </a:r>
            <a:endParaRPr lang="en-US" dirty="0"/>
          </a:p>
          <a:p>
            <a:pPr lvl="2">
              <a:spcBef>
                <a:spcPts val="100"/>
              </a:spcBef>
              <a:spcAft>
                <a:spcPts val="100"/>
              </a:spcAft>
            </a:pPr>
            <a:r>
              <a:rPr lang="en-IN" dirty="0"/>
              <a:t>Vehicle wise analysis</a:t>
            </a:r>
            <a:endParaRPr lang="en-US" dirty="0"/>
          </a:p>
          <a:p>
            <a:pPr lvl="2">
              <a:spcBef>
                <a:spcPts val="100"/>
              </a:spcBef>
              <a:spcAft>
                <a:spcPts val="100"/>
              </a:spcAft>
            </a:pPr>
            <a:r>
              <a:rPr lang="en-IN" dirty="0"/>
              <a:t>Claims report</a:t>
            </a:r>
            <a:endParaRPr lang="en-US" dirty="0"/>
          </a:p>
          <a:p>
            <a:pPr lvl="2">
              <a:spcBef>
                <a:spcPts val="100"/>
              </a:spcBef>
              <a:spcAft>
                <a:spcPts val="100"/>
              </a:spcAft>
            </a:pPr>
            <a:r>
              <a:rPr lang="en-IN" dirty="0"/>
              <a:t>Policies due renewals </a:t>
            </a:r>
            <a:endParaRPr lang="en-US" dirty="0"/>
          </a:p>
          <a:p>
            <a:pPr lvl="2">
              <a:spcBef>
                <a:spcPts val="100"/>
              </a:spcBef>
              <a:spcAft>
                <a:spcPts val="100"/>
              </a:spcAft>
            </a:pPr>
            <a:r>
              <a:rPr lang="en-IN" dirty="0"/>
              <a:t>Policies lapsed report</a:t>
            </a:r>
            <a:endParaRPr lang="en-US" dirty="0"/>
          </a:p>
          <a:p>
            <a:pPr>
              <a:spcBef>
                <a:spcPts val="100"/>
              </a:spcBef>
              <a:spcAft>
                <a:spcPts val="100"/>
              </a:spcAft>
            </a:pPr>
            <a:endParaRPr lang="en-US" sz="1200" dirty="0"/>
          </a:p>
          <a:p>
            <a:pPr>
              <a:spcBef>
                <a:spcPts val="100"/>
              </a:spcBef>
              <a:spcAft>
                <a:spcPts val="100"/>
              </a:spcAft>
            </a:pPr>
            <a:endParaRPr lang="en-US" sz="1200" dirty="0"/>
          </a:p>
          <a:p>
            <a:pPr marL="0" indent="0">
              <a:spcBef>
                <a:spcPts val="100"/>
              </a:spcBef>
              <a:spcAft>
                <a:spcPts val="100"/>
              </a:spcAft>
              <a:buFont typeface="Arial" panose="020B0604020202020204" pitchFamily="34" charset="0"/>
              <a:buNone/>
            </a:pPr>
            <a:endParaRPr lang="en-US" sz="1200" dirty="0"/>
          </a:p>
          <a:p>
            <a:pPr marL="0" indent="0">
              <a:spcBef>
                <a:spcPts val="100"/>
              </a:spcBef>
              <a:spcAft>
                <a:spcPts val="100"/>
              </a:spcAft>
              <a:buFont typeface="Arial" panose="020B0604020202020204" pitchFamily="34" charset="0"/>
              <a:buNone/>
            </a:pPr>
            <a:endParaRPr lang="en-US" sz="1200" dirty="0"/>
          </a:p>
        </p:txBody>
      </p:sp>
    </p:spTree>
    <p:extLst>
      <p:ext uri="{BB962C8B-B14F-4D97-AF65-F5344CB8AC3E}">
        <p14:creationId xmlns:p14="http://schemas.microsoft.com/office/powerpoint/2010/main" val="339671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p:txBody>
          <a:bodyPr/>
          <a:lstStyle/>
          <a:p>
            <a:r>
              <a:rPr lang="en-US" sz="3600" dirty="0"/>
              <a:t>HARDWARE/SOFTWARE REQUIRED. </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a:off x="681360" y="2329904"/>
            <a:ext cx="2651760" cy="3653188"/>
          </a:xfrm>
        </p:spPr>
        <p:txBody>
          <a:bodyPr/>
          <a:lstStyle/>
          <a:p>
            <a:pPr>
              <a:buFont typeface="Wingdings" panose="05000000000000000000" pitchFamily="2" charset="2"/>
              <a:buChar char="§"/>
            </a:pPr>
            <a:r>
              <a:rPr lang="en-US" sz="2000" b="1" dirty="0">
                <a:latin typeface="+mj-lt"/>
              </a:rPr>
              <a:t>Hardware </a:t>
            </a:r>
            <a:endParaRPr lang="en-US" b="1" dirty="0">
              <a:latin typeface="+mj-lt"/>
            </a:endParaRPr>
          </a:p>
          <a:p>
            <a:r>
              <a:rPr lang="en-US" dirty="0"/>
              <a:t>A minimum computer system that will help you access all the tools in the courses is a Pentium 166 or better .</a:t>
            </a:r>
          </a:p>
          <a:p>
            <a:r>
              <a:rPr lang="en-US" dirty="0"/>
              <a:t>128 Megabytes of RAM or better.</a:t>
            </a:r>
          </a:p>
          <a:p>
            <a:endParaRPr lang="en-US" dirty="0"/>
          </a:p>
        </p:txBody>
      </p:sp>
      <p:sp>
        <p:nvSpPr>
          <p:cNvPr id="20" name="Text Placeholder 19">
            <a:extLst>
              <a:ext uri="{FF2B5EF4-FFF2-40B4-BE49-F238E27FC236}">
                <a16:creationId xmlns:a16="http://schemas.microsoft.com/office/drawing/2014/main" id="{EF7D456B-7C3B-486F-804B-C2860F61E5F7}"/>
              </a:ext>
            </a:extLst>
          </p:cNvPr>
          <p:cNvSpPr>
            <a:spLocks noGrp="1"/>
          </p:cNvSpPr>
          <p:nvPr>
            <p:ph type="body" sz="quarter" idx="16"/>
          </p:nvPr>
        </p:nvSpPr>
        <p:spPr>
          <a:xfrm>
            <a:off x="3693793" y="2329904"/>
            <a:ext cx="2651760" cy="3653188"/>
          </a:xfrm>
        </p:spPr>
        <p:txBody>
          <a:bodyPr/>
          <a:lstStyle/>
          <a:p>
            <a:pPr>
              <a:buFont typeface="Wingdings" panose="05000000000000000000" pitchFamily="2" charset="2"/>
              <a:buChar char="§"/>
            </a:pPr>
            <a:r>
              <a:rPr lang="en-US" sz="2000" b="1" dirty="0">
                <a:latin typeface="+mj-lt"/>
              </a:rPr>
              <a:t>Software </a:t>
            </a:r>
          </a:p>
          <a:p>
            <a:r>
              <a:rPr lang="en-US" dirty="0"/>
              <a:t>Visual Studio .NET / ASP </a:t>
            </a:r>
          </a:p>
          <a:p>
            <a:r>
              <a:rPr lang="en-US" dirty="0"/>
              <a:t>IIS server </a:t>
            </a:r>
          </a:p>
          <a:p>
            <a:r>
              <a:rPr lang="en-US" dirty="0"/>
              <a:t>.NET Framework </a:t>
            </a:r>
          </a:p>
          <a:p>
            <a:r>
              <a:rPr lang="en-US" dirty="0"/>
              <a:t>Java Virtual Machine/ J2EE server </a:t>
            </a:r>
          </a:p>
          <a:p>
            <a:r>
              <a:rPr lang="en-US" dirty="0"/>
              <a:t>Notepad/Java editor </a:t>
            </a:r>
          </a:p>
          <a:p>
            <a:r>
              <a:rPr lang="en-US" dirty="0"/>
              <a:t>j2sdk1.4.1_02 (or later). </a:t>
            </a:r>
          </a:p>
          <a:p>
            <a:r>
              <a:rPr lang="en-US" dirty="0"/>
              <a:t>EJB Dev Kit </a:t>
            </a:r>
          </a:p>
          <a:p>
            <a:r>
              <a:rPr lang="en-US" dirty="0"/>
              <a:t>Java enabled web server </a:t>
            </a:r>
          </a:p>
          <a:p>
            <a:r>
              <a:rPr lang="en-US" dirty="0"/>
              <a:t>JSP / Servlets Dev. Kit </a:t>
            </a:r>
          </a:p>
          <a:p>
            <a:endParaRPr lang="en-US" dirty="0"/>
          </a:p>
        </p:txBody>
      </p:sp>
      <p:sp>
        <p:nvSpPr>
          <p:cNvPr id="21" name="Rectangle: Rounded Corners 20">
            <a:extLst>
              <a:ext uri="{FF2B5EF4-FFF2-40B4-BE49-F238E27FC236}">
                <a16:creationId xmlns:a16="http://schemas.microsoft.com/office/drawing/2014/main" id="{F68FB8D6-355E-437F-8BC2-549633E47FD4}"/>
              </a:ext>
            </a:extLst>
          </p:cNvPr>
          <p:cNvSpPr/>
          <p:nvPr/>
        </p:nvSpPr>
        <p:spPr>
          <a:xfrm>
            <a:off x="640079" y="6327866"/>
            <a:ext cx="1150621" cy="393610"/>
          </a:xfrm>
          <a:prstGeom prst="roundRect">
            <a:avLst>
              <a:gd name="adj" fmla="val 8785"/>
            </a:avLst>
          </a:prstGeom>
          <a:solidFill>
            <a:srgbClr val="F2F2F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Pacifico Regular" panose="00000500000000000000" pitchFamily="2" charset="0"/>
              </a:rPr>
              <a:t>Vims</a:t>
            </a:r>
          </a:p>
        </p:txBody>
      </p:sp>
      <p:pic>
        <p:nvPicPr>
          <p:cNvPr id="5" name="Picture Placeholder 4" descr="double happiness Chinese symbol">
            <a:extLst>
              <a:ext uri="{FF2B5EF4-FFF2-40B4-BE49-F238E27FC236}">
                <a16:creationId xmlns:a16="http://schemas.microsoft.com/office/drawing/2014/main" id="{91439F9D-68BB-5041-93B0-C3C42E89D798}"/>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p:txBody>
          <a:bodyPr/>
          <a:lstStyle/>
          <a:p>
            <a:fld id="{DCB4E619-4CA9-4A22-920F-20396BF50470}" type="slidenum">
              <a:rPr lang="en-US" smtClean="0"/>
              <a:pPr/>
              <a:t>7</a:t>
            </a:fld>
            <a:endParaRPr lang="en-US" dirty="0"/>
          </a:p>
        </p:txBody>
      </p:sp>
    </p:spTree>
    <p:extLst>
      <p:ext uri="{BB962C8B-B14F-4D97-AF65-F5344CB8AC3E}">
        <p14:creationId xmlns:p14="http://schemas.microsoft.com/office/powerpoint/2010/main" val="240583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a:xfrm>
            <a:off x="640079" y="318876"/>
            <a:ext cx="5910095" cy="1480711"/>
          </a:xfrm>
        </p:spPr>
        <p:txBody>
          <a:bodyPr/>
          <a:lstStyle/>
          <a:p>
            <a:r>
              <a:rPr lang="en-US" sz="4000" dirty="0"/>
              <a:t>PROPOSED SOLUTION</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a:off x="889127" y="1920756"/>
            <a:ext cx="5382719" cy="4194182"/>
          </a:xfrm>
        </p:spPr>
        <p:txBody>
          <a:bodyPr/>
          <a:lstStyle/>
          <a:p>
            <a:pPr marL="0" indent="0">
              <a:buNone/>
            </a:pPr>
            <a:r>
              <a:rPr lang="en-US" sz="1600" dirty="0"/>
              <a:t>This project aims to develop a complete fully functional independent system with the intension of improving the productivity of the operations of company through speedy and accurate processing and efficient storage and retrieval of data. The basic aim behind this project to provide a complete solution that manages the records of vehicle insurance company.</a:t>
            </a:r>
            <a:r>
              <a:rPr lang="en-IN" sz="1600" dirty="0"/>
              <a:t>This project is aimed to develop “Online Insurance Portal”. It is web-based application, which is developed mainly for the agents of the insurance company to take the policy for his clients electronically. By the request from his clients, he processes and maintains the policy details through the system.</a:t>
            </a:r>
            <a:br>
              <a:rPr lang="en-IN" sz="1600" dirty="0"/>
            </a:br>
            <a:r>
              <a:rPr lang="en-IN" sz="1600" dirty="0"/>
              <a:t>Online Insurance Portal System is an integrated insurance system which links up all the channels within the insurance industry. It is a revolutionized insurance solution that can facilitate online processing and services to the insurance partners, agents and customers through the Internet.</a:t>
            </a:r>
            <a:endParaRPr lang="en-US" sz="1600" dirty="0"/>
          </a:p>
        </p:txBody>
      </p:sp>
      <p:sp>
        <p:nvSpPr>
          <p:cNvPr id="60" name="Rectangle: Rounded Corners 59">
            <a:extLst>
              <a:ext uri="{FF2B5EF4-FFF2-40B4-BE49-F238E27FC236}">
                <a16:creationId xmlns:a16="http://schemas.microsoft.com/office/drawing/2014/main" id="{7A736EEA-C797-4C08-B4D5-E836C0BCE331}"/>
              </a:ext>
            </a:extLst>
          </p:cNvPr>
          <p:cNvSpPr/>
          <p:nvPr/>
        </p:nvSpPr>
        <p:spPr>
          <a:xfrm>
            <a:off x="640079" y="6327866"/>
            <a:ext cx="1150621" cy="393610"/>
          </a:xfrm>
          <a:prstGeom prst="roundRect">
            <a:avLst>
              <a:gd name="adj" fmla="val 878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lumOff val="25000"/>
                  </a:schemeClr>
                </a:solidFill>
                <a:latin typeface="Pacifico Regular" panose="00000500000000000000" pitchFamily="2" charset="0"/>
              </a:rPr>
              <a:t>Vims</a:t>
            </a:r>
          </a:p>
        </p:txBody>
      </p:sp>
      <p:pic>
        <p:nvPicPr>
          <p:cNvPr id="6" name="Picture Placeholder 5" descr="red abstract image">
            <a:extLst>
              <a:ext uri="{FF2B5EF4-FFF2-40B4-BE49-F238E27FC236}">
                <a16:creationId xmlns:a16="http://schemas.microsoft.com/office/drawing/2014/main" id="{1D287659-9DB1-C84A-9E42-4CCE0445FAA9}"/>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a:xfrm>
            <a:off x="11230806" y="6327866"/>
            <a:ext cx="389686" cy="393610"/>
          </a:xfrm>
        </p:spPr>
        <p:txBody>
          <a:bodyPr/>
          <a:lstStyle/>
          <a:p>
            <a:fld id="{DCB4E619-4CA9-4A22-920F-20396BF50470}" type="slidenum">
              <a:rPr lang="en-US" smtClean="0"/>
              <a:pPr/>
              <a:t>8</a:t>
            </a:fld>
            <a:endParaRPr lang="en-US" dirty="0"/>
          </a:p>
        </p:txBody>
      </p:sp>
    </p:spTree>
    <p:extLst>
      <p:ext uri="{BB962C8B-B14F-4D97-AF65-F5344CB8AC3E}">
        <p14:creationId xmlns:p14="http://schemas.microsoft.com/office/powerpoint/2010/main" val="72009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FF35-56A8-4E80-AED9-3DA6E1670B96}"/>
              </a:ext>
            </a:extLst>
          </p:cNvPr>
          <p:cNvSpPr>
            <a:spLocks noGrp="1"/>
          </p:cNvSpPr>
          <p:nvPr>
            <p:ph type="title"/>
          </p:nvPr>
        </p:nvSpPr>
        <p:spPr>
          <a:xfrm>
            <a:off x="640079" y="500492"/>
            <a:ext cx="10980413" cy="615927"/>
          </a:xfrm>
        </p:spPr>
        <p:txBody>
          <a:bodyPr>
            <a:normAutofit/>
          </a:bodyPr>
          <a:lstStyle/>
          <a:p>
            <a:pPr algn="ctr"/>
            <a:r>
              <a:rPr lang="en-US" sz="3600" dirty="0"/>
              <a:t>DIAGRAMS</a:t>
            </a:r>
          </a:p>
        </p:txBody>
      </p:sp>
      <p:sp>
        <p:nvSpPr>
          <p:cNvPr id="4" name="Rectangle 3">
            <a:extLst>
              <a:ext uri="{FF2B5EF4-FFF2-40B4-BE49-F238E27FC236}">
                <a16:creationId xmlns:a16="http://schemas.microsoft.com/office/drawing/2014/main" id="{D5D9836F-6EDC-4EA1-B845-E4C555625EC1}"/>
              </a:ext>
            </a:extLst>
          </p:cNvPr>
          <p:cNvSpPr/>
          <p:nvPr/>
        </p:nvSpPr>
        <p:spPr>
          <a:xfrm>
            <a:off x="605793" y="1155760"/>
            <a:ext cx="10980413"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4298AA-7B4A-4881-BF15-E1F28F87BAA9}"/>
              </a:ext>
            </a:extLst>
          </p:cNvPr>
          <p:cNvSpPr txBox="1"/>
          <p:nvPr/>
        </p:nvSpPr>
        <p:spPr>
          <a:xfrm>
            <a:off x="11280894" y="6380520"/>
            <a:ext cx="176944" cy="276999"/>
          </a:xfrm>
          <a:prstGeom prst="rect">
            <a:avLst/>
          </a:prstGeom>
          <a:noFill/>
        </p:spPr>
        <p:txBody>
          <a:bodyPr wrap="square" rtlCol="0">
            <a:spAutoFit/>
          </a:bodyPr>
          <a:lstStyle/>
          <a:p>
            <a:r>
              <a:rPr lang="en-US" sz="1200" dirty="0">
                <a:solidFill>
                  <a:schemeClr val="bg1"/>
                </a:solidFill>
              </a:rPr>
              <a:t>9</a:t>
            </a:r>
          </a:p>
        </p:txBody>
      </p:sp>
      <p:pic>
        <p:nvPicPr>
          <p:cNvPr id="11" name="Picture 10">
            <a:extLst>
              <a:ext uri="{FF2B5EF4-FFF2-40B4-BE49-F238E27FC236}">
                <a16:creationId xmlns:a16="http://schemas.microsoft.com/office/drawing/2014/main" id="{38FE4038-B56D-4124-87CB-3D7F22F05026}"/>
              </a:ext>
            </a:extLst>
          </p:cNvPr>
          <p:cNvPicPr>
            <a:picLocks noChangeAspect="1"/>
          </p:cNvPicPr>
          <p:nvPr/>
        </p:nvPicPr>
        <p:blipFill rotWithShape="1">
          <a:blip r:embed="rId2"/>
          <a:srcRect l="2234" t="12087" r="2450" b="6555"/>
          <a:stretch/>
        </p:blipFill>
        <p:spPr>
          <a:xfrm>
            <a:off x="1092079" y="1399805"/>
            <a:ext cx="10007842" cy="4802653"/>
          </a:xfrm>
          <a:prstGeom prst="rect">
            <a:avLst/>
          </a:prstGeom>
          <a:effectLst>
            <a:outerShdw blurRad="228600" dist="50800" dir="5400000" algn="ctr" rotWithShape="0">
              <a:srgbClr val="000000">
                <a:alpha val="99000"/>
              </a:srgbClr>
            </a:outerShdw>
          </a:effectLst>
        </p:spPr>
      </p:pic>
    </p:spTree>
    <p:extLst>
      <p:ext uri="{BB962C8B-B14F-4D97-AF65-F5344CB8AC3E}">
        <p14:creationId xmlns:p14="http://schemas.microsoft.com/office/powerpoint/2010/main" val="1155532437"/>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8F95F1-64A1-4047-9BA0-D956C2834297}">
  <ds:schemaRefs>
    <ds:schemaRef ds:uri="http://schemas.microsoft.com/office/2006/metadata/properties"/>
    <ds:schemaRef ds:uri="http://purl.org/dc/terms/"/>
    <ds:schemaRef ds:uri="http://purl.org/dc/dcmitype/"/>
    <ds:schemaRef ds:uri="http://schemas.openxmlformats.org/package/2006/metadata/core-properties"/>
    <ds:schemaRef ds:uri="16c05727-aa75-4e4a-9b5f-8a80a1165891"/>
    <ds:schemaRef ds:uri="http://purl.org/dc/elements/1.1/"/>
    <ds:schemaRef ds:uri="http://schemas.microsoft.com/office/2006/documentManagement/types"/>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5466AFDE-A9D6-4DD8-B471-43BFA03A3F3E}">
  <ds:schemaRefs>
    <ds:schemaRef ds:uri="http://schemas.microsoft.com/sharepoint/v3/contenttype/forms"/>
  </ds:schemaRefs>
</ds:datastoreItem>
</file>

<file path=customXml/itemProps3.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tf11580736</Template>
  <TotalTime>0</TotalTime>
  <Words>1209</Words>
  <Application>Microsoft Office PowerPoint</Application>
  <PresentationFormat>Widescreen</PresentationFormat>
  <Paragraphs>164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Pacifico Regular</vt:lpstr>
      <vt:lpstr>Wingdings</vt:lpstr>
      <vt:lpstr>Office Theme</vt:lpstr>
      <vt:lpstr>Vehicle Insurance Management System</vt:lpstr>
      <vt:lpstr>TABLE OF CONTENTS</vt:lpstr>
      <vt:lpstr>CERTIFICATE This is to certify that this project “ Vehicle Insurance Management System ”  is submitted of the ACCP-EE-201804F Semester 3 done by following candidate.</vt:lpstr>
      <vt:lpstr>I am very thankful to ALMIGHTY ALLAH that by His Grace I have been successful. I am presenting my application (E-Project) and I have tried my best to take all relevant and necessary topics into our consideration so that this project may become comprehensive.   This is my Semester-3 E-Project. I have strived for a better outlook to come. This project has been developed by using Asp .NET Web Application(MVC).  I would like to thank Sir Hassan Awan for his guidance and for giving us time from his busy schedule &amp; also express our sincere gratitude to I-Project team from Aptech (MSG) for their valuable guidance and support for the completion of this project. I earnestly hope that this project will provide all the necessary information required by the user to fulfill his/her inspiration. However, suggestion and feedbacks for  Improvements will be thankfully welcomed &amp; acknowledged.   Thank You.  </vt:lpstr>
      <vt:lpstr>REQUIREMENTS SPECIFICATION</vt:lpstr>
      <vt:lpstr>PowerPoint Presentation</vt:lpstr>
      <vt:lpstr>HARDWARE/SOFTWARE REQUIRED. </vt:lpstr>
      <vt:lpstr>PROPOSED SOLUTION</vt:lpstr>
      <vt:lpstr>DIAGRAMS</vt:lpstr>
      <vt:lpstr>DIAGRAMS</vt:lpstr>
      <vt:lpstr>INTERFACE</vt:lpstr>
      <vt:lpstr>TASK SHEET</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2019-11-20T14:15:02Z</dcterms:created>
  <dcterms:modified xsi:type="dcterms:W3CDTF">2019-11-20T16:45:33Z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