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1719" r:id="rId5"/>
    <p:sldId id="263" r:id="rId6"/>
    <p:sldId id="1726" r:id="rId7"/>
    <p:sldId id="1698" r:id="rId8"/>
    <p:sldId id="1699" r:id="rId9"/>
    <p:sldId id="1700" r:id="rId10"/>
    <p:sldId id="1691" r:id="rId11"/>
    <p:sldId id="1677" r:id="rId12"/>
    <p:sldId id="1692" r:id="rId13"/>
    <p:sldId id="1694" r:id="rId14"/>
    <p:sldId id="1695" r:id="rId15"/>
    <p:sldId id="265" r:id="rId16"/>
    <p:sldId id="1720" r:id="rId17"/>
    <p:sldId id="288" r:id="rId18"/>
    <p:sldId id="290" r:id="rId19"/>
    <p:sldId id="1721" r:id="rId20"/>
    <p:sldId id="270" r:id="rId21"/>
    <p:sldId id="1722" r:id="rId22"/>
    <p:sldId id="1723" r:id="rId23"/>
    <p:sldId id="276" r:id="rId24"/>
    <p:sldId id="277" r:id="rId25"/>
    <p:sldId id="273" r:id="rId26"/>
    <p:sldId id="275" r:id="rId27"/>
    <p:sldId id="274" r:id="rId28"/>
    <p:sldId id="1724" r:id="rId29"/>
    <p:sldId id="172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983EC3A-EEC1-3045-A95B-A4A06F23444E}">
          <p14:sldIdLst>
            <p14:sldId id="1719"/>
          </p14:sldIdLst>
        </p14:section>
        <p14:section name="01" id="{60CEC7DC-7EC1-1E44-B0A7-6EED508ED388}">
          <p14:sldIdLst>
            <p14:sldId id="263"/>
            <p14:sldId id="1726"/>
            <p14:sldId id="1698"/>
            <p14:sldId id="1699"/>
            <p14:sldId id="1700"/>
            <p14:sldId id="1691"/>
            <p14:sldId id="1677"/>
            <p14:sldId id="1692"/>
            <p14:sldId id="1694"/>
            <p14:sldId id="1695"/>
            <p14:sldId id="265"/>
          </p14:sldIdLst>
        </p14:section>
        <p14:section name="02" id="{7538880B-7781-3C4D-BF83-3BE73F375D7F}">
          <p14:sldIdLst>
            <p14:sldId id="1720"/>
            <p14:sldId id="288"/>
            <p14:sldId id="290"/>
            <p14:sldId id="1721"/>
            <p14:sldId id="270"/>
            <p14:sldId id="1722"/>
          </p14:sldIdLst>
        </p14:section>
        <p14:section name="03" id="{C189DAFF-3D00-7444-BE70-A27E915C5C09}">
          <p14:sldIdLst>
            <p14:sldId id="1723"/>
            <p14:sldId id="276"/>
            <p14:sldId id="277"/>
            <p14:sldId id="273"/>
            <p14:sldId id="275"/>
            <p14:sldId id="274"/>
            <p14:sldId id="1724"/>
          </p14:sldIdLst>
        </p14:section>
        <p14:section name="outro" id="{6198F652-4601-3843-84BB-C726B55262B1}">
          <p14:sldIdLst>
            <p14:sldId id="172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115C"/>
    <a:srgbClr val="0745A1"/>
    <a:srgbClr val="134B5E"/>
    <a:srgbClr val="343B93"/>
    <a:srgbClr val="7AFB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227"/>
    <p:restoredTop sz="80967" autoAdjust="0"/>
  </p:normalViewPr>
  <p:slideViewPr>
    <p:cSldViewPr snapToGrid="0" snapToObjects="1">
      <p:cViewPr varScale="1">
        <p:scale>
          <a:sx n="69" d="100"/>
          <a:sy n="69" d="100"/>
        </p:scale>
        <p:origin x="1278" y="4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73746B-3B96-D54B-AE0C-3E81B0E5F8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A9AF06-4327-DF43-BE60-54EDB34259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D67128-0ED3-F84C-AB75-26956BD6F773}" type="datetimeFigureOut">
              <a:rPr lang="en-US" smtClean="0"/>
              <a:t>8/29/2021</a:t>
            </a:fld>
            <a:endParaRPr lang="en-US"/>
          </a:p>
        </p:txBody>
      </p:sp>
      <p:sp>
        <p:nvSpPr>
          <p:cNvPr id="4" name="Footer Placeholder 3">
            <a:extLst>
              <a:ext uri="{FF2B5EF4-FFF2-40B4-BE49-F238E27FC236}">
                <a16:creationId xmlns:a16="http://schemas.microsoft.com/office/drawing/2014/main" id="{F577DEE5-6FBE-9D4C-A474-E62CED5413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60C005-6BFD-BE44-9D50-CBFB52F5C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84DA3A-C8CF-DF4F-9DE4-89742789444F}" type="slidenum">
              <a:rPr lang="en-US" smtClean="0"/>
              <a:t>‹#›</a:t>
            </a:fld>
            <a:endParaRPr lang="en-US"/>
          </a:p>
        </p:txBody>
      </p:sp>
    </p:spTree>
    <p:extLst>
      <p:ext uri="{BB962C8B-B14F-4D97-AF65-F5344CB8AC3E}">
        <p14:creationId xmlns:p14="http://schemas.microsoft.com/office/powerpoint/2010/main" val="1351502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5F564-29A8-0243-B41B-CCCF740F82F1}" type="datetimeFigureOut">
              <a:rPr lang="en-US" smtClean="0"/>
              <a:t>8/29/2021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640C9-DFC2-0345-ADF3-C1176AC99B7C}" type="slidenum">
              <a:rPr lang="en-US" smtClean="0"/>
              <a:t>‹#›</a:t>
            </a:fld>
            <a:endParaRPr lang="en-US"/>
          </a:p>
        </p:txBody>
      </p:sp>
    </p:spTree>
    <p:extLst>
      <p:ext uri="{BB962C8B-B14F-4D97-AF65-F5344CB8AC3E}">
        <p14:creationId xmlns:p14="http://schemas.microsoft.com/office/powerpoint/2010/main" val="3894557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this unit, you'll learn how Microsoft Graph fits into the larger Microsoft 365 platform. You'll then learn how to use Microsoft Graph in an ASP.NET MVC application to display events from the currently signed in user's calendar.</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90049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90049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contains two authentication and token endpoints. The v2 endpoint is the recommended endpoint for all applications that use Microsoft Graph should adopt. To understand why, it helps to understand what the benefits of it are over the v1 endpoint.</a:t>
            </a:r>
          </a:p>
          <a:p>
            <a:endParaRPr lang="en-US" dirty="0"/>
          </a:p>
          <a:p>
            <a:r>
              <a:rPr lang="en-US" dirty="0"/>
              <a:t>The Azure AD v1 endpoint only supports the Azure AD authentication. It doesn't support any other styles of authentication such as a Microsoft Account. What that meant is that if the user was logging in with a personal account or consumer account, also known as a Microsoft Account, and they wanted to access things like their OneDrive consumer account or </a:t>
            </a:r>
            <a:r>
              <a:rPr lang="en-US" dirty="0" err="1"/>
              <a:t>Outlook.com</a:t>
            </a:r>
            <a:r>
              <a:rPr lang="en-US" dirty="0"/>
              <a:t>, the developer of the application would have to write special authentication code to handle these types of accounts. This is a disadvantage of the v1 endpoint as it only supports work in school accounts (Azure AD accounts).</a:t>
            </a:r>
          </a:p>
          <a:p>
            <a:endParaRPr lang="en-US" dirty="0"/>
          </a:p>
          <a:p>
            <a:r>
              <a:rPr lang="en-US" dirty="0"/>
              <a:t>Another other challenge with the v1 endpoint is that it only supports static consent. Static consent means all single permissions that an application needs must be defined ahead of time and the user, on their first login, would be required to grant consent to the application for all permissions.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83952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AD v2 endpoint addresses these two shortcomings with the v1 endpoint. First, it implements converged authentication that merges the Microsoft account and the work and school (Azure AD) account sign-in experiences together. Developers no longer need to direct users to specific sign-in experiences; all users are sent to the converged sign-in experience and rely on Microsoft identity to determine the type of account. This also enables developers to write the same code to access Microsoft Graph for things like reading, mail, and retrieving contacts.</a:t>
            </a:r>
          </a:p>
          <a:p>
            <a:endParaRPr lang="en-US" dirty="0"/>
          </a:p>
          <a:p>
            <a:r>
              <a:rPr lang="en-US" dirty="0"/>
              <a:t>Another benefit to the v2 endpoint is dynamic consent. Dynamic consent differs from static consent in that when a user signs in, the application requests the permissions it needs at that time. Microsoft identity will determine if the user has previously consented to the requested permissions. If one or more hasn't been consented to, the user is presented with the consent dialog for only those new permissions requests.</a:t>
            </a:r>
          </a:p>
          <a:p>
            <a:endParaRPr lang="en-US" dirty="0"/>
          </a:p>
          <a:p>
            <a:r>
              <a:rPr lang="en-US" dirty="0"/>
              <a:t>The v2 endpoint also supports the OpenID Connect standard of including an **id token** when requested at sign-in. This is an extension to the authentication protocol and once the user successfully signed in, will be returned in the sign-in request to the application. The ID token contains information about the current user, such as their email address and their name. While the v1 endpoint had some support for OpenID Connect, the v2 endpoint better conforms to the OpenID connect specification.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608358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apps that need to be granted permissions to use other apps must be registered in Azure AD. App registration is done through the Azure AD admin center at **https://</a:t>
            </a:r>
            <a:r>
              <a:rPr lang="en-US" dirty="0" err="1"/>
              <a:t>aad.portal.azure.com</a:t>
            </a:r>
            <a:r>
              <a:rPr lang="en-US" dirty="0"/>
              <a:t>**. The Azure AD admin center doesn't require users have a paid Azure subscription to manage users and apps. A user must have access to read and edit users, groups, app, or manage the directory. The admin center unifies various app management portals previously available to developers and administrators under one site. From this portal, you can manage apps that were created to use the v1 and v2 Microsoft identity endpoints.</a:t>
            </a:r>
          </a:p>
          <a:p>
            <a:endParaRPr lang="en-US" dirty="0"/>
          </a:p>
          <a:p>
            <a:r>
              <a:rPr lang="en-US" dirty="0"/>
              <a:t>Custom applications can use one of the authentication libraries provided by Microsoft. Each of the two libraries is made available through various SDKs for each of the platforms and languages supported by Microsoft identity.</a:t>
            </a:r>
          </a:p>
          <a:p>
            <a:endParaRPr lang="en-US" dirty="0"/>
          </a:p>
          <a:p>
            <a:r>
              <a:rPr lang="en-US" dirty="0"/>
              <a:t>Apps that use the v2 endpoints can use the Microsoft Authentication Library (MSAL) SDKs. MSAL replaced the previous library, Azure AD Authentication Library (ADAL) that only works with the v1 endpoints.</a:t>
            </a:r>
          </a:p>
          <a:p>
            <a:endParaRPr lang="en-US" dirty="0"/>
          </a:p>
          <a:p>
            <a:r>
              <a:rPr lang="en-US" dirty="0"/>
              <a:t>For apps that are integrated with Microsoft Graph, Microsoft recommends developers use the Microsoft identity v2 endpoints, and therefore use the MSAL library.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79946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we're using an ASP.NET MVC web application to </a:t>
            </a:r>
            <a:r>
              <a:rPr lang="en-US" dirty="0" err="1"/>
              <a:t>DEMOnstrate</a:t>
            </a:r>
            <a:r>
              <a:rPr lang="en-US" dirty="0"/>
              <a:t> how to request and display events from a user's calendar with Microsoft Graph. This scenario implements the OAuth 2.0 authorization code grant flow to obtain an access token from Azure AD. The access token is included in each request submitted to Microsoft Graph to authenticate the user and application.</a:t>
            </a:r>
          </a:p>
          <a:p>
            <a:endParaRPr lang="en-US" dirty="0"/>
          </a:p>
          <a:p>
            <a:r>
              <a:rPr lang="en-US" dirty="0"/>
              <a:t>The web app must authenticate with Azure AD when it requests the access token. As part of the access token request, the app must include its app ID, also known as the client ID, and a secret. The secret can be an x509 certificate or a string.</a:t>
            </a:r>
          </a:p>
          <a:p>
            <a:endParaRPr lang="en-US" dirty="0"/>
          </a:p>
          <a:p>
            <a:r>
              <a:rPr lang="en-US" dirty="0"/>
              <a:t>The web app must also tell Microsoft identity the address of the web app that Microsoft identity should redirect the user to on a successful login. This address is called the *redirect URI*. The redirect URI included in the login must match the address in the app registration.</a:t>
            </a:r>
          </a:p>
          <a:p>
            <a:endParaRPr lang="en-US" dirty="0"/>
          </a:p>
          <a:p>
            <a:r>
              <a:rPr lang="en-US" dirty="0"/>
              <a:t>The last step in the app registration process in the Azure AD admin center is to specify any permissions the app will need. This can include either delegated permissions or application permissions. Delegated permissions are those that the user grants the app to act on their behalf when they're signed into the app. Application permissions are used by the app when no interactive user session is present as in the case of a service app or daemon app. Permissions defined within the Azure AD admin center are static permissions, not dynamic permissions. Users are presented with these permissions when they sign in to the application the first time as part of the common consent previously discussed.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customize and configure an ASP.NET MVC web application to request and integrate data obtained from Microsoft Graph.</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90049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communication with Microsoft Graph is handled though the `</a:t>
            </a:r>
            <a:r>
              <a:rPr lang="en-US" dirty="0" err="1"/>
              <a:t>GraphServiceClient</a:t>
            </a:r>
            <a:r>
              <a:rPr lang="en-US" dirty="0"/>
              <a:t>`. The `</a:t>
            </a:r>
            <a:r>
              <a:rPr lang="en-US" dirty="0" err="1"/>
              <a:t>GraphServiceClient</a:t>
            </a:r>
            <a:r>
              <a:rPr lang="en-US" dirty="0"/>
              <a:t>` must be configured to include an access token in each request. Therefore, the first step is for the web application to obtain an access token once the user has signed-in. This can be done using following code that </a:t>
            </a:r>
            <a:r>
              <a:rPr lang="en-US" dirty="0" err="1"/>
              <a:t>DEMOnstrates</a:t>
            </a:r>
            <a:r>
              <a:rPr lang="en-US" dirty="0"/>
              <a:t> how to obtain an access token &lt;see slide&gt;</a:t>
            </a:r>
          </a:p>
          <a:p>
            <a:endParaRPr lang="en-US" dirty="0"/>
          </a:p>
          <a:p>
            <a:r>
              <a:rPr lang="en-US" dirty="0"/>
              <a:t>This method first starts by creating an instance of a confidential client that is defined in the OAuth 2 protocol specification. Confidential clients are those clients that can have an app ID and secret that won't be exposed to the user of the application. Another type, a public client, is used in mobile or desktop apps as the app secret would have to be distributed with the app's executable code to the user's mobile device or desktop.</a:t>
            </a:r>
          </a:p>
          <a:p>
            <a:endParaRPr lang="en-US" dirty="0"/>
          </a:p>
          <a:p>
            <a:r>
              <a:rPr lang="en-US" dirty="0"/>
              <a:t>The confidential client is created using the registered app ID, secret, and configured redirect URI the user should be sent to once they've successfully signed in with Microsoft identity.</a:t>
            </a:r>
          </a:p>
          <a:p>
            <a:endParaRPr lang="en-US" dirty="0"/>
          </a:p>
          <a:p>
            <a:r>
              <a:rPr lang="en-US" dirty="0"/>
              <a:t>Next, the code obtains a reference to the current user and attempts to retrieve a previously obtained access token from the token store using the `</a:t>
            </a:r>
            <a:r>
              <a:rPr lang="en-US" dirty="0" err="1"/>
              <a:t>AcquireTokenSilent</a:t>
            </a:r>
            <a:r>
              <a:rPr lang="en-US" dirty="0"/>
              <a:t>()` method. If the `</a:t>
            </a:r>
            <a:r>
              <a:rPr lang="en-US" dirty="0" err="1"/>
              <a:t>AcquireTokenSilent</a:t>
            </a:r>
            <a:r>
              <a:rPr lang="en-US" dirty="0"/>
              <a:t>()` method fails, the user should be presented with an interactive login.</a:t>
            </a:r>
          </a:p>
          <a:p>
            <a:endParaRPr lang="en-US" dirty="0"/>
          </a:p>
          <a:p>
            <a:r>
              <a:rPr lang="en-US" dirty="0"/>
              <a:t>Now that the application has an access token, it can move onto the next step and create an instance of the `</a:t>
            </a:r>
            <a:r>
              <a:rPr lang="en-US" dirty="0" err="1"/>
              <a:t>GraphServiceClient</a:t>
            </a:r>
            <a:r>
              <a:rPr lang="en-US" dirty="0"/>
              <a: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670509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application has an access token for Microsoft Graph, create a new instance of the `</a:t>
            </a:r>
            <a:r>
              <a:rPr lang="en-US" dirty="0" err="1"/>
              <a:t>GraphServiceClient</a:t>
            </a:r>
            <a:r>
              <a:rPr lang="en-US" dirty="0"/>
              <a:t>` and configure it to include the access token in each request submitted to Microsoft Graph as shown in the following code &lt;see slide&gt;</a:t>
            </a:r>
          </a:p>
          <a:p>
            <a:endParaRPr lang="en-US" dirty="0"/>
          </a:p>
          <a:p>
            <a:r>
              <a:rPr lang="en-US" dirty="0"/>
              <a:t>The constructor of the `</a:t>
            </a:r>
            <a:r>
              <a:rPr lang="en-US" dirty="0" err="1"/>
              <a:t>GraphServiceClient</a:t>
            </a:r>
            <a:r>
              <a:rPr lang="en-US" dirty="0"/>
              <a:t>` expects an authentication provider as a single parameter. In this method, we're creating an instance of the `</a:t>
            </a:r>
            <a:r>
              <a:rPr lang="en-US" dirty="0" err="1"/>
              <a:t>DelegateAuthenticationProvider</a:t>
            </a:r>
            <a:r>
              <a:rPr lang="en-US" dirty="0"/>
              <a:t>` that is configured to obtain an access token when a new HTTP request is submitted. Once it obtains the access token, it modifies the HTTP request to include the HTTP **Authorization** header with the value of the access token.</a:t>
            </a:r>
          </a:p>
          <a:p>
            <a:endParaRPr lang="en-US" dirty="0"/>
          </a:p>
          <a:p>
            <a:r>
              <a:rPr lang="en-US" dirty="0"/>
              <a:t>Now, the access token will be added to each request to Microsoft Graph.</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11512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the experience look like for our end user?</a:t>
            </a:r>
          </a:p>
          <a:p>
            <a:endParaRPr lang="en-US" dirty="0"/>
          </a:p>
          <a:p>
            <a:r>
              <a:rPr lang="en-US" dirty="0"/>
              <a:t>The user is first prompted to sign in and that's going to redirect them over to the Microsoft identity sign-in page. Once they sign in the first time using the web application, they wouldn't have yet granted this application permission to Microsoft Graph. The may request a new permission that the user hasn't yet to granted consent to.</a:t>
            </a:r>
          </a:p>
          <a:p>
            <a:endParaRPr lang="en-US" dirty="0"/>
          </a:p>
          <a:p>
            <a:r>
              <a:rPr lang="en-US" dirty="0"/>
              <a:t>In this case, the user is prompted to grant consent to the app. Finally, upon a successful sign-in, the user is redirected back to the ASP.NET MVC application what will show the user events from their calendar obtained using the Microsoft Graph .NET SDK.</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468585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8/29/2021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09969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an overview of the application.</a:t>
            </a:r>
          </a:p>
          <a:p>
            <a:endParaRPr lang="en-US" dirty="0"/>
          </a:p>
          <a:p>
            <a:r>
              <a:rPr lang="en-US" dirty="0"/>
              <a:t>The user first indicates they want to sign in to the web application. The web app redirects them over to the Microsoft identity sign-in page. Once the user authenticates with Microsoft identity, and goes through the consent experience previously covered, is then redirected back to the ASP.NET MVC web app.</a:t>
            </a:r>
          </a:p>
          <a:p>
            <a:endParaRPr lang="en-US" dirty="0"/>
          </a:p>
          <a:p>
            <a:r>
              <a:rPr lang="en-US" dirty="0"/>
              <a:t>The redirect includes an *authorization code*. The authorization code is given to the web app that will use that code to request an access token from Microsoft identity. This request happens server side and is done using the `</a:t>
            </a:r>
            <a:r>
              <a:rPr lang="en-US" dirty="0" err="1"/>
              <a:t>ConfidentialClient</a:t>
            </a:r>
            <a:r>
              <a:rPr lang="en-US" dirty="0"/>
              <a:t>` previously discussed. Once the web app has the access token, it can then make a call to Microsoft Graph to fetch all my calendar items using the .NET SDK.</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570804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proceeding to the next unit, let's explore how the OAuth v2 authorization code grant flow works once it obtains the access token? The above diagram is an overview of the entire process from the ASP.NET MVC application on the left, the two Microsoft identity v2 endpoints for authorization and token acquisition, and ultimately Microsoft Graph on the right.</a:t>
            </a:r>
          </a:p>
          <a:p>
            <a:endParaRPr lang="en-US" dirty="0"/>
          </a:p>
          <a:p>
            <a:r>
              <a:rPr lang="en-US" dirty="0"/>
              <a:t>Once the access token is acquired, your application is going to call Microsoft Graph without having to go through the steps to obtain the access token again. Instead, the web application caches the access token locally and it keeps using it until at some point in the future where that token expires.</a:t>
            </a:r>
          </a:p>
          <a:p>
            <a:endParaRPr lang="en-US" dirty="0"/>
          </a:p>
          <a:p>
            <a:r>
              <a:rPr lang="en-US" dirty="0"/>
              <a:t>In this case, a *refresh token* is used to obtain a new access token without requiring the user to sign in again. This is one of the advantages to using the MSAL library because while its important to understand what is happening, the MSAL library handles this token caching and, when necessary, refreshing the token for you.</a:t>
            </a:r>
          </a:p>
          <a:p>
            <a:endParaRPr lang="en-US" dirty="0"/>
          </a:p>
          <a:p>
            <a:r>
              <a:rPr lang="en-US" dirty="0"/>
              <a:t>Your code follows a simple pattern to acquire a token silently. If that fails, your application will then guide the user through acquiring the interactively. Silently acquiring the token means that MSAL first tries to retrieve the token from cache or by using a refresh token if the token has expired.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941168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is the gateway to your data in the Microsoft Cloud as you can see from the list of resources, services and entities at the bottom of the slide, there are a lot of things we can take advantage of in the Microsoft 365 platform. We can work with mail, calendar, contacts, tasks in addition to content inside of SharePoint sites and lists, files inside of OneDrive, interact with Microsoft Teams and many more things we can take advantage of.</a:t>
            </a:r>
          </a:p>
          <a:p>
            <a:endParaRPr lang="en-US" dirty="0"/>
          </a:p>
          <a:p>
            <a:r>
              <a:rPr lang="en-US" dirty="0"/>
              <a:t>Each of these services typically has it’s own API that we can leverage to read and write to these different services. However it can be challenging and cumbersome to work with these different services as each has implemented their own endpoint, permission model, syntax for performing some operations like searching and other subtleties. Each endpoint is also secured with Azure AD which means that developers will need to authenticate with Azure AD and obtain an OAuth access token for each service they want to work with.</a:t>
            </a:r>
          </a:p>
          <a:p>
            <a:endParaRPr lang="en-US" dirty="0"/>
          </a:p>
          <a:p>
            <a:r>
              <a:rPr lang="en-US" dirty="0"/>
              <a:t>The Microsoft Graph addresses many of these challenges by acting as a proxy to a lot of these different services. It encompasses data residing in Office 365 such as mail, calendar, contacts and OneDrive as well as many others. In addition, it also provides access to Windows 10 and Enterprise Mobility + Security under a single endpoint. This endpoint, https://</a:t>
            </a:r>
            <a:r>
              <a:rPr lang="en-US" dirty="0" err="1"/>
              <a:t>graph.microsoft.com</a:t>
            </a:r>
            <a:r>
              <a:rPr lang="en-US" dirty="0"/>
              <a:t>, allows developers to create applications that will only have to authenticate once and obtain a single access token that can be used to retrieve data from multiple sources, greatly simplifying the development process.</a:t>
            </a:r>
          </a:p>
          <a:p>
            <a:endParaRPr lang="en-US" dirty="0"/>
          </a:p>
          <a:p>
            <a:r>
              <a:rPr lang="en-US" dirty="0"/>
              <a:t>Each service will sill have their individual permissions, or scopes, but all these permissions are defined in a single place under the Microsoft Graph endpoint, and it handles the underlying calls and permission requests to each of these different endpoints.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45181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previous slide stated, the Microsoft Graph is your gateway to all data in Microsoft 365. It is a single resource that proxies multiple Microsoft services. </a:t>
            </a:r>
          </a:p>
          <a:p>
            <a:endParaRPr lang="en-US" dirty="0"/>
          </a:p>
          <a:p>
            <a:r>
              <a:rPr lang="en-US" dirty="0"/>
              <a:t>Because the Microsoft Graph acts as a proxy endpoint to multiple endpoints for each Microsoft 365 service, it will simplify the process of obtaining OAuth access tokens that you must include with each request to one of these endpoints. Unlike the process of obtaining a different token for each endpoint, the Microsoft Graph enables you to obtain a single access token to submit requests that can retrieve data from all the services and endpoints the Microsoft Graph exposes.</a:t>
            </a:r>
          </a:p>
          <a:p>
            <a:endParaRPr lang="en-US" dirty="0"/>
          </a:p>
          <a:p>
            <a:r>
              <a:rPr lang="en-US" dirty="0"/>
              <a:t>One of the other challenges we used to have with these different services was determining the endpoint URL for each service as some were unique per user. To address this, Microsoft created a directory service that you could query to determine what the URL was for the different services. However, the Microsoft Graph greatly simplifies this for you with two special endpoints. The /me and /</a:t>
            </a:r>
            <a:r>
              <a:rPr lang="en-US" dirty="0" err="1"/>
              <a:t>myorganization</a:t>
            </a:r>
            <a:r>
              <a:rPr lang="en-US" dirty="0"/>
              <a:t> endpoints will take you to the root of your user entity or your organization in the Microsoft Graph.</a:t>
            </a:r>
          </a:p>
          <a:p>
            <a:endParaRPr lang="en-US" dirty="0"/>
          </a:p>
          <a:p>
            <a:r>
              <a:rPr lang="en-US" dirty="0"/>
              <a:t>This module will explain how you can easily find relationships between entities in the Microsoft Graph and traverse these objects to find related content. Using the /me and /</a:t>
            </a:r>
            <a:r>
              <a:rPr lang="en-US" dirty="0" err="1"/>
              <a:t>myorganization</a:t>
            </a:r>
            <a:r>
              <a:rPr lang="en-US" dirty="0"/>
              <a:t> endpoint in combination with the ability to traverse related entities, the Microsoft Graph makes it easy to access your data.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2019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can create all sorts of applications that will communicate with the Microsoft Graph. To support as many developers and platforms as possible, the Microsoft Graph has two options for developers to choose from when integrating the Microsoft Graph into their applications.</a:t>
            </a:r>
          </a:p>
          <a:p>
            <a:endParaRPr lang="en-US" dirty="0"/>
          </a:p>
          <a:p>
            <a:r>
              <a:rPr lang="en-US"/>
              <a:t>At its </a:t>
            </a:r>
            <a:r>
              <a:rPr lang="en-US" dirty="0"/>
              <a:t>core, the Microsoft Graph is a REST API. This means that developers can use any platform, any framework and any programming language they are most comfortable with. The only requirement is that they can issue common HTTP requests and process HTTP responses, which all recent platforms, frameworks and languages can do.</a:t>
            </a:r>
          </a:p>
          <a:p>
            <a:endParaRPr lang="en-US" dirty="0"/>
          </a:p>
          <a:p>
            <a:r>
              <a:rPr lang="en-US" dirty="0"/>
              <a:t>In addition, the Microsoft Graph also provides multiple native SDKs for developers who want to leverage a rich programming model within their applications. These SDKs are available for multiple platforms and simplify the process of interacting with the Microsoft Graph’s REST API, abstracting away the tasks of constructing, submitting and processing the REST requests and responses with the Microsoft Graph REST API.</a:t>
            </a:r>
          </a:p>
          <a:p>
            <a:endParaRPr lang="en-US" dirty="0"/>
          </a:p>
          <a:p>
            <a:r>
              <a:rPr lang="en-US" dirty="0"/>
              <a:t>You will likely find an existing SDK for the platform and language you are working on as you’ll find all the popular platforms covered, including .NET, iOS, Android, Java, </a:t>
            </a:r>
            <a:r>
              <a:rPr lang="en-US" dirty="0" err="1"/>
              <a:t>PhP</a:t>
            </a:r>
            <a:r>
              <a:rPr lang="en-US" dirty="0"/>
              <a:t>, Ruby, JavaScript and many more.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5405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Graph supports two styles of authentication. One option supports users to authenticate using either an Azure AD account, also known as a Work &amp; School account, or a Microsoft Account. The former account is typically used to access content and resources within Office 365 and Microsoft 365. The latter account type, a Microsoft Account, is used to access consumer resources such as OneDrive Consumer, </a:t>
            </a:r>
            <a:r>
              <a:rPr lang="en-US" dirty="0" err="1"/>
              <a:t>Outlook.com</a:t>
            </a:r>
            <a:r>
              <a:rPr lang="en-US" dirty="0"/>
              <a:t> and other related services.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24094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nice about the Microsoft Graph supporting both styles of authentication, is that the same API and endpoints can be used to create applications that will expose business data in Microsoft 365 or consumer data within Microsoft’s consumer services. This makes it easy for developers to learn a single API and have the ability to configure their application to support both business and consumer data that is driven strictly by the user and what type of account they login with.</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8/29/2021</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65448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can use Microsoft Graph in many different types of applications. In this module, you'll add support for calling Microsoft Graph to display events from the currently signed in user's calendar in an ASP.NET MVC web application.</a:t>
            </a:r>
          </a:p>
          <a:p>
            <a:endParaRPr lang="en-US" dirty="0"/>
          </a:p>
          <a:p>
            <a:r>
              <a:rPr lang="en-US" dirty="0"/>
              <a:t>The first step is to create an ASP.NET MVC web application using the Visual Studio project creation wizard. Next, add, and configure the Microsoft Authentication Library (MSAL) for .NET and the OWIN middleware. This enables the web application to allow users to sign in and to obtain access tokens from Azure AD to use when submitting requests to Microsoft Graph. These two libraries will require you to install a few libraries into your project. The libraries are available as NuGet packages.</a:t>
            </a:r>
          </a:p>
          <a:p>
            <a:endParaRPr lang="en-US" dirty="0"/>
          </a:p>
          <a:p>
            <a:r>
              <a:rPr lang="en-US" dirty="0"/>
              <a:t>Next, ensure that your application is using SSL. When you register an application with Azure AD, you'll need to specify the redirect URL where users will be sent to after a successful sign-in. This URL must be configured to use HTTPS to work with an Azure AD application.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86532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At the time of this writing, the </a:t>
            </a:r>
            <a:r>
              <a:rPr lang="en-US" baseline="0" dirty="0" err="1"/>
              <a:t>Microsoft.Identity.Client</a:t>
            </a:r>
            <a:r>
              <a:rPr lang="en-US" baseline="0" dirty="0"/>
              <a:t> package is pre-release, make sure to include pre-release packages either using the checkbox in the GUI or including the –pre switch on the command line during preview. </a:t>
            </a:r>
          </a:p>
          <a:p>
            <a:endParaRPr lang="en-US" baseline="0" dirty="0"/>
          </a:p>
          <a:p>
            <a:r>
              <a:rPr lang="en-US" baseline="0" dirty="0"/>
              <a:t>Once the production bits are released, make sure to use the production version.</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8/29/2021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7968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t;blank&g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7346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66052CA-4558-7444-AA9D-350A0672B116}"/>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7F781EA7-3C82-BA49-9649-D5198392CCC2}"/>
              </a:ext>
            </a:extLst>
          </p:cNvPr>
          <p:cNvSpPr>
            <a:spLocks noGrp="1"/>
          </p:cNvSpPr>
          <p:nvPr>
            <p:ph type="title"/>
          </p:nvPr>
        </p:nvSpPr>
        <p:spPr>
          <a:xfrm>
            <a:off x="839788" y="728132"/>
            <a:ext cx="3932237" cy="1642757"/>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6303962" y="292237"/>
            <a:ext cx="5602292"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044ACEC-DC2F-804F-A5F7-EE1D6479DCA9}"/>
              </a:ext>
            </a:extLst>
          </p:cNvPr>
          <p:cNvSpPr>
            <a:spLocks noGrp="1"/>
          </p:cNvSpPr>
          <p:nvPr>
            <p:ph type="body" sz="half" idx="2"/>
          </p:nvPr>
        </p:nvSpPr>
        <p:spPr>
          <a:xfrm>
            <a:off x="839788" y="2528198"/>
            <a:ext cx="3932237" cy="3340790"/>
          </a:xfrm>
        </p:spPr>
        <p:txBody>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8" name="Picture 17">
            <a:extLst>
              <a:ext uri="{FF2B5EF4-FFF2-40B4-BE49-F238E27FC236}">
                <a16:creationId xmlns:a16="http://schemas.microsoft.com/office/drawing/2014/main" id="{73569163-AB09-6F4A-BB42-E2754891F453}"/>
              </a:ext>
            </a:extLst>
          </p:cNvPr>
          <p:cNvPicPr>
            <a:picLocks noChangeAspect="1"/>
          </p:cNvPicPr>
          <p:nvPr userDrawn="1"/>
        </p:nvPicPr>
        <p:blipFill>
          <a:blip r:embed="rId3"/>
          <a:stretch>
            <a:fillRect/>
          </a:stretch>
        </p:blipFill>
        <p:spPr>
          <a:xfrm>
            <a:off x="255833" y="6438940"/>
            <a:ext cx="704519" cy="152646"/>
          </a:xfrm>
          <a:prstGeom prst="rect">
            <a:avLst/>
          </a:prstGeom>
        </p:spPr>
      </p:pic>
      <p:pic>
        <p:nvPicPr>
          <p:cNvPr id="19" name="Picture 18">
            <a:extLst>
              <a:ext uri="{FF2B5EF4-FFF2-40B4-BE49-F238E27FC236}">
                <a16:creationId xmlns:a16="http://schemas.microsoft.com/office/drawing/2014/main" id="{A69CEFB0-A6E1-1846-A152-51152C5DF2C4}"/>
              </a:ext>
            </a:extLst>
          </p:cNvPr>
          <p:cNvPicPr>
            <a:picLocks noChangeAspect="1"/>
          </p:cNvPicPr>
          <p:nvPr userDrawn="1"/>
        </p:nvPicPr>
        <p:blipFill>
          <a:blip r:embed="rId4"/>
          <a:srcRect/>
          <a:stretch/>
        </p:blipFill>
        <p:spPr>
          <a:xfrm>
            <a:off x="255833" y="266414"/>
            <a:ext cx="824027" cy="204481"/>
          </a:xfrm>
          <a:prstGeom prst="rect">
            <a:avLst/>
          </a:prstGeom>
        </p:spPr>
      </p:pic>
      <p:pic>
        <p:nvPicPr>
          <p:cNvPr id="20" name="Picture 19">
            <a:extLst>
              <a:ext uri="{FF2B5EF4-FFF2-40B4-BE49-F238E27FC236}">
                <a16:creationId xmlns:a16="http://schemas.microsoft.com/office/drawing/2014/main" id="{FD027C8D-E85E-9F4E-82F6-B1BEF1E0996B}"/>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21" name="Picture 20">
            <a:extLst>
              <a:ext uri="{FF2B5EF4-FFF2-40B4-BE49-F238E27FC236}">
                <a16:creationId xmlns:a16="http://schemas.microsoft.com/office/drawing/2014/main" id="{E19BD395-EBBD-1347-9DCB-13B3DE6C59C5}"/>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11510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3DAA9D0-26DD-8B4B-ADC5-00171DAD2A90}"/>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AB33F414-8725-A04A-B156-C018AA512E9B}"/>
              </a:ext>
            </a:extLst>
          </p:cNvPr>
          <p:cNvSpPr>
            <a:spLocks noGrp="1"/>
          </p:cNvSpPr>
          <p:nvPr>
            <p:ph type="title"/>
          </p:nvPr>
        </p:nvSpPr>
        <p:spPr>
          <a:xfrm>
            <a:off x="839788" y="694267"/>
            <a:ext cx="3932237" cy="1676623"/>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BF11C14-B3EF-274E-AB10-D59904158F34}"/>
              </a:ext>
            </a:extLst>
          </p:cNvPr>
          <p:cNvSpPr>
            <a:spLocks noGrp="1"/>
          </p:cNvSpPr>
          <p:nvPr>
            <p:ph type="pic" idx="1"/>
          </p:nvPr>
        </p:nvSpPr>
        <p:spPr>
          <a:xfrm>
            <a:off x="6108618" y="987425"/>
            <a:ext cx="5246769"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9A5E12B-C009-1F43-886D-EAE809449176}"/>
              </a:ext>
            </a:extLst>
          </p:cNvPr>
          <p:cNvSpPr>
            <a:spLocks noGrp="1"/>
          </p:cNvSpPr>
          <p:nvPr>
            <p:ph type="body" sz="half" idx="2"/>
          </p:nvPr>
        </p:nvSpPr>
        <p:spPr>
          <a:xfrm>
            <a:off x="839788" y="2494334"/>
            <a:ext cx="3932237" cy="3374654"/>
          </a:xfrm>
        </p:spPr>
        <p:txBody>
          <a:bodyPr>
            <a:normAutofit/>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a:extLst>
              <a:ext uri="{FF2B5EF4-FFF2-40B4-BE49-F238E27FC236}">
                <a16:creationId xmlns:a16="http://schemas.microsoft.com/office/drawing/2014/main" id="{E45211A2-0D36-3644-8C0F-1E5C8C36CB76}"/>
              </a:ext>
            </a:extLst>
          </p:cNvPr>
          <p:cNvPicPr>
            <a:picLocks noChangeAspect="1"/>
          </p:cNvPicPr>
          <p:nvPr userDrawn="1"/>
        </p:nvPicPr>
        <p:blipFill>
          <a:blip r:embed="rId3"/>
          <a:stretch>
            <a:fillRect/>
          </a:stretch>
        </p:blipFill>
        <p:spPr>
          <a:xfrm>
            <a:off x="266949" y="6448117"/>
            <a:ext cx="704519" cy="152646"/>
          </a:xfrm>
          <a:prstGeom prst="rect">
            <a:avLst/>
          </a:prstGeom>
        </p:spPr>
      </p:pic>
      <p:pic>
        <p:nvPicPr>
          <p:cNvPr id="10" name="Picture 9">
            <a:extLst>
              <a:ext uri="{FF2B5EF4-FFF2-40B4-BE49-F238E27FC236}">
                <a16:creationId xmlns:a16="http://schemas.microsoft.com/office/drawing/2014/main" id="{96D32B5C-712B-1447-B110-513FBC90638A}"/>
              </a:ext>
            </a:extLst>
          </p:cNvPr>
          <p:cNvPicPr>
            <a:picLocks noChangeAspect="1"/>
          </p:cNvPicPr>
          <p:nvPr userDrawn="1"/>
        </p:nvPicPr>
        <p:blipFill>
          <a:blip r:embed="rId4"/>
          <a:srcRect/>
          <a:stretch/>
        </p:blipFill>
        <p:spPr>
          <a:xfrm>
            <a:off x="266949" y="257237"/>
            <a:ext cx="824027" cy="204481"/>
          </a:xfrm>
          <a:prstGeom prst="rect">
            <a:avLst/>
          </a:prstGeom>
        </p:spPr>
      </p:pic>
      <p:pic>
        <p:nvPicPr>
          <p:cNvPr id="11" name="Picture 10">
            <a:extLst>
              <a:ext uri="{FF2B5EF4-FFF2-40B4-BE49-F238E27FC236}">
                <a16:creationId xmlns:a16="http://schemas.microsoft.com/office/drawing/2014/main" id="{FFB83FDE-2990-FC4F-BB8C-DD846791CBB3}"/>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12" name="Picture 11">
            <a:extLst>
              <a:ext uri="{FF2B5EF4-FFF2-40B4-BE49-F238E27FC236}">
                <a16:creationId xmlns:a16="http://schemas.microsoft.com/office/drawing/2014/main" id="{AFFB1867-E565-0D49-A20E-0DFF1EFAC7CC}"/>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3131297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sideba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92237"/>
            <a:ext cx="8217374"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1548633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Marke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751513"/>
            <a:ext cx="8217374" cy="3696604"/>
          </a:xfrm>
        </p:spPr>
        <p:txBody>
          <a:bodyPr>
            <a:normAutofit/>
          </a:bodyPr>
          <a:lstStyle>
            <a:lvl1pPr marL="0" indent="0">
              <a:buNone/>
              <a:defRPr sz="5400">
                <a:solidFill>
                  <a:srgbClr val="3F115C"/>
                </a:solidFill>
              </a:defRPr>
            </a:lvl1pPr>
            <a:lvl2pPr marL="457200" indent="0">
              <a:buNone/>
              <a:defRPr sz="3200"/>
            </a:lvl2pPr>
            <a:lvl3pPr marL="914400" indent="0">
              <a:buNone/>
              <a:defRPr sz="3200"/>
            </a:lvl3pPr>
            <a:lvl4pPr marL="1371600" indent="0">
              <a:buNone/>
              <a:defRPr sz="3200"/>
            </a:lvl4pPr>
            <a:lvl5pPr marL="1828800" indent="0">
              <a:buNone/>
              <a:defRPr sz="32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423479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8476-0142-634A-8363-0CCE54811ECD}"/>
              </a:ext>
            </a:extLst>
          </p:cNvPr>
          <p:cNvSpPr>
            <a:spLocks noGrp="1"/>
          </p:cNvSpPr>
          <p:nvPr>
            <p:ph type="title"/>
          </p:nvPr>
        </p:nvSpPr>
        <p:spPr>
          <a:xfrm>
            <a:off x="831850" y="1709738"/>
            <a:ext cx="10515600" cy="2852737"/>
          </a:xfrm>
        </p:spPr>
        <p:txBody>
          <a:bodyPr anchor="b">
            <a:normAutofit/>
          </a:bodyPr>
          <a:lstStyle>
            <a:lvl1pPr>
              <a:defRPr sz="5400">
                <a:solidFill>
                  <a:srgbClr val="3F115C"/>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711EBA-F90C-1646-8483-779BB4EE7A60}"/>
              </a:ext>
            </a:extLst>
          </p:cNvPr>
          <p:cNvSpPr>
            <a:spLocks noGrp="1"/>
          </p:cNvSpPr>
          <p:nvPr>
            <p:ph type="body" idx="1"/>
          </p:nvPr>
        </p:nvSpPr>
        <p:spPr>
          <a:xfrm>
            <a:off x="831850" y="4589463"/>
            <a:ext cx="1051560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0" name="Picture 19">
            <a:extLst>
              <a:ext uri="{FF2B5EF4-FFF2-40B4-BE49-F238E27FC236}">
                <a16:creationId xmlns:a16="http://schemas.microsoft.com/office/drawing/2014/main" id="{396F7528-FC54-8442-91C4-A6405EC5A4B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2" name="Picture 21">
            <a:extLst>
              <a:ext uri="{FF2B5EF4-FFF2-40B4-BE49-F238E27FC236}">
                <a16:creationId xmlns:a16="http://schemas.microsoft.com/office/drawing/2014/main" id="{4265610D-277F-9E40-BE38-7210840C5615}"/>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3" name="Picture 22">
            <a:extLst>
              <a:ext uri="{FF2B5EF4-FFF2-40B4-BE49-F238E27FC236}">
                <a16:creationId xmlns:a16="http://schemas.microsoft.com/office/drawing/2014/main" id="{0A488D09-4DF2-E145-82D1-82432102131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4" name="Picture 23">
            <a:extLst>
              <a:ext uri="{FF2B5EF4-FFF2-40B4-BE49-F238E27FC236}">
                <a16:creationId xmlns:a16="http://schemas.microsoft.com/office/drawing/2014/main" id="{29158FC3-418A-2F4F-8BE7-A6F3C8A61F9A}"/>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9" name="Picture 8">
            <a:extLst>
              <a:ext uri="{FF2B5EF4-FFF2-40B4-BE49-F238E27FC236}">
                <a16:creationId xmlns:a16="http://schemas.microsoft.com/office/drawing/2014/main" id="{18546414-7D8B-A741-84E1-55568E29722B}"/>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1386996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icture Compare 3">
    <p:spTree>
      <p:nvGrpSpPr>
        <p:cNvPr id="1" name=""/>
        <p:cNvGrpSpPr/>
        <p:nvPr/>
      </p:nvGrpSpPr>
      <p:grpSpPr>
        <a:xfrm>
          <a:off x="0" y="0"/>
          <a:ext cx="0" cy="0"/>
          <a:chOff x="0" y="0"/>
          <a:chExt cx="0" cy="0"/>
        </a:xfrm>
      </p:grpSpPr>
      <p:sp>
        <p:nvSpPr>
          <p:cNvPr id="3" name="Rectangle 2"/>
          <p:cNvSpPr/>
          <p:nvPr userDrawn="1"/>
        </p:nvSpPr>
        <p:spPr bwMode="auto">
          <a:xfrm>
            <a:off x="455992" y="1599723"/>
            <a:ext cx="3618383" cy="31289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3F115C"/>
              </a:soli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28727" y="1653042"/>
            <a:ext cx="2698612" cy="2411476"/>
          </a:xfrm>
        </p:spPr>
        <p:txBody>
          <a:bodyPr>
            <a:noAutofit/>
          </a:bodyPr>
          <a:lstStyle>
            <a:lvl1pPr marL="0" indent="0">
              <a:buNone/>
              <a:defRPr sz="1961">
                <a:solidFill>
                  <a:srgbClr val="3F115C"/>
                </a:solidFill>
              </a:defRPr>
            </a:lvl1pPr>
          </a:lstStyle>
          <a:p>
            <a:pPr lvl="0"/>
            <a:r>
              <a:rPr lang="en-US" dirty="0"/>
              <a:t>Picture</a:t>
            </a:r>
          </a:p>
        </p:txBody>
      </p:sp>
      <p:sp>
        <p:nvSpPr>
          <p:cNvPr id="6" name="Rectangle 5"/>
          <p:cNvSpPr/>
          <p:nvPr userDrawn="1"/>
        </p:nvSpPr>
        <p:spPr bwMode="auto">
          <a:xfrm>
            <a:off x="4303151" y="1599723"/>
            <a:ext cx="3618383" cy="31289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3F115C"/>
              </a:solidFill>
              <a:ea typeface="Segoe UI" pitchFamily="34" charset="0"/>
              <a:cs typeface="Segoe UI" pitchFamily="34" charset="0"/>
            </a:endParaRPr>
          </a:p>
        </p:txBody>
      </p:sp>
      <p:sp>
        <p:nvSpPr>
          <p:cNvPr id="8" name="Rectangle 7"/>
          <p:cNvSpPr/>
          <p:nvPr userDrawn="1"/>
        </p:nvSpPr>
        <p:spPr bwMode="auto">
          <a:xfrm>
            <a:off x="8144081" y="1599723"/>
            <a:ext cx="3618383" cy="31289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3F115C"/>
              </a:solidFill>
              <a:ea typeface="Segoe UI" pitchFamily="34" charset="0"/>
              <a:cs typeface="Segoe UI" pitchFamily="34" charset="0"/>
            </a:endParaRPr>
          </a:p>
        </p:txBody>
      </p:sp>
      <p:sp>
        <p:nvSpPr>
          <p:cNvPr id="2" name="Title 1"/>
          <p:cNvSpPr>
            <a:spLocks noGrp="1"/>
          </p:cNvSpPr>
          <p:nvPr>
            <p:ph type="title" hasCustomPrompt="1"/>
          </p:nvPr>
        </p:nvSpPr>
        <p:spPr>
          <a:xfrm>
            <a:off x="455995" y="609022"/>
            <a:ext cx="11306469" cy="425950"/>
          </a:xfrm>
        </p:spPr>
        <p:txBody>
          <a:bodyPr wrap="square" lIns="0" tIns="0" rIns="0" bIns="0">
            <a:spAutoFit/>
          </a:bodyPr>
          <a:lstStyle>
            <a:lvl1pPr>
              <a:lnSpc>
                <a:spcPts val="3137"/>
              </a:lnSpc>
              <a:defRPr sz="4400">
                <a:solidFill>
                  <a:srgbClr val="3F115C"/>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9621" y="4622870"/>
            <a:ext cx="3618381" cy="1186064"/>
          </a:xfrm>
        </p:spPr>
        <p:txBody>
          <a:bodyPr lIns="0" tIns="0" rIns="0" bIns="0">
            <a:normAutofit/>
          </a:bodyPr>
          <a:lstStyle>
            <a:lvl1pPr marL="0" indent="0">
              <a:lnSpc>
                <a:spcPts val="1765"/>
              </a:lnSpc>
              <a:spcBef>
                <a:spcPts val="882"/>
              </a:spcBef>
              <a:buNone/>
              <a:defRPr lang="en-US" sz="1400" b="1" kern="1200" spc="0" baseline="0" dirty="0">
                <a:solidFill>
                  <a:srgbClr val="3F115C"/>
                </a:solidFill>
                <a:latin typeface="+mn-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400">
                <a:solidFill>
                  <a:srgbClr val="3F115C"/>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13665" y="4622870"/>
            <a:ext cx="3618381" cy="1186064"/>
          </a:xfrm>
        </p:spPr>
        <p:txBody>
          <a:bodyPr lIns="0" tIns="0" rIns="0" bIns="0">
            <a:normAutofit/>
          </a:bodyPr>
          <a:lstStyle>
            <a:lvl1pPr marL="0" indent="0">
              <a:lnSpc>
                <a:spcPts val="1765"/>
              </a:lnSpc>
              <a:spcBef>
                <a:spcPts val="882"/>
              </a:spcBef>
              <a:buNone/>
              <a:defRPr lang="en-US" sz="1400" b="1" kern="1200" spc="0" baseline="0" dirty="0">
                <a:solidFill>
                  <a:srgbClr val="3F115C"/>
                </a:solidFill>
                <a:latin typeface="+mn-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400">
                <a:solidFill>
                  <a:srgbClr val="3F115C"/>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157709" y="4622870"/>
            <a:ext cx="3618381" cy="1186064"/>
          </a:xfrm>
        </p:spPr>
        <p:txBody>
          <a:bodyPr lIns="0" tIns="0" rIns="0" bIns="0">
            <a:normAutofit/>
          </a:bodyPr>
          <a:lstStyle>
            <a:lvl1pPr marL="0" indent="0">
              <a:lnSpc>
                <a:spcPts val="1765"/>
              </a:lnSpc>
              <a:spcBef>
                <a:spcPts val="882"/>
              </a:spcBef>
              <a:buNone/>
              <a:defRPr lang="en-US" sz="1400" b="1" kern="1200" spc="0" baseline="0" dirty="0">
                <a:solidFill>
                  <a:srgbClr val="3F115C"/>
                </a:solidFill>
                <a:latin typeface="+mn-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400">
                <a:solidFill>
                  <a:srgbClr val="3F115C"/>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773548" y="1653042"/>
            <a:ext cx="2698612" cy="2411476"/>
          </a:xfrm>
        </p:spPr>
        <p:txBody>
          <a:bodyPr>
            <a:noAutofit/>
          </a:bodyPr>
          <a:lstStyle>
            <a:lvl1pPr marL="0" indent="0">
              <a:buNone/>
              <a:defRPr sz="1961">
                <a:solidFill>
                  <a:srgbClr val="3F115C"/>
                </a:solidFill>
              </a:defRPr>
            </a:lvl1pPr>
          </a:lstStyle>
          <a:p>
            <a:pPr lvl="0"/>
            <a:r>
              <a:rPr lang="en-US" dirty="0"/>
              <a:t>Picture</a:t>
            </a:r>
          </a:p>
        </p:txBody>
      </p:sp>
      <p:sp>
        <p:nvSpPr>
          <p:cNvPr id="18" name="Content Placeholder 15"/>
          <p:cNvSpPr>
            <a:spLocks noGrp="1"/>
          </p:cNvSpPr>
          <p:nvPr>
            <p:ph sz="quarter" idx="19" hasCustomPrompt="1"/>
          </p:nvPr>
        </p:nvSpPr>
        <p:spPr>
          <a:xfrm>
            <a:off x="8618370" y="1653042"/>
            <a:ext cx="2698612" cy="2411476"/>
          </a:xfrm>
        </p:spPr>
        <p:txBody>
          <a:bodyPr>
            <a:noAutofit/>
          </a:bodyPr>
          <a:lstStyle>
            <a:lvl1pPr marL="0" indent="0">
              <a:buNone/>
              <a:defRPr sz="1961">
                <a:solidFill>
                  <a:srgbClr val="3F115C"/>
                </a:solidFill>
              </a:defRPr>
            </a:lvl1pPr>
          </a:lstStyle>
          <a:p>
            <a:pPr lvl="0"/>
            <a:r>
              <a:rPr lang="en-US" dirty="0"/>
              <a:t>Picture</a:t>
            </a:r>
          </a:p>
        </p:txBody>
      </p:sp>
      <p:pic>
        <p:nvPicPr>
          <p:cNvPr id="20" name="Picture 19">
            <a:extLst>
              <a:ext uri="{FF2B5EF4-FFF2-40B4-BE49-F238E27FC236}">
                <a16:creationId xmlns:a16="http://schemas.microsoft.com/office/drawing/2014/main" id="{FAAC57D4-021A-AC44-A5A2-6868C448BC0B}"/>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2" name="Picture 21">
            <a:extLst>
              <a:ext uri="{FF2B5EF4-FFF2-40B4-BE49-F238E27FC236}">
                <a16:creationId xmlns:a16="http://schemas.microsoft.com/office/drawing/2014/main" id="{40BF5165-3BD2-2C44-AA01-30FD478E1663}"/>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3" name="Picture 22">
            <a:extLst>
              <a:ext uri="{FF2B5EF4-FFF2-40B4-BE49-F238E27FC236}">
                <a16:creationId xmlns:a16="http://schemas.microsoft.com/office/drawing/2014/main" id="{BF4D7570-3106-C645-9C6D-98F81C9C5138}"/>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4" name="Picture 23">
            <a:extLst>
              <a:ext uri="{FF2B5EF4-FFF2-40B4-BE49-F238E27FC236}">
                <a16:creationId xmlns:a16="http://schemas.microsoft.com/office/drawing/2014/main" id="{B7080857-0A28-934D-B734-0157E737FC14}"/>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9" name="Picture 18">
            <a:extLst>
              <a:ext uri="{FF2B5EF4-FFF2-40B4-BE49-F238E27FC236}">
                <a16:creationId xmlns:a16="http://schemas.microsoft.com/office/drawing/2014/main" id="{1542C572-F4D4-6940-8916-5C4C051A8B84}"/>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3237074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532502AC-0360-8143-85B8-F762C2DF343B}"/>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3FEFC2BA-045F-7F46-BCB2-12DF129180CE}"/>
              </a:ext>
            </a:extLst>
          </p:cNvPr>
          <p:cNvPicPr>
            <a:picLocks noChangeAspect="1"/>
          </p:cNvPicPr>
          <p:nvPr userDrawn="1"/>
        </p:nvPicPr>
        <p:blipFill>
          <a:blip r:embed="rId3"/>
          <a:stretch>
            <a:fillRect/>
          </a:stretch>
        </p:blipFill>
        <p:spPr>
          <a:xfrm>
            <a:off x="282617" y="6445440"/>
            <a:ext cx="704519" cy="152646"/>
          </a:xfrm>
          <a:prstGeom prst="rect">
            <a:avLst/>
          </a:prstGeom>
        </p:spPr>
      </p:pic>
      <p:sp>
        <p:nvSpPr>
          <p:cNvPr id="8" name="TextBox 7">
            <a:extLst>
              <a:ext uri="{FF2B5EF4-FFF2-40B4-BE49-F238E27FC236}">
                <a16:creationId xmlns:a16="http://schemas.microsoft.com/office/drawing/2014/main" id="{28A1FBAB-8057-5D42-950C-94B17CE7A71F}"/>
              </a:ext>
            </a:extLst>
          </p:cNvPr>
          <p:cNvSpPr txBox="1"/>
          <p:nvPr userDrawn="1"/>
        </p:nvSpPr>
        <p:spPr>
          <a:xfrm>
            <a:off x="1509091" y="1861205"/>
            <a:ext cx="9173818" cy="1015663"/>
          </a:xfrm>
          <a:prstGeom prst="rect">
            <a:avLst/>
          </a:prstGeom>
          <a:noFill/>
        </p:spPr>
        <p:txBody>
          <a:bodyPr wrap="square" rtlCol="0">
            <a:spAutoFit/>
          </a:bodyPr>
          <a:lstStyle/>
          <a:p>
            <a:pPr algn="ctr"/>
            <a:r>
              <a:rPr lang="en-US" sz="6000" dirty="0">
                <a:solidFill>
                  <a:schemeClr val="bg1"/>
                </a:solidFill>
              </a:rPr>
              <a:t>Thank You</a:t>
            </a:r>
          </a:p>
        </p:txBody>
      </p:sp>
    </p:spTree>
    <p:extLst>
      <p:ext uri="{BB962C8B-B14F-4D97-AF65-F5344CB8AC3E}">
        <p14:creationId xmlns:p14="http://schemas.microsoft.com/office/powerpoint/2010/main" val="3970890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Thumbnail - No Headsho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6DE52-8F24-6D46-AE07-1EA6FBFFEA51}"/>
              </a:ext>
            </a:extLst>
          </p:cNvPr>
          <p:cNvPicPr>
            <a:picLocks noChangeAspect="1"/>
          </p:cNvPicPr>
          <p:nvPr userDrawn="1"/>
        </p:nvPicPr>
        <p:blipFill>
          <a:blip r:embed="rId2"/>
          <a:src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313DECB6-063D-C44E-ABFB-022E1B4A8BD1}"/>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1" name="Picture 10">
            <a:extLst>
              <a:ext uri="{FF2B5EF4-FFF2-40B4-BE49-F238E27FC236}">
                <a16:creationId xmlns:a16="http://schemas.microsoft.com/office/drawing/2014/main" id="{A1F0E04B-1BCE-CA42-BD0E-2E3F629AC570}"/>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2" name="Picture 11">
            <a:extLst>
              <a:ext uri="{FF2B5EF4-FFF2-40B4-BE49-F238E27FC236}">
                <a16:creationId xmlns:a16="http://schemas.microsoft.com/office/drawing/2014/main" id="{243A309A-B166-4C4C-BC8B-23BC9EF604CE}"/>
              </a:ext>
            </a:extLst>
          </p:cNvPr>
          <p:cNvPicPr>
            <a:picLocks noChangeAspect="1"/>
          </p:cNvPicPr>
          <p:nvPr userDrawn="1"/>
        </p:nvPicPr>
        <p:blipFill>
          <a:blip r:embed="rId5"/>
          <a:srcRect/>
          <a:stretch/>
        </p:blipFill>
        <p:spPr>
          <a:xfrm>
            <a:off x="650317" y="582796"/>
            <a:ext cx="1945128" cy="482680"/>
          </a:xfrm>
          <a:prstGeom prst="rect">
            <a:avLst/>
          </a:prstGeom>
        </p:spPr>
      </p:pic>
      <p:sp>
        <p:nvSpPr>
          <p:cNvPr id="3" name="Content Placeholder 2">
            <a:extLst>
              <a:ext uri="{FF2B5EF4-FFF2-40B4-BE49-F238E27FC236}">
                <a16:creationId xmlns:a16="http://schemas.microsoft.com/office/drawing/2014/main" id="{14020102-6526-3F4A-8D37-830D4D5ED958}"/>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269032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Thumbnail - 1 Headsho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E0E6466-8749-4340-B9AF-9339DFDA2D88}"/>
              </a:ext>
            </a:extLst>
          </p:cNvPr>
          <p:cNvPicPr>
            <a:picLocks noChangeAspect="1"/>
          </p:cNvPicPr>
          <p:nvPr userDrawn="1"/>
        </p:nvPicPr>
        <p:blipFill>
          <a:blip r:embed="rId2"/>
          <a:src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B5750159-A3F3-264B-9943-2E9CB7016BBF}"/>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2" name="Picture 11">
            <a:extLst>
              <a:ext uri="{FF2B5EF4-FFF2-40B4-BE49-F238E27FC236}">
                <a16:creationId xmlns:a16="http://schemas.microsoft.com/office/drawing/2014/main" id="{79E97EDE-C09A-064D-BA27-434C97C0059D}"/>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3" name="Picture 12">
            <a:extLst>
              <a:ext uri="{FF2B5EF4-FFF2-40B4-BE49-F238E27FC236}">
                <a16:creationId xmlns:a16="http://schemas.microsoft.com/office/drawing/2014/main" id="{4A13ED03-6347-D744-8F21-73DC9FB60098}"/>
              </a:ext>
            </a:extLst>
          </p:cNvPr>
          <p:cNvPicPr>
            <a:picLocks noChangeAspect="1"/>
          </p:cNvPicPr>
          <p:nvPr userDrawn="1"/>
        </p:nvPicPr>
        <p:blipFill>
          <a:blip r:embed="rId5"/>
          <a:srcRect/>
          <a:stretch/>
        </p:blipFill>
        <p:spPr>
          <a:xfrm>
            <a:off x="8876147" y="3503223"/>
            <a:ext cx="2684670" cy="2684670"/>
          </a:xfrm>
          <a:prstGeom prst="ellipse">
            <a:avLst/>
          </a:prstGeom>
          <a:ln w="152400">
            <a:solidFill>
              <a:srgbClr val="FFB312"/>
            </a:solidFill>
          </a:ln>
        </p:spPr>
      </p:pic>
      <p:pic>
        <p:nvPicPr>
          <p:cNvPr id="14" name="Picture 13">
            <a:extLst>
              <a:ext uri="{FF2B5EF4-FFF2-40B4-BE49-F238E27FC236}">
                <a16:creationId xmlns:a16="http://schemas.microsoft.com/office/drawing/2014/main" id="{509946A4-D3EE-0E44-9C2A-CD1496DEED47}"/>
              </a:ext>
            </a:extLst>
          </p:cNvPr>
          <p:cNvPicPr>
            <a:picLocks noChangeAspect="1"/>
          </p:cNvPicPr>
          <p:nvPr userDrawn="1"/>
        </p:nvPicPr>
        <p:blipFill>
          <a:blip r:embed="rId6"/>
          <a:srcRect/>
          <a:stretch/>
        </p:blipFill>
        <p:spPr>
          <a:xfrm>
            <a:off x="650317" y="582796"/>
            <a:ext cx="1945128" cy="482680"/>
          </a:xfrm>
          <a:prstGeom prst="rect">
            <a:avLst/>
          </a:prstGeom>
        </p:spPr>
      </p:pic>
      <p:sp>
        <p:nvSpPr>
          <p:cNvPr id="8" name="Content Placeholder 2">
            <a:extLst>
              <a:ext uri="{FF2B5EF4-FFF2-40B4-BE49-F238E27FC236}">
                <a16:creationId xmlns:a16="http://schemas.microsoft.com/office/drawing/2014/main" id="{04023922-E193-F64A-A506-9C6287B1C15B}"/>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706258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Thumbnail - 2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5AA2D-96B8-C445-A565-73139418F87C}"/>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C682F639-C247-5943-BD2F-A07C901D5384}"/>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4049C107-1658-484B-94EB-1B768C06CBD4}"/>
              </a:ext>
            </a:extLst>
          </p:cNvPr>
          <p:cNvPicPr>
            <a:picLocks noChangeAspect="1"/>
          </p:cNvPicPr>
          <p:nvPr userDrawn="1"/>
        </p:nvPicPr>
        <p:blipFill>
          <a:blip r:embed="rId4"/>
          <a:srcRect/>
          <a:stretch/>
        </p:blipFill>
        <p:spPr>
          <a:xfrm>
            <a:off x="7616123" y="374716"/>
            <a:ext cx="1740871" cy="874522"/>
          </a:xfrm>
          <a:prstGeom prst="rect">
            <a:avLst/>
          </a:prstGeom>
        </p:spPr>
      </p:pic>
      <p:pic>
        <p:nvPicPr>
          <p:cNvPr id="7" name="Picture 6">
            <a:extLst>
              <a:ext uri="{FF2B5EF4-FFF2-40B4-BE49-F238E27FC236}">
                <a16:creationId xmlns:a16="http://schemas.microsoft.com/office/drawing/2014/main" id="{A6158479-DFE1-094E-85EC-5F62A22F39C2}"/>
              </a:ext>
            </a:extLst>
          </p:cNvPr>
          <p:cNvPicPr>
            <a:picLocks noChangeAspect="1"/>
          </p:cNvPicPr>
          <p:nvPr userDrawn="1"/>
        </p:nvPicPr>
        <p:blipFill>
          <a:blip r:embed="rId5"/>
          <a:srcRect/>
          <a:stretch/>
        </p:blipFill>
        <p:spPr>
          <a:xfrm>
            <a:off x="9244933" y="3503223"/>
            <a:ext cx="2315883" cy="2315883"/>
          </a:xfrm>
          <a:prstGeom prst="ellipse">
            <a:avLst/>
          </a:prstGeom>
          <a:ln w="152400">
            <a:solidFill>
              <a:srgbClr val="FFB312"/>
            </a:solidFill>
          </a:ln>
        </p:spPr>
      </p:pic>
      <p:pic>
        <p:nvPicPr>
          <p:cNvPr id="8" name="Picture 7">
            <a:extLst>
              <a:ext uri="{FF2B5EF4-FFF2-40B4-BE49-F238E27FC236}">
                <a16:creationId xmlns:a16="http://schemas.microsoft.com/office/drawing/2014/main" id="{9EB5CFE9-CD7E-C34A-877A-1839FB610BB2}"/>
              </a:ext>
            </a:extLst>
          </p:cNvPr>
          <p:cNvPicPr>
            <a:picLocks noChangeAspect="1"/>
          </p:cNvPicPr>
          <p:nvPr userDrawn="1"/>
        </p:nvPicPr>
        <p:blipFill>
          <a:blip r:embed="rId5"/>
          <a:srcRect/>
          <a:stretch/>
        </p:blipFill>
        <p:spPr>
          <a:xfrm>
            <a:off x="9244933" y="833175"/>
            <a:ext cx="2315883" cy="2315883"/>
          </a:xfrm>
          <a:prstGeom prst="ellipse">
            <a:avLst/>
          </a:prstGeom>
          <a:ln w="152400">
            <a:solidFill>
              <a:srgbClr val="FFB312"/>
            </a:solidFill>
          </a:ln>
        </p:spPr>
      </p:pic>
      <p:pic>
        <p:nvPicPr>
          <p:cNvPr id="9" name="Picture 8">
            <a:extLst>
              <a:ext uri="{FF2B5EF4-FFF2-40B4-BE49-F238E27FC236}">
                <a16:creationId xmlns:a16="http://schemas.microsoft.com/office/drawing/2014/main" id="{011142C7-3393-7943-AD3D-806D181FB9E3}"/>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0" name="Content Placeholder 2">
            <a:extLst>
              <a:ext uri="{FF2B5EF4-FFF2-40B4-BE49-F238E27FC236}">
                <a16:creationId xmlns:a16="http://schemas.microsoft.com/office/drawing/2014/main" id="{D54D0BDA-921B-454F-98CE-6FA5631395B4}"/>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3516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D3F5D8-7716-5046-9E00-E18AF73AB170}"/>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3C619A5D-AC23-6B41-8EEC-87505F3BED84}"/>
              </a:ext>
            </a:extLst>
          </p:cNvPr>
          <p:cNvPicPr>
            <a:picLocks noChangeAspect="1"/>
          </p:cNvPicPr>
          <p:nvPr userDrawn="1"/>
        </p:nvPicPr>
        <p:blipFill>
          <a:blip r:embed="rId3"/>
          <a:srcRect/>
          <a:stretch/>
        </p:blipFill>
        <p:spPr>
          <a:xfrm>
            <a:off x="282617" y="259914"/>
            <a:ext cx="824027" cy="204481"/>
          </a:xfrm>
          <a:prstGeom prst="rect">
            <a:avLst/>
          </a:prstGeom>
        </p:spPr>
      </p:pic>
      <p:pic>
        <p:nvPicPr>
          <p:cNvPr id="6" name="Picture 5">
            <a:extLst>
              <a:ext uri="{FF2B5EF4-FFF2-40B4-BE49-F238E27FC236}">
                <a16:creationId xmlns:a16="http://schemas.microsoft.com/office/drawing/2014/main" id="{0B244949-FA3A-1342-9CDD-47E0839A2CAB}"/>
              </a:ext>
            </a:extLst>
          </p:cNvPr>
          <p:cNvPicPr>
            <a:picLocks noChangeAspect="1"/>
          </p:cNvPicPr>
          <p:nvPr userDrawn="1"/>
        </p:nvPicPr>
        <p:blipFill>
          <a:blip r:embed="rId4"/>
          <a:stretch>
            <a:fillRect/>
          </a:stretch>
        </p:blipFill>
        <p:spPr>
          <a:xfrm>
            <a:off x="282617" y="6445440"/>
            <a:ext cx="704519" cy="152646"/>
          </a:xfrm>
          <a:prstGeom prst="rect">
            <a:avLst/>
          </a:prstGeom>
        </p:spPr>
      </p:pic>
      <p:pic>
        <p:nvPicPr>
          <p:cNvPr id="7" name="Picture 6">
            <a:extLst>
              <a:ext uri="{FF2B5EF4-FFF2-40B4-BE49-F238E27FC236}">
                <a16:creationId xmlns:a16="http://schemas.microsoft.com/office/drawing/2014/main" id="{9F66DBB2-E168-9B49-9005-3D1BFA2EC980}"/>
              </a:ext>
            </a:extLst>
          </p:cNvPr>
          <p:cNvPicPr>
            <a:picLocks noChangeAspect="1"/>
          </p:cNvPicPr>
          <p:nvPr userDrawn="1"/>
        </p:nvPicPr>
        <p:blipFill>
          <a:blip r:embed="rId5"/>
          <a:srcRect/>
          <a:stretch/>
        </p:blipFill>
        <p:spPr>
          <a:xfrm>
            <a:off x="10690175" y="2790497"/>
            <a:ext cx="1033892" cy="519373"/>
          </a:xfrm>
          <a:prstGeom prst="rect">
            <a:avLst/>
          </a:prstGeom>
        </p:spPr>
      </p:pic>
      <p:pic>
        <p:nvPicPr>
          <p:cNvPr id="8" name="Picture 7">
            <a:extLst>
              <a:ext uri="{FF2B5EF4-FFF2-40B4-BE49-F238E27FC236}">
                <a16:creationId xmlns:a16="http://schemas.microsoft.com/office/drawing/2014/main" id="{D857321E-42D1-6F42-9CDA-04CF825C0C12}"/>
              </a:ext>
            </a:extLst>
          </p:cNvPr>
          <p:cNvPicPr>
            <a:picLocks noChangeAspect="1"/>
          </p:cNvPicPr>
          <p:nvPr userDrawn="1"/>
        </p:nvPicPr>
        <p:blipFill>
          <a:blip r:embed="rId6"/>
          <a:srcRect/>
          <a:stretch/>
        </p:blipFill>
        <p:spPr>
          <a:xfrm>
            <a:off x="9502498" y="4950344"/>
            <a:ext cx="2548552" cy="2287555"/>
          </a:xfrm>
          <a:prstGeom prst="rect">
            <a:avLst/>
          </a:prstGeom>
        </p:spPr>
      </p:pic>
      <p:pic>
        <p:nvPicPr>
          <p:cNvPr id="9" name="Picture 8">
            <a:extLst>
              <a:ext uri="{FF2B5EF4-FFF2-40B4-BE49-F238E27FC236}">
                <a16:creationId xmlns:a16="http://schemas.microsoft.com/office/drawing/2014/main" id="{A4EAE0E9-9680-7C41-8DBE-5D1579E91633}"/>
              </a:ext>
            </a:extLst>
          </p:cNvPr>
          <p:cNvPicPr>
            <a:picLocks noChangeAspect="1"/>
          </p:cNvPicPr>
          <p:nvPr userDrawn="1"/>
        </p:nvPicPr>
        <p:blipFill>
          <a:blip r:embed="rId4"/>
          <a:stretch>
            <a:fillRect/>
          </a:stretch>
        </p:blipFill>
        <p:spPr>
          <a:xfrm>
            <a:off x="282617" y="6445440"/>
            <a:ext cx="704519" cy="152646"/>
          </a:xfrm>
          <a:prstGeom prst="rect">
            <a:avLst/>
          </a:prstGeom>
        </p:spPr>
      </p:pic>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l">
              <a:defRPr sz="6000">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207866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Thumbnail - 3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323A09-4A64-7145-A06E-41578E97352B}"/>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DABC1EE-EFD5-914D-B102-F7C533891588}"/>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391DCF51-89E1-8C4F-8057-F396E5B83E59}"/>
              </a:ext>
            </a:extLst>
          </p:cNvPr>
          <p:cNvPicPr>
            <a:picLocks noChangeAspect="1"/>
          </p:cNvPicPr>
          <p:nvPr userDrawn="1"/>
        </p:nvPicPr>
        <p:blipFill>
          <a:blip r:embed="rId4"/>
          <a:srcRect/>
          <a:stretch/>
        </p:blipFill>
        <p:spPr>
          <a:xfrm>
            <a:off x="9699490" y="2608998"/>
            <a:ext cx="1721872" cy="1721872"/>
          </a:xfrm>
          <a:prstGeom prst="ellipse">
            <a:avLst/>
          </a:prstGeom>
          <a:ln w="127000">
            <a:solidFill>
              <a:srgbClr val="FFB312"/>
            </a:solidFill>
          </a:ln>
        </p:spPr>
      </p:pic>
      <p:pic>
        <p:nvPicPr>
          <p:cNvPr id="7" name="Picture 6">
            <a:extLst>
              <a:ext uri="{FF2B5EF4-FFF2-40B4-BE49-F238E27FC236}">
                <a16:creationId xmlns:a16="http://schemas.microsoft.com/office/drawing/2014/main" id="{6DEAC0E0-78D6-A145-9E32-F711ED31A20A}"/>
              </a:ext>
            </a:extLst>
          </p:cNvPr>
          <p:cNvPicPr>
            <a:picLocks noChangeAspect="1"/>
          </p:cNvPicPr>
          <p:nvPr userDrawn="1"/>
        </p:nvPicPr>
        <p:blipFill>
          <a:blip r:embed="rId4"/>
          <a:srcRect/>
          <a:stretch/>
        </p:blipFill>
        <p:spPr>
          <a:xfrm>
            <a:off x="9699490" y="435627"/>
            <a:ext cx="1721872" cy="1721872"/>
          </a:xfrm>
          <a:prstGeom prst="ellipse">
            <a:avLst/>
          </a:prstGeom>
          <a:ln w="127000">
            <a:solidFill>
              <a:srgbClr val="FFB312"/>
            </a:solidFill>
          </a:ln>
        </p:spPr>
      </p:pic>
      <p:pic>
        <p:nvPicPr>
          <p:cNvPr id="8" name="Picture 7">
            <a:extLst>
              <a:ext uri="{FF2B5EF4-FFF2-40B4-BE49-F238E27FC236}">
                <a16:creationId xmlns:a16="http://schemas.microsoft.com/office/drawing/2014/main" id="{9E165E74-B9A8-AC41-9DD1-AB873495C440}"/>
              </a:ext>
            </a:extLst>
          </p:cNvPr>
          <p:cNvPicPr>
            <a:picLocks noChangeAspect="1"/>
          </p:cNvPicPr>
          <p:nvPr userDrawn="1"/>
        </p:nvPicPr>
        <p:blipFill>
          <a:blip r:embed="rId4"/>
          <a:srcRect/>
          <a:stretch/>
        </p:blipFill>
        <p:spPr>
          <a:xfrm>
            <a:off x="9699490" y="4727162"/>
            <a:ext cx="1721872" cy="1721872"/>
          </a:xfrm>
          <a:prstGeom prst="ellipse">
            <a:avLst/>
          </a:prstGeom>
          <a:ln w="127000">
            <a:solidFill>
              <a:srgbClr val="FFB312"/>
            </a:solidFill>
          </a:ln>
        </p:spPr>
      </p:pic>
      <p:pic>
        <p:nvPicPr>
          <p:cNvPr id="9" name="Picture 8">
            <a:extLst>
              <a:ext uri="{FF2B5EF4-FFF2-40B4-BE49-F238E27FC236}">
                <a16:creationId xmlns:a16="http://schemas.microsoft.com/office/drawing/2014/main" id="{731FE6FB-261A-2D44-9FC1-E6F68A13B190}"/>
              </a:ext>
            </a:extLst>
          </p:cNvPr>
          <p:cNvPicPr>
            <a:picLocks noChangeAspect="1"/>
          </p:cNvPicPr>
          <p:nvPr userDrawn="1"/>
        </p:nvPicPr>
        <p:blipFill>
          <a:blip r:embed="rId5"/>
          <a:srcRect/>
          <a:stretch/>
        </p:blipFill>
        <p:spPr>
          <a:xfrm>
            <a:off x="7616123" y="374716"/>
            <a:ext cx="1740871" cy="874522"/>
          </a:xfrm>
          <a:prstGeom prst="rect">
            <a:avLst/>
          </a:prstGeom>
        </p:spPr>
      </p:pic>
      <p:pic>
        <p:nvPicPr>
          <p:cNvPr id="10" name="Picture 9">
            <a:extLst>
              <a:ext uri="{FF2B5EF4-FFF2-40B4-BE49-F238E27FC236}">
                <a16:creationId xmlns:a16="http://schemas.microsoft.com/office/drawing/2014/main" id="{2C299D3B-569B-664A-9E18-37970146DB8C}"/>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1" name="Content Placeholder 2">
            <a:extLst>
              <a:ext uri="{FF2B5EF4-FFF2-40B4-BE49-F238E27FC236}">
                <a16:creationId xmlns:a16="http://schemas.microsoft.com/office/drawing/2014/main" id="{A16804DA-C810-D842-8615-91C39E67D4C7}"/>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3186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1296785"/>
            <a:ext cx="8217374" cy="5151332"/>
          </a:xfrm>
        </p:spPr>
        <p:txBody>
          <a:bodyPr>
            <a:normAutofit/>
          </a:bodyPr>
          <a:lstStyle>
            <a:lvl1pPr marL="0" indent="0">
              <a:buNone/>
              <a:defRPr sz="2800">
                <a:solidFill>
                  <a:srgbClr val="3F115C"/>
                </a:solidFill>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344348"/>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
        <p:nvSpPr>
          <p:cNvPr id="2" name="TextBox 1">
            <a:extLst>
              <a:ext uri="{FF2B5EF4-FFF2-40B4-BE49-F238E27FC236}">
                <a16:creationId xmlns:a16="http://schemas.microsoft.com/office/drawing/2014/main" id="{DB6F1947-1C2C-6D49-AF6A-481C7F879DD8}"/>
              </a:ext>
            </a:extLst>
          </p:cNvPr>
          <p:cNvSpPr txBox="1"/>
          <p:nvPr userDrawn="1"/>
        </p:nvSpPr>
        <p:spPr>
          <a:xfrm>
            <a:off x="398527" y="1296785"/>
            <a:ext cx="2577429" cy="707886"/>
          </a:xfrm>
          <a:prstGeom prst="rect">
            <a:avLst/>
          </a:prstGeom>
          <a:noFill/>
        </p:spPr>
        <p:txBody>
          <a:bodyPr wrap="square" rtlCol="0">
            <a:spAutoFit/>
          </a:bodyPr>
          <a:lstStyle/>
          <a:p>
            <a:r>
              <a:rPr lang="en-US" sz="4000" dirty="0">
                <a:solidFill>
                  <a:schemeClr val="bg1"/>
                </a:solidFill>
              </a:rPr>
              <a:t>Agenda</a:t>
            </a:r>
          </a:p>
        </p:txBody>
      </p:sp>
    </p:spTree>
    <p:extLst>
      <p:ext uri="{BB962C8B-B14F-4D97-AF65-F5344CB8AC3E}">
        <p14:creationId xmlns:p14="http://schemas.microsoft.com/office/powerpoint/2010/main" val="30125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E162D98-E3F6-9C47-871D-ADF77E59A958}"/>
              </a:ext>
            </a:extLst>
          </p:cNvPr>
          <p:cNvPicPr>
            <a:picLocks noChangeAspect="1"/>
          </p:cNvPicPr>
          <p:nvPr userDrawn="1"/>
        </p:nvPicPr>
        <p:blipFill>
          <a:blip r:embed="rId3"/>
          <a:srcRect/>
          <a:stretch/>
        </p:blipFill>
        <p:spPr>
          <a:xfrm>
            <a:off x="331808" y="6442710"/>
            <a:ext cx="824027" cy="204481"/>
          </a:xfrm>
          <a:prstGeom prst="rect">
            <a:avLst/>
          </a:prstGeom>
        </p:spPr>
      </p:pic>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4"/>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5"/>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6"/>
          <a:srcRect/>
          <a:stretch/>
        </p:blipFill>
        <p:spPr>
          <a:xfrm>
            <a:off x="10187540" y="6448643"/>
            <a:ext cx="402368" cy="202129"/>
          </a:xfrm>
          <a:prstGeom prst="rect">
            <a:avLst/>
          </a:prstGeom>
        </p:spPr>
      </p:pic>
    </p:spTree>
    <p:extLst>
      <p:ext uri="{BB962C8B-B14F-4D97-AF65-F5344CB8AC3E}">
        <p14:creationId xmlns:p14="http://schemas.microsoft.com/office/powerpoint/2010/main" val="30054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mp; Co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marL="0" indent="0">
              <a:buNone/>
              <a:defRPr>
                <a:solidFill>
                  <a:srgbClr val="3F115C"/>
                </a:solidFill>
                <a:latin typeface="Courier New" panose="02070309020205020404" pitchFamily="49" charset="0"/>
                <a:cs typeface="Courier New" panose="02070309020205020404" pitchFamily="49" charset="0"/>
              </a:defRPr>
            </a:lvl1pPr>
          </a:lstStyle>
          <a:p>
            <a:pPr lvl="0"/>
            <a:r>
              <a:rPr lang="en-US"/>
              <a:t>Click to edit Master text styles</a:t>
            </a:r>
          </a:p>
        </p:txBody>
      </p:sp>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4" name="Picture 13">
            <a:extLst>
              <a:ext uri="{FF2B5EF4-FFF2-40B4-BE49-F238E27FC236}">
                <a16:creationId xmlns:a16="http://schemas.microsoft.com/office/drawing/2014/main" id="{DC51EA17-D214-E64B-AE0A-630713CB42B0}"/>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304196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D493-E1CA-794A-88C5-9E3B3BF353C3}"/>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pic>
        <p:nvPicPr>
          <p:cNvPr id="14" name="Picture 13">
            <a:extLst>
              <a:ext uri="{FF2B5EF4-FFF2-40B4-BE49-F238E27FC236}">
                <a16:creationId xmlns:a16="http://schemas.microsoft.com/office/drawing/2014/main" id="{FE99B668-FC45-E24A-BB35-9AC008CB0C2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6" name="Picture 15">
            <a:extLst>
              <a:ext uri="{FF2B5EF4-FFF2-40B4-BE49-F238E27FC236}">
                <a16:creationId xmlns:a16="http://schemas.microsoft.com/office/drawing/2014/main" id="{02FEF8C8-A92D-5647-A16F-747CA7C5B37A}"/>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7" name="Picture 16">
            <a:extLst>
              <a:ext uri="{FF2B5EF4-FFF2-40B4-BE49-F238E27FC236}">
                <a16:creationId xmlns:a16="http://schemas.microsoft.com/office/drawing/2014/main" id="{D199836D-8069-884C-8B4E-5FF633B3AAD1}"/>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8" name="Picture 17">
            <a:extLst>
              <a:ext uri="{FF2B5EF4-FFF2-40B4-BE49-F238E27FC236}">
                <a16:creationId xmlns:a16="http://schemas.microsoft.com/office/drawing/2014/main" id="{57339DEA-3BDB-BA4A-9E8E-6C35393ACF9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8" name="Picture 7">
            <a:extLst>
              <a:ext uri="{FF2B5EF4-FFF2-40B4-BE49-F238E27FC236}">
                <a16:creationId xmlns:a16="http://schemas.microsoft.com/office/drawing/2014/main" id="{C7677F85-9FC0-3B41-9120-AE18971A11F3}"/>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82703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F9C3CC7-5C2B-C24C-BB05-D7D72E2D66E9}"/>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5" name="Picture 14">
            <a:extLst>
              <a:ext uri="{FF2B5EF4-FFF2-40B4-BE49-F238E27FC236}">
                <a16:creationId xmlns:a16="http://schemas.microsoft.com/office/drawing/2014/main" id="{DA0AA1D7-3508-2846-99E9-C41F8D0E933E}"/>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6" name="Picture 15">
            <a:extLst>
              <a:ext uri="{FF2B5EF4-FFF2-40B4-BE49-F238E27FC236}">
                <a16:creationId xmlns:a16="http://schemas.microsoft.com/office/drawing/2014/main" id="{09EECF03-707A-7E4A-957A-BFBEA50F98BD}"/>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7" name="Picture 16">
            <a:extLst>
              <a:ext uri="{FF2B5EF4-FFF2-40B4-BE49-F238E27FC236}">
                <a16:creationId xmlns:a16="http://schemas.microsoft.com/office/drawing/2014/main" id="{5F91BF79-CD37-2048-B4CE-2FE8F2C7ED86}"/>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7" name="Picture 6">
            <a:extLst>
              <a:ext uri="{FF2B5EF4-FFF2-40B4-BE49-F238E27FC236}">
                <a16:creationId xmlns:a16="http://schemas.microsoft.com/office/drawing/2014/main" id="{C3CB73A2-5F2E-774C-82CF-F65A56C274A4}"/>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32882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702A-1210-BC49-AA8E-B687BEF560A3}"/>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A1BD40-9F4E-404D-83D0-C4A1A228E5F8}"/>
              </a:ext>
            </a:extLst>
          </p:cNvPr>
          <p:cNvSpPr>
            <a:spLocks noGrp="1"/>
          </p:cNvSpPr>
          <p:nvPr>
            <p:ph sz="half" idx="1"/>
          </p:nvPr>
        </p:nvSpPr>
        <p:spPr>
          <a:xfrm>
            <a:off x="838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1FD1548-8185-DC4E-806D-779BE3F1A754}"/>
              </a:ext>
            </a:extLst>
          </p:cNvPr>
          <p:cNvSpPr>
            <a:spLocks noGrp="1"/>
          </p:cNvSpPr>
          <p:nvPr>
            <p:ph sz="half" idx="2"/>
          </p:nvPr>
        </p:nvSpPr>
        <p:spPr>
          <a:xfrm>
            <a:off x="6172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a:extLst>
              <a:ext uri="{FF2B5EF4-FFF2-40B4-BE49-F238E27FC236}">
                <a16:creationId xmlns:a16="http://schemas.microsoft.com/office/drawing/2014/main" id="{D1B47177-D2BA-D344-9E01-B31C88919C10}"/>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8" name="Picture 17">
            <a:extLst>
              <a:ext uri="{FF2B5EF4-FFF2-40B4-BE49-F238E27FC236}">
                <a16:creationId xmlns:a16="http://schemas.microsoft.com/office/drawing/2014/main" id="{B3074936-F6B0-0F47-AF34-3B9B8BC85986}"/>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9" name="Picture 18">
            <a:extLst>
              <a:ext uri="{FF2B5EF4-FFF2-40B4-BE49-F238E27FC236}">
                <a16:creationId xmlns:a16="http://schemas.microsoft.com/office/drawing/2014/main" id="{E4AFE761-ACB3-6D4A-90AD-70CE27CB519A}"/>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0" name="Picture 19">
            <a:extLst>
              <a:ext uri="{FF2B5EF4-FFF2-40B4-BE49-F238E27FC236}">
                <a16:creationId xmlns:a16="http://schemas.microsoft.com/office/drawing/2014/main" id="{33E234FD-7ACE-CA40-A0C7-5262E3068695}"/>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0" name="Picture 9">
            <a:extLst>
              <a:ext uri="{FF2B5EF4-FFF2-40B4-BE49-F238E27FC236}">
                <a16:creationId xmlns:a16="http://schemas.microsoft.com/office/drawing/2014/main" id="{DD850A33-0045-1C49-A32A-C95488D47227}"/>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90130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AA37-00E7-C341-BAF1-A61E6D0EF0E7}"/>
              </a:ext>
            </a:extLst>
          </p:cNvPr>
          <p:cNvSpPr>
            <a:spLocks noGrp="1"/>
          </p:cNvSpPr>
          <p:nvPr>
            <p:ph type="title"/>
          </p:nvPr>
        </p:nvSpPr>
        <p:spPr>
          <a:xfrm>
            <a:off x="839788" y="365125"/>
            <a:ext cx="10515600" cy="1325563"/>
          </a:xfrm>
        </p:spPr>
        <p:txBody>
          <a:bodyPr>
            <a:normAutofit/>
          </a:bodyPr>
          <a:lstStyle>
            <a:lvl1pPr>
              <a:defRPr sz="4400">
                <a:solidFill>
                  <a:srgbClr val="3F115C"/>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50BCEC7-9BEB-F34D-9349-7CFCF922AEA0}"/>
              </a:ext>
            </a:extLst>
          </p:cNvPr>
          <p:cNvSpPr>
            <a:spLocks noGrp="1"/>
          </p:cNvSpPr>
          <p:nvPr>
            <p:ph type="body" idx="1"/>
          </p:nvPr>
        </p:nvSpPr>
        <p:spPr>
          <a:xfrm>
            <a:off x="839788" y="1681163"/>
            <a:ext cx="5157787"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E7866-4C14-394B-B1EB-A823A7869FE3}"/>
              </a:ext>
            </a:extLst>
          </p:cNvPr>
          <p:cNvSpPr>
            <a:spLocks noGrp="1"/>
          </p:cNvSpPr>
          <p:nvPr>
            <p:ph sz="half" idx="2"/>
          </p:nvPr>
        </p:nvSpPr>
        <p:spPr>
          <a:xfrm>
            <a:off x="839788" y="2505075"/>
            <a:ext cx="5157787"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2C5F598-D1D4-784A-8E41-7685D1E99D66}"/>
              </a:ext>
            </a:extLst>
          </p:cNvPr>
          <p:cNvSpPr>
            <a:spLocks noGrp="1"/>
          </p:cNvSpPr>
          <p:nvPr>
            <p:ph type="body" sz="quarter" idx="3"/>
          </p:nvPr>
        </p:nvSpPr>
        <p:spPr>
          <a:xfrm>
            <a:off x="6172200" y="1681163"/>
            <a:ext cx="5183188"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536C0-169A-D748-8B18-B233E54FE7C5}"/>
              </a:ext>
            </a:extLst>
          </p:cNvPr>
          <p:cNvSpPr>
            <a:spLocks noGrp="1"/>
          </p:cNvSpPr>
          <p:nvPr>
            <p:ph sz="quarter" idx="4"/>
          </p:nvPr>
        </p:nvSpPr>
        <p:spPr>
          <a:xfrm>
            <a:off x="6172200" y="2505075"/>
            <a:ext cx="5183188"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8" name="Picture 17">
            <a:extLst>
              <a:ext uri="{FF2B5EF4-FFF2-40B4-BE49-F238E27FC236}">
                <a16:creationId xmlns:a16="http://schemas.microsoft.com/office/drawing/2014/main" id="{B9FF708E-4843-DA4C-AA6E-091F9BB6DD9F}"/>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0" name="Picture 19">
            <a:extLst>
              <a:ext uri="{FF2B5EF4-FFF2-40B4-BE49-F238E27FC236}">
                <a16:creationId xmlns:a16="http://schemas.microsoft.com/office/drawing/2014/main" id="{CAB62E9A-B63C-F543-9BB7-3F8636532680}"/>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1" name="Picture 20">
            <a:extLst>
              <a:ext uri="{FF2B5EF4-FFF2-40B4-BE49-F238E27FC236}">
                <a16:creationId xmlns:a16="http://schemas.microsoft.com/office/drawing/2014/main" id="{4B4C5BDF-D729-1943-B0D6-A28AB4475E42}"/>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2" name="Picture 21">
            <a:extLst>
              <a:ext uri="{FF2B5EF4-FFF2-40B4-BE49-F238E27FC236}">
                <a16:creationId xmlns:a16="http://schemas.microsoft.com/office/drawing/2014/main" id="{B8FE910E-5647-E046-A472-D6A868FA05F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2" name="Picture 11">
            <a:extLst>
              <a:ext uri="{FF2B5EF4-FFF2-40B4-BE49-F238E27FC236}">
                <a16:creationId xmlns:a16="http://schemas.microsoft.com/office/drawing/2014/main" id="{385F5717-4567-0747-B417-8BB03E57771E}"/>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4631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3A0778-99CB-6140-B025-EDCA7126A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FFB25F2-03B9-FE4D-87CF-0E26F53AEFD2}"/>
              </a:ext>
            </a:extLst>
          </p:cNvPr>
          <p:cNvSpPr>
            <a:spLocks noGrp="1"/>
          </p:cNvSpPr>
          <p:nvPr>
            <p:ph type="body" idx="1"/>
          </p:nvPr>
        </p:nvSpPr>
        <p:spPr>
          <a:xfrm>
            <a:off x="838200" y="1825625"/>
            <a:ext cx="10515600" cy="4205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4996038"/>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68" r:id="rId3"/>
    <p:sldLayoutId id="2147483650" r:id="rId4"/>
    <p:sldLayoutId id="2147483671" r:id="rId5"/>
    <p:sldLayoutId id="2147483654" r:id="rId6"/>
    <p:sldLayoutId id="2147483655" r:id="rId7"/>
    <p:sldLayoutId id="2147483652" r:id="rId8"/>
    <p:sldLayoutId id="2147483653" r:id="rId9"/>
    <p:sldLayoutId id="2147483656" r:id="rId10"/>
    <p:sldLayoutId id="2147483657" r:id="rId11"/>
    <p:sldLayoutId id="2147483666" r:id="rId12"/>
    <p:sldLayoutId id="2147483667" r:id="rId13"/>
    <p:sldLayoutId id="2147483651" r:id="rId14"/>
    <p:sldLayoutId id="2147483662" r:id="rId15"/>
    <p:sldLayoutId id="2147483677" r:id="rId16"/>
    <p:sldLayoutId id="2147483673" r:id="rId17"/>
    <p:sldLayoutId id="2147483674" r:id="rId18"/>
    <p:sldLayoutId id="2147483675" r:id="rId19"/>
    <p:sldLayoutId id="2147483676" r:id="rId20"/>
  </p:sldLayoutIdLst>
  <p:txStyles>
    <p:titleStyle>
      <a:lvl1pPr algn="l" defTabSz="914400" rtl="0" eaLnBrk="1" latinLnBrk="0" hangingPunct="1">
        <a:lnSpc>
          <a:spcPct val="90000"/>
        </a:lnSpc>
        <a:spcBef>
          <a:spcPct val="0"/>
        </a:spcBef>
        <a:buNone/>
        <a:defRPr sz="275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8AF197-E657-5B45-A625-0C462955A5FC}"/>
              </a:ext>
            </a:extLst>
          </p:cNvPr>
          <p:cNvSpPr>
            <a:spLocks noGrp="1"/>
          </p:cNvSpPr>
          <p:nvPr>
            <p:ph type="ctrTitle"/>
          </p:nvPr>
        </p:nvSpPr>
        <p:spPr/>
        <p:txBody>
          <a:bodyPr/>
          <a:lstStyle/>
          <a:p>
            <a:r>
              <a:rPr lang="en-US" dirty="0"/>
              <a:t>Build MVC apps with the Microsoft Graph .NET SDK</a:t>
            </a:r>
          </a:p>
        </p:txBody>
      </p:sp>
      <p:sp>
        <p:nvSpPr>
          <p:cNvPr id="5" name="Subtitle 4">
            <a:extLst>
              <a:ext uri="{FF2B5EF4-FFF2-40B4-BE49-F238E27FC236}">
                <a16:creationId xmlns:a16="http://schemas.microsoft.com/office/drawing/2014/main" id="{1AC308B3-BD5E-884D-A906-DAE71B35FF8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73255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isual Studio 2019 configure new project dialog">
            <a:extLst>
              <a:ext uri="{FF2B5EF4-FFF2-40B4-BE49-F238E27FC236}">
                <a16:creationId xmlns:a16="http://schemas.microsoft.com/office/drawing/2014/main" id="{10659895-1A0A-480E-9197-BCC57E288A08}"/>
              </a:ext>
            </a:extLst>
          </p:cNvPr>
          <p:cNvPicPr>
            <a:picLocks noGrp="1" noChangeAspect="1" noChangeArrowheads="1"/>
          </p:cNvPicPr>
          <p:nvPr>
            <p:ph sz="quarter" idx="17"/>
          </p:nvPr>
        </p:nvPicPr>
        <p:blipFill>
          <a:blip r:embed="rId3">
            <a:extLst>
              <a:ext uri="{28A0092B-C50C-407E-A947-70E740481C1C}">
                <a14:useLocalDpi xmlns:a14="http://schemas.microsoft.com/office/drawing/2010/main" val="0"/>
              </a:ext>
            </a:extLst>
          </a:blip>
          <a:stretch>
            <a:fillRect/>
          </a:stretch>
        </p:blipFill>
        <p:spPr bwMode="auto">
          <a:xfrm>
            <a:off x="928688" y="1890466"/>
            <a:ext cx="2698750" cy="1935655"/>
          </a:xfr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83479830-2580-E440-8AA2-BD45D849DC87}"/>
              </a:ext>
            </a:extLst>
          </p:cNvPr>
          <p:cNvSpPr>
            <a:spLocks noGrp="1"/>
          </p:cNvSpPr>
          <p:nvPr>
            <p:ph type="title"/>
          </p:nvPr>
        </p:nvSpPr>
        <p:spPr>
          <a:xfrm>
            <a:off x="455995" y="609022"/>
            <a:ext cx="11306469" cy="425950"/>
          </a:xfrm>
        </p:spPr>
        <p:txBody>
          <a:bodyPr/>
          <a:lstStyle/>
          <a:p>
            <a:r>
              <a:rPr lang="en-US" dirty="0"/>
              <a:t>Create ASP.NET MVC Web Application</a:t>
            </a:r>
          </a:p>
        </p:txBody>
      </p:sp>
      <p:sp>
        <p:nvSpPr>
          <p:cNvPr id="4" name="Text Placeholder 3">
            <a:extLst>
              <a:ext uri="{FF2B5EF4-FFF2-40B4-BE49-F238E27FC236}">
                <a16:creationId xmlns:a16="http://schemas.microsoft.com/office/drawing/2014/main" id="{993800CA-C5B3-EC45-822A-08CA5D3E8684}"/>
              </a:ext>
            </a:extLst>
          </p:cNvPr>
          <p:cNvSpPr>
            <a:spLocks noGrp="1"/>
          </p:cNvSpPr>
          <p:nvPr>
            <p:ph type="body" sz="quarter" idx="11"/>
          </p:nvPr>
        </p:nvSpPr>
        <p:spPr>
          <a:xfrm>
            <a:off x="469621" y="4622870"/>
            <a:ext cx="3618381" cy="1186064"/>
          </a:xfrm>
        </p:spPr>
        <p:txBody>
          <a:bodyPr>
            <a:normAutofit/>
          </a:bodyPr>
          <a:lstStyle/>
          <a:p>
            <a:r>
              <a:rPr lang="en-US" b="0" dirty="0"/>
              <a:t>Create the ASP.NET MVC web application</a:t>
            </a:r>
          </a:p>
          <a:p>
            <a:r>
              <a:rPr lang="en-US" b="0" dirty="0"/>
              <a:t>Do not use the Visual Studio wizard to configure authentication</a:t>
            </a:r>
          </a:p>
        </p:txBody>
      </p:sp>
      <p:sp>
        <p:nvSpPr>
          <p:cNvPr id="5" name="Text Placeholder 4">
            <a:extLst>
              <a:ext uri="{FF2B5EF4-FFF2-40B4-BE49-F238E27FC236}">
                <a16:creationId xmlns:a16="http://schemas.microsoft.com/office/drawing/2014/main" id="{9D57C394-9BD5-6244-B8B1-DD2B7D5A52FB}"/>
              </a:ext>
            </a:extLst>
          </p:cNvPr>
          <p:cNvSpPr>
            <a:spLocks noGrp="1"/>
          </p:cNvSpPr>
          <p:nvPr>
            <p:ph type="body" sz="quarter" idx="12"/>
          </p:nvPr>
        </p:nvSpPr>
        <p:spPr>
          <a:xfrm>
            <a:off x="4313665" y="4622870"/>
            <a:ext cx="3618381" cy="1186064"/>
          </a:xfrm>
        </p:spPr>
        <p:txBody>
          <a:bodyPr>
            <a:normAutofit/>
          </a:bodyPr>
          <a:lstStyle/>
          <a:p>
            <a:r>
              <a:rPr lang="en-US" b="0" dirty="0"/>
              <a:t>Configure it to use SSL</a:t>
            </a:r>
          </a:p>
          <a:p>
            <a:r>
              <a:rPr lang="en-US" b="0" dirty="0"/>
              <a:t>The redirect URL must be HTTPS to work with Azure AD applications</a:t>
            </a:r>
          </a:p>
        </p:txBody>
      </p:sp>
      <p:sp>
        <p:nvSpPr>
          <p:cNvPr id="6" name="Text Placeholder 5">
            <a:extLst>
              <a:ext uri="{FF2B5EF4-FFF2-40B4-BE49-F238E27FC236}">
                <a16:creationId xmlns:a16="http://schemas.microsoft.com/office/drawing/2014/main" id="{3F2640DC-DF22-4B41-8293-820C7A18D4C9}"/>
              </a:ext>
            </a:extLst>
          </p:cNvPr>
          <p:cNvSpPr>
            <a:spLocks noGrp="1"/>
          </p:cNvSpPr>
          <p:nvPr>
            <p:ph type="body" sz="quarter" idx="13"/>
          </p:nvPr>
        </p:nvSpPr>
        <p:spPr>
          <a:xfrm>
            <a:off x="8157709" y="4622870"/>
            <a:ext cx="3618381" cy="1186064"/>
          </a:xfrm>
        </p:spPr>
        <p:txBody>
          <a:bodyPr>
            <a:normAutofit/>
          </a:bodyPr>
          <a:lstStyle/>
          <a:p>
            <a:r>
              <a:rPr lang="en-US" b="0" dirty="0"/>
              <a:t>Configure it for MSAL &amp; OWIN middleware</a:t>
            </a:r>
          </a:p>
          <a:p>
            <a:r>
              <a:rPr lang="en-US" b="0" dirty="0"/>
              <a:t>This involves installing a few NuGet packages and modifying the project code.</a:t>
            </a:r>
          </a:p>
        </p:txBody>
      </p:sp>
      <p:pic>
        <p:nvPicPr>
          <p:cNvPr id="1028" name="Picture 4" descr="Screenshot of the Visual Studio Properties window">
            <a:extLst>
              <a:ext uri="{FF2B5EF4-FFF2-40B4-BE49-F238E27FC236}">
                <a16:creationId xmlns:a16="http://schemas.microsoft.com/office/drawing/2014/main" id="{D77289BB-D5AD-452C-A987-B546F8C9A0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834" y="1656172"/>
            <a:ext cx="3617731" cy="240834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4495355-9FCA-47A9-97A2-4DC2816B545E}"/>
              </a:ext>
            </a:extLst>
          </p:cNvPr>
          <p:cNvPicPr>
            <a:picLocks noChangeAspect="1"/>
          </p:cNvPicPr>
          <p:nvPr/>
        </p:nvPicPr>
        <p:blipFill>
          <a:blip r:embed="rId5"/>
          <a:stretch>
            <a:fillRect/>
          </a:stretch>
        </p:blipFill>
        <p:spPr>
          <a:xfrm>
            <a:off x="8197285" y="2518252"/>
            <a:ext cx="3578790" cy="680082"/>
          </a:xfrm>
          <a:prstGeom prst="rect">
            <a:avLst/>
          </a:prstGeom>
          <a:ln>
            <a:solidFill>
              <a:schemeClr val="bg1">
                <a:lumMod val="75000"/>
              </a:schemeClr>
            </a:solidFill>
          </a:ln>
        </p:spPr>
      </p:pic>
    </p:spTree>
    <p:extLst>
      <p:ext uri="{BB962C8B-B14F-4D97-AF65-F5344CB8AC3E}">
        <p14:creationId xmlns:p14="http://schemas.microsoft.com/office/powerpoint/2010/main" val="240702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0F67E57-191F-0447-A19F-80893C555C57}"/>
              </a:ext>
            </a:extLst>
          </p:cNvPr>
          <p:cNvSpPr>
            <a:spLocks noGrp="1"/>
          </p:cNvSpPr>
          <p:nvPr>
            <p:ph type="title"/>
          </p:nvPr>
        </p:nvSpPr>
        <p:spPr>
          <a:xfrm>
            <a:off x="838200" y="365125"/>
            <a:ext cx="10515600" cy="1325563"/>
          </a:xfrm>
        </p:spPr>
        <p:txBody>
          <a:bodyPr/>
          <a:lstStyle/>
          <a:p>
            <a:r>
              <a:rPr lang="en-US" dirty="0"/>
              <a:t>Install NuGet Packages</a:t>
            </a:r>
          </a:p>
        </p:txBody>
      </p:sp>
      <p:sp>
        <p:nvSpPr>
          <p:cNvPr id="10" name="Text Placeholder 9">
            <a:extLst>
              <a:ext uri="{FF2B5EF4-FFF2-40B4-BE49-F238E27FC236}">
                <a16:creationId xmlns:a16="http://schemas.microsoft.com/office/drawing/2014/main" id="{C97E5A2E-33F6-1144-B1D8-E0D612E56DF3}"/>
              </a:ext>
            </a:extLst>
          </p:cNvPr>
          <p:cNvSpPr>
            <a:spLocks noGrp="1"/>
          </p:cNvSpPr>
          <p:nvPr>
            <p:ph idx="1"/>
          </p:nvPr>
        </p:nvSpPr>
        <p:spPr>
          <a:xfrm>
            <a:off x="838200" y="1825625"/>
            <a:ext cx="10515600" cy="4205243"/>
          </a:xfrm>
        </p:spPr>
        <p:txBody>
          <a:bodyPr>
            <a:normAutofit fontScale="92500" lnSpcReduction="10000"/>
          </a:bodyPr>
          <a:lstStyle/>
          <a:p>
            <a:r>
              <a:rPr lang="en-US" dirty="0"/>
              <a:t>Microsoft’s Authentication Library </a:t>
            </a:r>
            <a:r>
              <a:rPr lang="en-US" dirty="0">
                <a:latin typeface="Segoe UI Symbol" panose="020B0502040204020203" pitchFamily="34" charset="0"/>
                <a:ea typeface="Segoe UI Symbol" panose="020B0502040204020203" pitchFamily="34" charset="0"/>
              </a:rPr>
              <a:t>(</a:t>
            </a:r>
            <a:r>
              <a:rPr lang="en-US" dirty="0"/>
              <a:t>MSAL</a:t>
            </a:r>
            <a:r>
              <a:rPr lang="en-US" dirty="0">
                <a:latin typeface="Segoe UI Symbol" panose="020B0502040204020203" pitchFamily="34" charset="0"/>
                <a:ea typeface="Segoe UI Symbol" panose="020B0502040204020203" pitchFamily="34" charset="0"/>
              </a:rPr>
              <a:t>)</a:t>
            </a:r>
            <a:r>
              <a:rPr lang="en-US" dirty="0"/>
              <a:t> &amp; OWIN middleware is distributed using packages</a:t>
            </a:r>
          </a:p>
          <a:p>
            <a:endParaRPr lang="en-US" dirty="0"/>
          </a:p>
          <a:p>
            <a:r>
              <a:rPr lang="en-US" dirty="0"/>
              <a:t>The following NuGet packages include MSAL, OWIN middleware and dependent packages:</a:t>
            </a:r>
          </a:p>
          <a:p>
            <a:endParaRPr lang="en-US" dirty="0"/>
          </a:p>
          <a:p>
            <a:pPr marL="457200" lvl="1" indent="0">
              <a:buNone/>
            </a:pPr>
            <a:r>
              <a:rPr lang="en-US" dirty="0">
                <a:latin typeface="Courier New" panose="02070309020205020404" pitchFamily="49" charset="0"/>
                <a:cs typeface="Courier New" panose="02070309020205020404" pitchFamily="49" charset="0"/>
              </a:rPr>
              <a:t>Install-Package </a:t>
            </a:r>
            <a:r>
              <a:rPr lang="en-US" dirty="0" err="1">
                <a:latin typeface="Courier New" panose="02070309020205020404" pitchFamily="49" charset="0"/>
                <a:cs typeface="Courier New" panose="02070309020205020404" pitchFamily="49" charset="0"/>
              </a:rPr>
              <a:t>Microsoft.Owin.Host.SystemWeb</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Install-Package </a:t>
            </a:r>
            <a:r>
              <a:rPr lang="en-US" dirty="0" err="1">
                <a:latin typeface="Courier New" panose="02070309020205020404" pitchFamily="49" charset="0"/>
                <a:cs typeface="Courier New" panose="02070309020205020404" pitchFamily="49" charset="0"/>
              </a:rPr>
              <a:t>Microsoft.Owin.Security.OpenIdConnect</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Install-Package </a:t>
            </a:r>
            <a:r>
              <a:rPr lang="en-US" dirty="0" err="1">
                <a:latin typeface="Courier New" panose="02070309020205020404" pitchFamily="49" charset="0"/>
                <a:cs typeface="Courier New" panose="02070309020205020404" pitchFamily="49" charset="0"/>
              </a:rPr>
              <a:t>Microsoft.Owin.Security.Cookies</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Install-Package </a:t>
            </a:r>
            <a:r>
              <a:rPr lang="en-US" dirty="0" err="1">
                <a:latin typeface="Courier New" panose="02070309020205020404" pitchFamily="49" charset="0"/>
                <a:cs typeface="Courier New" panose="02070309020205020404" pitchFamily="49" charset="0"/>
              </a:rPr>
              <a:t>Microsoft.Identity.Client</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Install-Package </a:t>
            </a:r>
            <a:r>
              <a:rPr lang="en-US" dirty="0" err="1">
                <a:latin typeface="Courier New" panose="02070309020205020404" pitchFamily="49" charset="0"/>
                <a:cs typeface="Courier New" panose="02070309020205020404" pitchFamily="49" charset="0"/>
              </a:rPr>
              <a:t>Microsoft.Graph</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5872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7F6651B2-423F-6C48-BECD-CFBEC440F2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3580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lstStyle/>
          <a:p>
            <a:r>
              <a:rPr lang="en-US" dirty="0"/>
              <a:t>Registering Applications in the Azure Portal</a:t>
            </a:r>
          </a:p>
          <a:p>
            <a:endParaRPr lang="en-US" dirty="0"/>
          </a:p>
          <a:p>
            <a:r>
              <a:rPr lang="en-US" dirty="0"/>
              <a:t>Configure credentials</a:t>
            </a:r>
          </a:p>
          <a:p>
            <a:endParaRPr lang="en-US" dirty="0"/>
          </a:p>
          <a:p>
            <a:r>
              <a:rPr lang="en-US" dirty="0"/>
              <a:t>Select the type of application</a:t>
            </a:r>
          </a:p>
          <a:p>
            <a:endParaRPr lang="en-US" dirty="0"/>
          </a:p>
          <a:p>
            <a:r>
              <a:rPr lang="en-US" dirty="0"/>
              <a:t>Configure permissions</a:t>
            </a:r>
          </a:p>
        </p:txBody>
      </p:sp>
    </p:spTree>
    <p:extLst>
      <p:ext uri="{BB962C8B-B14F-4D97-AF65-F5344CB8AC3E}">
        <p14:creationId xmlns:p14="http://schemas.microsoft.com/office/powerpoint/2010/main" val="655786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3311C8DE-F7D2-45DC-A3D3-4BCF1F94D872}"/>
              </a:ext>
            </a:extLst>
          </p:cNvPr>
          <p:cNvSpPr/>
          <p:nvPr/>
        </p:nvSpPr>
        <p:spPr bwMode="auto">
          <a:xfrm>
            <a:off x="7296218" y="-18473"/>
            <a:ext cx="4895782" cy="616012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a:t>Endpoint versions</a:t>
            </a:r>
            <a:endParaRPr lang="en-US" dirty="0"/>
          </a:p>
        </p:txBody>
      </p:sp>
      <p:sp>
        <p:nvSpPr>
          <p:cNvPr id="3" name="Text Placeholder 2"/>
          <p:cNvSpPr>
            <a:spLocks noGrp="1"/>
          </p:cNvSpPr>
          <p:nvPr>
            <p:ph idx="1"/>
          </p:nvPr>
        </p:nvSpPr>
        <p:spPr>
          <a:xfrm>
            <a:off x="838200" y="1825625"/>
            <a:ext cx="6172961" cy="4205243"/>
          </a:xfrm>
        </p:spPr>
        <p:txBody>
          <a:bodyPr>
            <a:normAutofit fontScale="77500" lnSpcReduction="20000"/>
          </a:bodyPr>
          <a:lstStyle/>
          <a:p>
            <a:r>
              <a:rPr lang="en-US" dirty="0"/>
              <a:t>Azure Active Directory v2.0 endpoint</a:t>
            </a:r>
          </a:p>
          <a:p>
            <a:r>
              <a:rPr lang="en-US" dirty="0"/>
              <a:t>Converged authentication accepts sign in from both Microsoft personal accounts and Azure AD work and school accounts.</a:t>
            </a:r>
          </a:p>
          <a:p>
            <a:r>
              <a:rPr lang="en-US" dirty="0"/>
              <a:t>Enables the same code for using Microsoft Graph for things like reading mail or retrieving contacts.</a:t>
            </a:r>
          </a:p>
          <a:p>
            <a:r>
              <a:rPr lang="en-US" dirty="0"/>
              <a:t>Dynamic consent, requesting permissions when you need them.</a:t>
            </a:r>
          </a:p>
          <a:p>
            <a:r>
              <a:rPr lang="en-US" dirty="0"/>
              <a:t>Additional Microsoft Graph capabilities for AAD users such as SharePoint and Microsoft Teams.</a:t>
            </a:r>
          </a:p>
          <a:p>
            <a:r>
              <a:rPr lang="en-US" dirty="0"/>
              <a:t>Azure Active Directory v1 endpoint</a:t>
            </a:r>
          </a:p>
          <a:p>
            <a:r>
              <a:rPr lang="en-US" dirty="0"/>
              <a:t>Enables access to Azure protected resources</a:t>
            </a:r>
          </a:p>
        </p:txBody>
      </p:sp>
      <p:grpSp>
        <p:nvGrpSpPr>
          <p:cNvPr id="24" name="Group 23">
            <a:extLst>
              <a:ext uri="{FF2B5EF4-FFF2-40B4-BE49-F238E27FC236}">
                <a16:creationId xmlns:a16="http://schemas.microsoft.com/office/drawing/2014/main" id="{ED468125-4AB2-4BA5-B855-2C8C88B5CF70}"/>
              </a:ext>
            </a:extLst>
          </p:cNvPr>
          <p:cNvGrpSpPr/>
          <p:nvPr/>
        </p:nvGrpSpPr>
        <p:grpSpPr>
          <a:xfrm>
            <a:off x="8105619" y="523660"/>
            <a:ext cx="3276979" cy="5075860"/>
            <a:chOff x="8933612" y="1112091"/>
            <a:chExt cx="3207588" cy="4968378"/>
          </a:xfrm>
        </p:grpSpPr>
        <p:cxnSp>
          <p:nvCxnSpPr>
            <p:cNvPr id="20" name="Straight Connector 19"/>
            <p:cNvCxnSpPr>
              <a:cxnSpLocks/>
              <a:stCxn id="7" idx="4"/>
            </p:cNvCxnSpPr>
            <p:nvPr/>
          </p:nvCxnSpPr>
          <p:spPr>
            <a:xfrm>
              <a:off x="10780567" y="2431737"/>
              <a:ext cx="0" cy="123299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7EE210-E5B5-4BD1-AD93-894087DCCB5D}"/>
                </a:ext>
              </a:extLst>
            </p:cNvPr>
            <p:cNvCxnSpPr>
              <a:cxnSpLocks/>
            </p:cNvCxnSpPr>
            <p:nvPr/>
          </p:nvCxnSpPr>
          <p:spPr>
            <a:xfrm rot="5400000">
              <a:off x="10226271" y="2373471"/>
              <a:ext cx="0" cy="110859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1595B0C-838F-41AD-9904-03821C1AB386}"/>
                </a:ext>
              </a:extLst>
            </p:cNvPr>
            <p:cNvCxnSpPr>
              <a:cxnSpLocks/>
            </p:cNvCxnSpPr>
            <p:nvPr/>
          </p:nvCxnSpPr>
          <p:spPr>
            <a:xfrm rot="5400000">
              <a:off x="10226271" y="3596864"/>
              <a:ext cx="0" cy="110859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Oval 8"/>
            <p:cNvSpPr/>
            <p:nvPr/>
          </p:nvSpPr>
          <p:spPr bwMode="auto">
            <a:xfrm>
              <a:off x="9525675" y="1615947"/>
              <a:ext cx="323865" cy="311408"/>
            </a:xfrm>
            <a:prstGeom prst="ellipse">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9525675" y="3995455"/>
              <a:ext cx="323865" cy="311408"/>
            </a:xfrm>
            <a:prstGeom prst="ellipse">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9525675" y="2761669"/>
              <a:ext cx="323865" cy="31140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8" name="TextBox 57"/>
            <p:cNvSpPr txBox="1"/>
            <p:nvPr/>
          </p:nvSpPr>
          <p:spPr>
            <a:xfrm>
              <a:off x="9422726" y="1541085"/>
              <a:ext cx="529761" cy="469586"/>
            </a:xfrm>
            <a:prstGeom prst="rect">
              <a:avLst/>
            </a:prstGeom>
            <a:noFill/>
          </p:spPr>
          <p:txBody>
            <a:bodyPr wrap="none" lIns="179285" tIns="143428" rIns="179285" bIns="143428" rtlCol="0">
              <a:spAutoFit/>
            </a:bodyPr>
            <a:lstStyle/>
            <a:p>
              <a:pPr algn="ctr">
                <a:lnSpc>
                  <a:spcPct val="90000"/>
                </a:lnSpc>
                <a:spcAft>
                  <a:spcPts val="588"/>
                </a:spcAft>
              </a:pPr>
              <a:r>
                <a:rPr lang="en-US" sz="1372" dirty="0">
                  <a:solidFill>
                    <a:schemeClr val="bg2"/>
                  </a:solidFill>
                </a:rPr>
                <a:t>v1</a:t>
              </a:r>
            </a:p>
          </p:txBody>
        </p:sp>
        <p:sp>
          <p:nvSpPr>
            <p:cNvPr id="59" name="TextBox 58"/>
            <p:cNvSpPr txBox="1"/>
            <p:nvPr/>
          </p:nvSpPr>
          <p:spPr>
            <a:xfrm>
              <a:off x="9422726" y="3906475"/>
              <a:ext cx="529761" cy="469586"/>
            </a:xfrm>
            <a:prstGeom prst="rect">
              <a:avLst/>
            </a:prstGeom>
            <a:noFill/>
          </p:spPr>
          <p:txBody>
            <a:bodyPr wrap="none" lIns="179285" tIns="143428" rIns="179285" bIns="143428" rtlCol="0">
              <a:spAutoFit/>
            </a:bodyPr>
            <a:lstStyle/>
            <a:p>
              <a:pPr algn="ctr">
                <a:lnSpc>
                  <a:spcPct val="90000"/>
                </a:lnSpc>
                <a:spcAft>
                  <a:spcPts val="588"/>
                </a:spcAft>
              </a:pPr>
              <a:r>
                <a:rPr lang="en-US" sz="1372" dirty="0">
                  <a:solidFill>
                    <a:schemeClr val="bg2"/>
                  </a:solidFill>
                </a:rPr>
                <a:t>v1</a:t>
              </a:r>
            </a:p>
          </p:txBody>
        </p:sp>
        <p:sp>
          <p:nvSpPr>
            <p:cNvPr id="60" name="TextBox 59"/>
            <p:cNvSpPr txBox="1"/>
            <p:nvPr/>
          </p:nvSpPr>
          <p:spPr>
            <a:xfrm>
              <a:off x="9422726" y="2680140"/>
              <a:ext cx="529761" cy="469586"/>
            </a:xfrm>
            <a:prstGeom prst="rect">
              <a:avLst/>
            </a:prstGeom>
            <a:noFill/>
          </p:spPr>
          <p:txBody>
            <a:bodyPr wrap="none" lIns="179285" tIns="143428" rIns="179285" bIns="143428" rtlCol="0">
              <a:spAutoFit/>
            </a:bodyPr>
            <a:lstStyle/>
            <a:p>
              <a:pPr algn="ctr">
                <a:lnSpc>
                  <a:spcPct val="90000"/>
                </a:lnSpc>
                <a:spcAft>
                  <a:spcPts val="588"/>
                </a:spcAft>
              </a:pPr>
              <a:r>
                <a:rPr lang="en-US" sz="1372" dirty="0">
                  <a:solidFill>
                    <a:schemeClr val="bg2"/>
                  </a:solidFill>
                </a:rPr>
                <a:t>v2</a:t>
              </a:r>
            </a:p>
          </p:txBody>
        </p:sp>
        <p:sp>
          <p:nvSpPr>
            <p:cNvPr id="7" name="Oval 6"/>
            <p:cNvSpPr/>
            <p:nvPr/>
          </p:nvSpPr>
          <p:spPr bwMode="auto">
            <a:xfrm>
              <a:off x="10120743" y="1112091"/>
              <a:ext cx="1319647" cy="1319646"/>
            </a:xfrm>
            <a:prstGeom prst="ellipse">
              <a:avLst/>
            </a:prstGeom>
            <a:solidFill>
              <a:schemeClr val="bg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176" dirty="0">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Connector 13"/>
            <p:cNvCxnSpPr>
              <a:cxnSpLocks/>
              <a:stCxn id="7" idx="2"/>
              <a:endCxn id="9" idx="6"/>
            </p:cNvCxnSpPr>
            <p:nvPr/>
          </p:nvCxnSpPr>
          <p:spPr>
            <a:xfrm flipH="1" flipV="1">
              <a:off x="9849540" y="1771651"/>
              <a:ext cx="271203" cy="26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0198675" y="1484655"/>
              <a:ext cx="1163783" cy="655579"/>
            </a:xfrm>
            <a:prstGeom prst="rect">
              <a:avLst/>
            </a:prstGeom>
            <a:noFill/>
          </p:spPr>
          <p:txBody>
            <a:bodyPr wrap="square" lIns="179285" tIns="143428" rIns="179285" bIns="143428" rtlCol="0" anchor="ctr">
              <a:spAutoFit/>
            </a:bodyPr>
            <a:lstStyle/>
            <a:p>
              <a:pPr algn="ctr">
                <a:lnSpc>
                  <a:spcPct val="90000"/>
                </a:lnSpc>
                <a:spcAft>
                  <a:spcPts val="588"/>
                </a:spcAft>
              </a:pPr>
              <a:r>
                <a:rPr lang="en-US" sz="1372" dirty="0">
                  <a:solidFill>
                    <a:schemeClr val="tx2"/>
                  </a:solidFill>
                  <a:latin typeface="+mj-lt"/>
                </a:rPr>
                <a:t>Microsoft account</a:t>
              </a:r>
            </a:p>
          </p:txBody>
        </p:sp>
        <p:grpSp>
          <p:nvGrpSpPr>
            <p:cNvPr id="17" name="Group 16">
              <a:extLst>
                <a:ext uri="{FF2B5EF4-FFF2-40B4-BE49-F238E27FC236}">
                  <a16:creationId xmlns:a16="http://schemas.microsoft.com/office/drawing/2014/main" id="{01AB77B1-CC30-4B9C-B3DB-6378FB963FA6}"/>
                </a:ext>
              </a:extLst>
            </p:cNvPr>
            <p:cNvGrpSpPr/>
            <p:nvPr/>
          </p:nvGrpSpPr>
          <p:grpSpPr>
            <a:xfrm>
              <a:off x="9698953" y="5204357"/>
              <a:ext cx="677327" cy="876112"/>
              <a:chOff x="9698953" y="5204357"/>
              <a:chExt cx="677327" cy="876112"/>
            </a:xfrm>
          </p:grpSpPr>
          <p:cxnSp>
            <p:nvCxnSpPr>
              <p:cNvPr id="53" name="Straight Connector 52"/>
              <p:cNvCxnSpPr>
                <a:cxnSpLocks/>
              </p:cNvCxnSpPr>
              <p:nvPr/>
            </p:nvCxnSpPr>
            <p:spPr>
              <a:xfrm>
                <a:off x="10037616" y="5204357"/>
                <a:ext cx="0" cy="4210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bwMode="auto">
              <a:xfrm>
                <a:off x="9698953" y="5531928"/>
                <a:ext cx="677327" cy="49082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p:cNvSpPr txBox="1"/>
              <p:nvPr/>
            </p:nvSpPr>
            <p:spPr>
              <a:xfrm>
                <a:off x="9720179" y="5614574"/>
                <a:ext cx="634874" cy="465895"/>
              </a:xfrm>
              <a:prstGeom prst="rect">
                <a:avLst/>
              </a:prstGeom>
              <a:noFill/>
            </p:spPr>
            <p:txBody>
              <a:bodyPr wrap="square" lIns="179285" tIns="143428" rIns="179285" bIns="143428" rtlCol="0" anchor="ctr">
                <a:spAutoFit/>
              </a:bodyPr>
              <a:lstStyle/>
              <a:p>
                <a:pPr algn="ctr">
                  <a:lnSpc>
                    <a:spcPct val="90000"/>
                  </a:lnSpc>
                  <a:spcAft>
                    <a:spcPts val="588"/>
                  </a:spcAft>
                </a:pPr>
                <a:r>
                  <a:rPr lang="en-US" sz="1372" dirty="0">
                    <a:solidFill>
                      <a:schemeClr val="bg2"/>
                    </a:solidFill>
                    <a:latin typeface="+mj-lt"/>
                  </a:rPr>
                  <a:t>AD</a:t>
                </a:r>
              </a:p>
            </p:txBody>
          </p:sp>
        </p:grpSp>
        <p:grpSp>
          <p:nvGrpSpPr>
            <p:cNvPr id="19" name="Group 18">
              <a:extLst>
                <a:ext uri="{FF2B5EF4-FFF2-40B4-BE49-F238E27FC236}">
                  <a16:creationId xmlns:a16="http://schemas.microsoft.com/office/drawing/2014/main" id="{FA0805E5-E432-4367-AB55-C93E11E8CE9B}"/>
                </a:ext>
              </a:extLst>
            </p:cNvPr>
            <p:cNvGrpSpPr/>
            <p:nvPr/>
          </p:nvGrpSpPr>
          <p:grpSpPr>
            <a:xfrm>
              <a:off x="11184853" y="5204357"/>
              <a:ext cx="677327" cy="876112"/>
              <a:chOff x="11184853" y="5204357"/>
              <a:chExt cx="677327" cy="876112"/>
            </a:xfrm>
          </p:grpSpPr>
          <p:cxnSp>
            <p:nvCxnSpPr>
              <p:cNvPr id="57" name="Straight Connector 56"/>
              <p:cNvCxnSpPr>
                <a:cxnSpLocks/>
              </p:cNvCxnSpPr>
              <p:nvPr/>
            </p:nvCxnSpPr>
            <p:spPr>
              <a:xfrm>
                <a:off x="11523516" y="5204357"/>
                <a:ext cx="0" cy="4210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 name="Isosceles Triangle 65"/>
              <p:cNvSpPr/>
              <p:nvPr/>
            </p:nvSpPr>
            <p:spPr bwMode="auto">
              <a:xfrm>
                <a:off x="11184853" y="5531928"/>
                <a:ext cx="677327" cy="49082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p:cNvSpPr txBox="1"/>
              <p:nvPr/>
            </p:nvSpPr>
            <p:spPr>
              <a:xfrm>
                <a:off x="11206079" y="5614574"/>
                <a:ext cx="634874" cy="465895"/>
              </a:xfrm>
              <a:prstGeom prst="rect">
                <a:avLst/>
              </a:prstGeom>
              <a:noFill/>
            </p:spPr>
            <p:txBody>
              <a:bodyPr wrap="square" lIns="179285" tIns="143428" rIns="179285" bIns="143428" rtlCol="0" anchor="ctr">
                <a:spAutoFit/>
              </a:bodyPr>
              <a:lstStyle/>
              <a:p>
                <a:pPr algn="ctr">
                  <a:lnSpc>
                    <a:spcPct val="90000"/>
                  </a:lnSpc>
                  <a:spcAft>
                    <a:spcPts val="588"/>
                  </a:spcAft>
                </a:pPr>
                <a:r>
                  <a:rPr lang="en-US" sz="1372" dirty="0">
                    <a:solidFill>
                      <a:schemeClr val="bg2"/>
                    </a:solidFill>
                    <a:latin typeface="+mj-lt"/>
                  </a:rPr>
                  <a:t>AD</a:t>
                </a:r>
              </a:p>
            </p:txBody>
          </p:sp>
        </p:grpSp>
        <p:grpSp>
          <p:nvGrpSpPr>
            <p:cNvPr id="18" name="Group 17">
              <a:extLst>
                <a:ext uri="{FF2B5EF4-FFF2-40B4-BE49-F238E27FC236}">
                  <a16:creationId xmlns:a16="http://schemas.microsoft.com/office/drawing/2014/main" id="{C05E6CEC-2D71-4640-BDFA-CC55CC68225A}"/>
                </a:ext>
              </a:extLst>
            </p:cNvPr>
            <p:cNvGrpSpPr/>
            <p:nvPr/>
          </p:nvGrpSpPr>
          <p:grpSpPr>
            <a:xfrm>
              <a:off x="10444156" y="5204357"/>
              <a:ext cx="677327" cy="876112"/>
              <a:chOff x="10444156" y="5204357"/>
              <a:chExt cx="677327" cy="876112"/>
            </a:xfrm>
          </p:grpSpPr>
          <p:cxnSp>
            <p:nvCxnSpPr>
              <p:cNvPr id="55" name="Straight Connector 54"/>
              <p:cNvCxnSpPr>
                <a:cxnSpLocks/>
              </p:cNvCxnSpPr>
              <p:nvPr/>
            </p:nvCxnSpPr>
            <p:spPr>
              <a:xfrm>
                <a:off x="10781693" y="5204357"/>
                <a:ext cx="2253" cy="4210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Isosceles Triangle 66"/>
              <p:cNvSpPr/>
              <p:nvPr/>
            </p:nvSpPr>
            <p:spPr bwMode="auto">
              <a:xfrm>
                <a:off x="10444156" y="5531928"/>
                <a:ext cx="677327" cy="49082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10465382" y="5614574"/>
                <a:ext cx="634874" cy="465895"/>
              </a:xfrm>
              <a:prstGeom prst="rect">
                <a:avLst/>
              </a:prstGeom>
              <a:noFill/>
            </p:spPr>
            <p:txBody>
              <a:bodyPr wrap="square" lIns="179285" tIns="143428" rIns="179285" bIns="143428" rtlCol="0" anchor="ctr">
                <a:spAutoFit/>
              </a:bodyPr>
              <a:lstStyle/>
              <a:p>
                <a:pPr algn="ctr">
                  <a:lnSpc>
                    <a:spcPct val="90000"/>
                  </a:lnSpc>
                  <a:spcAft>
                    <a:spcPts val="588"/>
                  </a:spcAft>
                </a:pPr>
                <a:r>
                  <a:rPr lang="en-US" sz="1372" dirty="0">
                    <a:solidFill>
                      <a:schemeClr val="bg2"/>
                    </a:solidFill>
                    <a:latin typeface="+mj-lt"/>
                  </a:rPr>
                  <a:t>AD</a:t>
                </a:r>
              </a:p>
            </p:txBody>
          </p:sp>
        </p:grpSp>
        <p:sp>
          <p:nvSpPr>
            <p:cNvPr id="74" name="Right Arrow 73"/>
            <p:cNvSpPr/>
            <p:nvPr/>
          </p:nvSpPr>
          <p:spPr bwMode="auto">
            <a:xfrm>
              <a:off x="8933612" y="2728610"/>
              <a:ext cx="481027" cy="39831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a:extLst>
                <a:ext uri="{FF2B5EF4-FFF2-40B4-BE49-F238E27FC236}">
                  <a16:creationId xmlns:a16="http://schemas.microsoft.com/office/drawing/2014/main" id="{DBB79A29-53DF-450A-AB36-656640BCDD50}"/>
                </a:ext>
              </a:extLst>
            </p:cNvPr>
            <p:cNvSpPr txBox="1"/>
            <p:nvPr/>
          </p:nvSpPr>
          <p:spPr>
            <a:xfrm>
              <a:off x="9582956" y="4658123"/>
              <a:ext cx="2558244" cy="465895"/>
            </a:xfrm>
            <a:prstGeom prst="rect">
              <a:avLst/>
            </a:prstGeom>
            <a:noFill/>
          </p:spPr>
          <p:txBody>
            <a:bodyPr wrap="square" lIns="179285" tIns="143428" rIns="179285" bIns="143428" rtlCol="0" anchor="ctr">
              <a:spAutoFit/>
            </a:bodyPr>
            <a:lstStyle/>
            <a:p>
              <a:pPr algn="ctr">
                <a:lnSpc>
                  <a:spcPct val="90000"/>
                </a:lnSpc>
                <a:spcAft>
                  <a:spcPts val="588"/>
                </a:spcAft>
              </a:pPr>
              <a:r>
                <a:rPr lang="en-US" sz="1372" dirty="0">
                  <a:solidFill>
                    <a:schemeClr val="tx2"/>
                  </a:solidFill>
                  <a:latin typeface="+mj-lt"/>
                </a:rPr>
                <a:t>Azure Active Directory</a:t>
              </a:r>
            </a:p>
          </p:txBody>
        </p:sp>
        <p:sp>
          <p:nvSpPr>
            <p:cNvPr id="23" name="Rectangle 22">
              <a:extLst>
                <a:ext uri="{FF2B5EF4-FFF2-40B4-BE49-F238E27FC236}">
                  <a16:creationId xmlns:a16="http://schemas.microsoft.com/office/drawing/2014/main" id="{558BA403-1CF3-483F-9E60-EFD3D14160C3}"/>
                </a:ext>
              </a:extLst>
            </p:cNvPr>
            <p:cNvSpPr/>
            <p:nvPr/>
          </p:nvSpPr>
          <p:spPr bwMode="auto">
            <a:xfrm rot="2700000">
              <a:off x="10427545" y="3909571"/>
              <a:ext cx="742950" cy="74295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32" descr="Azure Active Directory.png">
              <a:extLst>
                <a:ext uri="{FF2B5EF4-FFF2-40B4-BE49-F238E27FC236}">
                  <a16:creationId xmlns:a16="http://schemas.microsoft.com/office/drawing/2014/main" id="{88D59F73-1ED2-4B84-BD7E-8DE23FFFBC90}"/>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335873" y="3757164"/>
              <a:ext cx="926294" cy="926286"/>
            </a:xfrm>
            <a:prstGeom prst="rect">
              <a:avLst/>
            </a:prstGeom>
          </p:spPr>
        </p:pic>
      </p:grpSp>
    </p:spTree>
    <p:extLst>
      <p:ext uri="{BB962C8B-B14F-4D97-AF65-F5344CB8AC3E}">
        <p14:creationId xmlns:p14="http://schemas.microsoft.com/office/powerpoint/2010/main" val="302116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Key improvements v2.0 versus v1</a:t>
            </a:r>
            <a:endParaRPr lang="en-US" dirty="0"/>
          </a:p>
        </p:txBody>
      </p:sp>
      <p:sp>
        <p:nvSpPr>
          <p:cNvPr id="3" name="Text Placeholder 2"/>
          <p:cNvSpPr>
            <a:spLocks noGrp="1"/>
          </p:cNvSpPr>
          <p:nvPr>
            <p:ph idx="1"/>
          </p:nvPr>
        </p:nvSpPr>
        <p:spPr>
          <a:xfrm>
            <a:off x="838200" y="1613154"/>
            <a:ext cx="10515600" cy="4205288"/>
          </a:xfrm>
        </p:spPr>
        <p:txBody>
          <a:bodyPr>
            <a:normAutofit fontScale="77500" lnSpcReduction="20000"/>
          </a:bodyPr>
          <a:lstStyle/>
          <a:p>
            <a:r>
              <a:rPr lang="en-US" dirty="0"/>
              <a:t>scope instead of resource parameter for interop</a:t>
            </a:r>
          </a:p>
          <a:p>
            <a:pPr lvl="1"/>
            <a:r>
              <a:rPr lang="en-US" dirty="0"/>
              <a:t>v1: </a:t>
            </a:r>
            <a:r>
              <a:rPr lang="en-US" dirty="0">
                <a:latin typeface="Courier New" panose="02070309020205020404" pitchFamily="49" charset="0"/>
                <a:cs typeface="Courier New" panose="02070309020205020404" pitchFamily="49" charset="0"/>
              </a:rPr>
              <a:t>resource=https://</a:t>
            </a:r>
            <a:r>
              <a:rPr lang="en-US" dirty="0" err="1">
                <a:latin typeface="Courier New" panose="02070309020205020404" pitchFamily="49" charset="0"/>
                <a:cs typeface="Courier New" panose="02070309020205020404" pitchFamily="49" charset="0"/>
              </a:rPr>
              <a:t>graph.microsoft.com</a:t>
            </a:r>
            <a:r>
              <a:rPr lang="en-US" dirty="0"/>
              <a:t> </a:t>
            </a:r>
          </a:p>
          <a:p>
            <a:pPr lvl="1"/>
            <a:r>
              <a:rPr lang="en-US" dirty="0"/>
              <a:t>v2: </a:t>
            </a:r>
            <a:r>
              <a:rPr lang="en-US" dirty="0">
                <a:latin typeface="Courier New" panose="02070309020205020404" pitchFamily="49" charset="0"/>
                <a:cs typeface="Courier New" panose="02070309020205020404" pitchFamily="49" charset="0"/>
              </a:rPr>
              <a:t>scope=https://graph.microsoft.com/User.Read</a:t>
            </a:r>
            <a:r>
              <a:rPr lang="en-US" dirty="0"/>
              <a:t> or </a:t>
            </a:r>
            <a:r>
              <a:rPr lang="en-US" dirty="0">
                <a:latin typeface="Courier New" panose="02070309020205020404" pitchFamily="49" charset="0"/>
                <a:cs typeface="Courier New" panose="02070309020205020404" pitchFamily="49" charset="0"/>
              </a:rPr>
              <a:t>scope=</a:t>
            </a:r>
            <a:r>
              <a:rPr lang="en-US" dirty="0" err="1">
                <a:latin typeface="Courier New" panose="02070309020205020404" pitchFamily="49" charset="0"/>
                <a:cs typeface="Courier New" panose="02070309020205020404" pitchFamily="49" charset="0"/>
              </a:rPr>
              <a:t>User.Read</a:t>
            </a:r>
            <a:r>
              <a:rPr lang="en-US" dirty="0"/>
              <a:t> </a:t>
            </a:r>
          </a:p>
          <a:p>
            <a:r>
              <a:rPr lang="en-US" dirty="0"/>
              <a:t>Dynamic instead of static consent for incremental consent</a:t>
            </a:r>
          </a:p>
          <a:p>
            <a:r>
              <a:rPr lang="en-US" dirty="0" err="1">
                <a:latin typeface="Courier New" panose="02070309020205020404" pitchFamily="49" charset="0"/>
                <a:cs typeface="Courier New" panose="02070309020205020404" pitchFamily="49" charset="0"/>
              </a:rPr>
              <a:t>id_token</a:t>
            </a:r>
            <a:r>
              <a:rPr lang="en-US" dirty="0"/>
              <a:t> claims updated to OpenID Connect standard</a:t>
            </a:r>
          </a:p>
          <a:p>
            <a:r>
              <a:rPr lang="en-US" dirty="0"/>
              <a:t>Single app registration to represent native and web application combination</a:t>
            </a:r>
          </a:p>
          <a:p>
            <a:r>
              <a:rPr lang="en-US" dirty="0"/>
              <a:t>Well-known OpenID scopes</a:t>
            </a:r>
          </a:p>
          <a:p>
            <a:pPr lvl="1"/>
            <a:r>
              <a:rPr lang="en-US" dirty="0" err="1">
                <a:latin typeface="Courier New" panose="02070309020205020404" pitchFamily="49" charset="0"/>
                <a:cs typeface="Courier New" panose="02070309020205020404" pitchFamily="49" charset="0"/>
              </a:rPr>
              <a:t>offline_access</a:t>
            </a:r>
            <a:r>
              <a:rPr lang="en-US" dirty="0"/>
              <a:t>: Enables retrieving refresh tokens</a:t>
            </a:r>
          </a:p>
          <a:p>
            <a:pPr lvl="1"/>
            <a:r>
              <a:rPr lang="en-US" dirty="0" err="1">
                <a:latin typeface="Courier New" panose="02070309020205020404" pitchFamily="49" charset="0"/>
                <a:cs typeface="Courier New" panose="02070309020205020404" pitchFamily="49" charset="0"/>
              </a:rPr>
              <a:t>openid</a:t>
            </a:r>
            <a:r>
              <a:rPr lang="en-US" dirty="0"/>
              <a:t>: Allows your app to sign the user in and receive an app-specific identifier for the user</a:t>
            </a:r>
          </a:p>
          <a:p>
            <a:pPr lvl="1"/>
            <a:r>
              <a:rPr lang="en-US" dirty="0">
                <a:latin typeface="Courier New" panose="02070309020205020404" pitchFamily="49" charset="0"/>
                <a:cs typeface="Courier New" panose="02070309020205020404" pitchFamily="49" charset="0"/>
              </a:rPr>
              <a:t>email</a:t>
            </a:r>
            <a:r>
              <a:rPr lang="en-US" dirty="0"/>
              <a:t>: Allows your app access to the user’s primary email address via the email claim in the token</a:t>
            </a:r>
          </a:p>
          <a:p>
            <a:pPr lvl="1"/>
            <a:r>
              <a:rPr lang="en-US" dirty="0">
                <a:latin typeface="Courier New" panose="02070309020205020404" pitchFamily="49" charset="0"/>
                <a:cs typeface="Courier New" panose="02070309020205020404" pitchFamily="49" charset="0"/>
              </a:rPr>
              <a:t>profile</a:t>
            </a:r>
            <a:r>
              <a:rPr lang="en-US" dirty="0"/>
              <a:t>: Allows your app access to all other basic information such as name, preferred username, object ID, and others.</a:t>
            </a:r>
          </a:p>
        </p:txBody>
      </p:sp>
    </p:spTree>
    <p:extLst>
      <p:ext uri="{BB962C8B-B14F-4D97-AF65-F5344CB8AC3E}">
        <p14:creationId xmlns:p14="http://schemas.microsoft.com/office/powerpoint/2010/main" val="2276294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30950F-3D00-FA43-BEF4-78C49EEEB9BF}"/>
              </a:ext>
            </a:extLst>
          </p:cNvPr>
          <p:cNvSpPr>
            <a:spLocks noGrp="1"/>
          </p:cNvSpPr>
          <p:nvPr>
            <p:ph idx="1"/>
          </p:nvPr>
        </p:nvSpPr>
        <p:spPr>
          <a:xfrm>
            <a:off x="3688880" y="2751513"/>
            <a:ext cx="8217374" cy="3696604"/>
          </a:xfrm>
        </p:spPr>
        <p:txBody>
          <a:bodyPr/>
          <a:lstStyle/>
          <a:p>
            <a:r>
              <a:rPr lang="en-US" dirty="0"/>
              <a:t>Registering an Azure AD application in the Azure Portal</a:t>
            </a:r>
          </a:p>
        </p:txBody>
      </p:sp>
    </p:spTree>
    <p:extLst>
      <p:ext uri="{BB962C8B-B14F-4D97-AF65-F5344CB8AC3E}">
        <p14:creationId xmlns:p14="http://schemas.microsoft.com/office/powerpoint/2010/main" val="1177649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5995" y="609022"/>
            <a:ext cx="11306469" cy="425950"/>
          </a:xfrm>
        </p:spPr>
        <p:txBody>
          <a:bodyPr/>
          <a:lstStyle/>
          <a:p>
            <a:r>
              <a:rPr lang="en-US"/>
              <a:t>Application registration</a:t>
            </a:r>
            <a:endParaRPr lang="en-US" dirty="0"/>
          </a:p>
        </p:txBody>
      </p:sp>
      <p:sp>
        <p:nvSpPr>
          <p:cNvPr id="2" name="Text Placeholder 1"/>
          <p:cNvSpPr>
            <a:spLocks noGrp="1"/>
          </p:cNvSpPr>
          <p:nvPr>
            <p:ph type="body" sz="quarter" idx="11"/>
          </p:nvPr>
        </p:nvSpPr>
        <p:spPr>
          <a:xfrm>
            <a:off x="469621" y="4622870"/>
            <a:ext cx="3618381" cy="1186064"/>
          </a:xfrm>
        </p:spPr>
        <p:txBody>
          <a:bodyPr/>
          <a:lstStyle/>
          <a:p>
            <a:r>
              <a:rPr lang="en-US" b="0" dirty="0"/>
              <a:t>Create a new application</a:t>
            </a:r>
          </a:p>
          <a:p>
            <a:r>
              <a:rPr lang="en-US" b="0" dirty="0"/>
              <a:t>Create a new application in the Application Registration Portal. A unique identifier is created for your app.</a:t>
            </a:r>
          </a:p>
        </p:txBody>
      </p:sp>
      <p:sp>
        <p:nvSpPr>
          <p:cNvPr id="4" name="Text Placeholder 3"/>
          <p:cNvSpPr>
            <a:spLocks noGrp="1"/>
          </p:cNvSpPr>
          <p:nvPr>
            <p:ph type="body" sz="quarter" idx="12"/>
          </p:nvPr>
        </p:nvSpPr>
        <p:spPr>
          <a:xfrm>
            <a:off x="4313665" y="4622870"/>
            <a:ext cx="3618381" cy="1186064"/>
          </a:xfrm>
        </p:spPr>
        <p:txBody>
          <a:bodyPr>
            <a:normAutofit/>
          </a:bodyPr>
          <a:lstStyle/>
          <a:p>
            <a:r>
              <a:rPr lang="en-US" b="0" dirty="0"/>
              <a:t>Create a client secret</a:t>
            </a:r>
          </a:p>
          <a:p>
            <a:r>
              <a:rPr lang="en-US" b="0" dirty="0"/>
              <a:t>Add a “password” for your application</a:t>
            </a:r>
          </a:p>
        </p:txBody>
      </p:sp>
      <p:sp>
        <p:nvSpPr>
          <p:cNvPr id="5" name="Text Placeholder 4"/>
          <p:cNvSpPr>
            <a:spLocks noGrp="1"/>
          </p:cNvSpPr>
          <p:nvPr>
            <p:ph type="body" sz="quarter" idx="13"/>
          </p:nvPr>
        </p:nvSpPr>
        <p:spPr>
          <a:xfrm>
            <a:off x="8157709" y="4622870"/>
            <a:ext cx="3618381" cy="1186064"/>
          </a:xfrm>
        </p:spPr>
        <p:txBody>
          <a:bodyPr/>
          <a:lstStyle/>
          <a:p>
            <a:r>
              <a:rPr lang="en-US" b="0" dirty="0"/>
              <a:t>Add permissions</a:t>
            </a:r>
          </a:p>
          <a:p>
            <a:r>
              <a:rPr lang="en-US" b="0" dirty="0"/>
              <a:t>Add permissions that your application will need if your admin will consent for all users.</a:t>
            </a:r>
          </a:p>
        </p:txBody>
      </p:sp>
      <p:pic>
        <p:nvPicPr>
          <p:cNvPr id="6" name="Picture 5">
            <a:extLst>
              <a:ext uri="{FF2B5EF4-FFF2-40B4-BE49-F238E27FC236}">
                <a16:creationId xmlns:a16="http://schemas.microsoft.com/office/drawing/2014/main" id="{B15F065A-DF11-4CC0-AC03-56CAF6303D5E}"/>
              </a:ext>
            </a:extLst>
          </p:cNvPr>
          <p:cNvPicPr>
            <a:picLocks noChangeAspect="1"/>
          </p:cNvPicPr>
          <p:nvPr/>
        </p:nvPicPr>
        <p:blipFill>
          <a:blip r:embed="rId3"/>
          <a:stretch>
            <a:fillRect/>
          </a:stretch>
        </p:blipFill>
        <p:spPr>
          <a:xfrm>
            <a:off x="8158163" y="1947765"/>
            <a:ext cx="3097084" cy="2533629"/>
          </a:xfrm>
          <a:prstGeom prst="rect">
            <a:avLst/>
          </a:prstGeom>
          <a:ln>
            <a:solidFill>
              <a:schemeClr val="accent1"/>
            </a:solidFill>
          </a:ln>
        </p:spPr>
      </p:pic>
      <p:pic>
        <p:nvPicPr>
          <p:cNvPr id="7" name="Picture 6">
            <a:extLst>
              <a:ext uri="{FF2B5EF4-FFF2-40B4-BE49-F238E27FC236}">
                <a16:creationId xmlns:a16="http://schemas.microsoft.com/office/drawing/2014/main" id="{4C1FC2D8-6674-4504-8FE0-0D19395F8757}"/>
              </a:ext>
            </a:extLst>
          </p:cNvPr>
          <p:cNvPicPr>
            <a:picLocks noChangeAspect="1"/>
          </p:cNvPicPr>
          <p:nvPr/>
        </p:nvPicPr>
        <p:blipFill>
          <a:blip r:embed="rId4"/>
          <a:stretch>
            <a:fillRect/>
          </a:stretch>
        </p:blipFill>
        <p:spPr>
          <a:xfrm>
            <a:off x="469900" y="2164151"/>
            <a:ext cx="3537374" cy="2100855"/>
          </a:xfrm>
          <a:prstGeom prst="rect">
            <a:avLst/>
          </a:prstGeom>
          <a:ln>
            <a:solidFill>
              <a:schemeClr val="accent1"/>
            </a:solidFill>
          </a:ln>
        </p:spPr>
      </p:pic>
      <p:pic>
        <p:nvPicPr>
          <p:cNvPr id="9" name="Picture 8">
            <a:extLst>
              <a:ext uri="{FF2B5EF4-FFF2-40B4-BE49-F238E27FC236}">
                <a16:creationId xmlns:a16="http://schemas.microsoft.com/office/drawing/2014/main" id="{BA5703B5-DB0E-4261-B4FE-5AD1EAC0C64A}"/>
              </a:ext>
            </a:extLst>
          </p:cNvPr>
          <p:cNvPicPr>
            <a:picLocks noChangeAspect="1"/>
          </p:cNvPicPr>
          <p:nvPr/>
        </p:nvPicPr>
        <p:blipFill>
          <a:blip r:embed="rId5"/>
          <a:stretch>
            <a:fillRect/>
          </a:stretch>
        </p:blipFill>
        <p:spPr>
          <a:xfrm>
            <a:off x="4429607" y="1947765"/>
            <a:ext cx="3292318" cy="2535974"/>
          </a:xfrm>
          <a:prstGeom prst="rect">
            <a:avLst/>
          </a:prstGeom>
          <a:ln>
            <a:solidFill>
              <a:schemeClr val="accent1"/>
            </a:solidFill>
          </a:ln>
        </p:spPr>
      </p:pic>
    </p:spTree>
    <p:extLst>
      <p:ext uri="{BB962C8B-B14F-4D97-AF65-F5344CB8AC3E}">
        <p14:creationId xmlns:p14="http://schemas.microsoft.com/office/powerpoint/2010/main" val="1868725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E82723AF-A87A-944A-9612-B76E409046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74024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lstStyle/>
          <a:p>
            <a:r>
              <a:rPr lang="en-US" dirty="0"/>
              <a:t>NuGet Packages</a:t>
            </a:r>
          </a:p>
          <a:p>
            <a:endParaRPr lang="en-US" dirty="0"/>
          </a:p>
          <a:p>
            <a:r>
              <a:rPr lang="en-US" dirty="0"/>
              <a:t>Authenticate with Azure AD</a:t>
            </a:r>
          </a:p>
          <a:p>
            <a:endParaRPr lang="en-US" dirty="0"/>
          </a:p>
          <a:p>
            <a:r>
              <a:rPr lang="en-US" dirty="0"/>
              <a:t>Create instance of the </a:t>
            </a:r>
            <a:r>
              <a:rPr lang="en-US" dirty="0" err="1"/>
              <a:t>GraphServiceClient</a:t>
            </a:r>
            <a:endParaRPr lang="en-US" dirty="0"/>
          </a:p>
          <a:p>
            <a:endParaRPr lang="en-US" dirty="0"/>
          </a:p>
          <a:p>
            <a:r>
              <a:rPr lang="en-US" dirty="0"/>
              <a:t>Issue request and process results</a:t>
            </a:r>
          </a:p>
        </p:txBody>
      </p:sp>
    </p:spTree>
    <p:extLst>
      <p:ext uri="{BB962C8B-B14F-4D97-AF65-F5344CB8AC3E}">
        <p14:creationId xmlns:p14="http://schemas.microsoft.com/office/powerpoint/2010/main" val="250526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lstStyle/>
          <a:p>
            <a:r>
              <a:rPr lang="en-US" dirty="0"/>
              <a:t>Intro to the Microsoft Graph API</a:t>
            </a:r>
          </a:p>
          <a:p>
            <a:endParaRPr lang="en-US" dirty="0"/>
          </a:p>
          <a:p>
            <a:r>
              <a:rPr lang="en-US" dirty="0"/>
              <a:t>Getting started</a:t>
            </a:r>
          </a:p>
          <a:p>
            <a:endParaRPr lang="en-US" dirty="0"/>
          </a:p>
          <a:p>
            <a:r>
              <a:rPr lang="en-US" dirty="0"/>
              <a:t>SDKs &amp; Code Samples</a:t>
            </a:r>
          </a:p>
          <a:p>
            <a:endParaRPr lang="en-US" dirty="0"/>
          </a:p>
          <a:p>
            <a:r>
              <a:rPr lang="en-US" dirty="0"/>
              <a:t>Resources</a:t>
            </a:r>
          </a:p>
        </p:txBody>
      </p:sp>
    </p:spTree>
    <p:extLst>
      <p:ext uri="{BB962C8B-B14F-4D97-AF65-F5344CB8AC3E}">
        <p14:creationId xmlns:p14="http://schemas.microsoft.com/office/powerpoint/2010/main" val="1350468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13A279-4545-9945-BF97-919D089B1B5F}"/>
              </a:ext>
            </a:extLst>
          </p:cNvPr>
          <p:cNvSpPr>
            <a:spLocks noGrp="1"/>
          </p:cNvSpPr>
          <p:nvPr>
            <p:ph type="title"/>
          </p:nvPr>
        </p:nvSpPr>
        <p:spPr>
          <a:xfrm>
            <a:off x="838200" y="365125"/>
            <a:ext cx="10515600" cy="1325563"/>
          </a:xfrm>
        </p:spPr>
        <p:txBody>
          <a:bodyPr/>
          <a:lstStyle/>
          <a:p>
            <a:r>
              <a:rPr lang="en-US" dirty="0"/>
              <a:t>Obtaining a </a:t>
            </a:r>
            <a:r>
              <a:rPr lang="en-US" dirty="0" err="1"/>
              <a:t>GraphServiceClient</a:t>
            </a:r>
            <a:r>
              <a:rPr lang="en-US" dirty="0"/>
              <a:t> </a:t>
            </a:r>
            <a:r>
              <a:rPr lang="en-US" dirty="0">
                <a:latin typeface="Segoe UI Symbol" panose="020B0502040204020203" pitchFamily="34" charset="0"/>
                <a:ea typeface="Segoe UI Symbol" panose="020B0502040204020203" pitchFamily="34" charset="0"/>
              </a:rPr>
              <a:t>(</a:t>
            </a:r>
            <a:r>
              <a:rPr lang="en-US" dirty="0"/>
              <a:t>API</a:t>
            </a:r>
            <a:r>
              <a:rPr lang="en-US" dirty="0">
                <a:latin typeface="Segoe UI Symbol" panose="020B0502040204020203" pitchFamily="34" charset="0"/>
                <a:ea typeface="Segoe UI Symbol" panose="020B0502040204020203" pitchFamily="34" charset="0"/>
              </a:rPr>
              <a:t>)</a:t>
            </a:r>
            <a:endParaRPr lang="en-US" dirty="0"/>
          </a:p>
        </p:txBody>
      </p:sp>
      <p:sp>
        <p:nvSpPr>
          <p:cNvPr id="7" name="Text Placeholder 6">
            <a:extLst>
              <a:ext uri="{FF2B5EF4-FFF2-40B4-BE49-F238E27FC236}">
                <a16:creationId xmlns:a16="http://schemas.microsoft.com/office/drawing/2014/main" id="{EB7A38C1-2DA9-1049-82B2-46A8D4A15BE0}"/>
              </a:ext>
            </a:extLst>
          </p:cNvPr>
          <p:cNvSpPr>
            <a:spLocks noGrp="1"/>
          </p:cNvSpPr>
          <p:nvPr>
            <p:ph idx="1"/>
          </p:nvPr>
        </p:nvSpPr>
        <p:spPr>
          <a:xfrm>
            <a:off x="838200" y="1825625"/>
            <a:ext cx="10515600" cy="4205243"/>
          </a:xfrm>
        </p:spPr>
        <p:txBody>
          <a:bodyPr vert="horz" lIns="91440" tIns="45720" rIns="91440" bIns="45720" rtlCol="0" anchor="t">
            <a:normAutofit fontScale="40000" lnSpcReduction="20000"/>
          </a:bodyPr>
          <a:lstStyle/>
          <a:p>
            <a:r>
              <a:rPr lang="en-US" dirty="0"/>
              <a:t>First, obtain an access token from Azure AD by authenticating:</a:t>
            </a:r>
            <a:endParaRPr lang="en-US" dirty="0">
              <a:cs typeface="Segoe UI"/>
            </a:endParaRPr>
          </a:p>
          <a:p>
            <a:endParaRPr lang="en-US" dirty="0"/>
          </a:p>
          <a:p>
            <a:pPr marL="0" indent="0">
              <a:buNone/>
            </a:pPr>
            <a:r>
              <a:rPr lang="en-US" dirty="0">
                <a:latin typeface="Courier New" panose="02070309020205020404" pitchFamily="49" charset="0"/>
                <a:cs typeface="Courier New" panose="02070309020205020404" pitchFamily="49" charset="0"/>
              </a:rPr>
              <a:t>public async Task&lt;string&gt; </a:t>
            </a:r>
            <a:r>
              <a:rPr lang="en-US" dirty="0" err="1">
                <a:latin typeface="Courier New" panose="02070309020205020404" pitchFamily="49" charset="0"/>
                <a:cs typeface="Courier New" panose="02070309020205020404" pitchFamily="49" charset="0"/>
              </a:rPr>
              <a:t>GetUserAccessTokenAsync</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var </a:t>
            </a:r>
            <a:r>
              <a:rPr lang="en-US" dirty="0" err="1">
                <a:latin typeface="Courier New" panose="02070309020205020404" pitchFamily="49" charset="0"/>
                <a:cs typeface="Courier New" panose="02070309020205020404" pitchFamily="49" charset="0"/>
              </a:rPr>
              <a:t>idClient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ConfidentialClientApplicationBuilder.Create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appId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WithRedirectUri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WithClientSecret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appSecret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.Build();</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var </a:t>
            </a:r>
            <a:r>
              <a:rPr lang="en-US" dirty="0" err="1">
                <a:latin typeface="Courier New" panose="02070309020205020404" pitchFamily="49" charset="0"/>
                <a:cs typeface="Courier New" panose="02070309020205020404" pitchFamily="49" charset="0"/>
              </a:rPr>
              <a:t>tokenStore</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SessionTokenStore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idClient.UserTokenCache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HttpContext.Current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ClaimsPrincipal.Current</a:t>
            </a:r>
            <a:r>
              <a:rPr lang="en-US" dirty="0">
                <a:latin typeface="Courier New" panose="02070309020205020404" pitchFamily="49" charset="0"/>
                <a:cs typeface="Courier New" panose="02070309020205020404" pitchFamily="49" charset="0"/>
              </a:rPr>
              <a:t>);</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var accounts = await </a:t>
            </a:r>
            <a:r>
              <a:rPr lang="en-US" dirty="0" err="1">
                <a:latin typeface="Courier New" panose="02070309020205020404" pitchFamily="49" charset="0"/>
                <a:cs typeface="Courier New" panose="02070309020205020404" pitchFamily="49" charset="0"/>
              </a:rPr>
              <a:t>idClient.GetAccountsAsync</a:t>
            </a:r>
            <a:r>
              <a:rPr lang="en-US" dirty="0">
                <a:latin typeface="Courier New" panose="02070309020205020404" pitchFamily="49" charset="0"/>
                <a:cs typeface="Courier New" panose="02070309020205020404" pitchFamily="49" charset="0"/>
              </a:rPr>
              <a:t>();</a:t>
            </a:r>
          </a:p>
          <a:p>
            <a:pPr marL="0" indent="0">
              <a:buNone/>
            </a:pP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 By calling this here, the token can be refreshed</a:t>
            </a:r>
          </a:p>
          <a:p>
            <a:pPr marL="0" indent="0">
              <a:buNone/>
            </a:pPr>
            <a:r>
              <a:rPr lang="en-US" b="1" dirty="0">
                <a:latin typeface="Courier New" panose="02070309020205020404" pitchFamily="49" charset="0"/>
                <a:cs typeface="Courier New" panose="02070309020205020404" pitchFamily="49" charset="0"/>
              </a:rPr>
              <a:t>  // if it's expired right before the Graph call is made</a:t>
            </a:r>
          </a:p>
          <a:p>
            <a:pPr marL="0" indent="0">
              <a:buNone/>
            </a:pPr>
            <a:r>
              <a:rPr lang="en-US" dirty="0">
                <a:latin typeface="Courier New" panose="02070309020205020404" pitchFamily="49" charset="0"/>
                <a:cs typeface="Courier New" panose="02070309020205020404" pitchFamily="49" charset="0"/>
              </a:rPr>
              <a:t>  var result = await </a:t>
            </a:r>
            <a:r>
              <a:rPr lang="en-US" dirty="0" err="1">
                <a:latin typeface="Courier New" panose="02070309020205020404" pitchFamily="49" charset="0"/>
                <a:cs typeface="Courier New" panose="02070309020205020404" pitchFamily="49" charset="0"/>
              </a:rPr>
              <a:t>idClient.AcquireTokenSilent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graphScopes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accounts.FirstOrDefault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ExecuteAsync</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result.AccessToken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49308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FCC7-007D-7743-8A58-906C4881E39D}"/>
              </a:ext>
            </a:extLst>
          </p:cNvPr>
          <p:cNvSpPr>
            <a:spLocks noGrp="1"/>
          </p:cNvSpPr>
          <p:nvPr>
            <p:ph type="title"/>
          </p:nvPr>
        </p:nvSpPr>
        <p:spPr>
          <a:xfrm>
            <a:off x="838200" y="365125"/>
            <a:ext cx="10515600" cy="1325563"/>
          </a:xfrm>
        </p:spPr>
        <p:txBody>
          <a:bodyPr/>
          <a:lstStyle/>
          <a:p>
            <a:r>
              <a:rPr lang="en-US" dirty="0"/>
              <a:t>Obtaining a </a:t>
            </a:r>
            <a:r>
              <a:rPr lang="en-US" dirty="0" err="1"/>
              <a:t>GraphServiceClient</a:t>
            </a:r>
            <a:r>
              <a:rPr lang="en-US" dirty="0"/>
              <a:t> </a:t>
            </a:r>
            <a:r>
              <a:rPr lang="en-US" dirty="0">
                <a:latin typeface="Segoe UI Symbol" panose="020B0502040204020203" pitchFamily="34" charset="0"/>
                <a:ea typeface="Segoe UI Symbol" panose="020B0502040204020203" pitchFamily="34" charset="0"/>
              </a:rPr>
              <a:t>(</a:t>
            </a:r>
            <a:r>
              <a:rPr lang="en-US" dirty="0"/>
              <a:t>API</a:t>
            </a:r>
            <a:r>
              <a:rPr lang="en-US" dirty="0">
                <a:latin typeface="Segoe UI Symbol" panose="020B0502040204020203" pitchFamily="34" charset="0"/>
                <a:ea typeface="Segoe UI Symbol" panose="020B0502040204020203" pitchFamily="34" charset="0"/>
              </a:rPr>
              <a:t>)</a:t>
            </a:r>
            <a:endParaRPr lang="en-US" dirty="0"/>
          </a:p>
        </p:txBody>
      </p:sp>
      <p:sp>
        <p:nvSpPr>
          <p:cNvPr id="3" name="Text Placeholder 2">
            <a:extLst>
              <a:ext uri="{FF2B5EF4-FFF2-40B4-BE49-F238E27FC236}">
                <a16:creationId xmlns:a16="http://schemas.microsoft.com/office/drawing/2014/main" id="{1BF989D4-F46A-1843-8BD5-FAED486FE76C}"/>
              </a:ext>
            </a:extLst>
          </p:cNvPr>
          <p:cNvSpPr>
            <a:spLocks noGrp="1"/>
          </p:cNvSpPr>
          <p:nvPr>
            <p:ph idx="1"/>
          </p:nvPr>
        </p:nvSpPr>
        <p:spPr>
          <a:xfrm>
            <a:off x="838200" y="1825625"/>
            <a:ext cx="10515600" cy="4205243"/>
          </a:xfrm>
        </p:spPr>
        <p:txBody>
          <a:bodyPr vert="horz" lIns="91440" tIns="45720" rIns="91440" bIns="45720" rtlCol="0" anchor="t">
            <a:normAutofit fontScale="47500" lnSpcReduction="20000"/>
          </a:bodyPr>
          <a:lstStyle/>
          <a:p>
            <a:r>
              <a:rPr lang="en-US" dirty="0"/>
              <a:t>Then, use the access token to create an instance of the </a:t>
            </a:r>
            <a:r>
              <a:rPr lang="en-US" dirty="0" err="1"/>
              <a:t>GraphServiceClient</a:t>
            </a:r>
            <a:r>
              <a:rPr lang="en-US" dirty="0"/>
              <a:t> to call the Microsoft Graph API:</a:t>
            </a:r>
          </a:p>
          <a:p>
            <a:endParaRPr lang="en-US" dirty="0"/>
          </a:p>
          <a:p>
            <a:pPr marL="0" indent="0">
              <a:buNone/>
            </a:pPr>
            <a:r>
              <a:rPr lang="en-US" dirty="0">
                <a:latin typeface="Courier New" panose="02070309020205020404" pitchFamily="49" charset="0"/>
                <a:cs typeface="Courier New" panose="02070309020205020404" pitchFamily="49" charset="0"/>
              </a:rPr>
              <a:t>public static </a:t>
            </a:r>
            <a:r>
              <a:rPr lang="en-US" dirty="0" err="1">
                <a:latin typeface="Courier New" panose="02070309020205020404" pitchFamily="49" charset="0"/>
                <a:cs typeface="Courier New" panose="02070309020205020404" pitchFamily="49" charset="0"/>
              </a:rPr>
              <a:t>GraphServiceClient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GetAuthenticatedClient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DelegateAuthenticationProvider</a:t>
            </a:r>
            <a:r>
              <a:rPr lang="en-US" dirty="0">
                <a:latin typeface="Courier New" panose="02070309020205020404" pitchFamily="49" charset="0"/>
                <a:cs typeface="Courier New" panose="02070309020205020404" pitchFamily="49" charset="0"/>
              </a:rPr>
              <a:t> provider = new </a:t>
            </a:r>
            <a:r>
              <a:rPr lang="en-US" dirty="0" err="1">
                <a:latin typeface="Courier New" panose="02070309020205020404" pitchFamily="49" charset="0"/>
                <a:cs typeface="Courier New" panose="02070309020205020404" pitchFamily="49" charset="0"/>
              </a:rPr>
              <a:t>DelegateAuthenticationProvider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async (</a:t>
            </a:r>
            <a:r>
              <a:rPr lang="en-US" dirty="0" err="1">
                <a:latin typeface="Courier New" panose="02070309020205020404" pitchFamily="49" charset="0"/>
                <a:cs typeface="Courier New" panose="02070309020205020404" pitchFamily="49" charset="0"/>
              </a:rPr>
              <a:t>requestMessage</a:t>
            </a:r>
            <a:r>
              <a:rPr lang="en-US" dirty="0">
                <a:latin typeface="Courier New" panose="02070309020205020404" pitchFamily="49" charset="0"/>
                <a:cs typeface="Courier New" panose="02070309020205020404" pitchFamily="49" charset="0"/>
              </a:rPr>
              <a:t>) =&gt; {</a:t>
            </a:r>
          </a:p>
          <a:p>
            <a:pPr marL="0" indent="0">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accessToken</a:t>
            </a:r>
            <a:r>
              <a:rPr lang="en-US" dirty="0">
                <a:latin typeface="Courier New" panose="02070309020205020404" pitchFamily="49" charset="0"/>
                <a:cs typeface="Courier New" panose="02070309020205020404" pitchFamily="49" charset="0"/>
              </a:rPr>
              <a:t> = await </a:t>
            </a:r>
            <a:r>
              <a:rPr lang="en-US" dirty="0" err="1">
                <a:latin typeface="Courier New" panose="02070309020205020404" pitchFamily="49" charset="0"/>
                <a:cs typeface="Courier New" panose="02070309020205020404" pitchFamily="49" charset="0"/>
              </a:rPr>
              <a:t>SampleAuthProvider.Instance.GetUserAccessTokenAsync</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requestMessage.Headers.Authorization</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AuthenticationHeaderValue</a:t>
            </a:r>
            <a:r>
              <a:rPr lang="en-US" dirty="0">
                <a:latin typeface="Courier New" panose="02070309020205020404" pitchFamily="49" charset="0"/>
                <a:cs typeface="Courier New" panose="02070309020205020404" pitchFamily="49" charset="0"/>
              </a:rPr>
              <a:t>("bearer", </a:t>
            </a:r>
            <a:r>
              <a:rPr lang="en-US" dirty="0" err="1">
                <a:latin typeface="Courier New" panose="02070309020205020404" pitchFamily="49" charset="0"/>
                <a:cs typeface="Courier New" panose="02070309020205020404" pitchFamily="49" charset="0"/>
              </a:rPr>
              <a:t>accessToken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GraphServiceClient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graphClient</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GraphServiceClient</a:t>
            </a:r>
            <a:r>
              <a:rPr lang="en-US" dirty="0">
                <a:latin typeface="Courier New" panose="02070309020205020404" pitchFamily="49" charset="0"/>
                <a:cs typeface="Courier New" panose="02070309020205020404" pitchFamily="49" charset="0"/>
              </a:rPr>
              <a:t>(provider);</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graphClient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14140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5995" y="609022"/>
            <a:ext cx="11306469" cy="425950"/>
          </a:xfrm>
        </p:spPr>
        <p:txBody>
          <a:bodyPr/>
          <a:lstStyle/>
          <a:p>
            <a:r>
              <a:rPr lang="en-US" dirty="0"/>
              <a:t>Application experience</a:t>
            </a:r>
          </a:p>
        </p:txBody>
      </p:sp>
      <p:sp>
        <p:nvSpPr>
          <p:cNvPr id="6" name="Text Placeholder 5"/>
          <p:cNvSpPr>
            <a:spLocks noGrp="1"/>
          </p:cNvSpPr>
          <p:nvPr>
            <p:ph type="body" sz="quarter" idx="11"/>
          </p:nvPr>
        </p:nvSpPr>
        <p:spPr>
          <a:xfrm>
            <a:off x="469621" y="4622870"/>
            <a:ext cx="3618381" cy="1186064"/>
          </a:xfrm>
        </p:spPr>
        <p:txBody>
          <a:bodyPr/>
          <a:lstStyle/>
          <a:p>
            <a:r>
              <a:rPr lang="en-US" b="0" dirty="0"/>
              <a:t>User prompted to sign in</a:t>
            </a:r>
          </a:p>
          <a:p>
            <a:r>
              <a:rPr lang="en-US" b="0" dirty="0"/>
              <a:t>The user is prompted to sign in.</a:t>
            </a:r>
          </a:p>
        </p:txBody>
      </p:sp>
      <p:sp>
        <p:nvSpPr>
          <p:cNvPr id="7" name="Text Placeholder 6"/>
          <p:cNvSpPr>
            <a:spLocks noGrp="1"/>
          </p:cNvSpPr>
          <p:nvPr>
            <p:ph type="body" sz="quarter" idx="12"/>
          </p:nvPr>
        </p:nvSpPr>
        <p:spPr>
          <a:xfrm>
            <a:off x="4313665" y="4622870"/>
            <a:ext cx="3618381" cy="1186064"/>
          </a:xfrm>
        </p:spPr>
        <p:txBody>
          <a:bodyPr/>
          <a:lstStyle/>
          <a:p>
            <a:r>
              <a:rPr lang="en-US" b="0" dirty="0"/>
              <a:t>Prompt for consent</a:t>
            </a:r>
          </a:p>
          <a:p>
            <a:r>
              <a:rPr lang="en-US" b="0" dirty="0"/>
              <a:t>The user is prompted to grant consent to the application if admin consent was not already granted to the entire tenant.</a:t>
            </a:r>
          </a:p>
        </p:txBody>
      </p:sp>
      <p:sp>
        <p:nvSpPr>
          <p:cNvPr id="8" name="Text Placeholder 7"/>
          <p:cNvSpPr>
            <a:spLocks noGrp="1"/>
          </p:cNvSpPr>
          <p:nvPr>
            <p:ph type="body" sz="quarter" idx="13"/>
          </p:nvPr>
        </p:nvSpPr>
        <p:spPr>
          <a:xfrm>
            <a:off x="8157709" y="4622870"/>
            <a:ext cx="3618381" cy="1186064"/>
          </a:xfrm>
        </p:spPr>
        <p:txBody>
          <a:bodyPr/>
          <a:lstStyle/>
          <a:p>
            <a:r>
              <a:rPr lang="en-US" b="0" dirty="0"/>
              <a:t>Data from Microsoft Graph is returned</a:t>
            </a:r>
          </a:p>
          <a:p>
            <a:r>
              <a:rPr lang="en-US" b="0" dirty="0"/>
              <a:t>The Microsoft Graph API is queried and data is returned to the client.</a:t>
            </a:r>
          </a:p>
        </p:txBody>
      </p:sp>
      <p:pic>
        <p:nvPicPr>
          <p:cNvPr id="10" name="Picture 9">
            <a:extLst>
              <a:ext uri="{FF2B5EF4-FFF2-40B4-BE49-F238E27FC236}">
                <a16:creationId xmlns:a16="http://schemas.microsoft.com/office/drawing/2014/main" id="{215E0F81-6799-498F-9EE3-7C7ECEBA9B80}"/>
              </a:ext>
            </a:extLst>
          </p:cNvPr>
          <p:cNvPicPr>
            <a:picLocks noChangeAspect="1"/>
          </p:cNvPicPr>
          <p:nvPr/>
        </p:nvPicPr>
        <p:blipFill>
          <a:blip r:embed="rId3"/>
          <a:stretch>
            <a:fillRect/>
          </a:stretch>
        </p:blipFill>
        <p:spPr>
          <a:xfrm>
            <a:off x="455995" y="1969911"/>
            <a:ext cx="2876030" cy="2418479"/>
          </a:xfrm>
          <a:prstGeom prst="rect">
            <a:avLst/>
          </a:prstGeom>
          <a:ln>
            <a:solidFill>
              <a:schemeClr val="bg1">
                <a:lumMod val="65000"/>
              </a:schemeClr>
            </a:solidFill>
          </a:ln>
        </p:spPr>
      </p:pic>
      <p:pic>
        <p:nvPicPr>
          <p:cNvPr id="2" name="Picture 1">
            <a:extLst>
              <a:ext uri="{FF2B5EF4-FFF2-40B4-BE49-F238E27FC236}">
                <a16:creationId xmlns:a16="http://schemas.microsoft.com/office/drawing/2014/main" id="{92377B33-15A1-4216-B003-A5DBC5CB650B}"/>
              </a:ext>
            </a:extLst>
          </p:cNvPr>
          <p:cNvPicPr>
            <a:picLocks noChangeAspect="1"/>
          </p:cNvPicPr>
          <p:nvPr/>
        </p:nvPicPr>
        <p:blipFill>
          <a:blip r:embed="rId4"/>
          <a:stretch>
            <a:fillRect/>
          </a:stretch>
        </p:blipFill>
        <p:spPr>
          <a:xfrm>
            <a:off x="7918420" y="2168219"/>
            <a:ext cx="3674582" cy="2059918"/>
          </a:xfrm>
          <a:prstGeom prst="rect">
            <a:avLst/>
          </a:prstGeom>
          <a:ln>
            <a:solidFill>
              <a:schemeClr val="bg1">
                <a:lumMod val="65000"/>
              </a:schemeClr>
            </a:solidFill>
          </a:ln>
        </p:spPr>
      </p:pic>
      <p:pic>
        <p:nvPicPr>
          <p:cNvPr id="4" name="Picture 3">
            <a:extLst>
              <a:ext uri="{FF2B5EF4-FFF2-40B4-BE49-F238E27FC236}">
                <a16:creationId xmlns:a16="http://schemas.microsoft.com/office/drawing/2014/main" id="{14DA5CF8-D35C-4008-9FC9-1BBEB934AF3A}"/>
              </a:ext>
            </a:extLst>
          </p:cNvPr>
          <p:cNvPicPr>
            <a:picLocks noChangeAspect="1"/>
          </p:cNvPicPr>
          <p:nvPr/>
        </p:nvPicPr>
        <p:blipFill>
          <a:blip r:embed="rId5"/>
          <a:stretch>
            <a:fillRect/>
          </a:stretch>
        </p:blipFill>
        <p:spPr>
          <a:xfrm>
            <a:off x="4469987" y="1578672"/>
            <a:ext cx="2310470" cy="2809717"/>
          </a:xfrm>
          <a:prstGeom prst="rect">
            <a:avLst/>
          </a:prstGeom>
        </p:spPr>
      </p:pic>
    </p:spTree>
    <p:extLst>
      <p:ext uri="{BB962C8B-B14F-4D97-AF65-F5344CB8AC3E}">
        <p14:creationId xmlns:p14="http://schemas.microsoft.com/office/powerpoint/2010/main" val="1561253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Picture 211">
            <a:extLst>
              <a:ext uri="{FF2B5EF4-FFF2-40B4-BE49-F238E27FC236}">
                <a16:creationId xmlns:a16="http://schemas.microsoft.com/office/drawing/2014/main" id="{D9DFABF8-2F57-4104-8E05-44B6BAB026D1}"/>
              </a:ext>
            </a:extLst>
          </p:cNvPr>
          <p:cNvPicPr>
            <a:picLocks noChangeAspect="1"/>
          </p:cNvPicPr>
          <p:nvPr/>
        </p:nvPicPr>
        <p:blipFill>
          <a:blip r:embed="rId3"/>
          <a:stretch>
            <a:fillRect/>
          </a:stretch>
        </p:blipFill>
        <p:spPr>
          <a:xfrm>
            <a:off x="679935" y="3648756"/>
            <a:ext cx="3874252" cy="2499616"/>
          </a:xfrm>
          <a:prstGeom prst="rect">
            <a:avLst/>
          </a:prstGeom>
        </p:spPr>
      </p:pic>
      <p:pic>
        <p:nvPicPr>
          <p:cNvPr id="2" name="Picture 1">
            <a:extLst>
              <a:ext uri="{FF2B5EF4-FFF2-40B4-BE49-F238E27FC236}">
                <a16:creationId xmlns:a16="http://schemas.microsoft.com/office/drawing/2014/main" id="{486ED0BE-EAF3-4711-B737-DE94A42671EA}"/>
              </a:ext>
            </a:extLst>
          </p:cNvPr>
          <p:cNvPicPr>
            <a:picLocks noChangeAspect="1"/>
          </p:cNvPicPr>
          <p:nvPr/>
        </p:nvPicPr>
        <p:blipFill>
          <a:blip r:embed="rId4"/>
          <a:stretch>
            <a:fillRect/>
          </a:stretch>
        </p:blipFill>
        <p:spPr>
          <a:xfrm>
            <a:off x="835397" y="3772131"/>
            <a:ext cx="2949829" cy="1653470"/>
          </a:xfrm>
          <a:prstGeom prst="rect">
            <a:avLst/>
          </a:prstGeom>
        </p:spPr>
      </p:pic>
      <p:sp>
        <p:nvSpPr>
          <p:cNvPr id="5" name="Title 4">
            <a:extLst>
              <a:ext uri="{FF2B5EF4-FFF2-40B4-BE49-F238E27FC236}">
                <a16:creationId xmlns:a16="http://schemas.microsoft.com/office/drawing/2014/main" id="{64DCA869-5F8D-4F33-98A4-C80FD7244146}"/>
              </a:ext>
            </a:extLst>
          </p:cNvPr>
          <p:cNvSpPr>
            <a:spLocks noGrp="1"/>
          </p:cNvSpPr>
          <p:nvPr>
            <p:ph type="title"/>
          </p:nvPr>
        </p:nvSpPr>
        <p:spPr>
          <a:xfrm>
            <a:off x="838200" y="365125"/>
            <a:ext cx="10515600" cy="1325563"/>
          </a:xfrm>
        </p:spPr>
        <p:txBody>
          <a:bodyPr/>
          <a:lstStyle/>
          <a:p>
            <a:r>
              <a:rPr lang="en-US" dirty="0"/>
              <a:t>Overview of the sample</a:t>
            </a:r>
          </a:p>
        </p:txBody>
      </p:sp>
      <p:sp>
        <p:nvSpPr>
          <p:cNvPr id="103" name="Rectangle 102">
            <a:extLst>
              <a:ext uri="{FF2B5EF4-FFF2-40B4-BE49-F238E27FC236}">
                <a16:creationId xmlns:a16="http://schemas.microsoft.com/office/drawing/2014/main" id="{42B605ED-1740-4433-809A-BCC334E96AFD}"/>
              </a:ext>
            </a:extLst>
          </p:cNvPr>
          <p:cNvSpPr/>
          <p:nvPr/>
        </p:nvSpPr>
        <p:spPr bwMode="auto">
          <a:xfrm>
            <a:off x="8130400" y="1357902"/>
            <a:ext cx="3261115" cy="3141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solidFill>
                  <a:schemeClr val="accent1"/>
                </a:solidFill>
                <a:ea typeface="Segoe UI" pitchFamily="34" charset="0"/>
                <a:cs typeface="Segoe UI" pitchFamily="34" charset="0"/>
              </a:rPr>
              <a:t>https://graph.microsoft.com</a:t>
            </a:r>
          </a:p>
        </p:txBody>
      </p:sp>
      <p:sp>
        <p:nvSpPr>
          <p:cNvPr id="104" name="Rectangle 103">
            <a:extLst>
              <a:ext uri="{FF2B5EF4-FFF2-40B4-BE49-F238E27FC236}">
                <a16:creationId xmlns:a16="http://schemas.microsoft.com/office/drawing/2014/main" id="{81C97641-F21F-42A9-96A0-259B98B1186A}"/>
              </a:ext>
            </a:extLst>
          </p:cNvPr>
          <p:cNvSpPr/>
          <p:nvPr/>
        </p:nvSpPr>
        <p:spPr bwMode="auto">
          <a:xfrm>
            <a:off x="3380370" y="1338163"/>
            <a:ext cx="4482124" cy="35363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solidFill>
                  <a:srgbClr val="3F115C"/>
                </a:solidFill>
                <a:ea typeface="Segoe UI" pitchFamily="34" charset="0"/>
                <a:cs typeface="Segoe UI" pitchFamily="34" charset="0"/>
              </a:rPr>
              <a:t>https://login.microsoftonline.com/</a:t>
            </a:r>
          </a:p>
        </p:txBody>
      </p:sp>
      <p:grpSp>
        <p:nvGrpSpPr>
          <p:cNvPr id="106" name="Group 105">
            <a:extLst>
              <a:ext uri="{FF2B5EF4-FFF2-40B4-BE49-F238E27FC236}">
                <a16:creationId xmlns:a16="http://schemas.microsoft.com/office/drawing/2014/main" id="{C32862F3-ACEE-41E1-9222-22F810B3E3F3}"/>
              </a:ext>
            </a:extLst>
          </p:cNvPr>
          <p:cNvGrpSpPr/>
          <p:nvPr/>
        </p:nvGrpSpPr>
        <p:grpSpPr>
          <a:xfrm>
            <a:off x="7601997" y="2915318"/>
            <a:ext cx="4317922" cy="2711903"/>
            <a:chOff x="6131517" y="1884093"/>
            <a:chExt cx="5614983" cy="3526532"/>
          </a:xfrm>
        </p:grpSpPr>
        <p:sp>
          <p:nvSpPr>
            <p:cNvPr id="107" name="Oval 106">
              <a:extLst>
                <a:ext uri="{FF2B5EF4-FFF2-40B4-BE49-F238E27FC236}">
                  <a16:creationId xmlns:a16="http://schemas.microsoft.com/office/drawing/2014/main" id="{6C4C8FE7-329F-43DB-933E-0F58BCD52AA8}"/>
                </a:ext>
              </a:extLst>
            </p:cNvPr>
            <p:cNvSpPr/>
            <p:nvPr/>
          </p:nvSpPr>
          <p:spPr bwMode="auto">
            <a:xfrm>
              <a:off x="9817038" y="2177568"/>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Oval 107">
              <a:extLst>
                <a:ext uri="{FF2B5EF4-FFF2-40B4-BE49-F238E27FC236}">
                  <a16:creationId xmlns:a16="http://schemas.microsoft.com/office/drawing/2014/main" id="{8E78E1D3-63AC-49F9-87A6-F148CB86364D}"/>
                </a:ext>
              </a:extLst>
            </p:cNvPr>
            <p:cNvSpPr/>
            <p:nvPr/>
          </p:nvSpPr>
          <p:spPr bwMode="auto">
            <a:xfrm>
              <a:off x="10602279" y="3176420"/>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Oval 108">
              <a:extLst>
                <a:ext uri="{FF2B5EF4-FFF2-40B4-BE49-F238E27FC236}">
                  <a16:creationId xmlns:a16="http://schemas.microsoft.com/office/drawing/2014/main" id="{A463F2CB-058B-489D-84DC-6760D9F21632}"/>
                </a:ext>
              </a:extLst>
            </p:cNvPr>
            <p:cNvSpPr/>
            <p:nvPr/>
          </p:nvSpPr>
          <p:spPr bwMode="auto">
            <a:xfrm>
              <a:off x="9042733" y="2822356"/>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Oval 109">
              <a:extLst>
                <a:ext uri="{FF2B5EF4-FFF2-40B4-BE49-F238E27FC236}">
                  <a16:creationId xmlns:a16="http://schemas.microsoft.com/office/drawing/2014/main" id="{89952C94-1E01-4D2B-A005-46E3963F348E}"/>
                </a:ext>
              </a:extLst>
            </p:cNvPr>
            <p:cNvSpPr/>
            <p:nvPr/>
          </p:nvSpPr>
          <p:spPr bwMode="auto">
            <a:xfrm>
              <a:off x="6913932" y="4438478"/>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Oval 110">
              <a:extLst>
                <a:ext uri="{FF2B5EF4-FFF2-40B4-BE49-F238E27FC236}">
                  <a16:creationId xmlns:a16="http://schemas.microsoft.com/office/drawing/2014/main" id="{D481F91A-337F-42C1-BD41-9F5AEA4C76DF}"/>
                </a:ext>
              </a:extLst>
            </p:cNvPr>
            <p:cNvSpPr/>
            <p:nvPr/>
          </p:nvSpPr>
          <p:spPr bwMode="auto">
            <a:xfrm>
              <a:off x="7875262" y="3120838"/>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Oval 111">
              <a:extLst>
                <a:ext uri="{FF2B5EF4-FFF2-40B4-BE49-F238E27FC236}">
                  <a16:creationId xmlns:a16="http://schemas.microsoft.com/office/drawing/2014/main" id="{8808F6B6-4260-4F0F-AC28-92B5241AF185}"/>
                </a:ext>
              </a:extLst>
            </p:cNvPr>
            <p:cNvSpPr/>
            <p:nvPr/>
          </p:nvSpPr>
          <p:spPr bwMode="auto">
            <a:xfrm>
              <a:off x="8061859" y="2267829"/>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Oval 112">
              <a:extLst>
                <a:ext uri="{FF2B5EF4-FFF2-40B4-BE49-F238E27FC236}">
                  <a16:creationId xmlns:a16="http://schemas.microsoft.com/office/drawing/2014/main" id="{486DFCEC-A638-4834-8067-8E876C2628EC}"/>
                </a:ext>
              </a:extLst>
            </p:cNvPr>
            <p:cNvSpPr/>
            <p:nvPr/>
          </p:nvSpPr>
          <p:spPr bwMode="auto">
            <a:xfrm>
              <a:off x="9834769" y="3894408"/>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Oval 113">
              <a:extLst>
                <a:ext uri="{FF2B5EF4-FFF2-40B4-BE49-F238E27FC236}">
                  <a16:creationId xmlns:a16="http://schemas.microsoft.com/office/drawing/2014/main" id="{A967456A-3859-4865-ACB3-3FD32CC4D133}"/>
                </a:ext>
              </a:extLst>
            </p:cNvPr>
            <p:cNvSpPr/>
            <p:nvPr/>
          </p:nvSpPr>
          <p:spPr bwMode="auto">
            <a:xfrm>
              <a:off x="11075963" y="4085795"/>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Oval 114">
              <a:extLst>
                <a:ext uri="{FF2B5EF4-FFF2-40B4-BE49-F238E27FC236}">
                  <a16:creationId xmlns:a16="http://schemas.microsoft.com/office/drawing/2014/main" id="{A3E5BC8A-B885-4095-BC07-AC406F2D38A9}"/>
                </a:ext>
              </a:extLst>
            </p:cNvPr>
            <p:cNvSpPr/>
            <p:nvPr/>
          </p:nvSpPr>
          <p:spPr bwMode="auto">
            <a:xfrm>
              <a:off x="9256374" y="4707705"/>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Oval 115">
              <a:extLst>
                <a:ext uri="{FF2B5EF4-FFF2-40B4-BE49-F238E27FC236}">
                  <a16:creationId xmlns:a16="http://schemas.microsoft.com/office/drawing/2014/main" id="{D0F56CC3-39AF-49AF-AB18-16EA69C71C53}"/>
                </a:ext>
              </a:extLst>
            </p:cNvPr>
            <p:cNvSpPr/>
            <p:nvPr/>
          </p:nvSpPr>
          <p:spPr bwMode="auto">
            <a:xfrm>
              <a:off x="7780784" y="4919074"/>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7" name="Oval 116">
              <a:extLst>
                <a:ext uri="{FF2B5EF4-FFF2-40B4-BE49-F238E27FC236}">
                  <a16:creationId xmlns:a16="http://schemas.microsoft.com/office/drawing/2014/main" id="{4C388DE3-9DCB-423D-8C0A-A70725A8F037}"/>
                </a:ext>
              </a:extLst>
            </p:cNvPr>
            <p:cNvSpPr/>
            <p:nvPr/>
          </p:nvSpPr>
          <p:spPr bwMode="auto">
            <a:xfrm>
              <a:off x="6813060" y="3504423"/>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8" name="Oval 117">
              <a:extLst>
                <a:ext uri="{FF2B5EF4-FFF2-40B4-BE49-F238E27FC236}">
                  <a16:creationId xmlns:a16="http://schemas.microsoft.com/office/drawing/2014/main" id="{C8788553-3207-4710-99EB-E82711079E56}"/>
                </a:ext>
              </a:extLst>
            </p:cNvPr>
            <p:cNvSpPr/>
            <p:nvPr/>
          </p:nvSpPr>
          <p:spPr bwMode="auto">
            <a:xfrm>
              <a:off x="7943575" y="4076086"/>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9" name="Oval 118">
              <a:extLst>
                <a:ext uri="{FF2B5EF4-FFF2-40B4-BE49-F238E27FC236}">
                  <a16:creationId xmlns:a16="http://schemas.microsoft.com/office/drawing/2014/main" id="{B7C8F6A8-1E71-4982-964B-958EB8ABDFC2}"/>
                </a:ext>
              </a:extLst>
            </p:cNvPr>
            <p:cNvSpPr/>
            <p:nvPr/>
          </p:nvSpPr>
          <p:spPr bwMode="auto">
            <a:xfrm>
              <a:off x="6980258" y="2418282"/>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a:extLst>
                <a:ext uri="{FF2B5EF4-FFF2-40B4-BE49-F238E27FC236}">
                  <a16:creationId xmlns:a16="http://schemas.microsoft.com/office/drawing/2014/main" id="{A349D4C3-6955-4239-89AD-D256248FEF21}"/>
                </a:ext>
              </a:extLst>
            </p:cNvPr>
            <p:cNvSpPr/>
            <p:nvPr/>
          </p:nvSpPr>
          <p:spPr bwMode="auto">
            <a:xfrm>
              <a:off x="10661188" y="2210253"/>
              <a:ext cx="227702" cy="2133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21" name="Oval 120">
              <a:extLst>
                <a:ext uri="{FF2B5EF4-FFF2-40B4-BE49-F238E27FC236}">
                  <a16:creationId xmlns:a16="http://schemas.microsoft.com/office/drawing/2014/main" id="{55A16EEC-762F-485E-A0F1-75F2E7FFE8C8}"/>
                </a:ext>
              </a:extLst>
            </p:cNvPr>
            <p:cNvSpPr/>
            <p:nvPr/>
          </p:nvSpPr>
          <p:spPr bwMode="auto">
            <a:xfrm>
              <a:off x="11518798" y="2998284"/>
              <a:ext cx="227702" cy="2133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Oval 121">
              <a:extLst>
                <a:ext uri="{FF2B5EF4-FFF2-40B4-BE49-F238E27FC236}">
                  <a16:creationId xmlns:a16="http://schemas.microsoft.com/office/drawing/2014/main" id="{3353D349-1746-4009-9035-77A1E3F98138}"/>
                </a:ext>
              </a:extLst>
            </p:cNvPr>
            <p:cNvSpPr/>
            <p:nvPr/>
          </p:nvSpPr>
          <p:spPr bwMode="auto">
            <a:xfrm>
              <a:off x="7630526" y="2042394"/>
              <a:ext cx="227702" cy="2133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Oval 122">
              <a:extLst>
                <a:ext uri="{FF2B5EF4-FFF2-40B4-BE49-F238E27FC236}">
                  <a16:creationId xmlns:a16="http://schemas.microsoft.com/office/drawing/2014/main" id="{5DF71160-A753-461C-9D4B-CE9490C7F44A}"/>
                </a:ext>
              </a:extLst>
            </p:cNvPr>
            <p:cNvSpPr/>
            <p:nvPr/>
          </p:nvSpPr>
          <p:spPr bwMode="auto">
            <a:xfrm>
              <a:off x="6585360" y="3088418"/>
              <a:ext cx="227702" cy="2133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24" name="Oval 123">
              <a:extLst>
                <a:ext uri="{FF2B5EF4-FFF2-40B4-BE49-F238E27FC236}">
                  <a16:creationId xmlns:a16="http://schemas.microsoft.com/office/drawing/2014/main" id="{35B70E9D-CC72-4AC2-A468-07A4E0C7CB70}"/>
                </a:ext>
              </a:extLst>
            </p:cNvPr>
            <p:cNvSpPr/>
            <p:nvPr/>
          </p:nvSpPr>
          <p:spPr bwMode="auto">
            <a:xfrm>
              <a:off x="6275910" y="4935131"/>
              <a:ext cx="227702" cy="2133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TextBox 124">
              <a:extLst>
                <a:ext uri="{FF2B5EF4-FFF2-40B4-BE49-F238E27FC236}">
                  <a16:creationId xmlns:a16="http://schemas.microsoft.com/office/drawing/2014/main" id="{3F578E38-16C7-405A-B3B5-A9F94D789479}"/>
                </a:ext>
              </a:extLst>
            </p:cNvPr>
            <p:cNvSpPr txBox="1"/>
            <p:nvPr/>
          </p:nvSpPr>
          <p:spPr>
            <a:xfrm>
              <a:off x="9719340" y="1884093"/>
              <a:ext cx="704436" cy="394257"/>
            </a:xfrm>
            <a:prstGeom prst="rect">
              <a:avLst/>
            </a:prstGeom>
            <a:noFill/>
          </p:spPr>
          <p:txBody>
            <a:bodyPr wrap="none" lIns="89642" tIns="89642" rIns="89642" bIns="89642" rtlCol="0">
              <a:spAutoFit/>
            </a:bodyPr>
            <a:lstStyle/>
            <a:p>
              <a:pPr>
                <a:lnSpc>
                  <a:spcPct val="90000"/>
                </a:lnSpc>
                <a:spcAft>
                  <a:spcPts val="588"/>
                </a:spcAft>
              </a:pPr>
              <a:r>
                <a:rPr lang="en-US" sz="882" dirty="0"/>
                <a:t>Groups</a:t>
              </a:r>
            </a:p>
          </p:txBody>
        </p:sp>
        <p:sp>
          <p:nvSpPr>
            <p:cNvPr id="126" name="TextBox 125">
              <a:extLst>
                <a:ext uri="{FF2B5EF4-FFF2-40B4-BE49-F238E27FC236}">
                  <a16:creationId xmlns:a16="http://schemas.microsoft.com/office/drawing/2014/main" id="{D052E2C6-1575-4E47-A02F-529BF37621A0}"/>
                </a:ext>
              </a:extLst>
            </p:cNvPr>
            <p:cNvSpPr txBox="1"/>
            <p:nvPr/>
          </p:nvSpPr>
          <p:spPr>
            <a:xfrm>
              <a:off x="10661189" y="2894457"/>
              <a:ext cx="516828" cy="394257"/>
            </a:xfrm>
            <a:prstGeom prst="rect">
              <a:avLst/>
            </a:prstGeom>
            <a:noFill/>
          </p:spPr>
          <p:txBody>
            <a:bodyPr wrap="none" lIns="89642" tIns="89642" rIns="89642" bIns="89642" rtlCol="0">
              <a:spAutoFit/>
            </a:bodyPr>
            <a:lstStyle/>
            <a:p>
              <a:pPr>
                <a:lnSpc>
                  <a:spcPct val="90000"/>
                </a:lnSpc>
                <a:spcAft>
                  <a:spcPts val="588"/>
                </a:spcAft>
              </a:pPr>
              <a:r>
                <a:rPr lang="en-US" sz="882" dirty="0"/>
                <a:t>Files</a:t>
              </a:r>
            </a:p>
          </p:txBody>
        </p:sp>
        <p:sp>
          <p:nvSpPr>
            <p:cNvPr id="127" name="TextBox 126">
              <a:extLst>
                <a:ext uri="{FF2B5EF4-FFF2-40B4-BE49-F238E27FC236}">
                  <a16:creationId xmlns:a16="http://schemas.microsoft.com/office/drawing/2014/main" id="{C16A5FA9-1DAB-4240-9A7C-46990D7B0A5A}"/>
                </a:ext>
              </a:extLst>
            </p:cNvPr>
            <p:cNvSpPr txBox="1"/>
            <p:nvPr/>
          </p:nvSpPr>
          <p:spPr>
            <a:xfrm>
              <a:off x="9513703" y="2913194"/>
              <a:ext cx="812831" cy="394257"/>
            </a:xfrm>
            <a:prstGeom prst="rect">
              <a:avLst/>
            </a:prstGeom>
            <a:noFill/>
          </p:spPr>
          <p:txBody>
            <a:bodyPr wrap="none" lIns="89642" tIns="89642" rIns="89642" bIns="89642" rtlCol="0">
              <a:spAutoFit/>
            </a:bodyPr>
            <a:lstStyle/>
            <a:p>
              <a:pPr>
                <a:lnSpc>
                  <a:spcPct val="90000"/>
                </a:lnSpc>
                <a:spcAft>
                  <a:spcPts val="588"/>
                </a:spcAft>
              </a:pPr>
              <a:r>
                <a:rPr lang="en-US" sz="882" dirty="0"/>
                <a:t>Calendar</a:t>
              </a:r>
            </a:p>
          </p:txBody>
        </p:sp>
        <p:cxnSp>
          <p:nvCxnSpPr>
            <p:cNvPr id="128" name="Straight Connector 127">
              <a:extLst>
                <a:ext uri="{FF2B5EF4-FFF2-40B4-BE49-F238E27FC236}">
                  <a16:creationId xmlns:a16="http://schemas.microsoft.com/office/drawing/2014/main" id="{83F95350-0E27-4E68-9877-264266986CC1}"/>
                </a:ext>
              </a:extLst>
            </p:cNvPr>
            <p:cNvCxnSpPr>
              <a:cxnSpLocks/>
              <a:stCxn id="107" idx="4"/>
              <a:endCxn id="109" idx="0"/>
            </p:cNvCxnSpPr>
            <p:nvPr/>
          </p:nvCxnSpPr>
          <p:spPr>
            <a:xfrm flipH="1">
              <a:off x="9296982" y="2669112"/>
              <a:ext cx="774312" cy="1532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8238A29-46ED-4301-9D8C-C20C0E408F07}"/>
                </a:ext>
              </a:extLst>
            </p:cNvPr>
            <p:cNvCxnSpPr>
              <a:cxnSpLocks/>
              <a:stCxn id="108" idx="1"/>
              <a:endCxn id="107" idx="4"/>
            </p:cNvCxnSpPr>
            <p:nvPr/>
          </p:nvCxnSpPr>
          <p:spPr>
            <a:xfrm flipH="1" flipV="1">
              <a:off x="10071294" y="2669112"/>
              <a:ext cx="605461" cy="5792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01F0C0-DAF1-45C4-B7FA-835383AE7B55}"/>
                </a:ext>
              </a:extLst>
            </p:cNvPr>
            <p:cNvCxnSpPr>
              <a:cxnSpLocks/>
              <a:stCxn id="120" idx="2"/>
              <a:endCxn id="107" idx="6"/>
            </p:cNvCxnSpPr>
            <p:nvPr/>
          </p:nvCxnSpPr>
          <p:spPr>
            <a:xfrm flipH="1">
              <a:off x="10325541" y="2316907"/>
              <a:ext cx="335647" cy="1064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1D65213-E528-4B46-909D-BDE0EF698340}"/>
                </a:ext>
              </a:extLst>
            </p:cNvPr>
            <p:cNvCxnSpPr>
              <a:cxnSpLocks/>
              <a:stCxn id="108" idx="7"/>
              <a:endCxn id="121" idx="2"/>
            </p:cNvCxnSpPr>
            <p:nvPr/>
          </p:nvCxnSpPr>
          <p:spPr>
            <a:xfrm flipV="1">
              <a:off x="11036314" y="3104939"/>
              <a:ext cx="482483" cy="14345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57DA58B-5D7E-4548-84EF-733630628052}"/>
                </a:ext>
              </a:extLst>
            </p:cNvPr>
            <p:cNvCxnSpPr>
              <a:stCxn id="114" idx="0"/>
              <a:endCxn id="108" idx="4"/>
            </p:cNvCxnSpPr>
            <p:nvPr/>
          </p:nvCxnSpPr>
          <p:spPr>
            <a:xfrm flipH="1" flipV="1">
              <a:off x="10856535" y="3667963"/>
              <a:ext cx="473676" cy="41783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F52EEA6-8997-4F09-9801-97EEE18DC31D}"/>
                </a:ext>
              </a:extLst>
            </p:cNvPr>
            <p:cNvCxnSpPr>
              <a:cxnSpLocks/>
              <a:stCxn id="113" idx="7"/>
              <a:endCxn id="108" idx="3"/>
            </p:cNvCxnSpPr>
            <p:nvPr/>
          </p:nvCxnSpPr>
          <p:spPr>
            <a:xfrm flipV="1">
              <a:off x="10268797" y="3595977"/>
              <a:ext cx="407957" cy="37041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F205D44-927F-4B80-B97B-379FDFAB8CED}"/>
                </a:ext>
              </a:extLst>
            </p:cNvPr>
            <p:cNvCxnSpPr>
              <a:stCxn id="109" idx="5"/>
              <a:endCxn id="113" idx="0"/>
            </p:cNvCxnSpPr>
            <p:nvPr/>
          </p:nvCxnSpPr>
          <p:spPr>
            <a:xfrm>
              <a:off x="9476762" y="3241921"/>
              <a:ext cx="612256" cy="65248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CA5C700-9123-40AF-AC69-2A81D5AD597F}"/>
                </a:ext>
              </a:extLst>
            </p:cNvPr>
            <p:cNvCxnSpPr>
              <a:cxnSpLocks/>
              <a:stCxn id="109" idx="3"/>
              <a:endCxn id="118" idx="0"/>
            </p:cNvCxnSpPr>
            <p:nvPr/>
          </p:nvCxnSpPr>
          <p:spPr>
            <a:xfrm flipH="1">
              <a:off x="8197823" y="3241921"/>
              <a:ext cx="919378" cy="8341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C318B2B-9F86-4C55-B45A-9A5FF04A4A81}"/>
                </a:ext>
              </a:extLst>
            </p:cNvPr>
            <p:cNvCxnSpPr>
              <a:cxnSpLocks/>
              <a:stCxn id="118" idx="7"/>
              <a:endCxn id="108" idx="3"/>
            </p:cNvCxnSpPr>
            <p:nvPr/>
          </p:nvCxnSpPr>
          <p:spPr>
            <a:xfrm flipV="1">
              <a:off x="8377602" y="3595977"/>
              <a:ext cx="2299152" cy="55209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E474E5E-CC51-479B-A65A-F751DE4EAADE}"/>
                </a:ext>
              </a:extLst>
            </p:cNvPr>
            <p:cNvCxnSpPr>
              <a:stCxn id="111" idx="6"/>
              <a:endCxn id="108" idx="2"/>
            </p:cNvCxnSpPr>
            <p:nvPr/>
          </p:nvCxnSpPr>
          <p:spPr>
            <a:xfrm>
              <a:off x="8383757" y="3366614"/>
              <a:ext cx="2218529" cy="5557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7EBDD27-0C5A-48AA-B527-59768B9EBB09}"/>
                </a:ext>
              </a:extLst>
            </p:cNvPr>
            <p:cNvCxnSpPr>
              <a:stCxn id="118" idx="5"/>
              <a:endCxn id="115" idx="1"/>
            </p:cNvCxnSpPr>
            <p:nvPr/>
          </p:nvCxnSpPr>
          <p:spPr>
            <a:xfrm>
              <a:off x="8377602" y="4495651"/>
              <a:ext cx="953239" cy="28403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C50495D-36A2-413C-9C0E-8D651AD16F02}"/>
                </a:ext>
              </a:extLst>
            </p:cNvPr>
            <p:cNvCxnSpPr>
              <a:cxnSpLocks/>
              <a:stCxn id="118" idx="6"/>
              <a:endCxn id="113" idx="2"/>
            </p:cNvCxnSpPr>
            <p:nvPr/>
          </p:nvCxnSpPr>
          <p:spPr>
            <a:xfrm flipV="1">
              <a:off x="8452070" y="4140183"/>
              <a:ext cx="1382698" cy="1816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AED2243-EB49-4701-BB1B-264966A17495}"/>
                </a:ext>
              </a:extLst>
            </p:cNvPr>
            <p:cNvCxnSpPr>
              <a:stCxn id="118" idx="1"/>
              <a:endCxn id="111" idx="4"/>
            </p:cNvCxnSpPr>
            <p:nvPr/>
          </p:nvCxnSpPr>
          <p:spPr>
            <a:xfrm flipV="1">
              <a:off x="8018042" y="3612389"/>
              <a:ext cx="111468" cy="53568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A3BB4CC-DD51-4ACF-A2D5-CFE119215D29}"/>
                </a:ext>
              </a:extLst>
            </p:cNvPr>
            <p:cNvCxnSpPr>
              <a:stCxn id="117" idx="6"/>
              <a:endCxn id="118" idx="2"/>
            </p:cNvCxnSpPr>
            <p:nvPr/>
          </p:nvCxnSpPr>
          <p:spPr>
            <a:xfrm>
              <a:off x="7321556" y="3750197"/>
              <a:ext cx="622018" cy="57166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BD920E5-AD41-4997-A4AD-66057A3F98C0}"/>
                </a:ext>
              </a:extLst>
            </p:cNvPr>
            <p:cNvCxnSpPr>
              <a:cxnSpLocks/>
              <a:stCxn id="117" idx="5"/>
              <a:endCxn id="110" idx="0"/>
            </p:cNvCxnSpPr>
            <p:nvPr/>
          </p:nvCxnSpPr>
          <p:spPr>
            <a:xfrm flipH="1">
              <a:off x="7168181" y="3923987"/>
              <a:ext cx="78908" cy="51449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8406A08-76DF-4751-8BAC-831F98AE77BA}"/>
                </a:ext>
              </a:extLst>
            </p:cNvPr>
            <p:cNvCxnSpPr>
              <a:stCxn id="110" idx="5"/>
              <a:endCxn id="116" idx="1"/>
            </p:cNvCxnSpPr>
            <p:nvPr/>
          </p:nvCxnSpPr>
          <p:spPr>
            <a:xfrm>
              <a:off x="7347961" y="4858042"/>
              <a:ext cx="507291" cy="13301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AE5AEC3-A34B-4A1A-B6AF-8943036A3BEA}"/>
                </a:ext>
              </a:extLst>
            </p:cNvPr>
            <p:cNvCxnSpPr>
              <a:stCxn id="110" idx="6"/>
              <a:endCxn id="118" idx="3"/>
            </p:cNvCxnSpPr>
            <p:nvPr/>
          </p:nvCxnSpPr>
          <p:spPr>
            <a:xfrm flipV="1">
              <a:off x="7422428" y="4495651"/>
              <a:ext cx="595615" cy="18860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0EB1324-ACC1-4703-A8FB-8D4ACC54274A}"/>
                </a:ext>
              </a:extLst>
            </p:cNvPr>
            <p:cNvCxnSpPr>
              <a:stCxn id="116" idx="7"/>
              <a:endCxn id="118" idx="4"/>
            </p:cNvCxnSpPr>
            <p:nvPr/>
          </p:nvCxnSpPr>
          <p:spPr>
            <a:xfrm flipH="1" flipV="1">
              <a:off x="8197823" y="4567636"/>
              <a:ext cx="16988" cy="42342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F88D9D0-1959-4506-93CB-4CFB21C577F9}"/>
                </a:ext>
              </a:extLst>
            </p:cNvPr>
            <p:cNvCxnSpPr>
              <a:cxnSpLocks/>
              <a:stCxn id="124" idx="7"/>
              <a:endCxn id="110" idx="2"/>
            </p:cNvCxnSpPr>
            <p:nvPr/>
          </p:nvCxnSpPr>
          <p:spPr>
            <a:xfrm flipV="1">
              <a:off x="6470265" y="4684252"/>
              <a:ext cx="443667" cy="28211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ECA9F5C-11DA-44BE-81E2-0A73148E3808}"/>
                </a:ext>
              </a:extLst>
            </p:cNvPr>
            <p:cNvCxnSpPr>
              <a:cxnSpLocks/>
              <a:stCxn id="119" idx="3"/>
              <a:endCxn id="123" idx="7"/>
            </p:cNvCxnSpPr>
            <p:nvPr/>
          </p:nvCxnSpPr>
          <p:spPr>
            <a:xfrm flipH="1">
              <a:off x="6779714" y="2837847"/>
              <a:ext cx="275009" cy="28180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2F5E0AC-4B48-4533-AACF-90585715EC1C}"/>
                </a:ext>
              </a:extLst>
            </p:cNvPr>
            <p:cNvCxnSpPr>
              <a:stCxn id="111" idx="0"/>
              <a:endCxn id="112" idx="4"/>
            </p:cNvCxnSpPr>
            <p:nvPr/>
          </p:nvCxnSpPr>
          <p:spPr>
            <a:xfrm flipV="1">
              <a:off x="8129510" y="2759380"/>
              <a:ext cx="186597" cy="36145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22985949-E059-480B-9133-8005C09371BE}"/>
                </a:ext>
              </a:extLst>
            </p:cNvPr>
            <p:cNvCxnSpPr>
              <a:stCxn id="112" idx="2"/>
              <a:endCxn id="119" idx="6"/>
            </p:cNvCxnSpPr>
            <p:nvPr/>
          </p:nvCxnSpPr>
          <p:spPr>
            <a:xfrm flipH="1">
              <a:off x="7488753" y="2513606"/>
              <a:ext cx="573107" cy="15045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C364E08-1405-4783-BD1E-FDE8115A7E08}"/>
                </a:ext>
              </a:extLst>
            </p:cNvPr>
            <p:cNvCxnSpPr>
              <a:cxnSpLocks/>
              <a:stCxn id="112" idx="1"/>
              <a:endCxn id="122" idx="5"/>
            </p:cNvCxnSpPr>
            <p:nvPr/>
          </p:nvCxnSpPr>
          <p:spPr>
            <a:xfrm flipH="1" flipV="1">
              <a:off x="7824882" y="2224466"/>
              <a:ext cx="311446" cy="11534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FA62EEB-67C9-40E0-B930-83603B972330}"/>
                </a:ext>
              </a:extLst>
            </p:cNvPr>
            <p:cNvCxnSpPr>
              <a:stCxn id="112" idx="6"/>
              <a:endCxn id="107" idx="2"/>
            </p:cNvCxnSpPr>
            <p:nvPr/>
          </p:nvCxnSpPr>
          <p:spPr>
            <a:xfrm flipV="1">
              <a:off x="8570354" y="2423336"/>
              <a:ext cx="1246692" cy="9026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C4A66BAF-A7F8-477B-BC63-5C0706FD76F7}"/>
                </a:ext>
              </a:extLst>
            </p:cNvPr>
            <p:cNvCxnSpPr>
              <a:stCxn id="113" idx="6"/>
              <a:endCxn id="114" idx="2"/>
            </p:cNvCxnSpPr>
            <p:nvPr/>
          </p:nvCxnSpPr>
          <p:spPr>
            <a:xfrm>
              <a:off x="10343263" y="4140183"/>
              <a:ext cx="732700" cy="1913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4299D543-244A-4173-99EC-BC9E4D3E6CE0}"/>
                </a:ext>
              </a:extLst>
            </p:cNvPr>
            <p:cNvCxnSpPr>
              <a:stCxn id="115" idx="7"/>
              <a:endCxn id="113" idx="3"/>
            </p:cNvCxnSpPr>
            <p:nvPr/>
          </p:nvCxnSpPr>
          <p:spPr>
            <a:xfrm flipV="1">
              <a:off x="9690400" y="4313974"/>
              <a:ext cx="218836" cy="4657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4A6567DB-1A50-44C6-BD9E-F4E24576323B}"/>
                </a:ext>
              </a:extLst>
            </p:cNvPr>
            <p:cNvSpPr txBox="1"/>
            <p:nvPr/>
          </p:nvSpPr>
          <p:spPr>
            <a:xfrm>
              <a:off x="10275951" y="3776479"/>
              <a:ext cx="871198" cy="394257"/>
            </a:xfrm>
            <a:prstGeom prst="rect">
              <a:avLst/>
            </a:prstGeom>
            <a:noFill/>
          </p:spPr>
          <p:txBody>
            <a:bodyPr wrap="none" lIns="89642" tIns="89642" rIns="89642" bIns="89642" rtlCol="0">
              <a:spAutoFit/>
            </a:bodyPr>
            <a:lstStyle/>
            <a:p>
              <a:pPr>
                <a:lnSpc>
                  <a:spcPct val="90000"/>
                </a:lnSpc>
                <a:spcAft>
                  <a:spcPts val="588"/>
                </a:spcAft>
              </a:pPr>
              <a:r>
                <a:rPr lang="en-US" sz="882" dirty="0"/>
                <a:t>Messages</a:t>
              </a:r>
            </a:p>
          </p:txBody>
        </p:sp>
        <p:sp>
          <p:nvSpPr>
            <p:cNvPr id="155" name="TextBox 154">
              <a:extLst>
                <a:ext uri="{FF2B5EF4-FFF2-40B4-BE49-F238E27FC236}">
                  <a16:creationId xmlns:a16="http://schemas.microsoft.com/office/drawing/2014/main" id="{58B5FE11-9573-4A47-9F3D-5CA78391C829}"/>
                </a:ext>
              </a:extLst>
            </p:cNvPr>
            <p:cNvSpPr txBox="1"/>
            <p:nvPr/>
          </p:nvSpPr>
          <p:spPr>
            <a:xfrm>
              <a:off x="10374025" y="4422687"/>
              <a:ext cx="839930" cy="394257"/>
            </a:xfrm>
            <a:prstGeom prst="rect">
              <a:avLst/>
            </a:prstGeom>
            <a:noFill/>
          </p:spPr>
          <p:txBody>
            <a:bodyPr wrap="none" lIns="89642" tIns="89642" rIns="89642" bIns="89642" rtlCol="0">
              <a:spAutoFit/>
            </a:bodyPr>
            <a:lstStyle/>
            <a:p>
              <a:pPr>
                <a:lnSpc>
                  <a:spcPct val="90000"/>
                </a:lnSpc>
                <a:spcAft>
                  <a:spcPts val="588"/>
                </a:spcAft>
              </a:pPr>
              <a:r>
                <a:rPr lang="en-US" sz="882" dirty="0"/>
                <a:t>Meetings</a:t>
              </a:r>
            </a:p>
          </p:txBody>
        </p:sp>
        <p:sp>
          <p:nvSpPr>
            <p:cNvPr id="156" name="TextBox 155">
              <a:extLst>
                <a:ext uri="{FF2B5EF4-FFF2-40B4-BE49-F238E27FC236}">
                  <a16:creationId xmlns:a16="http://schemas.microsoft.com/office/drawing/2014/main" id="{A1ACEB1E-2D9F-4920-933B-C285465A025F}"/>
                </a:ext>
              </a:extLst>
            </p:cNvPr>
            <p:cNvSpPr txBox="1"/>
            <p:nvPr/>
          </p:nvSpPr>
          <p:spPr>
            <a:xfrm>
              <a:off x="8411867" y="4274591"/>
              <a:ext cx="527250" cy="394257"/>
            </a:xfrm>
            <a:prstGeom prst="rect">
              <a:avLst/>
            </a:prstGeom>
            <a:noFill/>
          </p:spPr>
          <p:txBody>
            <a:bodyPr wrap="none" lIns="89642" tIns="89642" rIns="89642" bIns="89642" rtlCol="0">
              <a:spAutoFit/>
            </a:bodyPr>
            <a:lstStyle/>
            <a:p>
              <a:pPr>
                <a:lnSpc>
                  <a:spcPct val="90000"/>
                </a:lnSpc>
                <a:spcAft>
                  <a:spcPts val="588"/>
                </a:spcAft>
              </a:pPr>
              <a:r>
                <a:rPr lang="en-US" sz="882" dirty="0"/>
                <a:t>User</a:t>
              </a:r>
            </a:p>
          </p:txBody>
        </p:sp>
        <p:sp>
          <p:nvSpPr>
            <p:cNvPr id="157" name="TextBox 156">
              <a:extLst>
                <a:ext uri="{FF2B5EF4-FFF2-40B4-BE49-F238E27FC236}">
                  <a16:creationId xmlns:a16="http://schemas.microsoft.com/office/drawing/2014/main" id="{78FA5E92-FFB9-4DF0-B56D-7BC3A27046BB}"/>
                </a:ext>
              </a:extLst>
            </p:cNvPr>
            <p:cNvSpPr txBox="1"/>
            <p:nvPr/>
          </p:nvSpPr>
          <p:spPr>
            <a:xfrm>
              <a:off x="9733587" y="4819660"/>
              <a:ext cx="679421" cy="394257"/>
            </a:xfrm>
            <a:prstGeom prst="rect">
              <a:avLst/>
            </a:prstGeom>
            <a:noFill/>
          </p:spPr>
          <p:txBody>
            <a:bodyPr wrap="none" lIns="89642" tIns="89642" rIns="89642" bIns="89642" rtlCol="0">
              <a:spAutoFit/>
            </a:bodyPr>
            <a:lstStyle/>
            <a:p>
              <a:pPr>
                <a:lnSpc>
                  <a:spcPct val="90000"/>
                </a:lnSpc>
                <a:spcAft>
                  <a:spcPts val="588"/>
                </a:spcAft>
              </a:pPr>
              <a:r>
                <a:rPr lang="en-US" sz="882" dirty="0"/>
                <a:t>People</a:t>
              </a:r>
            </a:p>
          </p:txBody>
        </p:sp>
        <p:sp>
          <p:nvSpPr>
            <p:cNvPr id="158" name="TextBox 157">
              <a:extLst>
                <a:ext uri="{FF2B5EF4-FFF2-40B4-BE49-F238E27FC236}">
                  <a16:creationId xmlns:a16="http://schemas.microsoft.com/office/drawing/2014/main" id="{2B27502D-17C7-479E-A68D-B757A4FCC3C7}"/>
                </a:ext>
              </a:extLst>
            </p:cNvPr>
            <p:cNvSpPr txBox="1"/>
            <p:nvPr/>
          </p:nvSpPr>
          <p:spPr>
            <a:xfrm>
              <a:off x="8251357" y="4952280"/>
              <a:ext cx="729450" cy="394257"/>
            </a:xfrm>
            <a:prstGeom prst="rect">
              <a:avLst/>
            </a:prstGeom>
            <a:noFill/>
          </p:spPr>
          <p:txBody>
            <a:bodyPr wrap="none" lIns="89642" tIns="89642" rIns="89642" bIns="89642" rtlCol="0">
              <a:spAutoFit/>
            </a:bodyPr>
            <a:lstStyle/>
            <a:p>
              <a:pPr>
                <a:lnSpc>
                  <a:spcPct val="90000"/>
                </a:lnSpc>
                <a:spcAft>
                  <a:spcPts val="588"/>
                </a:spcAft>
              </a:pPr>
              <a:r>
                <a:rPr lang="en-US" sz="882" dirty="0"/>
                <a:t>Devices</a:t>
              </a:r>
            </a:p>
          </p:txBody>
        </p:sp>
        <p:sp>
          <p:nvSpPr>
            <p:cNvPr id="159" name="TextBox 158">
              <a:extLst>
                <a:ext uri="{FF2B5EF4-FFF2-40B4-BE49-F238E27FC236}">
                  <a16:creationId xmlns:a16="http://schemas.microsoft.com/office/drawing/2014/main" id="{4A928130-37FC-432A-8B9D-13BE5FB37E04}"/>
                </a:ext>
              </a:extLst>
            </p:cNvPr>
            <p:cNvSpPr txBox="1"/>
            <p:nvPr/>
          </p:nvSpPr>
          <p:spPr>
            <a:xfrm>
              <a:off x="6294787" y="4149461"/>
              <a:ext cx="921226" cy="394257"/>
            </a:xfrm>
            <a:prstGeom prst="rect">
              <a:avLst/>
            </a:prstGeom>
            <a:noFill/>
          </p:spPr>
          <p:txBody>
            <a:bodyPr wrap="none" lIns="89642" tIns="89642" rIns="89642" bIns="89642" rtlCol="0">
              <a:spAutoFit/>
            </a:bodyPr>
            <a:lstStyle/>
            <a:p>
              <a:pPr>
                <a:lnSpc>
                  <a:spcPct val="90000"/>
                </a:lnSpc>
                <a:spcAft>
                  <a:spcPts val="588"/>
                </a:spcAft>
              </a:pPr>
              <a:r>
                <a:rPr lang="en-US" sz="882" dirty="0"/>
                <a:t>Coworkers</a:t>
              </a:r>
            </a:p>
          </p:txBody>
        </p:sp>
        <p:sp>
          <p:nvSpPr>
            <p:cNvPr id="160" name="TextBox 159">
              <a:extLst>
                <a:ext uri="{FF2B5EF4-FFF2-40B4-BE49-F238E27FC236}">
                  <a16:creationId xmlns:a16="http://schemas.microsoft.com/office/drawing/2014/main" id="{6046496E-6917-4C0A-BAD9-E0378BB69887}"/>
                </a:ext>
              </a:extLst>
            </p:cNvPr>
            <p:cNvSpPr txBox="1"/>
            <p:nvPr/>
          </p:nvSpPr>
          <p:spPr>
            <a:xfrm>
              <a:off x="6131517" y="3552299"/>
              <a:ext cx="739873" cy="394257"/>
            </a:xfrm>
            <a:prstGeom prst="rect">
              <a:avLst/>
            </a:prstGeom>
            <a:noFill/>
          </p:spPr>
          <p:txBody>
            <a:bodyPr wrap="none" lIns="89642" tIns="89642" rIns="89642" bIns="89642" rtlCol="0">
              <a:spAutoFit/>
            </a:bodyPr>
            <a:lstStyle/>
            <a:p>
              <a:pPr>
                <a:lnSpc>
                  <a:spcPct val="90000"/>
                </a:lnSpc>
                <a:spcAft>
                  <a:spcPts val="588"/>
                </a:spcAft>
              </a:pPr>
              <a:r>
                <a:rPr lang="en-US" sz="882" dirty="0"/>
                <a:t>Insights</a:t>
              </a:r>
            </a:p>
          </p:txBody>
        </p:sp>
        <p:sp>
          <p:nvSpPr>
            <p:cNvPr id="161" name="TextBox 160">
              <a:extLst>
                <a:ext uri="{FF2B5EF4-FFF2-40B4-BE49-F238E27FC236}">
                  <a16:creationId xmlns:a16="http://schemas.microsoft.com/office/drawing/2014/main" id="{7D4A6EDA-8B72-4F2B-9477-269272CEAEAD}"/>
                </a:ext>
              </a:extLst>
            </p:cNvPr>
            <p:cNvSpPr txBox="1"/>
            <p:nvPr/>
          </p:nvSpPr>
          <p:spPr>
            <a:xfrm>
              <a:off x="7321555" y="2786752"/>
              <a:ext cx="598124" cy="394257"/>
            </a:xfrm>
            <a:prstGeom prst="rect">
              <a:avLst/>
            </a:prstGeom>
            <a:noFill/>
          </p:spPr>
          <p:txBody>
            <a:bodyPr wrap="none" lIns="89642" tIns="89642" rIns="89642" bIns="89642" rtlCol="0">
              <a:spAutoFit/>
            </a:bodyPr>
            <a:lstStyle/>
            <a:p>
              <a:pPr>
                <a:lnSpc>
                  <a:spcPct val="90000"/>
                </a:lnSpc>
                <a:spcAft>
                  <a:spcPts val="588"/>
                </a:spcAft>
              </a:pPr>
              <a:r>
                <a:rPr lang="en-US" sz="882" dirty="0"/>
                <a:t>Chats</a:t>
              </a:r>
            </a:p>
          </p:txBody>
        </p:sp>
        <p:sp>
          <p:nvSpPr>
            <p:cNvPr id="162" name="TextBox 161">
              <a:extLst>
                <a:ext uri="{FF2B5EF4-FFF2-40B4-BE49-F238E27FC236}">
                  <a16:creationId xmlns:a16="http://schemas.microsoft.com/office/drawing/2014/main" id="{BB2E05DF-FEA2-4B33-AD73-6A6F2102375B}"/>
                </a:ext>
              </a:extLst>
            </p:cNvPr>
            <p:cNvSpPr txBox="1"/>
            <p:nvPr/>
          </p:nvSpPr>
          <p:spPr>
            <a:xfrm>
              <a:off x="8262325" y="2001157"/>
              <a:ext cx="654407" cy="394257"/>
            </a:xfrm>
            <a:prstGeom prst="rect">
              <a:avLst/>
            </a:prstGeom>
            <a:noFill/>
          </p:spPr>
          <p:txBody>
            <a:bodyPr wrap="none" lIns="89642" tIns="89642" rIns="89642" bIns="89642" rtlCol="0">
              <a:spAutoFit/>
            </a:bodyPr>
            <a:lstStyle/>
            <a:p>
              <a:pPr>
                <a:lnSpc>
                  <a:spcPct val="90000"/>
                </a:lnSpc>
                <a:spcAft>
                  <a:spcPts val="588"/>
                </a:spcAft>
              </a:pPr>
              <a:r>
                <a:rPr lang="en-US" sz="882" dirty="0"/>
                <a:t>Teams</a:t>
              </a:r>
            </a:p>
          </p:txBody>
        </p:sp>
        <p:sp>
          <p:nvSpPr>
            <p:cNvPr id="163" name="TextBox 162">
              <a:extLst>
                <a:ext uri="{FF2B5EF4-FFF2-40B4-BE49-F238E27FC236}">
                  <a16:creationId xmlns:a16="http://schemas.microsoft.com/office/drawing/2014/main" id="{3C43DA16-E212-4B4F-A60E-5975646ABA61}"/>
                </a:ext>
              </a:extLst>
            </p:cNvPr>
            <p:cNvSpPr txBox="1"/>
            <p:nvPr/>
          </p:nvSpPr>
          <p:spPr>
            <a:xfrm>
              <a:off x="6824781" y="2085734"/>
              <a:ext cx="585616" cy="394257"/>
            </a:xfrm>
            <a:prstGeom prst="rect">
              <a:avLst/>
            </a:prstGeom>
            <a:noFill/>
          </p:spPr>
          <p:txBody>
            <a:bodyPr wrap="none" lIns="89642" tIns="89642" rIns="89642" bIns="89642" rtlCol="0">
              <a:spAutoFit/>
            </a:bodyPr>
            <a:lstStyle/>
            <a:p>
              <a:pPr>
                <a:lnSpc>
                  <a:spcPct val="90000"/>
                </a:lnSpc>
                <a:spcAft>
                  <a:spcPts val="588"/>
                </a:spcAft>
              </a:pPr>
              <a:r>
                <a:rPr lang="en-US" sz="882" dirty="0"/>
                <a:t>Tasks</a:t>
              </a:r>
            </a:p>
          </p:txBody>
        </p:sp>
        <p:cxnSp>
          <p:nvCxnSpPr>
            <p:cNvPr id="164" name="Straight Connector 163">
              <a:extLst>
                <a:ext uri="{FF2B5EF4-FFF2-40B4-BE49-F238E27FC236}">
                  <a16:creationId xmlns:a16="http://schemas.microsoft.com/office/drawing/2014/main" id="{951E839F-9590-4E62-A7C0-B44C9BB28C9C}"/>
                </a:ext>
              </a:extLst>
            </p:cNvPr>
            <p:cNvCxnSpPr>
              <a:stCxn id="111" idx="3"/>
              <a:endCxn id="110" idx="7"/>
            </p:cNvCxnSpPr>
            <p:nvPr/>
          </p:nvCxnSpPr>
          <p:spPr>
            <a:xfrm flipH="1">
              <a:off x="7347962" y="3540406"/>
              <a:ext cx="601770" cy="97006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8EF7AAEB-C17C-4A0B-90C2-C3A894B63858}"/>
                </a:ext>
              </a:extLst>
            </p:cNvPr>
            <p:cNvSpPr txBox="1"/>
            <p:nvPr/>
          </p:nvSpPr>
          <p:spPr>
            <a:xfrm>
              <a:off x="8808410" y="3388081"/>
              <a:ext cx="871198" cy="588451"/>
            </a:xfrm>
            <a:prstGeom prst="rect">
              <a:avLst/>
            </a:prstGeom>
            <a:noFill/>
          </p:spPr>
          <p:txBody>
            <a:bodyPr wrap="none" lIns="89642" tIns="89642" rIns="89642" bIns="89642" rtlCol="0">
              <a:spAutoFit/>
            </a:bodyPr>
            <a:lstStyle/>
            <a:p>
              <a:pPr algn="ctr">
                <a:lnSpc>
                  <a:spcPct val="90000"/>
                </a:lnSpc>
                <a:spcAft>
                  <a:spcPts val="588"/>
                </a:spcAft>
              </a:pPr>
              <a:r>
                <a:rPr lang="en-US" sz="980" dirty="0">
                  <a:latin typeface="+mj-lt"/>
                </a:rPr>
                <a:t>Microsoft</a:t>
              </a:r>
              <a:br>
                <a:rPr lang="en-US" sz="980" dirty="0">
                  <a:latin typeface="+mj-lt"/>
                </a:rPr>
              </a:br>
              <a:r>
                <a:rPr lang="en-US" sz="980" dirty="0">
                  <a:latin typeface="+mj-lt"/>
                </a:rPr>
                <a:t>Graph</a:t>
              </a:r>
            </a:p>
          </p:txBody>
        </p:sp>
        <p:cxnSp>
          <p:nvCxnSpPr>
            <p:cNvPr id="166" name="Straight Connector 165">
              <a:extLst>
                <a:ext uri="{FF2B5EF4-FFF2-40B4-BE49-F238E27FC236}">
                  <a16:creationId xmlns:a16="http://schemas.microsoft.com/office/drawing/2014/main" id="{75E2D7D1-836C-447B-98FC-7F38C39DC68A}"/>
                </a:ext>
              </a:extLst>
            </p:cNvPr>
            <p:cNvCxnSpPr>
              <a:endCxn id="112" idx="5"/>
            </p:cNvCxnSpPr>
            <p:nvPr/>
          </p:nvCxnSpPr>
          <p:spPr>
            <a:xfrm flipH="1" flipV="1">
              <a:off x="8495880" y="2687402"/>
              <a:ext cx="575889" cy="22243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7" name="Group 4">
              <a:extLst>
                <a:ext uri="{FF2B5EF4-FFF2-40B4-BE49-F238E27FC236}">
                  <a16:creationId xmlns:a16="http://schemas.microsoft.com/office/drawing/2014/main" id="{9703C00D-73C0-48FB-A86C-F5FF5F9833EB}"/>
                </a:ext>
              </a:extLst>
            </p:cNvPr>
            <p:cNvGrpSpPr>
              <a:grpSpLocks noChangeAspect="1"/>
            </p:cNvGrpSpPr>
            <p:nvPr/>
          </p:nvGrpSpPr>
          <p:grpSpPr bwMode="auto">
            <a:xfrm>
              <a:off x="7141268" y="2550316"/>
              <a:ext cx="195262" cy="227011"/>
              <a:chOff x="4388" y="2056"/>
              <a:chExt cx="123" cy="143"/>
            </a:xfrm>
            <a:solidFill>
              <a:schemeClr val="bg2"/>
            </a:solidFill>
          </p:grpSpPr>
          <p:sp>
            <p:nvSpPr>
              <p:cNvPr id="207" name="Freeform 5">
                <a:extLst>
                  <a:ext uri="{FF2B5EF4-FFF2-40B4-BE49-F238E27FC236}">
                    <a16:creationId xmlns:a16="http://schemas.microsoft.com/office/drawing/2014/main" id="{B20CFC1A-3E69-442C-80B8-27896B5EB7E3}"/>
                  </a:ext>
                </a:extLst>
              </p:cNvPr>
              <p:cNvSpPr>
                <a:spLocks noEditPoints="1"/>
              </p:cNvSpPr>
              <p:nvPr/>
            </p:nvSpPr>
            <p:spPr bwMode="auto">
              <a:xfrm>
                <a:off x="4388" y="2056"/>
                <a:ext cx="123" cy="143"/>
              </a:xfrm>
              <a:custGeom>
                <a:avLst/>
                <a:gdLst>
                  <a:gd name="T0" fmla="*/ 304 w 384"/>
                  <a:gd name="T1" fmla="*/ 448 h 448"/>
                  <a:gd name="T2" fmla="*/ 80 w 384"/>
                  <a:gd name="T3" fmla="*/ 448 h 448"/>
                  <a:gd name="T4" fmla="*/ 0 w 384"/>
                  <a:gd name="T5" fmla="*/ 368 h 448"/>
                  <a:gd name="T6" fmla="*/ 0 w 384"/>
                  <a:gd name="T7" fmla="*/ 0 h 448"/>
                  <a:gd name="T8" fmla="*/ 352 w 384"/>
                  <a:gd name="T9" fmla="*/ 0 h 448"/>
                  <a:gd name="T10" fmla="*/ 352 w 384"/>
                  <a:gd name="T11" fmla="*/ 352 h 448"/>
                  <a:gd name="T12" fmla="*/ 320 w 384"/>
                  <a:gd name="T13" fmla="*/ 352 h 448"/>
                  <a:gd name="T14" fmla="*/ 320 w 384"/>
                  <a:gd name="T15" fmla="*/ 32 h 448"/>
                  <a:gd name="T16" fmla="*/ 32 w 384"/>
                  <a:gd name="T17" fmla="*/ 32 h 448"/>
                  <a:gd name="T18" fmla="*/ 32 w 384"/>
                  <a:gd name="T19" fmla="*/ 368 h 448"/>
                  <a:gd name="T20" fmla="*/ 80 w 384"/>
                  <a:gd name="T21" fmla="*/ 416 h 448"/>
                  <a:gd name="T22" fmla="*/ 128 w 384"/>
                  <a:gd name="T23" fmla="*/ 368 h 448"/>
                  <a:gd name="T24" fmla="*/ 128 w 384"/>
                  <a:gd name="T25" fmla="*/ 352 h 448"/>
                  <a:gd name="T26" fmla="*/ 384 w 384"/>
                  <a:gd name="T27" fmla="*/ 352 h 448"/>
                  <a:gd name="T28" fmla="*/ 384 w 384"/>
                  <a:gd name="T29" fmla="*/ 368 h 448"/>
                  <a:gd name="T30" fmla="*/ 304 w 384"/>
                  <a:gd name="T31" fmla="*/ 448 h 448"/>
                  <a:gd name="T32" fmla="*/ 144 w 384"/>
                  <a:gd name="T33" fmla="*/ 416 h 448"/>
                  <a:gd name="T34" fmla="*/ 304 w 384"/>
                  <a:gd name="T35" fmla="*/ 416 h 448"/>
                  <a:gd name="T36" fmla="*/ 350 w 384"/>
                  <a:gd name="T37" fmla="*/ 384 h 448"/>
                  <a:gd name="T38" fmla="*/ 159 w 384"/>
                  <a:gd name="T39" fmla="*/ 384 h 448"/>
                  <a:gd name="T40" fmla="*/ 144 w 384"/>
                  <a:gd name="T41" fmla="*/ 41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4" h="448">
                    <a:moveTo>
                      <a:pt x="304" y="448"/>
                    </a:moveTo>
                    <a:lnTo>
                      <a:pt x="80" y="448"/>
                    </a:lnTo>
                    <a:cubicBezTo>
                      <a:pt x="36" y="448"/>
                      <a:pt x="0" y="413"/>
                      <a:pt x="0" y="368"/>
                    </a:cubicBezTo>
                    <a:lnTo>
                      <a:pt x="0" y="0"/>
                    </a:lnTo>
                    <a:lnTo>
                      <a:pt x="352" y="0"/>
                    </a:lnTo>
                    <a:lnTo>
                      <a:pt x="352" y="352"/>
                    </a:lnTo>
                    <a:lnTo>
                      <a:pt x="320" y="352"/>
                    </a:lnTo>
                    <a:lnTo>
                      <a:pt x="320" y="32"/>
                    </a:lnTo>
                    <a:lnTo>
                      <a:pt x="32" y="32"/>
                    </a:lnTo>
                    <a:lnTo>
                      <a:pt x="32" y="368"/>
                    </a:lnTo>
                    <a:cubicBezTo>
                      <a:pt x="32" y="395"/>
                      <a:pt x="54" y="416"/>
                      <a:pt x="80" y="416"/>
                    </a:cubicBezTo>
                    <a:cubicBezTo>
                      <a:pt x="107" y="416"/>
                      <a:pt x="128" y="395"/>
                      <a:pt x="128" y="368"/>
                    </a:cubicBezTo>
                    <a:lnTo>
                      <a:pt x="128" y="352"/>
                    </a:lnTo>
                    <a:lnTo>
                      <a:pt x="384" y="352"/>
                    </a:lnTo>
                    <a:lnTo>
                      <a:pt x="384" y="368"/>
                    </a:lnTo>
                    <a:cubicBezTo>
                      <a:pt x="384" y="413"/>
                      <a:pt x="349" y="448"/>
                      <a:pt x="304" y="448"/>
                    </a:cubicBezTo>
                    <a:close/>
                    <a:moveTo>
                      <a:pt x="144" y="416"/>
                    </a:moveTo>
                    <a:lnTo>
                      <a:pt x="304" y="416"/>
                    </a:lnTo>
                    <a:cubicBezTo>
                      <a:pt x="325" y="416"/>
                      <a:pt x="343" y="403"/>
                      <a:pt x="350" y="384"/>
                    </a:cubicBezTo>
                    <a:lnTo>
                      <a:pt x="159" y="384"/>
                    </a:lnTo>
                    <a:cubicBezTo>
                      <a:pt x="156" y="396"/>
                      <a:pt x="151" y="407"/>
                      <a:pt x="144" y="416"/>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08" name="Rectangle 6">
                <a:extLst>
                  <a:ext uri="{FF2B5EF4-FFF2-40B4-BE49-F238E27FC236}">
                    <a16:creationId xmlns:a16="http://schemas.microsoft.com/office/drawing/2014/main" id="{CF616AEF-D676-49AA-B5B0-E9A699F9B392}"/>
                  </a:ext>
                </a:extLst>
              </p:cNvPr>
              <p:cNvSpPr>
                <a:spLocks noChangeArrowheads="1"/>
              </p:cNvSpPr>
              <p:nvPr/>
            </p:nvSpPr>
            <p:spPr bwMode="auto">
              <a:xfrm>
                <a:off x="4409" y="2122"/>
                <a:ext cx="71" cy="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9" name="Rectangle 7">
                <a:extLst>
                  <a:ext uri="{FF2B5EF4-FFF2-40B4-BE49-F238E27FC236}">
                    <a16:creationId xmlns:a16="http://schemas.microsoft.com/office/drawing/2014/main" id="{3843FE76-A48F-4587-80FC-05CE44183825}"/>
                  </a:ext>
                </a:extLst>
              </p:cNvPr>
              <p:cNvSpPr>
                <a:spLocks noChangeArrowheads="1"/>
              </p:cNvSpPr>
              <p:nvPr/>
            </p:nvSpPr>
            <p:spPr bwMode="auto">
              <a:xfrm>
                <a:off x="4409" y="2143"/>
                <a:ext cx="35"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10" name="Rectangle 8">
                <a:extLst>
                  <a:ext uri="{FF2B5EF4-FFF2-40B4-BE49-F238E27FC236}">
                    <a16:creationId xmlns:a16="http://schemas.microsoft.com/office/drawing/2014/main" id="{86D3E560-BD56-41E6-8244-8050D14A3C9D}"/>
                  </a:ext>
                </a:extLst>
              </p:cNvPr>
              <p:cNvSpPr>
                <a:spLocks noChangeArrowheads="1"/>
              </p:cNvSpPr>
              <p:nvPr/>
            </p:nvSpPr>
            <p:spPr bwMode="auto">
              <a:xfrm>
                <a:off x="4409" y="2102"/>
                <a:ext cx="71"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11" name="Rectangle 9">
                <a:extLst>
                  <a:ext uri="{FF2B5EF4-FFF2-40B4-BE49-F238E27FC236}">
                    <a16:creationId xmlns:a16="http://schemas.microsoft.com/office/drawing/2014/main" id="{F3ADD98D-253A-4E8D-9F8B-B0B7C836D81A}"/>
                  </a:ext>
                </a:extLst>
              </p:cNvPr>
              <p:cNvSpPr>
                <a:spLocks noChangeArrowheads="1"/>
              </p:cNvSpPr>
              <p:nvPr/>
            </p:nvSpPr>
            <p:spPr bwMode="auto">
              <a:xfrm>
                <a:off x="4409" y="2082"/>
                <a:ext cx="3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sp>
          <p:nvSpPr>
            <p:cNvPr id="168" name="Freeform 13">
              <a:extLst>
                <a:ext uri="{FF2B5EF4-FFF2-40B4-BE49-F238E27FC236}">
                  <a16:creationId xmlns:a16="http://schemas.microsoft.com/office/drawing/2014/main" id="{17E8D4A7-0326-463B-BCA1-690ECC3D65AB}"/>
                </a:ext>
              </a:extLst>
            </p:cNvPr>
            <p:cNvSpPr>
              <a:spLocks noEditPoints="1"/>
            </p:cNvSpPr>
            <p:nvPr/>
          </p:nvSpPr>
          <p:spPr bwMode="auto">
            <a:xfrm>
              <a:off x="8188325" y="2390775"/>
              <a:ext cx="249238" cy="242888"/>
            </a:xfrm>
            <a:custGeom>
              <a:avLst/>
              <a:gdLst>
                <a:gd name="T0" fmla="*/ 394 w 416"/>
                <a:gd name="T1" fmla="*/ 288 h 432"/>
                <a:gd name="T2" fmla="*/ 400 w 416"/>
                <a:gd name="T3" fmla="*/ 240 h 432"/>
                <a:gd name="T4" fmla="*/ 272 w 416"/>
                <a:gd name="T5" fmla="*/ 60 h 432"/>
                <a:gd name="T6" fmla="*/ 208 w 416"/>
                <a:gd name="T7" fmla="*/ 0 h 432"/>
                <a:gd name="T8" fmla="*/ 145 w 416"/>
                <a:gd name="T9" fmla="*/ 60 h 432"/>
                <a:gd name="T10" fmla="*/ 16 w 416"/>
                <a:gd name="T11" fmla="*/ 240 h 432"/>
                <a:gd name="T12" fmla="*/ 23 w 416"/>
                <a:gd name="T13" fmla="*/ 288 h 432"/>
                <a:gd name="T14" fmla="*/ 0 w 416"/>
                <a:gd name="T15" fmla="*/ 336 h 432"/>
                <a:gd name="T16" fmla="*/ 64 w 416"/>
                <a:gd name="T17" fmla="*/ 400 h 432"/>
                <a:gd name="T18" fmla="*/ 93 w 416"/>
                <a:gd name="T19" fmla="*/ 393 h 432"/>
                <a:gd name="T20" fmla="*/ 208 w 416"/>
                <a:gd name="T21" fmla="*/ 432 h 432"/>
                <a:gd name="T22" fmla="*/ 324 w 416"/>
                <a:gd name="T23" fmla="*/ 393 h 432"/>
                <a:gd name="T24" fmla="*/ 352 w 416"/>
                <a:gd name="T25" fmla="*/ 400 h 432"/>
                <a:gd name="T26" fmla="*/ 416 w 416"/>
                <a:gd name="T27" fmla="*/ 336 h 432"/>
                <a:gd name="T28" fmla="*/ 394 w 416"/>
                <a:gd name="T29" fmla="*/ 288 h 432"/>
                <a:gd name="T30" fmla="*/ 208 w 416"/>
                <a:gd name="T31" fmla="*/ 32 h 432"/>
                <a:gd name="T32" fmla="*/ 240 w 416"/>
                <a:gd name="T33" fmla="*/ 64 h 432"/>
                <a:gd name="T34" fmla="*/ 208 w 416"/>
                <a:gd name="T35" fmla="*/ 96 h 432"/>
                <a:gd name="T36" fmla="*/ 176 w 416"/>
                <a:gd name="T37" fmla="*/ 64 h 432"/>
                <a:gd name="T38" fmla="*/ 208 w 416"/>
                <a:gd name="T39" fmla="*/ 32 h 432"/>
                <a:gd name="T40" fmla="*/ 32 w 416"/>
                <a:gd name="T41" fmla="*/ 336 h 432"/>
                <a:gd name="T42" fmla="*/ 64 w 416"/>
                <a:gd name="T43" fmla="*/ 304 h 432"/>
                <a:gd name="T44" fmla="*/ 96 w 416"/>
                <a:gd name="T45" fmla="*/ 336 h 432"/>
                <a:gd name="T46" fmla="*/ 64 w 416"/>
                <a:gd name="T47" fmla="*/ 368 h 432"/>
                <a:gd name="T48" fmla="*/ 32 w 416"/>
                <a:gd name="T49" fmla="*/ 336 h 432"/>
                <a:gd name="T50" fmla="*/ 118 w 416"/>
                <a:gd name="T51" fmla="*/ 372 h 432"/>
                <a:gd name="T52" fmla="*/ 128 w 416"/>
                <a:gd name="T53" fmla="*/ 336 h 432"/>
                <a:gd name="T54" fmla="*/ 64 w 416"/>
                <a:gd name="T55" fmla="*/ 272 h 432"/>
                <a:gd name="T56" fmla="*/ 52 w 416"/>
                <a:gd name="T57" fmla="*/ 274 h 432"/>
                <a:gd name="T58" fmla="*/ 48 w 416"/>
                <a:gd name="T59" fmla="*/ 240 h 432"/>
                <a:gd name="T60" fmla="*/ 151 w 416"/>
                <a:gd name="T61" fmla="*/ 91 h 432"/>
                <a:gd name="T62" fmla="*/ 208 w 416"/>
                <a:gd name="T63" fmla="*/ 128 h 432"/>
                <a:gd name="T64" fmla="*/ 266 w 416"/>
                <a:gd name="T65" fmla="*/ 92 h 432"/>
                <a:gd name="T66" fmla="*/ 368 w 416"/>
                <a:gd name="T67" fmla="*/ 240 h 432"/>
                <a:gd name="T68" fmla="*/ 365 w 416"/>
                <a:gd name="T69" fmla="*/ 274 h 432"/>
                <a:gd name="T70" fmla="*/ 352 w 416"/>
                <a:gd name="T71" fmla="*/ 272 h 432"/>
                <a:gd name="T72" fmla="*/ 288 w 416"/>
                <a:gd name="T73" fmla="*/ 336 h 432"/>
                <a:gd name="T74" fmla="*/ 299 w 416"/>
                <a:gd name="T75" fmla="*/ 372 h 432"/>
                <a:gd name="T76" fmla="*/ 208 w 416"/>
                <a:gd name="T77" fmla="*/ 400 h 432"/>
                <a:gd name="T78" fmla="*/ 118 w 416"/>
                <a:gd name="T79" fmla="*/ 372 h 432"/>
                <a:gd name="T80" fmla="*/ 352 w 416"/>
                <a:gd name="T81" fmla="*/ 368 h 432"/>
                <a:gd name="T82" fmla="*/ 320 w 416"/>
                <a:gd name="T83" fmla="*/ 336 h 432"/>
                <a:gd name="T84" fmla="*/ 352 w 416"/>
                <a:gd name="T85" fmla="*/ 304 h 432"/>
                <a:gd name="T86" fmla="*/ 384 w 416"/>
                <a:gd name="T87" fmla="*/ 336 h 432"/>
                <a:gd name="T88" fmla="*/ 352 w 416"/>
                <a:gd name="T89" fmla="*/ 36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6" h="432">
                  <a:moveTo>
                    <a:pt x="394" y="288"/>
                  </a:moveTo>
                  <a:cubicBezTo>
                    <a:pt x="398" y="273"/>
                    <a:pt x="400" y="257"/>
                    <a:pt x="400" y="240"/>
                  </a:cubicBezTo>
                  <a:cubicBezTo>
                    <a:pt x="400" y="159"/>
                    <a:pt x="348" y="86"/>
                    <a:pt x="272" y="60"/>
                  </a:cubicBezTo>
                  <a:cubicBezTo>
                    <a:pt x="269" y="27"/>
                    <a:pt x="242" y="0"/>
                    <a:pt x="208" y="0"/>
                  </a:cubicBezTo>
                  <a:cubicBezTo>
                    <a:pt x="175" y="0"/>
                    <a:pt x="148" y="27"/>
                    <a:pt x="145" y="60"/>
                  </a:cubicBezTo>
                  <a:cubicBezTo>
                    <a:pt x="69" y="86"/>
                    <a:pt x="16" y="159"/>
                    <a:pt x="16" y="240"/>
                  </a:cubicBezTo>
                  <a:cubicBezTo>
                    <a:pt x="16" y="257"/>
                    <a:pt x="19" y="273"/>
                    <a:pt x="23" y="288"/>
                  </a:cubicBezTo>
                  <a:cubicBezTo>
                    <a:pt x="9" y="300"/>
                    <a:pt x="0" y="317"/>
                    <a:pt x="0" y="336"/>
                  </a:cubicBezTo>
                  <a:cubicBezTo>
                    <a:pt x="0" y="372"/>
                    <a:pt x="29" y="400"/>
                    <a:pt x="64" y="400"/>
                  </a:cubicBezTo>
                  <a:cubicBezTo>
                    <a:pt x="75" y="400"/>
                    <a:pt x="84" y="398"/>
                    <a:pt x="93" y="393"/>
                  </a:cubicBezTo>
                  <a:cubicBezTo>
                    <a:pt x="126" y="419"/>
                    <a:pt x="167" y="432"/>
                    <a:pt x="208" y="432"/>
                  </a:cubicBezTo>
                  <a:cubicBezTo>
                    <a:pt x="250" y="432"/>
                    <a:pt x="291" y="419"/>
                    <a:pt x="324" y="393"/>
                  </a:cubicBezTo>
                  <a:cubicBezTo>
                    <a:pt x="333" y="398"/>
                    <a:pt x="342" y="400"/>
                    <a:pt x="352" y="400"/>
                  </a:cubicBezTo>
                  <a:cubicBezTo>
                    <a:pt x="388" y="400"/>
                    <a:pt x="416" y="372"/>
                    <a:pt x="416" y="336"/>
                  </a:cubicBezTo>
                  <a:cubicBezTo>
                    <a:pt x="416" y="317"/>
                    <a:pt x="408" y="300"/>
                    <a:pt x="394" y="288"/>
                  </a:cubicBezTo>
                  <a:close/>
                  <a:moveTo>
                    <a:pt x="208" y="32"/>
                  </a:moveTo>
                  <a:cubicBezTo>
                    <a:pt x="226" y="32"/>
                    <a:pt x="240" y="47"/>
                    <a:pt x="240" y="64"/>
                  </a:cubicBezTo>
                  <a:cubicBezTo>
                    <a:pt x="240" y="82"/>
                    <a:pt x="226" y="96"/>
                    <a:pt x="208" y="96"/>
                  </a:cubicBezTo>
                  <a:cubicBezTo>
                    <a:pt x="191" y="96"/>
                    <a:pt x="176" y="82"/>
                    <a:pt x="176" y="64"/>
                  </a:cubicBezTo>
                  <a:cubicBezTo>
                    <a:pt x="176" y="47"/>
                    <a:pt x="191" y="32"/>
                    <a:pt x="208" y="32"/>
                  </a:cubicBezTo>
                  <a:close/>
                  <a:moveTo>
                    <a:pt x="32" y="336"/>
                  </a:moveTo>
                  <a:cubicBezTo>
                    <a:pt x="32" y="319"/>
                    <a:pt x="47" y="304"/>
                    <a:pt x="64" y="304"/>
                  </a:cubicBezTo>
                  <a:cubicBezTo>
                    <a:pt x="82" y="304"/>
                    <a:pt x="96" y="319"/>
                    <a:pt x="96" y="336"/>
                  </a:cubicBezTo>
                  <a:cubicBezTo>
                    <a:pt x="96" y="354"/>
                    <a:pt x="82" y="368"/>
                    <a:pt x="64" y="368"/>
                  </a:cubicBezTo>
                  <a:cubicBezTo>
                    <a:pt x="47" y="368"/>
                    <a:pt x="32" y="354"/>
                    <a:pt x="32" y="336"/>
                  </a:cubicBezTo>
                  <a:close/>
                  <a:moveTo>
                    <a:pt x="118" y="372"/>
                  </a:moveTo>
                  <a:cubicBezTo>
                    <a:pt x="124" y="362"/>
                    <a:pt x="128" y="350"/>
                    <a:pt x="128" y="336"/>
                  </a:cubicBezTo>
                  <a:cubicBezTo>
                    <a:pt x="128" y="301"/>
                    <a:pt x="100" y="272"/>
                    <a:pt x="64" y="272"/>
                  </a:cubicBezTo>
                  <a:cubicBezTo>
                    <a:pt x="60" y="272"/>
                    <a:pt x="56" y="273"/>
                    <a:pt x="52" y="274"/>
                  </a:cubicBezTo>
                  <a:cubicBezTo>
                    <a:pt x="50" y="263"/>
                    <a:pt x="48" y="252"/>
                    <a:pt x="48" y="240"/>
                  </a:cubicBezTo>
                  <a:cubicBezTo>
                    <a:pt x="48" y="174"/>
                    <a:pt x="90" y="115"/>
                    <a:pt x="151" y="91"/>
                  </a:cubicBezTo>
                  <a:cubicBezTo>
                    <a:pt x="161" y="113"/>
                    <a:pt x="183" y="128"/>
                    <a:pt x="208" y="128"/>
                  </a:cubicBezTo>
                  <a:cubicBezTo>
                    <a:pt x="234" y="128"/>
                    <a:pt x="256" y="113"/>
                    <a:pt x="266" y="92"/>
                  </a:cubicBezTo>
                  <a:cubicBezTo>
                    <a:pt x="327" y="115"/>
                    <a:pt x="368" y="174"/>
                    <a:pt x="368" y="240"/>
                  </a:cubicBezTo>
                  <a:cubicBezTo>
                    <a:pt x="368" y="252"/>
                    <a:pt x="367" y="263"/>
                    <a:pt x="365" y="274"/>
                  </a:cubicBezTo>
                  <a:cubicBezTo>
                    <a:pt x="361" y="273"/>
                    <a:pt x="357" y="272"/>
                    <a:pt x="352" y="272"/>
                  </a:cubicBezTo>
                  <a:cubicBezTo>
                    <a:pt x="317" y="272"/>
                    <a:pt x="288" y="301"/>
                    <a:pt x="288" y="336"/>
                  </a:cubicBezTo>
                  <a:cubicBezTo>
                    <a:pt x="288" y="350"/>
                    <a:pt x="292" y="362"/>
                    <a:pt x="299" y="372"/>
                  </a:cubicBezTo>
                  <a:cubicBezTo>
                    <a:pt x="273" y="390"/>
                    <a:pt x="241" y="400"/>
                    <a:pt x="208" y="400"/>
                  </a:cubicBezTo>
                  <a:cubicBezTo>
                    <a:pt x="176" y="400"/>
                    <a:pt x="144" y="390"/>
                    <a:pt x="118" y="372"/>
                  </a:cubicBezTo>
                  <a:close/>
                  <a:moveTo>
                    <a:pt x="352" y="368"/>
                  </a:moveTo>
                  <a:cubicBezTo>
                    <a:pt x="335" y="368"/>
                    <a:pt x="320" y="354"/>
                    <a:pt x="320" y="336"/>
                  </a:cubicBezTo>
                  <a:cubicBezTo>
                    <a:pt x="320" y="319"/>
                    <a:pt x="335" y="304"/>
                    <a:pt x="352" y="304"/>
                  </a:cubicBezTo>
                  <a:cubicBezTo>
                    <a:pt x="370" y="304"/>
                    <a:pt x="384" y="319"/>
                    <a:pt x="384" y="336"/>
                  </a:cubicBezTo>
                  <a:cubicBezTo>
                    <a:pt x="384" y="354"/>
                    <a:pt x="370" y="368"/>
                    <a:pt x="352" y="368"/>
                  </a:cubicBez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nvGrpSpPr>
            <p:cNvPr id="169" name="Group 16">
              <a:extLst>
                <a:ext uri="{FF2B5EF4-FFF2-40B4-BE49-F238E27FC236}">
                  <a16:creationId xmlns:a16="http://schemas.microsoft.com/office/drawing/2014/main" id="{2CF8D2B5-1B23-414F-A0A8-288D5270A915}"/>
                </a:ext>
              </a:extLst>
            </p:cNvPr>
            <p:cNvGrpSpPr>
              <a:grpSpLocks noChangeAspect="1"/>
            </p:cNvGrpSpPr>
            <p:nvPr/>
          </p:nvGrpSpPr>
          <p:grpSpPr bwMode="auto">
            <a:xfrm>
              <a:off x="9175749" y="2946401"/>
              <a:ext cx="252412" cy="222250"/>
              <a:chOff x="5780" y="1856"/>
              <a:chExt cx="159" cy="140"/>
            </a:xfrm>
            <a:solidFill>
              <a:schemeClr val="bg2"/>
            </a:solidFill>
          </p:grpSpPr>
          <p:sp>
            <p:nvSpPr>
              <p:cNvPr id="192" name="Rectangle 17">
                <a:extLst>
                  <a:ext uri="{FF2B5EF4-FFF2-40B4-BE49-F238E27FC236}">
                    <a16:creationId xmlns:a16="http://schemas.microsoft.com/office/drawing/2014/main" id="{D9BD2F2E-2EEE-48C3-9581-DC17CA31D208}"/>
                  </a:ext>
                </a:extLst>
              </p:cNvPr>
              <p:cNvSpPr>
                <a:spLocks noChangeArrowheads="1"/>
              </p:cNvSpPr>
              <p:nvPr/>
            </p:nvSpPr>
            <p:spPr bwMode="auto">
              <a:xfrm>
                <a:off x="5840" y="1931"/>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3" name="Rectangle 18">
                <a:extLst>
                  <a:ext uri="{FF2B5EF4-FFF2-40B4-BE49-F238E27FC236}">
                    <a16:creationId xmlns:a16="http://schemas.microsoft.com/office/drawing/2014/main" id="{D30BFFD8-D5DF-48CD-98F8-2A0449247247}"/>
                  </a:ext>
                </a:extLst>
              </p:cNvPr>
              <p:cNvSpPr>
                <a:spLocks noChangeArrowheads="1"/>
              </p:cNvSpPr>
              <p:nvPr/>
            </p:nvSpPr>
            <p:spPr bwMode="auto">
              <a:xfrm>
                <a:off x="5840" y="1968"/>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4" name="Rectangle 19">
                <a:extLst>
                  <a:ext uri="{FF2B5EF4-FFF2-40B4-BE49-F238E27FC236}">
                    <a16:creationId xmlns:a16="http://schemas.microsoft.com/office/drawing/2014/main" id="{C08FA02A-EE33-4348-A395-1B5C0A251C0B}"/>
                  </a:ext>
                </a:extLst>
              </p:cNvPr>
              <p:cNvSpPr>
                <a:spLocks noChangeArrowheads="1"/>
              </p:cNvSpPr>
              <p:nvPr/>
            </p:nvSpPr>
            <p:spPr bwMode="auto">
              <a:xfrm>
                <a:off x="5840" y="1949"/>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5" name="Rectangle 20">
                <a:extLst>
                  <a:ext uri="{FF2B5EF4-FFF2-40B4-BE49-F238E27FC236}">
                    <a16:creationId xmlns:a16="http://schemas.microsoft.com/office/drawing/2014/main" id="{F701D987-3967-4D60-87C8-D90B571C5736}"/>
                  </a:ext>
                </a:extLst>
              </p:cNvPr>
              <p:cNvSpPr>
                <a:spLocks noChangeArrowheads="1"/>
              </p:cNvSpPr>
              <p:nvPr/>
            </p:nvSpPr>
            <p:spPr bwMode="auto">
              <a:xfrm>
                <a:off x="5810" y="1968"/>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6" name="Rectangle 21">
                <a:extLst>
                  <a:ext uri="{FF2B5EF4-FFF2-40B4-BE49-F238E27FC236}">
                    <a16:creationId xmlns:a16="http://schemas.microsoft.com/office/drawing/2014/main" id="{F9472A67-BBE1-4AAA-B145-3DD7C86601B0}"/>
                  </a:ext>
                </a:extLst>
              </p:cNvPr>
              <p:cNvSpPr>
                <a:spLocks noChangeArrowheads="1"/>
              </p:cNvSpPr>
              <p:nvPr/>
            </p:nvSpPr>
            <p:spPr bwMode="auto">
              <a:xfrm>
                <a:off x="5810" y="1931"/>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7" name="Rectangle 22">
                <a:extLst>
                  <a:ext uri="{FF2B5EF4-FFF2-40B4-BE49-F238E27FC236}">
                    <a16:creationId xmlns:a16="http://schemas.microsoft.com/office/drawing/2014/main" id="{A03FAF12-C96B-4FBB-AC27-B5FDFAD89BA1}"/>
                  </a:ext>
                </a:extLst>
              </p:cNvPr>
              <p:cNvSpPr>
                <a:spLocks noChangeArrowheads="1"/>
              </p:cNvSpPr>
              <p:nvPr/>
            </p:nvSpPr>
            <p:spPr bwMode="auto">
              <a:xfrm>
                <a:off x="5810" y="1949"/>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8" name="Rectangle 23">
                <a:extLst>
                  <a:ext uri="{FF2B5EF4-FFF2-40B4-BE49-F238E27FC236}">
                    <a16:creationId xmlns:a16="http://schemas.microsoft.com/office/drawing/2014/main" id="{1568B0A5-6DFA-4411-A4A4-8E6292CF1BA9}"/>
                  </a:ext>
                </a:extLst>
              </p:cNvPr>
              <p:cNvSpPr>
                <a:spLocks noChangeArrowheads="1"/>
              </p:cNvSpPr>
              <p:nvPr/>
            </p:nvSpPr>
            <p:spPr bwMode="auto">
              <a:xfrm>
                <a:off x="5869" y="1968"/>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9" name="Rectangle 24">
                <a:extLst>
                  <a:ext uri="{FF2B5EF4-FFF2-40B4-BE49-F238E27FC236}">
                    <a16:creationId xmlns:a16="http://schemas.microsoft.com/office/drawing/2014/main" id="{5CEF12E8-A01E-4AE4-9A9B-36EE6D5C1836}"/>
                  </a:ext>
                </a:extLst>
              </p:cNvPr>
              <p:cNvSpPr>
                <a:spLocks noChangeArrowheads="1"/>
              </p:cNvSpPr>
              <p:nvPr/>
            </p:nvSpPr>
            <p:spPr bwMode="auto">
              <a:xfrm>
                <a:off x="5840" y="1912"/>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0" name="Rectangle 25">
                <a:extLst>
                  <a:ext uri="{FF2B5EF4-FFF2-40B4-BE49-F238E27FC236}">
                    <a16:creationId xmlns:a16="http://schemas.microsoft.com/office/drawing/2014/main" id="{1F0C7B79-F236-4A6B-B62D-481B6112EF1E}"/>
                  </a:ext>
                </a:extLst>
              </p:cNvPr>
              <p:cNvSpPr>
                <a:spLocks noChangeArrowheads="1"/>
              </p:cNvSpPr>
              <p:nvPr/>
            </p:nvSpPr>
            <p:spPr bwMode="auto">
              <a:xfrm>
                <a:off x="5899" y="1949"/>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1" name="Rectangle 26">
                <a:extLst>
                  <a:ext uri="{FF2B5EF4-FFF2-40B4-BE49-F238E27FC236}">
                    <a16:creationId xmlns:a16="http://schemas.microsoft.com/office/drawing/2014/main" id="{79BB2A93-DA0E-439E-95C6-525FB6741FD1}"/>
                  </a:ext>
                </a:extLst>
              </p:cNvPr>
              <p:cNvSpPr>
                <a:spLocks noChangeArrowheads="1"/>
              </p:cNvSpPr>
              <p:nvPr/>
            </p:nvSpPr>
            <p:spPr bwMode="auto">
              <a:xfrm>
                <a:off x="5899" y="1912"/>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2" name="Rectangle 27">
                <a:extLst>
                  <a:ext uri="{FF2B5EF4-FFF2-40B4-BE49-F238E27FC236}">
                    <a16:creationId xmlns:a16="http://schemas.microsoft.com/office/drawing/2014/main" id="{065A0AFE-D5D4-4C09-BA0F-E2E595538CCF}"/>
                  </a:ext>
                </a:extLst>
              </p:cNvPr>
              <p:cNvSpPr>
                <a:spLocks noChangeArrowheads="1"/>
              </p:cNvSpPr>
              <p:nvPr/>
            </p:nvSpPr>
            <p:spPr bwMode="auto">
              <a:xfrm>
                <a:off x="5899" y="1931"/>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3" name="Rectangle 28">
                <a:extLst>
                  <a:ext uri="{FF2B5EF4-FFF2-40B4-BE49-F238E27FC236}">
                    <a16:creationId xmlns:a16="http://schemas.microsoft.com/office/drawing/2014/main" id="{90FC6519-690D-48F1-BC7E-323DD1C35612}"/>
                  </a:ext>
                </a:extLst>
              </p:cNvPr>
              <p:cNvSpPr>
                <a:spLocks noChangeArrowheads="1"/>
              </p:cNvSpPr>
              <p:nvPr/>
            </p:nvSpPr>
            <p:spPr bwMode="auto">
              <a:xfrm>
                <a:off x="5869" y="1912"/>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4" name="Rectangle 29">
                <a:extLst>
                  <a:ext uri="{FF2B5EF4-FFF2-40B4-BE49-F238E27FC236}">
                    <a16:creationId xmlns:a16="http://schemas.microsoft.com/office/drawing/2014/main" id="{F88A7C94-EB30-472B-B722-6317F1A460F3}"/>
                  </a:ext>
                </a:extLst>
              </p:cNvPr>
              <p:cNvSpPr>
                <a:spLocks noChangeArrowheads="1"/>
              </p:cNvSpPr>
              <p:nvPr/>
            </p:nvSpPr>
            <p:spPr bwMode="auto">
              <a:xfrm>
                <a:off x="5869" y="1931"/>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 name="Rectangle 30">
                <a:extLst>
                  <a:ext uri="{FF2B5EF4-FFF2-40B4-BE49-F238E27FC236}">
                    <a16:creationId xmlns:a16="http://schemas.microsoft.com/office/drawing/2014/main" id="{57A7FB97-0AF8-44EE-8440-27510FED1CF6}"/>
                  </a:ext>
                </a:extLst>
              </p:cNvPr>
              <p:cNvSpPr>
                <a:spLocks noChangeArrowheads="1"/>
              </p:cNvSpPr>
              <p:nvPr/>
            </p:nvSpPr>
            <p:spPr bwMode="auto">
              <a:xfrm>
                <a:off x="5869" y="1949"/>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 name="Freeform 31">
                <a:extLst>
                  <a:ext uri="{FF2B5EF4-FFF2-40B4-BE49-F238E27FC236}">
                    <a16:creationId xmlns:a16="http://schemas.microsoft.com/office/drawing/2014/main" id="{8721B9AB-B89A-4CC9-9C3C-D0F0E68CFDB6}"/>
                  </a:ext>
                </a:extLst>
              </p:cNvPr>
              <p:cNvSpPr>
                <a:spLocks noEditPoints="1"/>
              </p:cNvSpPr>
              <p:nvPr/>
            </p:nvSpPr>
            <p:spPr bwMode="auto">
              <a:xfrm>
                <a:off x="5780" y="1856"/>
                <a:ext cx="159" cy="140"/>
              </a:xfrm>
              <a:custGeom>
                <a:avLst/>
                <a:gdLst>
                  <a:gd name="T0" fmla="*/ 129 w 159"/>
                  <a:gd name="T1" fmla="*/ 0 h 140"/>
                  <a:gd name="T2" fmla="*/ 119 w 159"/>
                  <a:gd name="T3" fmla="*/ 0 h 140"/>
                  <a:gd name="T4" fmla="*/ 119 w 159"/>
                  <a:gd name="T5" fmla="*/ 9 h 140"/>
                  <a:gd name="T6" fmla="*/ 40 w 159"/>
                  <a:gd name="T7" fmla="*/ 9 h 140"/>
                  <a:gd name="T8" fmla="*/ 40 w 159"/>
                  <a:gd name="T9" fmla="*/ 0 h 140"/>
                  <a:gd name="T10" fmla="*/ 30 w 159"/>
                  <a:gd name="T11" fmla="*/ 0 h 140"/>
                  <a:gd name="T12" fmla="*/ 30 w 159"/>
                  <a:gd name="T13" fmla="*/ 9 h 140"/>
                  <a:gd name="T14" fmla="*/ 0 w 159"/>
                  <a:gd name="T15" fmla="*/ 9 h 140"/>
                  <a:gd name="T16" fmla="*/ 0 w 159"/>
                  <a:gd name="T17" fmla="*/ 140 h 140"/>
                  <a:gd name="T18" fmla="*/ 159 w 159"/>
                  <a:gd name="T19" fmla="*/ 140 h 140"/>
                  <a:gd name="T20" fmla="*/ 159 w 159"/>
                  <a:gd name="T21" fmla="*/ 9 h 140"/>
                  <a:gd name="T22" fmla="*/ 129 w 159"/>
                  <a:gd name="T23" fmla="*/ 9 h 140"/>
                  <a:gd name="T24" fmla="*/ 129 w 159"/>
                  <a:gd name="T25" fmla="*/ 0 h 140"/>
                  <a:gd name="T26" fmla="*/ 149 w 159"/>
                  <a:gd name="T27" fmla="*/ 131 h 140"/>
                  <a:gd name="T28" fmla="*/ 10 w 159"/>
                  <a:gd name="T29" fmla="*/ 131 h 140"/>
                  <a:gd name="T30" fmla="*/ 10 w 159"/>
                  <a:gd name="T31" fmla="*/ 47 h 140"/>
                  <a:gd name="T32" fmla="*/ 149 w 159"/>
                  <a:gd name="T33" fmla="*/ 47 h 140"/>
                  <a:gd name="T34" fmla="*/ 149 w 159"/>
                  <a:gd name="T35" fmla="*/ 131 h 140"/>
                  <a:gd name="T36" fmla="*/ 149 w 159"/>
                  <a:gd name="T37" fmla="*/ 18 h 140"/>
                  <a:gd name="T38" fmla="*/ 149 w 159"/>
                  <a:gd name="T39" fmla="*/ 37 h 140"/>
                  <a:gd name="T40" fmla="*/ 10 w 159"/>
                  <a:gd name="T41" fmla="*/ 37 h 140"/>
                  <a:gd name="T42" fmla="*/ 10 w 159"/>
                  <a:gd name="T43" fmla="*/ 18 h 140"/>
                  <a:gd name="T44" fmla="*/ 30 w 159"/>
                  <a:gd name="T45" fmla="*/ 18 h 140"/>
                  <a:gd name="T46" fmla="*/ 30 w 159"/>
                  <a:gd name="T47" fmla="*/ 28 h 140"/>
                  <a:gd name="T48" fmla="*/ 40 w 159"/>
                  <a:gd name="T49" fmla="*/ 28 h 140"/>
                  <a:gd name="T50" fmla="*/ 40 w 159"/>
                  <a:gd name="T51" fmla="*/ 18 h 140"/>
                  <a:gd name="T52" fmla="*/ 119 w 159"/>
                  <a:gd name="T53" fmla="*/ 18 h 140"/>
                  <a:gd name="T54" fmla="*/ 119 w 159"/>
                  <a:gd name="T55" fmla="*/ 28 h 140"/>
                  <a:gd name="T56" fmla="*/ 129 w 159"/>
                  <a:gd name="T57" fmla="*/ 28 h 140"/>
                  <a:gd name="T58" fmla="*/ 129 w 159"/>
                  <a:gd name="T59" fmla="*/ 18 h 140"/>
                  <a:gd name="T60" fmla="*/ 149 w 159"/>
                  <a:gd name="T61" fmla="*/ 1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9" h="140">
                    <a:moveTo>
                      <a:pt x="129" y="0"/>
                    </a:moveTo>
                    <a:lnTo>
                      <a:pt x="119" y="0"/>
                    </a:lnTo>
                    <a:lnTo>
                      <a:pt x="119" y="9"/>
                    </a:lnTo>
                    <a:lnTo>
                      <a:pt x="40" y="9"/>
                    </a:lnTo>
                    <a:lnTo>
                      <a:pt x="40" y="0"/>
                    </a:lnTo>
                    <a:lnTo>
                      <a:pt x="30" y="0"/>
                    </a:lnTo>
                    <a:lnTo>
                      <a:pt x="30" y="9"/>
                    </a:lnTo>
                    <a:lnTo>
                      <a:pt x="0" y="9"/>
                    </a:lnTo>
                    <a:lnTo>
                      <a:pt x="0" y="140"/>
                    </a:lnTo>
                    <a:lnTo>
                      <a:pt x="159" y="140"/>
                    </a:lnTo>
                    <a:lnTo>
                      <a:pt x="159" y="9"/>
                    </a:lnTo>
                    <a:lnTo>
                      <a:pt x="129" y="9"/>
                    </a:lnTo>
                    <a:lnTo>
                      <a:pt x="129" y="0"/>
                    </a:lnTo>
                    <a:close/>
                    <a:moveTo>
                      <a:pt x="149" y="131"/>
                    </a:moveTo>
                    <a:lnTo>
                      <a:pt x="10" y="131"/>
                    </a:lnTo>
                    <a:lnTo>
                      <a:pt x="10" y="47"/>
                    </a:lnTo>
                    <a:lnTo>
                      <a:pt x="149" y="47"/>
                    </a:lnTo>
                    <a:lnTo>
                      <a:pt x="149" y="131"/>
                    </a:lnTo>
                    <a:close/>
                    <a:moveTo>
                      <a:pt x="149" y="18"/>
                    </a:moveTo>
                    <a:lnTo>
                      <a:pt x="149" y="37"/>
                    </a:lnTo>
                    <a:lnTo>
                      <a:pt x="10" y="37"/>
                    </a:lnTo>
                    <a:lnTo>
                      <a:pt x="10" y="18"/>
                    </a:lnTo>
                    <a:lnTo>
                      <a:pt x="30" y="18"/>
                    </a:lnTo>
                    <a:lnTo>
                      <a:pt x="30" y="28"/>
                    </a:lnTo>
                    <a:lnTo>
                      <a:pt x="40" y="28"/>
                    </a:lnTo>
                    <a:lnTo>
                      <a:pt x="40" y="18"/>
                    </a:lnTo>
                    <a:lnTo>
                      <a:pt x="119" y="18"/>
                    </a:lnTo>
                    <a:lnTo>
                      <a:pt x="119" y="28"/>
                    </a:lnTo>
                    <a:lnTo>
                      <a:pt x="129" y="28"/>
                    </a:lnTo>
                    <a:lnTo>
                      <a:pt x="129" y="18"/>
                    </a:lnTo>
                    <a:lnTo>
                      <a:pt x="1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sp>
          <p:nvSpPr>
            <p:cNvPr id="170" name="Freeform 35">
              <a:extLst>
                <a:ext uri="{FF2B5EF4-FFF2-40B4-BE49-F238E27FC236}">
                  <a16:creationId xmlns:a16="http://schemas.microsoft.com/office/drawing/2014/main" id="{35419E54-7C85-4608-A652-8603B8258AF3}"/>
                </a:ext>
              </a:extLst>
            </p:cNvPr>
            <p:cNvSpPr>
              <a:spLocks noEditPoints="1"/>
            </p:cNvSpPr>
            <p:nvPr/>
          </p:nvSpPr>
          <p:spPr bwMode="auto">
            <a:xfrm>
              <a:off x="9945079" y="2338352"/>
              <a:ext cx="252412" cy="179388"/>
            </a:xfrm>
            <a:custGeom>
              <a:avLst/>
              <a:gdLst>
                <a:gd name="T0" fmla="*/ 499 w 512"/>
                <a:gd name="T1" fmla="*/ 144 h 384"/>
                <a:gd name="T2" fmla="*/ 480 w 512"/>
                <a:gd name="T3" fmla="*/ 192 h 384"/>
                <a:gd name="T4" fmla="*/ 441 w 512"/>
                <a:gd name="T5" fmla="*/ 134 h 384"/>
                <a:gd name="T6" fmla="*/ 371 w 512"/>
                <a:gd name="T7" fmla="*/ 147 h 384"/>
                <a:gd name="T8" fmla="*/ 342 w 512"/>
                <a:gd name="T9" fmla="*/ 236 h 384"/>
                <a:gd name="T10" fmla="*/ 365 w 512"/>
                <a:gd name="T11" fmla="*/ 317 h 384"/>
                <a:gd name="T12" fmla="*/ 352 w 512"/>
                <a:gd name="T13" fmla="*/ 384 h 384"/>
                <a:gd name="T14" fmla="*/ 294 w 512"/>
                <a:gd name="T15" fmla="*/ 296 h 384"/>
                <a:gd name="T16" fmla="*/ 189 w 512"/>
                <a:gd name="T17" fmla="*/ 317 h 384"/>
                <a:gd name="T18" fmla="*/ 128 w 512"/>
                <a:gd name="T19" fmla="*/ 384 h 384"/>
                <a:gd name="T20" fmla="*/ 170 w 512"/>
                <a:gd name="T21" fmla="*/ 290 h 384"/>
                <a:gd name="T22" fmla="*/ 160 w 512"/>
                <a:gd name="T23" fmla="*/ 192 h 384"/>
                <a:gd name="T24" fmla="*/ 121 w 512"/>
                <a:gd name="T25" fmla="*/ 134 h 384"/>
                <a:gd name="T26" fmla="*/ 51 w 512"/>
                <a:gd name="T27" fmla="*/ 147 h 384"/>
                <a:gd name="T28" fmla="*/ 0 w 512"/>
                <a:gd name="T29" fmla="*/ 192 h 384"/>
                <a:gd name="T30" fmla="*/ 29 w 512"/>
                <a:gd name="T31" fmla="*/ 124 h 384"/>
                <a:gd name="T32" fmla="*/ 32 w 512"/>
                <a:gd name="T33" fmla="*/ 64 h 384"/>
                <a:gd name="T34" fmla="*/ 72 w 512"/>
                <a:gd name="T35" fmla="*/ 6 h 384"/>
                <a:gd name="T36" fmla="*/ 142 w 512"/>
                <a:gd name="T37" fmla="*/ 19 h 384"/>
                <a:gd name="T38" fmla="*/ 156 w 512"/>
                <a:gd name="T39" fmla="*/ 88 h 384"/>
                <a:gd name="T40" fmla="*/ 211 w 512"/>
                <a:gd name="T41" fmla="*/ 108 h 384"/>
                <a:gd name="T42" fmla="*/ 336 w 512"/>
                <a:gd name="T43" fmla="*/ 139 h 384"/>
                <a:gd name="T44" fmla="*/ 352 w 512"/>
                <a:gd name="T45" fmla="*/ 64 h 384"/>
                <a:gd name="T46" fmla="*/ 392 w 512"/>
                <a:gd name="T47" fmla="*/ 6 h 384"/>
                <a:gd name="T48" fmla="*/ 462 w 512"/>
                <a:gd name="T49" fmla="*/ 19 h 384"/>
                <a:gd name="T50" fmla="*/ 476 w 512"/>
                <a:gd name="T51" fmla="*/ 88 h 384"/>
                <a:gd name="T52" fmla="*/ 67 w 512"/>
                <a:gd name="T53" fmla="*/ 77 h 384"/>
                <a:gd name="T54" fmla="*/ 96 w 512"/>
                <a:gd name="T55" fmla="*/ 96 h 384"/>
                <a:gd name="T56" fmla="*/ 126 w 512"/>
                <a:gd name="T57" fmla="*/ 77 h 384"/>
                <a:gd name="T58" fmla="*/ 119 w 512"/>
                <a:gd name="T59" fmla="*/ 42 h 384"/>
                <a:gd name="T60" fmla="*/ 84 w 512"/>
                <a:gd name="T61" fmla="*/ 35 h 384"/>
                <a:gd name="T62" fmla="*/ 64 w 512"/>
                <a:gd name="T63" fmla="*/ 64 h 384"/>
                <a:gd name="T64" fmla="*/ 302 w 512"/>
                <a:gd name="T65" fmla="*/ 238 h 384"/>
                <a:gd name="T66" fmla="*/ 315 w 512"/>
                <a:gd name="T67" fmla="*/ 168 h 384"/>
                <a:gd name="T68" fmla="*/ 256 w 512"/>
                <a:gd name="T69" fmla="*/ 128 h 384"/>
                <a:gd name="T70" fmla="*/ 198 w 512"/>
                <a:gd name="T71" fmla="*/ 168 h 384"/>
                <a:gd name="T72" fmla="*/ 211 w 512"/>
                <a:gd name="T73" fmla="*/ 238 h 384"/>
                <a:gd name="T74" fmla="*/ 384 w 512"/>
                <a:gd name="T75" fmla="*/ 64 h 384"/>
                <a:gd name="T76" fmla="*/ 404 w 512"/>
                <a:gd name="T77" fmla="*/ 94 h 384"/>
                <a:gd name="T78" fmla="*/ 439 w 512"/>
                <a:gd name="T79" fmla="*/ 87 h 384"/>
                <a:gd name="T80" fmla="*/ 446 w 512"/>
                <a:gd name="T81" fmla="*/ 52 h 384"/>
                <a:gd name="T82" fmla="*/ 416 w 512"/>
                <a:gd name="T83" fmla="*/ 32 h 384"/>
                <a:gd name="T84" fmla="*/ 387 w 512"/>
                <a:gd name="T85" fmla="*/ 5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2" h="384">
                  <a:moveTo>
                    <a:pt x="463" y="108"/>
                  </a:moveTo>
                  <a:cubicBezTo>
                    <a:pt x="470" y="113"/>
                    <a:pt x="477" y="118"/>
                    <a:pt x="483" y="124"/>
                  </a:cubicBezTo>
                  <a:cubicBezTo>
                    <a:pt x="490" y="130"/>
                    <a:pt x="495" y="137"/>
                    <a:pt x="499" y="144"/>
                  </a:cubicBezTo>
                  <a:cubicBezTo>
                    <a:pt x="503" y="151"/>
                    <a:pt x="507" y="159"/>
                    <a:pt x="509" y="167"/>
                  </a:cubicBezTo>
                  <a:cubicBezTo>
                    <a:pt x="511" y="175"/>
                    <a:pt x="512" y="184"/>
                    <a:pt x="512" y="192"/>
                  </a:cubicBezTo>
                  <a:lnTo>
                    <a:pt x="480" y="192"/>
                  </a:lnTo>
                  <a:cubicBezTo>
                    <a:pt x="480" y="184"/>
                    <a:pt x="479" y="176"/>
                    <a:pt x="475" y="168"/>
                  </a:cubicBezTo>
                  <a:cubicBezTo>
                    <a:pt x="472" y="160"/>
                    <a:pt x="467" y="153"/>
                    <a:pt x="462" y="147"/>
                  </a:cubicBezTo>
                  <a:cubicBezTo>
                    <a:pt x="456" y="142"/>
                    <a:pt x="449" y="137"/>
                    <a:pt x="441" y="134"/>
                  </a:cubicBezTo>
                  <a:cubicBezTo>
                    <a:pt x="433" y="130"/>
                    <a:pt x="425" y="128"/>
                    <a:pt x="416" y="128"/>
                  </a:cubicBezTo>
                  <a:cubicBezTo>
                    <a:pt x="408" y="128"/>
                    <a:pt x="399" y="130"/>
                    <a:pt x="392" y="134"/>
                  </a:cubicBezTo>
                  <a:cubicBezTo>
                    <a:pt x="384" y="137"/>
                    <a:pt x="377" y="142"/>
                    <a:pt x="371" y="147"/>
                  </a:cubicBezTo>
                  <a:cubicBezTo>
                    <a:pt x="366" y="153"/>
                    <a:pt x="361" y="160"/>
                    <a:pt x="358" y="168"/>
                  </a:cubicBezTo>
                  <a:cubicBezTo>
                    <a:pt x="354" y="176"/>
                    <a:pt x="352" y="184"/>
                    <a:pt x="352" y="192"/>
                  </a:cubicBezTo>
                  <a:cubicBezTo>
                    <a:pt x="352" y="208"/>
                    <a:pt x="349" y="222"/>
                    <a:pt x="342" y="236"/>
                  </a:cubicBezTo>
                  <a:cubicBezTo>
                    <a:pt x="335" y="249"/>
                    <a:pt x="326" y="261"/>
                    <a:pt x="313" y="270"/>
                  </a:cubicBezTo>
                  <a:cubicBezTo>
                    <a:pt x="324" y="275"/>
                    <a:pt x="334" y="282"/>
                    <a:pt x="343" y="290"/>
                  </a:cubicBezTo>
                  <a:cubicBezTo>
                    <a:pt x="352" y="298"/>
                    <a:pt x="359" y="307"/>
                    <a:pt x="365" y="317"/>
                  </a:cubicBezTo>
                  <a:cubicBezTo>
                    <a:pt x="371" y="327"/>
                    <a:pt x="376" y="338"/>
                    <a:pt x="379" y="349"/>
                  </a:cubicBezTo>
                  <a:cubicBezTo>
                    <a:pt x="383" y="361"/>
                    <a:pt x="384" y="372"/>
                    <a:pt x="384" y="384"/>
                  </a:cubicBezTo>
                  <a:lnTo>
                    <a:pt x="352" y="384"/>
                  </a:lnTo>
                  <a:cubicBezTo>
                    <a:pt x="352" y="371"/>
                    <a:pt x="350" y="359"/>
                    <a:pt x="345" y="347"/>
                  </a:cubicBezTo>
                  <a:cubicBezTo>
                    <a:pt x="340" y="336"/>
                    <a:pt x="333" y="325"/>
                    <a:pt x="324" y="317"/>
                  </a:cubicBezTo>
                  <a:cubicBezTo>
                    <a:pt x="316" y="308"/>
                    <a:pt x="305" y="301"/>
                    <a:pt x="294" y="296"/>
                  </a:cubicBezTo>
                  <a:cubicBezTo>
                    <a:pt x="282" y="291"/>
                    <a:pt x="270" y="288"/>
                    <a:pt x="256" y="288"/>
                  </a:cubicBezTo>
                  <a:cubicBezTo>
                    <a:pt x="243" y="288"/>
                    <a:pt x="231" y="291"/>
                    <a:pt x="219" y="296"/>
                  </a:cubicBezTo>
                  <a:cubicBezTo>
                    <a:pt x="208" y="301"/>
                    <a:pt x="197" y="308"/>
                    <a:pt x="189" y="317"/>
                  </a:cubicBezTo>
                  <a:cubicBezTo>
                    <a:pt x="180" y="325"/>
                    <a:pt x="173" y="336"/>
                    <a:pt x="168" y="347"/>
                  </a:cubicBezTo>
                  <a:cubicBezTo>
                    <a:pt x="163" y="359"/>
                    <a:pt x="160" y="371"/>
                    <a:pt x="160" y="384"/>
                  </a:cubicBezTo>
                  <a:lnTo>
                    <a:pt x="128" y="384"/>
                  </a:lnTo>
                  <a:cubicBezTo>
                    <a:pt x="128" y="372"/>
                    <a:pt x="130" y="361"/>
                    <a:pt x="133" y="349"/>
                  </a:cubicBezTo>
                  <a:cubicBezTo>
                    <a:pt x="137" y="338"/>
                    <a:pt x="142" y="327"/>
                    <a:pt x="148" y="317"/>
                  </a:cubicBezTo>
                  <a:cubicBezTo>
                    <a:pt x="154" y="307"/>
                    <a:pt x="161" y="298"/>
                    <a:pt x="170" y="290"/>
                  </a:cubicBezTo>
                  <a:cubicBezTo>
                    <a:pt x="179" y="282"/>
                    <a:pt x="189" y="275"/>
                    <a:pt x="199" y="270"/>
                  </a:cubicBezTo>
                  <a:cubicBezTo>
                    <a:pt x="187" y="261"/>
                    <a:pt x="178" y="249"/>
                    <a:pt x="171" y="236"/>
                  </a:cubicBezTo>
                  <a:cubicBezTo>
                    <a:pt x="164" y="222"/>
                    <a:pt x="160" y="208"/>
                    <a:pt x="160" y="192"/>
                  </a:cubicBezTo>
                  <a:cubicBezTo>
                    <a:pt x="160" y="184"/>
                    <a:pt x="159" y="176"/>
                    <a:pt x="155" y="168"/>
                  </a:cubicBezTo>
                  <a:cubicBezTo>
                    <a:pt x="152" y="160"/>
                    <a:pt x="147" y="153"/>
                    <a:pt x="142" y="147"/>
                  </a:cubicBezTo>
                  <a:cubicBezTo>
                    <a:pt x="136" y="142"/>
                    <a:pt x="129" y="137"/>
                    <a:pt x="121" y="134"/>
                  </a:cubicBezTo>
                  <a:cubicBezTo>
                    <a:pt x="113" y="130"/>
                    <a:pt x="105" y="128"/>
                    <a:pt x="96" y="128"/>
                  </a:cubicBezTo>
                  <a:cubicBezTo>
                    <a:pt x="88" y="128"/>
                    <a:pt x="79" y="130"/>
                    <a:pt x="72" y="134"/>
                  </a:cubicBezTo>
                  <a:cubicBezTo>
                    <a:pt x="64" y="137"/>
                    <a:pt x="57" y="142"/>
                    <a:pt x="51" y="147"/>
                  </a:cubicBezTo>
                  <a:cubicBezTo>
                    <a:pt x="46" y="153"/>
                    <a:pt x="41" y="160"/>
                    <a:pt x="38" y="168"/>
                  </a:cubicBezTo>
                  <a:cubicBezTo>
                    <a:pt x="34" y="176"/>
                    <a:pt x="32" y="184"/>
                    <a:pt x="32" y="192"/>
                  </a:cubicBezTo>
                  <a:lnTo>
                    <a:pt x="0" y="192"/>
                  </a:lnTo>
                  <a:cubicBezTo>
                    <a:pt x="0" y="184"/>
                    <a:pt x="2" y="175"/>
                    <a:pt x="4" y="167"/>
                  </a:cubicBezTo>
                  <a:cubicBezTo>
                    <a:pt x="6" y="159"/>
                    <a:pt x="10" y="151"/>
                    <a:pt x="14" y="144"/>
                  </a:cubicBezTo>
                  <a:cubicBezTo>
                    <a:pt x="18" y="137"/>
                    <a:pt x="23" y="130"/>
                    <a:pt x="29" y="124"/>
                  </a:cubicBezTo>
                  <a:cubicBezTo>
                    <a:pt x="36" y="118"/>
                    <a:pt x="42" y="113"/>
                    <a:pt x="50" y="108"/>
                  </a:cubicBezTo>
                  <a:cubicBezTo>
                    <a:pt x="44" y="103"/>
                    <a:pt x="40" y="96"/>
                    <a:pt x="37" y="88"/>
                  </a:cubicBezTo>
                  <a:cubicBezTo>
                    <a:pt x="34" y="81"/>
                    <a:pt x="32" y="73"/>
                    <a:pt x="32" y="64"/>
                  </a:cubicBezTo>
                  <a:cubicBezTo>
                    <a:pt x="32" y="56"/>
                    <a:pt x="34" y="48"/>
                    <a:pt x="38" y="40"/>
                  </a:cubicBezTo>
                  <a:cubicBezTo>
                    <a:pt x="41" y="32"/>
                    <a:pt x="46" y="25"/>
                    <a:pt x="51" y="19"/>
                  </a:cubicBezTo>
                  <a:cubicBezTo>
                    <a:pt x="57" y="14"/>
                    <a:pt x="64" y="9"/>
                    <a:pt x="72" y="6"/>
                  </a:cubicBezTo>
                  <a:cubicBezTo>
                    <a:pt x="79" y="2"/>
                    <a:pt x="88" y="0"/>
                    <a:pt x="96" y="0"/>
                  </a:cubicBezTo>
                  <a:cubicBezTo>
                    <a:pt x="105" y="0"/>
                    <a:pt x="113" y="2"/>
                    <a:pt x="121" y="6"/>
                  </a:cubicBezTo>
                  <a:cubicBezTo>
                    <a:pt x="129" y="9"/>
                    <a:pt x="136" y="14"/>
                    <a:pt x="142" y="19"/>
                  </a:cubicBezTo>
                  <a:cubicBezTo>
                    <a:pt x="147" y="25"/>
                    <a:pt x="152" y="32"/>
                    <a:pt x="155" y="40"/>
                  </a:cubicBezTo>
                  <a:cubicBezTo>
                    <a:pt x="159" y="48"/>
                    <a:pt x="160" y="56"/>
                    <a:pt x="160" y="64"/>
                  </a:cubicBezTo>
                  <a:cubicBezTo>
                    <a:pt x="160" y="73"/>
                    <a:pt x="159" y="81"/>
                    <a:pt x="156" y="88"/>
                  </a:cubicBezTo>
                  <a:cubicBezTo>
                    <a:pt x="153" y="96"/>
                    <a:pt x="148" y="103"/>
                    <a:pt x="143" y="108"/>
                  </a:cubicBezTo>
                  <a:cubicBezTo>
                    <a:pt x="157" y="116"/>
                    <a:pt x="168" y="126"/>
                    <a:pt x="176" y="139"/>
                  </a:cubicBezTo>
                  <a:cubicBezTo>
                    <a:pt x="185" y="126"/>
                    <a:pt x="197" y="116"/>
                    <a:pt x="211" y="108"/>
                  </a:cubicBezTo>
                  <a:cubicBezTo>
                    <a:pt x="225" y="100"/>
                    <a:pt x="240" y="96"/>
                    <a:pt x="256" y="96"/>
                  </a:cubicBezTo>
                  <a:cubicBezTo>
                    <a:pt x="273" y="96"/>
                    <a:pt x="288" y="100"/>
                    <a:pt x="302" y="108"/>
                  </a:cubicBezTo>
                  <a:cubicBezTo>
                    <a:pt x="316" y="116"/>
                    <a:pt x="327" y="126"/>
                    <a:pt x="336" y="139"/>
                  </a:cubicBezTo>
                  <a:cubicBezTo>
                    <a:pt x="345" y="126"/>
                    <a:pt x="356" y="116"/>
                    <a:pt x="370" y="108"/>
                  </a:cubicBezTo>
                  <a:cubicBezTo>
                    <a:pt x="364" y="103"/>
                    <a:pt x="360" y="96"/>
                    <a:pt x="357" y="88"/>
                  </a:cubicBezTo>
                  <a:cubicBezTo>
                    <a:pt x="354" y="81"/>
                    <a:pt x="352" y="73"/>
                    <a:pt x="352" y="64"/>
                  </a:cubicBezTo>
                  <a:cubicBezTo>
                    <a:pt x="352" y="56"/>
                    <a:pt x="354" y="48"/>
                    <a:pt x="358" y="40"/>
                  </a:cubicBezTo>
                  <a:cubicBezTo>
                    <a:pt x="361" y="32"/>
                    <a:pt x="366" y="25"/>
                    <a:pt x="371" y="19"/>
                  </a:cubicBezTo>
                  <a:cubicBezTo>
                    <a:pt x="377" y="14"/>
                    <a:pt x="384" y="9"/>
                    <a:pt x="392" y="6"/>
                  </a:cubicBezTo>
                  <a:cubicBezTo>
                    <a:pt x="399" y="2"/>
                    <a:pt x="408" y="0"/>
                    <a:pt x="416" y="0"/>
                  </a:cubicBezTo>
                  <a:cubicBezTo>
                    <a:pt x="425" y="0"/>
                    <a:pt x="433" y="2"/>
                    <a:pt x="441" y="6"/>
                  </a:cubicBezTo>
                  <a:cubicBezTo>
                    <a:pt x="449" y="9"/>
                    <a:pt x="456" y="14"/>
                    <a:pt x="462" y="19"/>
                  </a:cubicBezTo>
                  <a:cubicBezTo>
                    <a:pt x="467" y="25"/>
                    <a:pt x="472" y="32"/>
                    <a:pt x="475" y="40"/>
                  </a:cubicBezTo>
                  <a:cubicBezTo>
                    <a:pt x="479" y="48"/>
                    <a:pt x="480" y="56"/>
                    <a:pt x="480" y="64"/>
                  </a:cubicBezTo>
                  <a:cubicBezTo>
                    <a:pt x="480" y="73"/>
                    <a:pt x="479" y="81"/>
                    <a:pt x="476" y="88"/>
                  </a:cubicBezTo>
                  <a:cubicBezTo>
                    <a:pt x="473" y="96"/>
                    <a:pt x="468" y="103"/>
                    <a:pt x="463" y="108"/>
                  </a:cubicBezTo>
                  <a:close/>
                  <a:moveTo>
                    <a:pt x="64" y="64"/>
                  </a:moveTo>
                  <a:cubicBezTo>
                    <a:pt x="64" y="69"/>
                    <a:pt x="65" y="73"/>
                    <a:pt x="67" y="77"/>
                  </a:cubicBezTo>
                  <a:cubicBezTo>
                    <a:pt x="69" y="81"/>
                    <a:pt x="71" y="84"/>
                    <a:pt x="74" y="87"/>
                  </a:cubicBezTo>
                  <a:cubicBezTo>
                    <a:pt x="77" y="90"/>
                    <a:pt x="80" y="92"/>
                    <a:pt x="84" y="94"/>
                  </a:cubicBezTo>
                  <a:cubicBezTo>
                    <a:pt x="88" y="96"/>
                    <a:pt x="92" y="96"/>
                    <a:pt x="96" y="96"/>
                  </a:cubicBezTo>
                  <a:cubicBezTo>
                    <a:pt x="101" y="96"/>
                    <a:pt x="105" y="96"/>
                    <a:pt x="109" y="94"/>
                  </a:cubicBezTo>
                  <a:cubicBezTo>
                    <a:pt x="113" y="92"/>
                    <a:pt x="116" y="90"/>
                    <a:pt x="119" y="87"/>
                  </a:cubicBezTo>
                  <a:cubicBezTo>
                    <a:pt x="122" y="84"/>
                    <a:pt x="124" y="81"/>
                    <a:pt x="126" y="77"/>
                  </a:cubicBezTo>
                  <a:cubicBezTo>
                    <a:pt x="128" y="73"/>
                    <a:pt x="128" y="69"/>
                    <a:pt x="128" y="64"/>
                  </a:cubicBezTo>
                  <a:cubicBezTo>
                    <a:pt x="128" y="60"/>
                    <a:pt x="128" y="56"/>
                    <a:pt x="126" y="52"/>
                  </a:cubicBezTo>
                  <a:cubicBezTo>
                    <a:pt x="124" y="48"/>
                    <a:pt x="122" y="45"/>
                    <a:pt x="119" y="42"/>
                  </a:cubicBezTo>
                  <a:cubicBezTo>
                    <a:pt x="116" y="39"/>
                    <a:pt x="113" y="37"/>
                    <a:pt x="109" y="35"/>
                  </a:cubicBezTo>
                  <a:cubicBezTo>
                    <a:pt x="105" y="33"/>
                    <a:pt x="101" y="32"/>
                    <a:pt x="96" y="32"/>
                  </a:cubicBezTo>
                  <a:cubicBezTo>
                    <a:pt x="92" y="32"/>
                    <a:pt x="88" y="33"/>
                    <a:pt x="84" y="35"/>
                  </a:cubicBezTo>
                  <a:cubicBezTo>
                    <a:pt x="80" y="37"/>
                    <a:pt x="77" y="39"/>
                    <a:pt x="74" y="42"/>
                  </a:cubicBezTo>
                  <a:cubicBezTo>
                    <a:pt x="71" y="45"/>
                    <a:pt x="69" y="48"/>
                    <a:pt x="67" y="52"/>
                  </a:cubicBezTo>
                  <a:cubicBezTo>
                    <a:pt x="65" y="56"/>
                    <a:pt x="64" y="60"/>
                    <a:pt x="64" y="64"/>
                  </a:cubicBezTo>
                  <a:close/>
                  <a:moveTo>
                    <a:pt x="256" y="256"/>
                  </a:moveTo>
                  <a:cubicBezTo>
                    <a:pt x="265" y="256"/>
                    <a:pt x="273" y="255"/>
                    <a:pt x="281" y="251"/>
                  </a:cubicBezTo>
                  <a:cubicBezTo>
                    <a:pt x="289" y="248"/>
                    <a:pt x="296" y="243"/>
                    <a:pt x="302" y="238"/>
                  </a:cubicBezTo>
                  <a:cubicBezTo>
                    <a:pt x="307" y="232"/>
                    <a:pt x="312" y="225"/>
                    <a:pt x="315" y="217"/>
                  </a:cubicBezTo>
                  <a:cubicBezTo>
                    <a:pt x="319" y="210"/>
                    <a:pt x="320" y="201"/>
                    <a:pt x="320" y="192"/>
                  </a:cubicBezTo>
                  <a:cubicBezTo>
                    <a:pt x="320" y="184"/>
                    <a:pt x="319" y="176"/>
                    <a:pt x="315" y="168"/>
                  </a:cubicBezTo>
                  <a:cubicBezTo>
                    <a:pt x="312" y="160"/>
                    <a:pt x="307" y="153"/>
                    <a:pt x="302" y="147"/>
                  </a:cubicBezTo>
                  <a:cubicBezTo>
                    <a:pt x="296" y="142"/>
                    <a:pt x="289" y="137"/>
                    <a:pt x="281" y="134"/>
                  </a:cubicBezTo>
                  <a:cubicBezTo>
                    <a:pt x="273" y="130"/>
                    <a:pt x="265" y="128"/>
                    <a:pt x="256" y="128"/>
                  </a:cubicBezTo>
                  <a:cubicBezTo>
                    <a:pt x="248" y="128"/>
                    <a:pt x="239" y="130"/>
                    <a:pt x="232" y="134"/>
                  </a:cubicBezTo>
                  <a:cubicBezTo>
                    <a:pt x="224" y="137"/>
                    <a:pt x="217" y="142"/>
                    <a:pt x="211" y="147"/>
                  </a:cubicBezTo>
                  <a:cubicBezTo>
                    <a:pt x="206" y="153"/>
                    <a:pt x="201" y="160"/>
                    <a:pt x="198" y="168"/>
                  </a:cubicBezTo>
                  <a:cubicBezTo>
                    <a:pt x="194" y="176"/>
                    <a:pt x="192" y="184"/>
                    <a:pt x="192" y="192"/>
                  </a:cubicBezTo>
                  <a:cubicBezTo>
                    <a:pt x="192" y="201"/>
                    <a:pt x="194" y="210"/>
                    <a:pt x="198" y="217"/>
                  </a:cubicBezTo>
                  <a:cubicBezTo>
                    <a:pt x="201" y="225"/>
                    <a:pt x="206" y="232"/>
                    <a:pt x="211" y="238"/>
                  </a:cubicBezTo>
                  <a:cubicBezTo>
                    <a:pt x="217" y="243"/>
                    <a:pt x="224" y="248"/>
                    <a:pt x="232" y="251"/>
                  </a:cubicBezTo>
                  <a:cubicBezTo>
                    <a:pt x="239" y="255"/>
                    <a:pt x="248" y="256"/>
                    <a:pt x="256" y="256"/>
                  </a:cubicBezTo>
                  <a:close/>
                  <a:moveTo>
                    <a:pt x="384" y="64"/>
                  </a:moveTo>
                  <a:cubicBezTo>
                    <a:pt x="384" y="69"/>
                    <a:pt x="385" y="73"/>
                    <a:pt x="387" y="77"/>
                  </a:cubicBezTo>
                  <a:cubicBezTo>
                    <a:pt x="389" y="81"/>
                    <a:pt x="391" y="84"/>
                    <a:pt x="394" y="87"/>
                  </a:cubicBezTo>
                  <a:cubicBezTo>
                    <a:pt x="397" y="90"/>
                    <a:pt x="400" y="92"/>
                    <a:pt x="404" y="94"/>
                  </a:cubicBezTo>
                  <a:cubicBezTo>
                    <a:pt x="408" y="96"/>
                    <a:pt x="412" y="96"/>
                    <a:pt x="416" y="96"/>
                  </a:cubicBezTo>
                  <a:cubicBezTo>
                    <a:pt x="421" y="96"/>
                    <a:pt x="425" y="96"/>
                    <a:pt x="429" y="94"/>
                  </a:cubicBezTo>
                  <a:cubicBezTo>
                    <a:pt x="433" y="92"/>
                    <a:pt x="436" y="90"/>
                    <a:pt x="439" y="87"/>
                  </a:cubicBezTo>
                  <a:cubicBezTo>
                    <a:pt x="442" y="84"/>
                    <a:pt x="444" y="81"/>
                    <a:pt x="446" y="77"/>
                  </a:cubicBezTo>
                  <a:cubicBezTo>
                    <a:pt x="448" y="73"/>
                    <a:pt x="448" y="69"/>
                    <a:pt x="448" y="64"/>
                  </a:cubicBezTo>
                  <a:cubicBezTo>
                    <a:pt x="448" y="60"/>
                    <a:pt x="448" y="56"/>
                    <a:pt x="446" y="52"/>
                  </a:cubicBezTo>
                  <a:cubicBezTo>
                    <a:pt x="444" y="48"/>
                    <a:pt x="442" y="45"/>
                    <a:pt x="439" y="42"/>
                  </a:cubicBezTo>
                  <a:cubicBezTo>
                    <a:pt x="436" y="39"/>
                    <a:pt x="433" y="37"/>
                    <a:pt x="429" y="35"/>
                  </a:cubicBezTo>
                  <a:cubicBezTo>
                    <a:pt x="425" y="33"/>
                    <a:pt x="421" y="32"/>
                    <a:pt x="416" y="32"/>
                  </a:cubicBezTo>
                  <a:cubicBezTo>
                    <a:pt x="412" y="32"/>
                    <a:pt x="408" y="33"/>
                    <a:pt x="404" y="35"/>
                  </a:cubicBezTo>
                  <a:cubicBezTo>
                    <a:pt x="400" y="37"/>
                    <a:pt x="397" y="39"/>
                    <a:pt x="394" y="42"/>
                  </a:cubicBezTo>
                  <a:cubicBezTo>
                    <a:pt x="391" y="45"/>
                    <a:pt x="389" y="48"/>
                    <a:pt x="387" y="52"/>
                  </a:cubicBezTo>
                  <a:cubicBezTo>
                    <a:pt x="385" y="56"/>
                    <a:pt x="384" y="60"/>
                    <a:pt x="384" y="64"/>
                  </a:cubicBez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171" name="Freeform 39">
              <a:extLst>
                <a:ext uri="{FF2B5EF4-FFF2-40B4-BE49-F238E27FC236}">
                  <a16:creationId xmlns:a16="http://schemas.microsoft.com/office/drawing/2014/main" id="{479CD445-FFFF-4055-8FCD-C2AC9A0ED86A}"/>
                </a:ext>
              </a:extLst>
            </p:cNvPr>
            <p:cNvSpPr>
              <a:spLocks noEditPoints="1"/>
            </p:cNvSpPr>
            <p:nvPr/>
          </p:nvSpPr>
          <p:spPr bwMode="auto">
            <a:xfrm>
              <a:off x="10734675" y="3295651"/>
              <a:ext cx="249238" cy="269875"/>
            </a:xfrm>
            <a:custGeom>
              <a:avLst/>
              <a:gdLst>
                <a:gd name="T0" fmla="*/ 109 w 157"/>
                <a:gd name="T1" fmla="*/ 32 h 170"/>
                <a:gd name="T2" fmla="*/ 157 w 157"/>
                <a:gd name="T3" fmla="*/ 78 h 170"/>
                <a:gd name="T4" fmla="*/ 157 w 157"/>
                <a:gd name="T5" fmla="*/ 170 h 170"/>
                <a:gd name="T6" fmla="*/ 45 w 157"/>
                <a:gd name="T7" fmla="*/ 170 h 170"/>
                <a:gd name="T8" fmla="*/ 45 w 157"/>
                <a:gd name="T9" fmla="*/ 138 h 170"/>
                <a:gd name="T10" fmla="*/ 0 w 157"/>
                <a:gd name="T11" fmla="*/ 138 h 170"/>
                <a:gd name="T12" fmla="*/ 0 w 157"/>
                <a:gd name="T13" fmla="*/ 0 h 170"/>
                <a:gd name="T14" fmla="*/ 64 w 157"/>
                <a:gd name="T15" fmla="*/ 0 h 170"/>
                <a:gd name="T16" fmla="*/ 98 w 157"/>
                <a:gd name="T17" fmla="*/ 32 h 170"/>
                <a:gd name="T18" fmla="*/ 109 w 157"/>
                <a:gd name="T19" fmla="*/ 32 h 170"/>
                <a:gd name="T20" fmla="*/ 11 w 157"/>
                <a:gd name="T21" fmla="*/ 127 h 170"/>
                <a:gd name="T22" fmla="*/ 45 w 157"/>
                <a:gd name="T23" fmla="*/ 127 h 170"/>
                <a:gd name="T24" fmla="*/ 45 w 157"/>
                <a:gd name="T25" fmla="*/ 32 h 170"/>
                <a:gd name="T26" fmla="*/ 82 w 157"/>
                <a:gd name="T27" fmla="*/ 32 h 170"/>
                <a:gd name="T28" fmla="*/ 59 w 157"/>
                <a:gd name="T29" fmla="*/ 11 h 170"/>
                <a:gd name="T30" fmla="*/ 11 w 157"/>
                <a:gd name="T31" fmla="*/ 11 h 170"/>
                <a:gd name="T32" fmla="*/ 11 w 157"/>
                <a:gd name="T33" fmla="*/ 127 h 170"/>
                <a:gd name="T34" fmla="*/ 56 w 157"/>
                <a:gd name="T35" fmla="*/ 159 h 170"/>
                <a:gd name="T36" fmla="*/ 146 w 157"/>
                <a:gd name="T37" fmla="*/ 159 h 170"/>
                <a:gd name="T38" fmla="*/ 146 w 157"/>
                <a:gd name="T39" fmla="*/ 85 h 170"/>
                <a:gd name="T40" fmla="*/ 101 w 157"/>
                <a:gd name="T41" fmla="*/ 85 h 170"/>
                <a:gd name="T42" fmla="*/ 101 w 157"/>
                <a:gd name="T43" fmla="*/ 43 h 170"/>
                <a:gd name="T44" fmla="*/ 56 w 157"/>
                <a:gd name="T45" fmla="*/ 43 h 170"/>
                <a:gd name="T46" fmla="*/ 56 w 157"/>
                <a:gd name="T47" fmla="*/ 159 h 170"/>
                <a:gd name="T48" fmla="*/ 112 w 157"/>
                <a:gd name="T49" fmla="*/ 50 h 170"/>
                <a:gd name="T50" fmla="*/ 112 w 157"/>
                <a:gd name="T51" fmla="*/ 74 h 170"/>
                <a:gd name="T52" fmla="*/ 138 w 157"/>
                <a:gd name="T53" fmla="*/ 74 h 170"/>
                <a:gd name="T54" fmla="*/ 112 w 157"/>
                <a:gd name="T55" fmla="*/ 5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7" h="170">
                  <a:moveTo>
                    <a:pt x="109" y="32"/>
                  </a:moveTo>
                  <a:lnTo>
                    <a:pt x="157" y="78"/>
                  </a:lnTo>
                  <a:lnTo>
                    <a:pt x="157" y="170"/>
                  </a:lnTo>
                  <a:lnTo>
                    <a:pt x="45" y="170"/>
                  </a:lnTo>
                  <a:lnTo>
                    <a:pt x="45" y="138"/>
                  </a:lnTo>
                  <a:lnTo>
                    <a:pt x="0" y="138"/>
                  </a:lnTo>
                  <a:lnTo>
                    <a:pt x="0" y="0"/>
                  </a:lnTo>
                  <a:lnTo>
                    <a:pt x="64" y="0"/>
                  </a:lnTo>
                  <a:lnTo>
                    <a:pt x="98" y="32"/>
                  </a:lnTo>
                  <a:lnTo>
                    <a:pt x="109" y="32"/>
                  </a:lnTo>
                  <a:close/>
                  <a:moveTo>
                    <a:pt x="11" y="127"/>
                  </a:moveTo>
                  <a:lnTo>
                    <a:pt x="45" y="127"/>
                  </a:lnTo>
                  <a:lnTo>
                    <a:pt x="45" y="32"/>
                  </a:lnTo>
                  <a:lnTo>
                    <a:pt x="82" y="32"/>
                  </a:lnTo>
                  <a:lnTo>
                    <a:pt x="59" y="11"/>
                  </a:lnTo>
                  <a:lnTo>
                    <a:pt x="11" y="11"/>
                  </a:lnTo>
                  <a:lnTo>
                    <a:pt x="11" y="127"/>
                  </a:lnTo>
                  <a:close/>
                  <a:moveTo>
                    <a:pt x="56" y="159"/>
                  </a:moveTo>
                  <a:lnTo>
                    <a:pt x="146" y="159"/>
                  </a:lnTo>
                  <a:lnTo>
                    <a:pt x="146" y="85"/>
                  </a:lnTo>
                  <a:lnTo>
                    <a:pt x="101" y="85"/>
                  </a:lnTo>
                  <a:lnTo>
                    <a:pt x="101" y="43"/>
                  </a:lnTo>
                  <a:lnTo>
                    <a:pt x="56" y="43"/>
                  </a:lnTo>
                  <a:lnTo>
                    <a:pt x="56" y="159"/>
                  </a:lnTo>
                  <a:close/>
                  <a:moveTo>
                    <a:pt x="112" y="50"/>
                  </a:moveTo>
                  <a:lnTo>
                    <a:pt x="112" y="74"/>
                  </a:lnTo>
                  <a:lnTo>
                    <a:pt x="138" y="74"/>
                  </a:lnTo>
                  <a:lnTo>
                    <a:pt x="112" y="50"/>
                  </a:lnTo>
                  <a:close/>
                </a:path>
              </a:pathLst>
            </a:custGeom>
            <a:solidFill>
              <a:schemeClr val="bg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72" name="Freeform 43">
              <a:extLst>
                <a:ext uri="{FF2B5EF4-FFF2-40B4-BE49-F238E27FC236}">
                  <a16:creationId xmlns:a16="http://schemas.microsoft.com/office/drawing/2014/main" id="{754DBB99-79D5-406E-A026-B9FF4A59A1FB}"/>
                </a:ext>
              </a:extLst>
            </p:cNvPr>
            <p:cNvSpPr>
              <a:spLocks noEditPoints="1"/>
            </p:cNvSpPr>
            <p:nvPr/>
          </p:nvSpPr>
          <p:spPr bwMode="auto">
            <a:xfrm>
              <a:off x="9971088" y="4049713"/>
              <a:ext cx="252413" cy="185738"/>
            </a:xfrm>
            <a:custGeom>
              <a:avLst/>
              <a:gdLst>
                <a:gd name="T0" fmla="*/ 139 w 159"/>
                <a:gd name="T1" fmla="*/ 51 h 117"/>
                <a:gd name="T2" fmla="*/ 139 w 159"/>
                <a:gd name="T3" fmla="*/ 0 h 117"/>
                <a:gd name="T4" fmla="*/ 20 w 159"/>
                <a:gd name="T5" fmla="*/ 0 h 117"/>
                <a:gd name="T6" fmla="*/ 20 w 159"/>
                <a:gd name="T7" fmla="*/ 51 h 117"/>
                <a:gd name="T8" fmla="*/ 0 w 159"/>
                <a:gd name="T9" fmla="*/ 70 h 117"/>
                <a:gd name="T10" fmla="*/ 0 w 159"/>
                <a:gd name="T11" fmla="*/ 117 h 117"/>
                <a:gd name="T12" fmla="*/ 159 w 159"/>
                <a:gd name="T13" fmla="*/ 117 h 117"/>
                <a:gd name="T14" fmla="*/ 159 w 159"/>
                <a:gd name="T15" fmla="*/ 70 h 117"/>
                <a:gd name="T16" fmla="*/ 139 w 159"/>
                <a:gd name="T17" fmla="*/ 51 h 117"/>
                <a:gd name="T18" fmla="*/ 130 w 159"/>
                <a:gd name="T19" fmla="*/ 9 h 117"/>
                <a:gd name="T20" fmla="*/ 80 w 159"/>
                <a:gd name="T21" fmla="*/ 32 h 117"/>
                <a:gd name="T22" fmla="*/ 30 w 159"/>
                <a:gd name="T23" fmla="*/ 9 h 117"/>
                <a:gd name="T24" fmla="*/ 130 w 159"/>
                <a:gd name="T25" fmla="*/ 9 h 117"/>
                <a:gd name="T26" fmla="*/ 80 w 159"/>
                <a:gd name="T27" fmla="*/ 43 h 117"/>
                <a:gd name="T28" fmla="*/ 129 w 159"/>
                <a:gd name="T29" fmla="*/ 19 h 117"/>
                <a:gd name="T30" fmla="*/ 129 w 159"/>
                <a:gd name="T31" fmla="*/ 66 h 117"/>
                <a:gd name="T32" fmla="*/ 30 w 159"/>
                <a:gd name="T33" fmla="*/ 66 h 117"/>
                <a:gd name="T34" fmla="*/ 30 w 159"/>
                <a:gd name="T35" fmla="*/ 19 h 117"/>
                <a:gd name="T36" fmla="*/ 80 w 159"/>
                <a:gd name="T37" fmla="*/ 43 h 117"/>
                <a:gd name="T38" fmla="*/ 149 w 159"/>
                <a:gd name="T39" fmla="*/ 108 h 117"/>
                <a:gd name="T40" fmla="*/ 10 w 159"/>
                <a:gd name="T41" fmla="*/ 108 h 117"/>
                <a:gd name="T42" fmla="*/ 10 w 159"/>
                <a:gd name="T43" fmla="*/ 75 h 117"/>
                <a:gd name="T44" fmla="*/ 149 w 159"/>
                <a:gd name="T45" fmla="*/ 75 h 117"/>
                <a:gd name="T46" fmla="*/ 149 w 159"/>
                <a:gd name="T47" fmla="*/ 10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9" h="117">
                  <a:moveTo>
                    <a:pt x="139" y="51"/>
                  </a:moveTo>
                  <a:lnTo>
                    <a:pt x="139" y="0"/>
                  </a:lnTo>
                  <a:lnTo>
                    <a:pt x="20" y="0"/>
                  </a:lnTo>
                  <a:lnTo>
                    <a:pt x="20" y="51"/>
                  </a:lnTo>
                  <a:lnTo>
                    <a:pt x="0" y="70"/>
                  </a:lnTo>
                  <a:lnTo>
                    <a:pt x="0" y="117"/>
                  </a:lnTo>
                  <a:lnTo>
                    <a:pt x="159" y="117"/>
                  </a:lnTo>
                  <a:lnTo>
                    <a:pt x="159" y="70"/>
                  </a:lnTo>
                  <a:lnTo>
                    <a:pt x="139" y="51"/>
                  </a:lnTo>
                  <a:close/>
                  <a:moveTo>
                    <a:pt x="130" y="9"/>
                  </a:moveTo>
                  <a:lnTo>
                    <a:pt x="80" y="32"/>
                  </a:lnTo>
                  <a:lnTo>
                    <a:pt x="30" y="9"/>
                  </a:lnTo>
                  <a:lnTo>
                    <a:pt x="130" y="9"/>
                  </a:lnTo>
                  <a:close/>
                  <a:moveTo>
                    <a:pt x="80" y="43"/>
                  </a:moveTo>
                  <a:lnTo>
                    <a:pt x="129" y="19"/>
                  </a:lnTo>
                  <a:lnTo>
                    <a:pt x="129" y="66"/>
                  </a:lnTo>
                  <a:lnTo>
                    <a:pt x="30" y="66"/>
                  </a:lnTo>
                  <a:lnTo>
                    <a:pt x="30" y="19"/>
                  </a:lnTo>
                  <a:lnTo>
                    <a:pt x="80" y="43"/>
                  </a:lnTo>
                  <a:close/>
                  <a:moveTo>
                    <a:pt x="149" y="108"/>
                  </a:moveTo>
                  <a:lnTo>
                    <a:pt x="10" y="108"/>
                  </a:lnTo>
                  <a:lnTo>
                    <a:pt x="10" y="75"/>
                  </a:lnTo>
                  <a:lnTo>
                    <a:pt x="149" y="75"/>
                  </a:lnTo>
                  <a:lnTo>
                    <a:pt x="149" y="108"/>
                  </a:lnTo>
                  <a:close/>
                </a:path>
              </a:pathLst>
            </a:custGeom>
            <a:solidFill>
              <a:schemeClr val="bg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73" name="Freeform 47">
              <a:extLst>
                <a:ext uri="{FF2B5EF4-FFF2-40B4-BE49-F238E27FC236}">
                  <a16:creationId xmlns:a16="http://schemas.microsoft.com/office/drawing/2014/main" id="{4A0CD248-31AB-42B0-A44A-B83D491EED9B}"/>
                </a:ext>
              </a:extLst>
            </p:cNvPr>
            <p:cNvSpPr>
              <a:spLocks noEditPoints="1"/>
            </p:cNvSpPr>
            <p:nvPr/>
          </p:nvSpPr>
          <p:spPr bwMode="auto">
            <a:xfrm>
              <a:off x="11318299" y="4192882"/>
              <a:ext cx="153987" cy="136081"/>
            </a:xfrm>
            <a:custGeom>
              <a:avLst/>
              <a:gdLst>
                <a:gd name="T0" fmla="*/ 512 w 512"/>
                <a:gd name="T1" fmla="*/ 320 h 480"/>
                <a:gd name="T2" fmla="*/ 416 w 512"/>
                <a:gd name="T3" fmla="*/ 320 h 480"/>
                <a:gd name="T4" fmla="*/ 416 w 512"/>
                <a:gd name="T5" fmla="*/ 384 h 480"/>
                <a:gd name="T6" fmla="*/ 160 w 512"/>
                <a:gd name="T7" fmla="*/ 384 h 480"/>
                <a:gd name="T8" fmla="*/ 64 w 512"/>
                <a:gd name="T9" fmla="*/ 480 h 480"/>
                <a:gd name="T10" fmla="*/ 64 w 512"/>
                <a:gd name="T11" fmla="*/ 384 h 480"/>
                <a:gd name="T12" fmla="*/ 0 w 512"/>
                <a:gd name="T13" fmla="*/ 384 h 480"/>
                <a:gd name="T14" fmla="*/ 0 w 512"/>
                <a:gd name="T15" fmla="*/ 96 h 480"/>
                <a:gd name="T16" fmla="*/ 64 w 512"/>
                <a:gd name="T17" fmla="*/ 96 h 480"/>
                <a:gd name="T18" fmla="*/ 64 w 512"/>
                <a:gd name="T19" fmla="*/ 0 h 480"/>
                <a:gd name="T20" fmla="*/ 512 w 512"/>
                <a:gd name="T21" fmla="*/ 0 h 480"/>
                <a:gd name="T22" fmla="*/ 512 w 512"/>
                <a:gd name="T23" fmla="*/ 320 h 480"/>
                <a:gd name="T24" fmla="*/ 384 w 512"/>
                <a:gd name="T25" fmla="*/ 128 h 480"/>
                <a:gd name="T26" fmla="*/ 32 w 512"/>
                <a:gd name="T27" fmla="*/ 128 h 480"/>
                <a:gd name="T28" fmla="*/ 32 w 512"/>
                <a:gd name="T29" fmla="*/ 352 h 480"/>
                <a:gd name="T30" fmla="*/ 96 w 512"/>
                <a:gd name="T31" fmla="*/ 352 h 480"/>
                <a:gd name="T32" fmla="*/ 96 w 512"/>
                <a:gd name="T33" fmla="*/ 403 h 480"/>
                <a:gd name="T34" fmla="*/ 122 w 512"/>
                <a:gd name="T35" fmla="*/ 378 h 480"/>
                <a:gd name="T36" fmla="*/ 147 w 512"/>
                <a:gd name="T37" fmla="*/ 352 h 480"/>
                <a:gd name="T38" fmla="*/ 384 w 512"/>
                <a:gd name="T39" fmla="*/ 352 h 480"/>
                <a:gd name="T40" fmla="*/ 384 w 512"/>
                <a:gd name="T41" fmla="*/ 128 h 480"/>
                <a:gd name="T42" fmla="*/ 480 w 512"/>
                <a:gd name="T43" fmla="*/ 32 h 480"/>
                <a:gd name="T44" fmla="*/ 96 w 512"/>
                <a:gd name="T45" fmla="*/ 32 h 480"/>
                <a:gd name="T46" fmla="*/ 96 w 512"/>
                <a:gd name="T47" fmla="*/ 96 h 480"/>
                <a:gd name="T48" fmla="*/ 416 w 512"/>
                <a:gd name="T49" fmla="*/ 96 h 480"/>
                <a:gd name="T50" fmla="*/ 416 w 512"/>
                <a:gd name="T51" fmla="*/ 288 h 480"/>
                <a:gd name="T52" fmla="*/ 480 w 512"/>
                <a:gd name="T53" fmla="*/ 288 h 480"/>
                <a:gd name="T54" fmla="*/ 480 w 512"/>
                <a:gd name="T55" fmla="*/ 32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2" h="480">
                  <a:moveTo>
                    <a:pt x="512" y="320"/>
                  </a:moveTo>
                  <a:lnTo>
                    <a:pt x="416" y="320"/>
                  </a:lnTo>
                  <a:lnTo>
                    <a:pt x="416" y="384"/>
                  </a:lnTo>
                  <a:lnTo>
                    <a:pt x="160" y="384"/>
                  </a:lnTo>
                  <a:lnTo>
                    <a:pt x="64" y="480"/>
                  </a:lnTo>
                  <a:lnTo>
                    <a:pt x="64" y="384"/>
                  </a:lnTo>
                  <a:lnTo>
                    <a:pt x="0" y="384"/>
                  </a:lnTo>
                  <a:lnTo>
                    <a:pt x="0" y="96"/>
                  </a:lnTo>
                  <a:lnTo>
                    <a:pt x="64" y="96"/>
                  </a:lnTo>
                  <a:lnTo>
                    <a:pt x="64" y="0"/>
                  </a:lnTo>
                  <a:lnTo>
                    <a:pt x="512" y="0"/>
                  </a:lnTo>
                  <a:lnTo>
                    <a:pt x="512" y="320"/>
                  </a:lnTo>
                  <a:close/>
                  <a:moveTo>
                    <a:pt x="384" y="128"/>
                  </a:moveTo>
                  <a:lnTo>
                    <a:pt x="32" y="128"/>
                  </a:lnTo>
                  <a:lnTo>
                    <a:pt x="32" y="352"/>
                  </a:lnTo>
                  <a:lnTo>
                    <a:pt x="96" y="352"/>
                  </a:lnTo>
                  <a:lnTo>
                    <a:pt x="96" y="403"/>
                  </a:lnTo>
                  <a:cubicBezTo>
                    <a:pt x="105" y="395"/>
                    <a:pt x="113" y="386"/>
                    <a:pt x="122" y="378"/>
                  </a:cubicBezTo>
                  <a:cubicBezTo>
                    <a:pt x="130" y="369"/>
                    <a:pt x="138" y="361"/>
                    <a:pt x="147" y="352"/>
                  </a:cubicBezTo>
                  <a:lnTo>
                    <a:pt x="384" y="352"/>
                  </a:lnTo>
                  <a:lnTo>
                    <a:pt x="384" y="128"/>
                  </a:lnTo>
                  <a:close/>
                  <a:moveTo>
                    <a:pt x="480" y="32"/>
                  </a:moveTo>
                  <a:lnTo>
                    <a:pt x="96" y="32"/>
                  </a:lnTo>
                  <a:lnTo>
                    <a:pt x="96" y="96"/>
                  </a:lnTo>
                  <a:lnTo>
                    <a:pt x="416" y="96"/>
                  </a:lnTo>
                  <a:lnTo>
                    <a:pt x="416" y="288"/>
                  </a:lnTo>
                  <a:lnTo>
                    <a:pt x="480" y="288"/>
                  </a:lnTo>
                  <a:lnTo>
                    <a:pt x="480" y="32"/>
                  </a:ln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174" name="Freeform 51">
              <a:extLst>
                <a:ext uri="{FF2B5EF4-FFF2-40B4-BE49-F238E27FC236}">
                  <a16:creationId xmlns:a16="http://schemas.microsoft.com/office/drawing/2014/main" id="{CD776BC2-8922-4D6C-9631-6636FCB7579E}"/>
                </a:ext>
              </a:extLst>
            </p:cNvPr>
            <p:cNvSpPr>
              <a:spLocks noEditPoints="1"/>
            </p:cNvSpPr>
            <p:nvPr/>
          </p:nvSpPr>
          <p:spPr bwMode="auto">
            <a:xfrm>
              <a:off x="11172249" y="4317851"/>
              <a:ext cx="252412" cy="177800"/>
            </a:xfrm>
            <a:custGeom>
              <a:avLst/>
              <a:gdLst>
                <a:gd name="T0" fmla="*/ 499 w 512"/>
                <a:gd name="T1" fmla="*/ 144 h 384"/>
                <a:gd name="T2" fmla="*/ 480 w 512"/>
                <a:gd name="T3" fmla="*/ 192 h 384"/>
                <a:gd name="T4" fmla="*/ 441 w 512"/>
                <a:gd name="T5" fmla="*/ 134 h 384"/>
                <a:gd name="T6" fmla="*/ 371 w 512"/>
                <a:gd name="T7" fmla="*/ 147 h 384"/>
                <a:gd name="T8" fmla="*/ 342 w 512"/>
                <a:gd name="T9" fmla="*/ 236 h 384"/>
                <a:gd name="T10" fmla="*/ 365 w 512"/>
                <a:gd name="T11" fmla="*/ 317 h 384"/>
                <a:gd name="T12" fmla="*/ 352 w 512"/>
                <a:gd name="T13" fmla="*/ 384 h 384"/>
                <a:gd name="T14" fmla="*/ 294 w 512"/>
                <a:gd name="T15" fmla="*/ 296 h 384"/>
                <a:gd name="T16" fmla="*/ 189 w 512"/>
                <a:gd name="T17" fmla="*/ 317 h 384"/>
                <a:gd name="T18" fmla="*/ 128 w 512"/>
                <a:gd name="T19" fmla="*/ 384 h 384"/>
                <a:gd name="T20" fmla="*/ 170 w 512"/>
                <a:gd name="T21" fmla="*/ 290 h 384"/>
                <a:gd name="T22" fmla="*/ 160 w 512"/>
                <a:gd name="T23" fmla="*/ 192 h 384"/>
                <a:gd name="T24" fmla="*/ 121 w 512"/>
                <a:gd name="T25" fmla="*/ 134 h 384"/>
                <a:gd name="T26" fmla="*/ 51 w 512"/>
                <a:gd name="T27" fmla="*/ 147 h 384"/>
                <a:gd name="T28" fmla="*/ 0 w 512"/>
                <a:gd name="T29" fmla="*/ 192 h 384"/>
                <a:gd name="T30" fmla="*/ 29 w 512"/>
                <a:gd name="T31" fmla="*/ 124 h 384"/>
                <a:gd name="T32" fmla="*/ 32 w 512"/>
                <a:gd name="T33" fmla="*/ 64 h 384"/>
                <a:gd name="T34" fmla="*/ 72 w 512"/>
                <a:gd name="T35" fmla="*/ 6 h 384"/>
                <a:gd name="T36" fmla="*/ 142 w 512"/>
                <a:gd name="T37" fmla="*/ 19 h 384"/>
                <a:gd name="T38" fmla="*/ 156 w 512"/>
                <a:gd name="T39" fmla="*/ 88 h 384"/>
                <a:gd name="T40" fmla="*/ 211 w 512"/>
                <a:gd name="T41" fmla="*/ 108 h 384"/>
                <a:gd name="T42" fmla="*/ 336 w 512"/>
                <a:gd name="T43" fmla="*/ 139 h 384"/>
                <a:gd name="T44" fmla="*/ 352 w 512"/>
                <a:gd name="T45" fmla="*/ 64 h 384"/>
                <a:gd name="T46" fmla="*/ 392 w 512"/>
                <a:gd name="T47" fmla="*/ 6 h 384"/>
                <a:gd name="T48" fmla="*/ 462 w 512"/>
                <a:gd name="T49" fmla="*/ 19 h 384"/>
                <a:gd name="T50" fmla="*/ 476 w 512"/>
                <a:gd name="T51" fmla="*/ 88 h 384"/>
                <a:gd name="T52" fmla="*/ 67 w 512"/>
                <a:gd name="T53" fmla="*/ 77 h 384"/>
                <a:gd name="T54" fmla="*/ 96 w 512"/>
                <a:gd name="T55" fmla="*/ 96 h 384"/>
                <a:gd name="T56" fmla="*/ 126 w 512"/>
                <a:gd name="T57" fmla="*/ 77 h 384"/>
                <a:gd name="T58" fmla="*/ 119 w 512"/>
                <a:gd name="T59" fmla="*/ 42 h 384"/>
                <a:gd name="T60" fmla="*/ 84 w 512"/>
                <a:gd name="T61" fmla="*/ 35 h 384"/>
                <a:gd name="T62" fmla="*/ 64 w 512"/>
                <a:gd name="T63" fmla="*/ 64 h 384"/>
                <a:gd name="T64" fmla="*/ 302 w 512"/>
                <a:gd name="T65" fmla="*/ 238 h 384"/>
                <a:gd name="T66" fmla="*/ 315 w 512"/>
                <a:gd name="T67" fmla="*/ 168 h 384"/>
                <a:gd name="T68" fmla="*/ 256 w 512"/>
                <a:gd name="T69" fmla="*/ 128 h 384"/>
                <a:gd name="T70" fmla="*/ 198 w 512"/>
                <a:gd name="T71" fmla="*/ 168 h 384"/>
                <a:gd name="T72" fmla="*/ 211 w 512"/>
                <a:gd name="T73" fmla="*/ 238 h 384"/>
                <a:gd name="T74" fmla="*/ 384 w 512"/>
                <a:gd name="T75" fmla="*/ 64 h 384"/>
                <a:gd name="T76" fmla="*/ 404 w 512"/>
                <a:gd name="T77" fmla="*/ 94 h 384"/>
                <a:gd name="T78" fmla="*/ 439 w 512"/>
                <a:gd name="T79" fmla="*/ 87 h 384"/>
                <a:gd name="T80" fmla="*/ 446 w 512"/>
                <a:gd name="T81" fmla="*/ 52 h 384"/>
                <a:gd name="T82" fmla="*/ 416 w 512"/>
                <a:gd name="T83" fmla="*/ 32 h 384"/>
                <a:gd name="T84" fmla="*/ 387 w 512"/>
                <a:gd name="T85" fmla="*/ 5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2" h="384">
                  <a:moveTo>
                    <a:pt x="463" y="108"/>
                  </a:moveTo>
                  <a:cubicBezTo>
                    <a:pt x="470" y="113"/>
                    <a:pt x="477" y="118"/>
                    <a:pt x="483" y="124"/>
                  </a:cubicBezTo>
                  <a:cubicBezTo>
                    <a:pt x="490" y="130"/>
                    <a:pt x="495" y="137"/>
                    <a:pt x="499" y="144"/>
                  </a:cubicBezTo>
                  <a:cubicBezTo>
                    <a:pt x="503" y="151"/>
                    <a:pt x="507" y="159"/>
                    <a:pt x="509" y="167"/>
                  </a:cubicBezTo>
                  <a:cubicBezTo>
                    <a:pt x="511" y="175"/>
                    <a:pt x="512" y="184"/>
                    <a:pt x="512" y="192"/>
                  </a:cubicBezTo>
                  <a:lnTo>
                    <a:pt x="480" y="192"/>
                  </a:lnTo>
                  <a:cubicBezTo>
                    <a:pt x="480" y="184"/>
                    <a:pt x="479" y="176"/>
                    <a:pt x="475" y="168"/>
                  </a:cubicBezTo>
                  <a:cubicBezTo>
                    <a:pt x="472" y="160"/>
                    <a:pt x="467" y="153"/>
                    <a:pt x="462" y="147"/>
                  </a:cubicBezTo>
                  <a:cubicBezTo>
                    <a:pt x="456" y="142"/>
                    <a:pt x="449" y="137"/>
                    <a:pt x="441" y="134"/>
                  </a:cubicBezTo>
                  <a:cubicBezTo>
                    <a:pt x="433" y="130"/>
                    <a:pt x="425" y="128"/>
                    <a:pt x="416" y="128"/>
                  </a:cubicBezTo>
                  <a:cubicBezTo>
                    <a:pt x="408" y="128"/>
                    <a:pt x="399" y="130"/>
                    <a:pt x="392" y="134"/>
                  </a:cubicBezTo>
                  <a:cubicBezTo>
                    <a:pt x="384" y="137"/>
                    <a:pt x="377" y="142"/>
                    <a:pt x="371" y="147"/>
                  </a:cubicBezTo>
                  <a:cubicBezTo>
                    <a:pt x="366" y="153"/>
                    <a:pt x="361" y="160"/>
                    <a:pt x="358" y="168"/>
                  </a:cubicBezTo>
                  <a:cubicBezTo>
                    <a:pt x="354" y="176"/>
                    <a:pt x="352" y="184"/>
                    <a:pt x="352" y="192"/>
                  </a:cubicBezTo>
                  <a:cubicBezTo>
                    <a:pt x="352" y="208"/>
                    <a:pt x="349" y="222"/>
                    <a:pt x="342" y="236"/>
                  </a:cubicBezTo>
                  <a:cubicBezTo>
                    <a:pt x="335" y="249"/>
                    <a:pt x="326" y="261"/>
                    <a:pt x="313" y="270"/>
                  </a:cubicBezTo>
                  <a:cubicBezTo>
                    <a:pt x="324" y="275"/>
                    <a:pt x="334" y="282"/>
                    <a:pt x="343" y="290"/>
                  </a:cubicBezTo>
                  <a:cubicBezTo>
                    <a:pt x="352" y="298"/>
                    <a:pt x="359" y="307"/>
                    <a:pt x="365" y="317"/>
                  </a:cubicBezTo>
                  <a:cubicBezTo>
                    <a:pt x="371" y="327"/>
                    <a:pt x="376" y="338"/>
                    <a:pt x="379" y="349"/>
                  </a:cubicBezTo>
                  <a:cubicBezTo>
                    <a:pt x="383" y="361"/>
                    <a:pt x="384" y="372"/>
                    <a:pt x="384" y="384"/>
                  </a:cubicBezTo>
                  <a:lnTo>
                    <a:pt x="352" y="384"/>
                  </a:lnTo>
                  <a:cubicBezTo>
                    <a:pt x="352" y="371"/>
                    <a:pt x="350" y="359"/>
                    <a:pt x="345" y="347"/>
                  </a:cubicBezTo>
                  <a:cubicBezTo>
                    <a:pt x="340" y="336"/>
                    <a:pt x="333" y="325"/>
                    <a:pt x="324" y="317"/>
                  </a:cubicBezTo>
                  <a:cubicBezTo>
                    <a:pt x="316" y="308"/>
                    <a:pt x="305" y="301"/>
                    <a:pt x="294" y="296"/>
                  </a:cubicBezTo>
                  <a:cubicBezTo>
                    <a:pt x="282" y="291"/>
                    <a:pt x="270" y="288"/>
                    <a:pt x="256" y="288"/>
                  </a:cubicBezTo>
                  <a:cubicBezTo>
                    <a:pt x="243" y="288"/>
                    <a:pt x="231" y="291"/>
                    <a:pt x="219" y="296"/>
                  </a:cubicBezTo>
                  <a:cubicBezTo>
                    <a:pt x="208" y="301"/>
                    <a:pt x="197" y="308"/>
                    <a:pt x="189" y="317"/>
                  </a:cubicBezTo>
                  <a:cubicBezTo>
                    <a:pt x="180" y="325"/>
                    <a:pt x="173" y="336"/>
                    <a:pt x="168" y="347"/>
                  </a:cubicBezTo>
                  <a:cubicBezTo>
                    <a:pt x="163" y="359"/>
                    <a:pt x="160" y="371"/>
                    <a:pt x="160" y="384"/>
                  </a:cubicBezTo>
                  <a:lnTo>
                    <a:pt x="128" y="384"/>
                  </a:lnTo>
                  <a:cubicBezTo>
                    <a:pt x="128" y="372"/>
                    <a:pt x="130" y="361"/>
                    <a:pt x="133" y="349"/>
                  </a:cubicBezTo>
                  <a:cubicBezTo>
                    <a:pt x="137" y="338"/>
                    <a:pt x="142" y="327"/>
                    <a:pt x="148" y="317"/>
                  </a:cubicBezTo>
                  <a:cubicBezTo>
                    <a:pt x="154" y="307"/>
                    <a:pt x="161" y="298"/>
                    <a:pt x="170" y="290"/>
                  </a:cubicBezTo>
                  <a:cubicBezTo>
                    <a:pt x="179" y="282"/>
                    <a:pt x="189" y="275"/>
                    <a:pt x="199" y="270"/>
                  </a:cubicBezTo>
                  <a:cubicBezTo>
                    <a:pt x="187" y="261"/>
                    <a:pt x="178" y="249"/>
                    <a:pt x="171" y="236"/>
                  </a:cubicBezTo>
                  <a:cubicBezTo>
                    <a:pt x="164" y="222"/>
                    <a:pt x="160" y="208"/>
                    <a:pt x="160" y="192"/>
                  </a:cubicBezTo>
                  <a:cubicBezTo>
                    <a:pt x="160" y="184"/>
                    <a:pt x="159" y="176"/>
                    <a:pt x="155" y="168"/>
                  </a:cubicBezTo>
                  <a:cubicBezTo>
                    <a:pt x="152" y="160"/>
                    <a:pt x="147" y="153"/>
                    <a:pt x="142" y="147"/>
                  </a:cubicBezTo>
                  <a:cubicBezTo>
                    <a:pt x="136" y="142"/>
                    <a:pt x="129" y="137"/>
                    <a:pt x="121" y="134"/>
                  </a:cubicBezTo>
                  <a:cubicBezTo>
                    <a:pt x="113" y="130"/>
                    <a:pt x="105" y="128"/>
                    <a:pt x="96" y="128"/>
                  </a:cubicBezTo>
                  <a:cubicBezTo>
                    <a:pt x="88" y="128"/>
                    <a:pt x="79" y="130"/>
                    <a:pt x="72" y="134"/>
                  </a:cubicBezTo>
                  <a:cubicBezTo>
                    <a:pt x="64" y="137"/>
                    <a:pt x="57" y="142"/>
                    <a:pt x="51" y="147"/>
                  </a:cubicBezTo>
                  <a:cubicBezTo>
                    <a:pt x="46" y="153"/>
                    <a:pt x="41" y="160"/>
                    <a:pt x="38" y="168"/>
                  </a:cubicBezTo>
                  <a:cubicBezTo>
                    <a:pt x="34" y="176"/>
                    <a:pt x="32" y="184"/>
                    <a:pt x="32" y="192"/>
                  </a:cubicBezTo>
                  <a:lnTo>
                    <a:pt x="0" y="192"/>
                  </a:lnTo>
                  <a:cubicBezTo>
                    <a:pt x="0" y="184"/>
                    <a:pt x="2" y="175"/>
                    <a:pt x="4" y="167"/>
                  </a:cubicBezTo>
                  <a:cubicBezTo>
                    <a:pt x="6" y="159"/>
                    <a:pt x="10" y="151"/>
                    <a:pt x="14" y="144"/>
                  </a:cubicBezTo>
                  <a:cubicBezTo>
                    <a:pt x="18" y="137"/>
                    <a:pt x="23" y="130"/>
                    <a:pt x="29" y="124"/>
                  </a:cubicBezTo>
                  <a:cubicBezTo>
                    <a:pt x="36" y="118"/>
                    <a:pt x="42" y="113"/>
                    <a:pt x="50" y="108"/>
                  </a:cubicBezTo>
                  <a:cubicBezTo>
                    <a:pt x="44" y="103"/>
                    <a:pt x="40" y="96"/>
                    <a:pt x="37" y="88"/>
                  </a:cubicBezTo>
                  <a:cubicBezTo>
                    <a:pt x="34" y="81"/>
                    <a:pt x="32" y="73"/>
                    <a:pt x="32" y="64"/>
                  </a:cubicBezTo>
                  <a:cubicBezTo>
                    <a:pt x="32" y="56"/>
                    <a:pt x="34" y="48"/>
                    <a:pt x="38" y="40"/>
                  </a:cubicBezTo>
                  <a:cubicBezTo>
                    <a:pt x="41" y="32"/>
                    <a:pt x="46" y="25"/>
                    <a:pt x="51" y="19"/>
                  </a:cubicBezTo>
                  <a:cubicBezTo>
                    <a:pt x="57" y="14"/>
                    <a:pt x="64" y="9"/>
                    <a:pt x="72" y="6"/>
                  </a:cubicBezTo>
                  <a:cubicBezTo>
                    <a:pt x="79" y="2"/>
                    <a:pt x="88" y="0"/>
                    <a:pt x="96" y="0"/>
                  </a:cubicBezTo>
                  <a:cubicBezTo>
                    <a:pt x="105" y="0"/>
                    <a:pt x="113" y="2"/>
                    <a:pt x="121" y="6"/>
                  </a:cubicBezTo>
                  <a:cubicBezTo>
                    <a:pt x="129" y="9"/>
                    <a:pt x="136" y="14"/>
                    <a:pt x="142" y="19"/>
                  </a:cubicBezTo>
                  <a:cubicBezTo>
                    <a:pt x="147" y="25"/>
                    <a:pt x="152" y="32"/>
                    <a:pt x="155" y="40"/>
                  </a:cubicBezTo>
                  <a:cubicBezTo>
                    <a:pt x="159" y="48"/>
                    <a:pt x="160" y="56"/>
                    <a:pt x="160" y="64"/>
                  </a:cubicBezTo>
                  <a:cubicBezTo>
                    <a:pt x="160" y="73"/>
                    <a:pt x="159" y="81"/>
                    <a:pt x="156" y="88"/>
                  </a:cubicBezTo>
                  <a:cubicBezTo>
                    <a:pt x="153" y="96"/>
                    <a:pt x="148" y="103"/>
                    <a:pt x="143" y="108"/>
                  </a:cubicBezTo>
                  <a:cubicBezTo>
                    <a:pt x="157" y="116"/>
                    <a:pt x="168" y="126"/>
                    <a:pt x="176" y="139"/>
                  </a:cubicBezTo>
                  <a:cubicBezTo>
                    <a:pt x="185" y="126"/>
                    <a:pt x="197" y="116"/>
                    <a:pt x="211" y="108"/>
                  </a:cubicBezTo>
                  <a:cubicBezTo>
                    <a:pt x="225" y="100"/>
                    <a:pt x="240" y="96"/>
                    <a:pt x="256" y="96"/>
                  </a:cubicBezTo>
                  <a:cubicBezTo>
                    <a:pt x="273" y="96"/>
                    <a:pt x="288" y="100"/>
                    <a:pt x="302" y="108"/>
                  </a:cubicBezTo>
                  <a:cubicBezTo>
                    <a:pt x="316" y="116"/>
                    <a:pt x="327" y="126"/>
                    <a:pt x="336" y="139"/>
                  </a:cubicBezTo>
                  <a:cubicBezTo>
                    <a:pt x="345" y="126"/>
                    <a:pt x="356" y="116"/>
                    <a:pt x="370" y="108"/>
                  </a:cubicBezTo>
                  <a:cubicBezTo>
                    <a:pt x="364" y="103"/>
                    <a:pt x="360" y="96"/>
                    <a:pt x="357" y="88"/>
                  </a:cubicBezTo>
                  <a:cubicBezTo>
                    <a:pt x="354" y="81"/>
                    <a:pt x="352" y="73"/>
                    <a:pt x="352" y="64"/>
                  </a:cubicBezTo>
                  <a:cubicBezTo>
                    <a:pt x="352" y="56"/>
                    <a:pt x="354" y="48"/>
                    <a:pt x="358" y="40"/>
                  </a:cubicBezTo>
                  <a:cubicBezTo>
                    <a:pt x="361" y="32"/>
                    <a:pt x="366" y="25"/>
                    <a:pt x="371" y="19"/>
                  </a:cubicBezTo>
                  <a:cubicBezTo>
                    <a:pt x="377" y="14"/>
                    <a:pt x="384" y="9"/>
                    <a:pt x="392" y="6"/>
                  </a:cubicBezTo>
                  <a:cubicBezTo>
                    <a:pt x="399" y="2"/>
                    <a:pt x="408" y="0"/>
                    <a:pt x="416" y="0"/>
                  </a:cubicBezTo>
                  <a:cubicBezTo>
                    <a:pt x="425" y="0"/>
                    <a:pt x="433" y="2"/>
                    <a:pt x="441" y="6"/>
                  </a:cubicBezTo>
                  <a:cubicBezTo>
                    <a:pt x="449" y="9"/>
                    <a:pt x="456" y="14"/>
                    <a:pt x="462" y="19"/>
                  </a:cubicBezTo>
                  <a:cubicBezTo>
                    <a:pt x="467" y="25"/>
                    <a:pt x="472" y="32"/>
                    <a:pt x="475" y="40"/>
                  </a:cubicBezTo>
                  <a:cubicBezTo>
                    <a:pt x="479" y="48"/>
                    <a:pt x="480" y="56"/>
                    <a:pt x="480" y="64"/>
                  </a:cubicBezTo>
                  <a:cubicBezTo>
                    <a:pt x="480" y="73"/>
                    <a:pt x="479" y="81"/>
                    <a:pt x="476" y="88"/>
                  </a:cubicBezTo>
                  <a:cubicBezTo>
                    <a:pt x="473" y="96"/>
                    <a:pt x="468" y="103"/>
                    <a:pt x="463" y="108"/>
                  </a:cubicBezTo>
                  <a:close/>
                  <a:moveTo>
                    <a:pt x="64" y="64"/>
                  </a:moveTo>
                  <a:cubicBezTo>
                    <a:pt x="64" y="69"/>
                    <a:pt x="65" y="73"/>
                    <a:pt x="67" y="77"/>
                  </a:cubicBezTo>
                  <a:cubicBezTo>
                    <a:pt x="69" y="81"/>
                    <a:pt x="71" y="84"/>
                    <a:pt x="74" y="87"/>
                  </a:cubicBezTo>
                  <a:cubicBezTo>
                    <a:pt x="77" y="90"/>
                    <a:pt x="80" y="92"/>
                    <a:pt x="84" y="94"/>
                  </a:cubicBezTo>
                  <a:cubicBezTo>
                    <a:pt x="88" y="96"/>
                    <a:pt x="92" y="96"/>
                    <a:pt x="96" y="96"/>
                  </a:cubicBezTo>
                  <a:cubicBezTo>
                    <a:pt x="101" y="96"/>
                    <a:pt x="105" y="96"/>
                    <a:pt x="109" y="94"/>
                  </a:cubicBezTo>
                  <a:cubicBezTo>
                    <a:pt x="113" y="92"/>
                    <a:pt x="116" y="90"/>
                    <a:pt x="119" y="87"/>
                  </a:cubicBezTo>
                  <a:cubicBezTo>
                    <a:pt x="122" y="84"/>
                    <a:pt x="124" y="81"/>
                    <a:pt x="126" y="77"/>
                  </a:cubicBezTo>
                  <a:cubicBezTo>
                    <a:pt x="128" y="73"/>
                    <a:pt x="128" y="69"/>
                    <a:pt x="128" y="64"/>
                  </a:cubicBezTo>
                  <a:cubicBezTo>
                    <a:pt x="128" y="60"/>
                    <a:pt x="128" y="56"/>
                    <a:pt x="126" y="52"/>
                  </a:cubicBezTo>
                  <a:cubicBezTo>
                    <a:pt x="124" y="48"/>
                    <a:pt x="122" y="45"/>
                    <a:pt x="119" y="42"/>
                  </a:cubicBezTo>
                  <a:cubicBezTo>
                    <a:pt x="116" y="39"/>
                    <a:pt x="113" y="37"/>
                    <a:pt x="109" y="35"/>
                  </a:cubicBezTo>
                  <a:cubicBezTo>
                    <a:pt x="105" y="33"/>
                    <a:pt x="101" y="32"/>
                    <a:pt x="96" y="32"/>
                  </a:cubicBezTo>
                  <a:cubicBezTo>
                    <a:pt x="92" y="32"/>
                    <a:pt x="88" y="33"/>
                    <a:pt x="84" y="35"/>
                  </a:cubicBezTo>
                  <a:cubicBezTo>
                    <a:pt x="80" y="37"/>
                    <a:pt x="77" y="39"/>
                    <a:pt x="74" y="42"/>
                  </a:cubicBezTo>
                  <a:cubicBezTo>
                    <a:pt x="71" y="45"/>
                    <a:pt x="69" y="48"/>
                    <a:pt x="67" y="52"/>
                  </a:cubicBezTo>
                  <a:cubicBezTo>
                    <a:pt x="65" y="56"/>
                    <a:pt x="64" y="60"/>
                    <a:pt x="64" y="64"/>
                  </a:cubicBezTo>
                  <a:close/>
                  <a:moveTo>
                    <a:pt x="256" y="256"/>
                  </a:moveTo>
                  <a:cubicBezTo>
                    <a:pt x="265" y="256"/>
                    <a:pt x="273" y="255"/>
                    <a:pt x="281" y="251"/>
                  </a:cubicBezTo>
                  <a:cubicBezTo>
                    <a:pt x="289" y="248"/>
                    <a:pt x="296" y="243"/>
                    <a:pt x="302" y="238"/>
                  </a:cubicBezTo>
                  <a:cubicBezTo>
                    <a:pt x="307" y="232"/>
                    <a:pt x="312" y="225"/>
                    <a:pt x="315" y="217"/>
                  </a:cubicBezTo>
                  <a:cubicBezTo>
                    <a:pt x="319" y="210"/>
                    <a:pt x="320" y="201"/>
                    <a:pt x="320" y="192"/>
                  </a:cubicBezTo>
                  <a:cubicBezTo>
                    <a:pt x="320" y="184"/>
                    <a:pt x="319" y="176"/>
                    <a:pt x="315" y="168"/>
                  </a:cubicBezTo>
                  <a:cubicBezTo>
                    <a:pt x="312" y="160"/>
                    <a:pt x="307" y="153"/>
                    <a:pt x="302" y="147"/>
                  </a:cubicBezTo>
                  <a:cubicBezTo>
                    <a:pt x="296" y="142"/>
                    <a:pt x="289" y="137"/>
                    <a:pt x="281" y="134"/>
                  </a:cubicBezTo>
                  <a:cubicBezTo>
                    <a:pt x="273" y="130"/>
                    <a:pt x="265" y="128"/>
                    <a:pt x="256" y="128"/>
                  </a:cubicBezTo>
                  <a:cubicBezTo>
                    <a:pt x="248" y="128"/>
                    <a:pt x="239" y="130"/>
                    <a:pt x="232" y="134"/>
                  </a:cubicBezTo>
                  <a:cubicBezTo>
                    <a:pt x="224" y="137"/>
                    <a:pt x="217" y="142"/>
                    <a:pt x="211" y="147"/>
                  </a:cubicBezTo>
                  <a:cubicBezTo>
                    <a:pt x="206" y="153"/>
                    <a:pt x="201" y="160"/>
                    <a:pt x="198" y="168"/>
                  </a:cubicBezTo>
                  <a:cubicBezTo>
                    <a:pt x="194" y="176"/>
                    <a:pt x="192" y="184"/>
                    <a:pt x="192" y="192"/>
                  </a:cubicBezTo>
                  <a:cubicBezTo>
                    <a:pt x="192" y="201"/>
                    <a:pt x="194" y="210"/>
                    <a:pt x="198" y="217"/>
                  </a:cubicBezTo>
                  <a:cubicBezTo>
                    <a:pt x="201" y="225"/>
                    <a:pt x="206" y="232"/>
                    <a:pt x="211" y="238"/>
                  </a:cubicBezTo>
                  <a:cubicBezTo>
                    <a:pt x="217" y="243"/>
                    <a:pt x="224" y="248"/>
                    <a:pt x="232" y="251"/>
                  </a:cubicBezTo>
                  <a:cubicBezTo>
                    <a:pt x="239" y="255"/>
                    <a:pt x="248" y="256"/>
                    <a:pt x="256" y="256"/>
                  </a:cubicBezTo>
                  <a:close/>
                  <a:moveTo>
                    <a:pt x="384" y="64"/>
                  </a:moveTo>
                  <a:cubicBezTo>
                    <a:pt x="384" y="69"/>
                    <a:pt x="385" y="73"/>
                    <a:pt x="387" y="77"/>
                  </a:cubicBezTo>
                  <a:cubicBezTo>
                    <a:pt x="389" y="81"/>
                    <a:pt x="391" y="84"/>
                    <a:pt x="394" y="87"/>
                  </a:cubicBezTo>
                  <a:cubicBezTo>
                    <a:pt x="397" y="90"/>
                    <a:pt x="400" y="92"/>
                    <a:pt x="404" y="94"/>
                  </a:cubicBezTo>
                  <a:cubicBezTo>
                    <a:pt x="408" y="96"/>
                    <a:pt x="412" y="96"/>
                    <a:pt x="416" y="96"/>
                  </a:cubicBezTo>
                  <a:cubicBezTo>
                    <a:pt x="421" y="96"/>
                    <a:pt x="425" y="96"/>
                    <a:pt x="429" y="94"/>
                  </a:cubicBezTo>
                  <a:cubicBezTo>
                    <a:pt x="433" y="92"/>
                    <a:pt x="436" y="90"/>
                    <a:pt x="439" y="87"/>
                  </a:cubicBezTo>
                  <a:cubicBezTo>
                    <a:pt x="442" y="84"/>
                    <a:pt x="444" y="81"/>
                    <a:pt x="446" y="77"/>
                  </a:cubicBezTo>
                  <a:cubicBezTo>
                    <a:pt x="448" y="73"/>
                    <a:pt x="448" y="69"/>
                    <a:pt x="448" y="64"/>
                  </a:cubicBezTo>
                  <a:cubicBezTo>
                    <a:pt x="448" y="60"/>
                    <a:pt x="448" y="56"/>
                    <a:pt x="446" y="52"/>
                  </a:cubicBezTo>
                  <a:cubicBezTo>
                    <a:pt x="444" y="48"/>
                    <a:pt x="442" y="45"/>
                    <a:pt x="439" y="42"/>
                  </a:cubicBezTo>
                  <a:cubicBezTo>
                    <a:pt x="436" y="39"/>
                    <a:pt x="433" y="37"/>
                    <a:pt x="429" y="35"/>
                  </a:cubicBezTo>
                  <a:cubicBezTo>
                    <a:pt x="425" y="33"/>
                    <a:pt x="421" y="32"/>
                    <a:pt x="416" y="32"/>
                  </a:cubicBezTo>
                  <a:cubicBezTo>
                    <a:pt x="412" y="32"/>
                    <a:pt x="408" y="33"/>
                    <a:pt x="404" y="35"/>
                  </a:cubicBezTo>
                  <a:cubicBezTo>
                    <a:pt x="400" y="37"/>
                    <a:pt x="397" y="39"/>
                    <a:pt x="394" y="42"/>
                  </a:cubicBezTo>
                  <a:cubicBezTo>
                    <a:pt x="391" y="45"/>
                    <a:pt x="389" y="48"/>
                    <a:pt x="387" y="52"/>
                  </a:cubicBezTo>
                  <a:cubicBezTo>
                    <a:pt x="385" y="56"/>
                    <a:pt x="384" y="60"/>
                    <a:pt x="384" y="64"/>
                  </a:cubicBez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175" name="Freeform 55">
              <a:extLst>
                <a:ext uri="{FF2B5EF4-FFF2-40B4-BE49-F238E27FC236}">
                  <a16:creationId xmlns:a16="http://schemas.microsoft.com/office/drawing/2014/main" id="{697204EA-AB60-4166-B6CC-137279276AAF}"/>
                </a:ext>
              </a:extLst>
            </p:cNvPr>
            <p:cNvSpPr>
              <a:spLocks noEditPoints="1"/>
            </p:cNvSpPr>
            <p:nvPr/>
          </p:nvSpPr>
          <p:spPr bwMode="auto">
            <a:xfrm>
              <a:off x="9383713" y="4897438"/>
              <a:ext cx="252413" cy="136525"/>
            </a:xfrm>
            <a:custGeom>
              <a:avLst/>
              <a:gdLst>
                <a:gd name="T0" fmla="*/ 185 w 512"/>
                <a:gd name="T1" fmla="*/ 174 h 288"/>
                <a:gd name="T2" fmla="*/ 215 w 512"/>
                <a:gd name="T3" fmla="*/ 194 h 288"/>
                <a:gd name="T4" fmla="*/ 237 w 512"/>
                <a:gd name="T5" fmla="*/ 221 h 288"/>
                <a:gd name="T6" fmla="*/ 251 w 512"/>
                <a:gd name="T7" fmla="*/ 253 h 288"/>
                <a:gd name="T8" fmla="*/ 256 w 512"/>
                <a:gd name="T9" fmla="*/ 288 h 288"/>
                <a:gd name="T10" fmla="*/ 224 w 512"/>
                <a:gd name="T11" fmla="*/ 288 h 288"/>
                <a:gd name="T12" fmla="*/ 217 w 512"/>
                <a:gd name="T13" fmla="*/ 251 h 288"/>
                <a:gd name="T14" fmla="*/ 196 w 512"/>
                <a:gd name="T15" fmla="*/ 221 h 288"/>
                <a:gd name="T16" fmla="*/ 166 w 512"/>
                <a:gd name="T17" fmla="*/ 200 h 288"/>
                <a:gd name="T18" fmla="*/ 128 w 512"/>
                <a:gd name="T19" fmla="*/ 192 h 288"/>
                <a:gd name="T20" fmla="*/ 91 w 512"/>
                <a:gd name="T21" fmla="*/ 200 h 288"/>
                <a:gd name="T22" fmla="*/ 61 w 512"/>
                <a:gd name="T23" fmla="*/ 221 h 288"/>
                <a:gd name="T24" fmla="*/ 40 w 512"/>
                <a:gd name="T25" fmla="*/ 251 h 288"/>
                <a:gd name="T26" fmla="*/ 32 w 512"/>
                <a:gd name="T27" fmla="*/ 288 h 288"/>
                <a:gd name="T28" fmla="*/ 0 w 512"/>
                <a:gd name="T29" fmla="*/ 288 h 288"/>
                <a:gd name="T30" fmla="*/ 5 w 512"/>
                <a:gd name="T31" fmla="*/ 253 h 288"/>
                <a:gd name="T32" fmla="*/ 20 w 512"/>
                <a:gd name="T33" fmla="*/ 221 h 288"/>
                <a:gd name="T34" fmla="*/ 42 w 512"/>
                <a:gd name="T35" fmla="*/ 194 h 288"/>
                <a:gd name="T36" fmla="*/ 71 w 512"/>
                <a:gd name="T37" fmla="*/ 174 h 288"/>
                <a:gd name="T38" fmla="*/ 43 w 512"/>
                <a:gd name="T39" fmla="*/ 140 h 288"/>
                <a:gd name="T40" fmla="*/ 32 w 512"/>
                <a:gd name="T41" fmla="*/ 96 h 288"/>
                <a:gd name="T42" fmla="*/ 40 w 512"/>
                <a:gd name="T43" fmla="*/ 59 h 288"/>
                <a:gd name="T44" fmla="*/ 61 w 512"/>
                <a:gd name="T45" fmla="*/ 29 h 288"/>
                <a:gd name="T46" fmla="*/ 91 w 512"/>
                <a:gd name="T47" fmla="*/ 8 h 288"/>
                <a:gd name="T48" fmla="*/ 128 w 512"/>
                <a:gd name="T49" fmla="*/ 0 h 288"/>
                <a:gd name="T50" fmla="*/ 166 w 512"/>
                <a:gd name="T51" fmla="*/ 8 h 288"/>
                <a:gd name="T52" fmla="*/ 196 w 512"/>
                <a:gd name="T53" fmla="*/ 29 h 288"/>
                <a:gd name="T54" fmla="*/ 217 w 512"/>
                <a:gd name="T55" fmla="*/ 59 h 288"/>
                <a:gd name="T56" fmla="*/ 224 w 512"/>
                <a:gd name="T57" fmla="*/ 96 h 288"/>
                <a:gd name="T58" fmla="*/ 214 w 512"/>
                <a:gd name="T59" fmla="*/ 140 h 288"/>
                <a:gd name="T60" fmla="*/ 185 w 512"/>
                <a:gd name="T61" fmla="*/ 174 h 288"/>
                <a:gd name="T62" fmla="*/ 64 w 512"/>
                <a:gd name="T63" fmla="*/ 96 h 288"/>
                <a:gd name="T64" fmla="*/ 70 w 512"/>
                <a:gd name="T65" fmla="*/ 121 h 288"/>
                <a:gd name="T66" fmla="*/ 83 w 512"/>
                <a:gd name="T67" fmla="*/ 142 h 288"/>
                <a:gd name="T68" fmla="*/ 104 w 512"/>
                <a:gd name="T69" fmla="*/ 155 h 288"/>
                <a:gd name="T70" fmla="*/ 128 w 512"/>
                <a:gd name="T71" fmla="*/ 160 h 288"/>
                <a:gd name="T72" fmla="*/ 153 w 512"/>
                <a:gd name="T73" fmla="*/ 155 h 288"/>
                <a:gd name="T74" fmla="*/ 174 w 512"/>
                <a:gd name="T75" fmla="*/ 142 h 288"/>
                <a:gd name="T76" fmla="*/ 187 w 512"/>
                <a:gd name="T77" fmla="*/ 121 h 288"/>
                <a:gd name="T78" fmla="*/ 192 w 512"/>
                <a:gd name="T79" fmla="*/ 96 h 288"/>
                <a:gd name="T80" fmla="*/ 187 w 512"/>
                <a:gd name="T81" fmla="*/ 72 h 288"/>
                <a:gd name="T82" fmla="*/ 174 w 512"/>
                <a:gd name="T83" fmla="*/ 51 h 288"/>
                <a:gd name="T84" fmla="*/ 153 w 512"/>
                <a:gd name="T85" fmla="*/ 38 h 288"/>
                <a:gd name="T86" fmla="*/ 128 w 512"/>
                <a:gd name="T87" fmla="*/ 32 h 288"/>
                <a:gd name="T88" fmla="*/ 104 w 512"/>
                <a:gd name="T89" fmla="*/ 38 h 288"/>
                <a:gd name="T90" fmla="*/ 83 w 512"/>
                <a:gd name="T91" fmla="*/ 51 h 288"/>
                <a:gd name="T92" fmla="*/ 70 w 512"/>
                <a:gd name="T93" fmla="*/ 72 h 288"/>
                <a:gd name="T94" fmla="*/ 64 w 512"/>
                <a:gd name="T95" fmla="*/ 96 h 288"/>
                <a:gd name="T96" fmla="*/ 512 w 512"/>
                <a:gd name="T97" fmla="*/ 0 h 288"/>
                <a:gd name="T98" fmla="*/ 512 w 512"/>
                <a:gd name="T99" fmla="*/ 32 h 288"/>
                <a:gd name="T100" fmla="*/ 288 w 512"/>
                <a:gd name="T101" fmla="*/ 32 h 288"/>
                <a:gd name="T102" fmla="*/ 288 w 512"/>
                <a:gd name="T103" fmla="*/ 0 h 288"/>
                <a:gd name="T104" fmla="*/ 512 w 512"/>
                <a:gd name="T105" fmla="*/ 0 h 288"/>
                <a:gd name="T106" fmla="*/ 288 w 512"/>
                <a:gd name="T107" fmla="*/ 128 h 288"/>
                <a:gd name="T108" fmla="*/ 512 w 512"/>
                <a:gd name="T109" fmla="*/ 128 h 288"/>
                <a:gd name="T110" fmla="*/ 512 w 512"/>
                <a:gd name="T111" fmla="*/ 160 h 288"/>
                <a:gd name="T112" fmla="*/ 288 w 512"/>
                <a:gd name="T113" fmla="*/ 160 h 288"/>
                <a:gd name="T114" fmla="*/ 288 w 512"/>
                <a:gd name="T115" fmla="*/ 128 h 288"/>
                <a:gd name="T116" fmla="*/ 288 w 512"/>
                <a:gd name="T117" fmla="*/ 256 h 288"/>
                <a:gd name="T118" fmla="*/ 512 w 512"/>
                <a:gd name="T119" fmla="*/ 256 h 288"/>
                <a:gd name="T120" fmla="*/ 512 w 512"/>
                <a:gd name="T121" fmla="*/ 288 h 288"/>
                <a:gd name="T122" fmla="*/ 288 w 512"/>
                <a:gd name="T123" fmla="*/ 288 h 288"/>
                <a:gd name="T124" fmla="*/ 288 w 512"/>
                <a:gd name="T125" fmla="*/ 25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288">
                  <a:moveTo>
                    <a:pt x="185" y="174"/>
                  </a:moveTo>
                  <a:cubicBezTo>
                    <a:pt x="196" y="179"/>
                    <a:pt x="206" y="186"/>
                    <a:pt x="215" y="194"/>
                  </a:cubicBezTo>
                  <a:cubicBezTo>
                    <a:pt x="224" y="202"/>
                    <a:pt x="231" y="211"/>
                    <a:pt x="237" y="221"/>
                  </a:cubicBezTo>
                  <a:cubicBezTo>
                    <a:pt x="243" y="231"/>
                    <a:pt x="248" y="242"/>
                    <a:pt x="251" y="253"/>
                  </a:cubicBezTo>
                  <a:cubicBezTo>
                    <a:pt x="255" y="265"/>
                    <a:pt x="256" y="276"/>
                    <a:pt x="256" y="288"/>
                  </a:cubicBezTo>
                  <a:lnTo>
                    <a:pt x="224" y="288"/>
                  </a:lnTo>
                  <a:cubicBezTo>
                    <a:pt x="224" y="275"/>
                    <a:pt x="222" y="263"/>
                    <a:pt x="217" y="251"/>
                  </a:cubicBezTo>
                  <a:cubicBezTo>
                    <a:pt x="212" y="240"/>
                    <a:pt x="205" y="229"/>
                    <a:pt x="196" y="221"/>
                  </a:cubicBezTo>
                  <a:cubicBezTo>
                    <a:pt x="188" y="212"/>
                    <a:pt x="177" y="205"/>
                    <a:pt x="166" y="200"/>
                  </a:cubicBezTo>
                  <a:cubicBezTo>
                    <a:pt x="154" y="195"/>
                    <a:pt x="142" y="192"/>
                    <a:pt x="128" y="192"/>
                  </a:cubicBezTo>
                  <a:cubicBezTo>
                    <a:pt x="115" y="192"/>
                    <a:pt x="103" y="195"/>
                    <a:pt x="91" y="200"/>
                  </a:cubicBezTo>
                  <a:cubicBezTo>
                    <a:pt x="80" y="205"/>
                    <a:pt x="69" y="212"/>
                    <a:pt x="61" y="221"/>
                  </a:cubicBezTo>
                  <a:cubicBezTo>
                    <a:pt x="52" y="229"/>
                    <a:pt x="45" y="240"/>
                    <a:pt x="40" y="251"/>
                  </a:cubicBezTo>
                  <a:cubicBezTo>
                    <a:pt x="35" y="263"/>
                    <a:pt x="32" y="275"/>
                    <a:pt x="32" y="288"/>
                  </a:cubicBezTo>
                  <a:lnTo>
                    <a:pt x="0" y="288"/>
                  </a:lnTo>
                  <a:cubicBezTo>
                    <a:pt x="0" y="276"/>
                    <a:pt x="2" y="265"/>
                    <a:pt x="5" y="253"/>
                  </a:cubicBezTo>
                  <a:cubicBezTo>
                    <a:pt x="9" y="242"/>
                    <a:pt x="14" y="231"/>
                    <a:pt x="20" y="221"/>
                  </a:cubicBezTo>
                  <a:cubicBezTo>
                    <a:pt x="26" y="211"/>
                    <a:pt x="33" y="202"/>
                    <a:pt x="42" y="194"/>
                  </a:cubicBezTo>
                  <a:cubicBezTo>
                    <a:pt x="51" y="186"/>
                    <a:pt x="61" y="179"/>
                    <a:pt x="71" y="174"/>
                  </a:cubicBezTo>
                  <a:cubicBezTo>
                    <a:pt x="59" y="165"/>
                    <a:pt x="50" y="153"/>
                    <a:pt x="43" y="140"/>
                  </a:cubicBezTo>
                  <a:cubicBezTo>
                    <a:pt x="36" y="126"/>
                    <a:pt x="32" y="112"/>
                    <a:pt x="32" y="96"/>
                  </a:cubicBezTo>
                  <a:cubicBezTo>
                    <a:pt x="32" y="83"/>
                    <a:pt x="35" y="71"/>
                    <a:pt x="40" y="59"/>
                  </a:cubicBezTo>
                  <a:cubicBezTo>
                    <a:pt x="45" y="48"/>
                    <a:pt x="52" y="37"/>
                    <a:pt x="61" y="29"/>
                  </a:cubicBezTo>
                  <a:cubicBezTo>
                    <a:pt x="69" y="20"/>
                    <a:pt x="80" y="13"/>
                    <a:pt x="91" y="8"/>
                  </a:cubicBezTo>
                  <a:cubicBezTo>
                    <a:pt x="103" y="3"/>
                    <a:pt x="115" y="0"/>
                    <a:pt x="128" y="0"/>
                  </a:cubicBezTo>
                  <a:cubicBezTo>
                    <a:pt x="142" y="0"/>
                    <a:pt x="154" y="3"/>
                    <a:pt x="166" y="8"/>
                  </a:cubicBezTo>
                  <a:cubicBezTo>
                    <a:pt x="177" y="13"/>
                    <a:pt x="188" y="20"/>
                    <a:pt x="196" y="29"/>
                  </a:cubicBezTo>
                  <a:cubicBezTo>
                    <a:pt x="205" y="37"/>
                    <a:pt x="212" y="48"/>
                    <a:pt x="217" y="59"/>
                  </a:cubicBezTo>
                  <a:cubicBezTo>
                    <a:pt x="222" y="71"/>
                    <a:pt x="224" y="83"/>
                    <a:pt x="224" y="96"/>
                  </a:cubicBezTo>
                  <a:cubicBezTo>
                    <a:pt x="224" y="112"/>
                    <a:pt x="221" y="126"/>
                    <a:pt x="214" y="140"/>
                  </a:cubicBezTo>
                  <a:cubicBezTo>
                    <a:pt x="207" y="153"/>
                    <a:pt x="198" y="165"/>
                    <a:pt x="185" y="174"/>
                  </a:cubicBezTo>
                  <a:close/>
                  <a:moveTo>
                    <a:pt x="64" y="96"/>
                  </a:moveTo>
                  <a:cubicBezTo>
                    <a:pt x="64" y="105"/>
                    <a:pt x="66" y="114"/>
                    <a:pt x="70" y="121"/>
                  </a:cubicBezTo>
                  <a:cubicBezTo>
                    <a:pt x="73" y="129"/>
                    <a:pt x="78" y="136"/>
                    <a:pt x="83" y="142"/>
                  </a:cubicBezTo>
                  <a:cubicBezTo>
                    <a:pt x="89" y="147"/>
                    <a:pt x="96" y="152"/>
                    <a:pt x="104" y="155"/>
                  </a:cubicBezTo>
                  <a:cubicBezTo>
                    <a:pt x="111" y="159"/>
                    <a:pt x="120" y="160"/>
                    <a:pt x="128" y="160"/>
                  </a:cubicBezTo>
                  <a:cubicBezTo>
                    <a:pt x="137" y="160"/>
                    <a:pt x="145" y="159"/>
                    <a:pt x="153" y="155"/>
                  </a:cubicBezTo>
                  <a:cubicBezTo>
                    <a:pt x="161" y="152"/>
                    <a:pt x="168" y="147"/>
                    <a:pt x="174" y="142"/>
                  </a:cubicBezTo>
                  <a:cubicBezTo>
                    <a:pt x="179" y="136"/>
                    <a:pt x="184" y="129"/>
                    <a:pt x="187" y="121"/>
                  </a:cubicBezTo>
                  <a:cubicBezTo>
                    <a:pt x="191" y="114"/>
                    <a:pt x="192" y="105"/>
                    <a:pt x="192" y="96"/>
                  </a:cubicBezTo>
                  <a:cubicBezTo>
                    <a:pt x="192" y="88"/>
                    <a:pt x="191" y="80"/>
                    <a:pt x="187" y="72"/>
                  </a:cubicBezTo>
                  <a:cubicBezTo>
                    <a:pt x="184" y="64"/>
                    <a:pt x="179" y="57"/>
                    <a:pt x="174" y="51"/>
                  </a:cubicBezTo>
                  <a:cubicBezTo>
                    <a:pt x="168" y="46"/>
                    <a:pt x="161" y="41"/>
                    <a:pt x="153" y="38"/>
                  </a:cubicBezTo>
                  <a:cubicBezTo>
                    <a:pt x="145" y="34"/>
                    <a:pt x="137" y="32"/>
                    <a:pt x="128" y="32"/>
                  </a:cubicBezTo>
                  <a:cubicBezTo>
                    <a:pt x="120" y="32"/>
                    <a:pt x="111" y="34"/>
                    <a:pt x="104" y="38"/>
                  </a:cubicBezTo>
                  <a:cubicBezTo>
                    <a:pt x="96" y="41"/>
                    <a:pt x="89" y="46"/>
                    <a:pt x="83" y="51"/>
                  </a:cubicBezTo>
                  <a:cubicBezTo>
                    <a:pt x="78" y="57"/>
                    <a:pt x="73" y="64"/>
                    <a:pt x="70" y="72"/>
                  </a:cubicBezTo>
                  <a:cubicBezTo>
                    <a:pt x="66" y="80"/>
                    <a:pt x="64" y="88"/>
                    <a:pt x="64" y="96"/>
                  </a:cubicBezTo>
                  <a:close/>
                  <a:moveTo>
                    <a:pt x="512" y="0"/>
                  </a:moveTo>
                  <a:lnTo>
                    <a:pt x="512" y="32"/>
                  </a:lnTo>
                  <a:lnTo>
                    <a:pt x="288" y="32"/>
                  </a:lnTo>
                  <a:lnTo>
                    <a:pt x="288" y="0"/>
                  </a:lnTo>
                  <a:lnTo>
                    <a:pt x="512" y="0"/>
                  </a:lnTo>
                  <a:close/>
                  <a:moveTo>
                    <a:pt x="288" y="128"/>
                  </a:moveTo>
                  <a:lnTo>
                    <a:pt x="512" y="128"/>
                  </a:lnTo>
                  <a:lnTo>
                    <a:pt x="512" y="160"/>
                  </a:lnTo>
                  <a:lnTo>
                    <a:pt x="288" y="160"/>
                  </a:lnTo>
                  <a:lnTo>
                    <a:pt x="288" y="128"/>
                  </a:lnTo>
                  <a:close/>
                  <a:moveTo>
                    <a:pt x="288" y="256"/>
                  </a:moveTo>
                  <a:lnTo>
                    <a:pt x="512" y="256"/>
                  </a:lnTo>
                  <a:lnTo>
                    <a:pt x="512" y="288"/>
                  </a:lnTo>
                  <a:lnTo>
                    <a:pt x="288" y="288"/>
                  </a:lnTo>
                  <a:lnTo>
                    <a:pt x="288" y="256"/>
                  </a:ln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176" name="Freeform 59">
              <a:extLst>
                <a:ext uri="{FF2B5EF4-FFF2-40B4-BE49-F238E27FC236}">
                  <a16:creationId xmlns:a16="http://schemas.microsoft.com/office/drawing/2014/main" id="{6D7030DA-F8F1-4E2A-A209-61D51FB75E4B}"/>
                </a:ext>
              </a:extLst>
            </p:cNvPr>
            <p:cNvSpPr>
              <a:spLocks noEditPoints="1"/>
            </p:cNvSpPr>
            <p:nvPr/>
          </p:nvSpPr>
          <p:spPr bwMode="auto">
            <a:xfrm>
              <a:off x="8093075" y="4203700"/>
              <a:ext cx="249238" cy="236537"/>
            </a:xfrm>
            <a:custGeom>
              <a:avLst/>
              <a:gdLst>
                <a:gd name="T0" fmla="*/ 448 w 448"/>
                <a:gd name="T1" fmla="*/ 0 h 448"/>
                <a:gd name="T2" fmla="*/ 448 w 448"/>
                <a:gd name="T3" fmla="*/ 448 h 448"/>
                <a:gd name="T4" fmla="*/ 352 w 448"/>
                <a:gd name="T5" fmla="*/ 448 h 448"/>
                <a:gd name="T6" fmla="*/ 343 w 448"/>
                <a:gd name="T7" fmla="*/ 398 h 448"/>
                <a:gd name="T8" fmla="*/ 316 w 448"/>
                <a:gd name="T9" fmla="*/ 357 h 448"/>
                <a:gd name="T10" fmla="*/ 275 w 448"/>
                <a:gd name="T11" fmla="*/ 330 h 448"/>
                <a:gd name="T12" fmla="*/ 224 w 448"/>
                <a:gd name="T13" fmla="*/ 320 h 448"/>
                <a:gd name="T14" fmla="*/ 174 w 448"/>
                <a:gd name="T15" fmla="*/ 330 h 448"/>
                <a:gd name="T16" fmla="*/ 134 w 448"/>
                <a:gd name="T17" fmla="*/ 358 h 448"/>
                <a:gd name="T18" fmla="*/ 106 w 448"/>
                <a:gd name="T19" fmla="*/ 398 h 448"/>
                <a:gd name="T20" fmla="*/ 96 w 448"/>
                <a:gd name="T21" fmla="*/ 448 h 448"/>
                <a:gd name="T22" fmla="*/ 0 w 448"/>
                <a:gd name="T23" fmla="*/ 448 h 448"/>
                <a:gd name="T24" fmla="*/ 0 w 448"/>
                <a:gd name="T25" fmla="*/ 0 h 448"/>
                <a:gd name="T26" fmla="*/ 448 w 448"/>
                <a:gd name="T27" fmla="*/ 0 h 448"/>
                <a:gd name="T28" fmla="*/ 416 w 448"/>
                <a:gd name="T29" fmla="*/ 32 h 448"/>
                <a:gd name="T30" fmla="*/ 32 w 448"/>
                <a:gd name="T31" fmla="*/ 32 h 448"/>
                <a:gd name="T32" fmla="*/ 32 w 448"/>
                <a:gd name="T33" fmla="*/ 416 h 448"/>
                <a:gd name="T34" fmla="*/ 67 w 448"/>
                <a:gd name="T35" fmla="*/ 416 h 448"/>
                <a:gd name="T36" fmla="*/ 79 w 448"/>
                <a:gd name="T37" fmla="*/ 380 h 448"/>
                <a:gd name="T38" fmla="*/ 99 w 448"/>
                <a:gd name="T39" fmla="*/ 348 h 448"/>
                <a:gd name="T40" fmla="*/ 126 w 448"/>
                <a:gd name="T41" fmla="*/ 322 h 448"/>
                <a:gd name="T42" fmla="*/ 159 w 448"/>
                <a:gd name="T43" fmla="*/ 302 h 448"/>
                <a:gd name="T44" fmla="*/ 133 w 448"/>
                <a:gd name="T45" fmla="*/ 282 h 448"/>
                <a:gd name="T46" fmla="*/ 113 w 448"/>
                <a:gd name="T47" fmla="*/ 256 h 448"/>
                <a:gd name="T48" fmla="*/ 101 w 448"/>
                <a:gd name="T49" fmla="*/ 225 h 448"/>
                <a:gd name="T50" fmla="*/ 96 w 448"/>
                <a:gd name="T51" fmla="*/ 192 h 448"/>
                <a:gd name="T52" fmla="*/ 106 w 448"/>
                <a:gd name="T53" fmla="*/ 143 h 448"/>
                <a:gd name="T54" fmla="*/ 134 w 448"/>
                <a:gd name="T55" fmla="*/ 102 h 448"/>
                <a:gd name="T56" fmla="*/ 175 w 448"/>
                <a:gd name="T57" fmla="*/ 74 h 448"/>
                <a:gd name="T58" fmla="*/ 224 w 448"/>
                <a:gd name="T59" fmla="*/ 64 h 448"/>
                <a:gd name="T60" fmla="*/ 274 w 448"/>
                <a:gd name="T61" fmla="*/ 74 h 448"/>
                <a:gd name="T62" fmla="*/ 315 w 448"/>
                <a:gd name="T63" fmla="*/ 102 h 448"/>
                <a:gd name="T64" fmla="*/ 342 w 448"/>
                <a:gd name="T65" fmla="*/ 143 h 448"/>
                <a:gd name="T66" fmla="*/ 352 w 448"/>
                <a:gd name="T67" fmla="*/ 192 h 448"/>
                <a:gd name="T68" fmla="*/ 348 w 448"/>
                <a:gd name="T69" fmla="*/ 225 h 448"/>
                <a:gd name="T70" fmla="*/ 336 w 448"/>
                <a:gd name="T71" fmla="*/ 255 h 448"/>
                <a:gd name="T72" fmla="*/ 316 w 448"/>
                <a:gd name="T73" fmla="*/ 281 h 448"/>
                <a:gd name="T74" fmla="*/ 291 w 448"/>
                <a:gd name="T75" fmla="*/ 302 h 448"/>
                <a:gd name="T76" fmla="*/ 323 w 448"/>
                <a:gd name="T77" fmla="*/ 322 h 448"/>
                <a:gd name="T78" fmla="*/ 350 w 448"/>
                <a:gd name="T79" fmla="*/ 348 h 448"/>
                <a:gd name="T80" fmla="*/ 370 w 448"/>
                <a:gd name="T81" fmla="*/ 380 h 448"/>
                <a:gd name="T82" fmla="*/ 381 w 448"/>
                <a:gd name="T83" fmla="*/ 416 h 448"/>
                <a:gd name="T84" fmla="*/ 416 w 448"/>
                <a:gd name="T85" fmla="*/ 416 h 448"/>
                <a:gd name="T86" fmla="*/ 416 w 448"/>
                <a:gd name="T87" fmla="*/ 32 h 448"/>
                <a:gd name="T88" fmla="*/ 224 w 448"/>
                <a:gd name="T89" fmla="*/ 288 h 448"/>
                <a:gd name="T90" fmla="*/ 262 w 448"/>
                <a:gd name="T91" fmla="*/ 281 h 448"/>
                <a:gd name="T92" fmla="*/ 292 w 448"/>
                <a:gd name="T93" fmla="*/ 260 h 448"/>
                <a:gd name="T94" fmla="*/ 313 w 448"/>
                <a:gd name="T95" fmla="*/ 230 h 448"/>
                <a:gd name="T96" fmla="*/ 320 w 448"/>
                <a:gd name="T97" fmla="*/ 192 h 448"/>
                <a:gd name="T98" fmla="*/ 313 w 448"/>
                <a:gd name="T99" fmla="*/ 155 h 448"/>
                <a:gd name="T100" fmla="*/ 292 w 448"/>
                <a:gd name="T101" fmla="*/ 125 h 448"/>
                <a:gd name="T102" fmla="*/ 262 w 448"/>
                <a:gd name="T103" fmla="*/ 104 h 448"/>
                <a:gd name="T104" fmla="*/ 224 w 448"/>
                <a:gd name="T105" fmla="*/ 96 h 448"/>
                <a:gd name="T106" fmla="*/ 187 w 448"/>
                <a:gd name="T107" fmla="*/ 104 h 448"/>
                <a:gd name="T108" fmla="*/ 157 w 448"/>
                <a:gd name="T109" fmla="*/ 125 h 448"/>
                <a:gd name="T110" fmla="*/ 136 w 448"/>
                <a:gd name="T111" fmla="*/ 155 h 448"/>
                <a:gd name="T112" fmla="*/ 128 w 448"/>
                <a:gd name="T113" fmla="*/ 192 h 448"/>
                <a:gd name="T114" fmla="*/ 136 w 448"/>
                <a:gd name="T115" fmla="*/ 230 h 448"/>
                <a:gd name="T116" fmla="*/ 157 w 448"/>
                <a:gd name="T117" fmla="*/ 260 h 448"/>
                <a:gd name="T118" fmla="*/ 187 w 448"/>
                <a:gd name="T119" fmla="*/ 281 h 448"/>
                <a:gd name="T120" fmla="*/ 224 w 448"/>
                <a:gd name="T121" fmla="*/ 28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8" h="448">
                  <a:moveTo>
                    <a:pt x="448" y="0"/>
                  </a:moveTo>
                  <a:lnTo>
                    <a:pt x="448" y="448"/>
                  </a:lnTo>
                  <a:lnTo>
                    <a:pt x="352" y="448"/>
                  </a:lnTo>
                  <a:cubicBezTo>
                    <a:pt x="352" y="430"/>
                    <a:pt x="349" y="413"/>
                    <a:pt x="343" y="398"/>
                  </a:cubicBezTo>
                  <a:cubicBezTo>
                    <a:pt x="336" y="382"/>
                    <a:pt x="327" y="369"/>
                    <a:pt x="316" y="357"/>
                  </a:cubicBezTo>
                  <a:cubicBezTo>
                    <a:pt x="304" y="346"/>
                    <a:pt x="291" y="337"/>
                    <a:pt x="275" y="330"/>
                  </a:cubicBezTo>
                  <a:cubicBezTo>
                    <a:pt x="260" y="324"/>
                    <a:pt x="243" y="320"/>
                    <a:pt x="224" y="320"/>
                  </a:cubicBezTo>
                  <a:cubicBezTo>
                    <a:pt x="207" y="320"/>
                    <a:pt x="190" y="324"/>
                    <a:pt x="174" y="330"/>
                  </a:cubicBezTo>
                  <a:cubicBezTo>
                    <a:pt x="159" y="337"/>
                    <a:pt x="145" y="346"/>
                    <a:pt x="134" y="358"/>
                  </a:cubicBezTo>
                  <a:cubicBezTo>
                    <a:pt x="122" y="369"/>
                    <a:pt x="113" y="383"/>
                    <a:pt x="106" y="398"/>
                  </a:cubicBezTo>
                  <a:cubicBezTo>
                    <a:pt x="100" y="414"/>
                    <a:pt x="96" y="431"/>
                    <a:pt x="96" y="448"/>
                  </a:cubicBezTo>
                  <a:lnTo>
                    <a:pt x="0" y="448"/>
                  </a:lnTo>
                  <a:lnTo>
                    <a:pt x="0" y="0"/>
                  </a:lnTo>
                  <a:lnTo>
                    <a:pt x="448" y="0"/>
                  </a:lnTo>
                  <a:close/>
                  <a:moveTo>
                    <a:pt x="416" y="32"/>
                  </a:moveTo>
                  <a:lnTo>
                    <a:pt x="32" y="32"/>
                  </a:lnTo>
                  <a:lnTo>
                    <a:pt x="32" y="416"/>
                  </a:lnTo>
                  <a:lnTo>
                    <a:pt x="67" y="416"/>
                  </a:lnTo>
                  <a:cubicBezTo>
                    <a:pt x="70" y="404"/>
                    <a:pt x="74" y="392"/>
                    <a:pt x="79" y="380"/>
                  </a:cubicBezTo>
                  <a:cubicBezTo>
                    <a:pt x="85" y="369"/>
                    <a:pt x="91" y="358"/>
                    <a:pt x="99" y="348"/>
                  </a:cubicBezTo>
                  <a:cubicBezTo>
                    <a:pt x="107" y="338"/>
                    <a:pt x="116" y="330"/>
                    <a:pt x="126" y="322"/>
                  </a:cubicBezTo>
                  <a:cubicBezTo>
                    <a:pt x="136" y="314"/>
                    <a:pt x="147" y="307"/>
                    <a:pt x="159" y="302"/>
                  </a:cubicBezTo>
                  <a:cubicBezTo>
                    <a:pt x="149" y="297"/>
                    <a:pt x="140" y="290"/>
                    <a:pt x="133" y="282"/>
                  </a:cubicBezTo>
                  <a:cubicBezTo>
                    <a:pt x="125" y="274"/>
                    <a:pt x="119" y="265"/>
                    <a:pt x="113" y="256"/>
                  </a:cubicBezTo>
                  <a:cubicBezTo>
                    <a:pt x="108" y="246"/>
                    <a:pt x="104" y="236"/>
                    <a:pt x="101" y="225"/>
                  </a:cubicBezTo>
                  <a:cubicBezTo>
                    <a:pt x="98" y="215"/>
                    <a:pt x="96" y="204"/>
                    <a:pt x="96" y="192"/>
                  </a:cubicBezTo>
                  <a:cubicBezTo>
                    <a:pt x="96" y="175"/>
                    <a:pt x="100" y="158"/>
                    <a:pt x="106" y="143"/>
                  </a:cubicBezTo>
                  <a:cubicBezTo>
                    <a:pt x="113" y="127"/>
                    <a:pt x="122" y="113"/>
                    <a:pt x="134" y="102"/>
                  </a:cubicBezTo>
                  <a:cubicBezTo>
                    <a:pt x="145" y="90"/>
                    <a:pt x="159" y="81"/>
                    <a:pt x="175" y="74"/>
                  </a:cubicBezTo>
                  <a:cubicBezTo>
                    <a:pt x="190" y="68"/>
                    <a:pt x="207" y="64"/>
                    <a:pt x="224" y="64"/>
                  </a:cubicBezTo>
                  <a:cubicBezTo>
                    <a:pt x="242" y="64"/>
                    <a:pt x="259" y="68"/>
                    <a:pt x="274" y="74"/>
                  </a:cubicBezTo>
                  <a:cubicBezTo>
                    <a:pt x="290" y="81"/>
                    <a:pt x="304" y="90"/>
                    <a:pt x="315" y="102"/>
                  </a:cubicBezTo>
                  <a:cubicBezTo>
                    <a:pt x="327" y="113"/>
                    <a:pt x="336" y="127"/>
                    <a:pt x="342" y="143"/>
                  </a:cubicBezTo>
                  <a:cubicBezTo>
                    <a:pt x="349" y="158"/>
                    <a:pt x="352" y="175"/>
                    <a:pt x="352" y="192"/>
                  </a:cubicBezTo>
                  <a:cubicBezTo>
                    <a:pt x="352" y="204"/>
                    <a:pt x="351" y="215"/>
                    <a:pt x="348" y="225"/>
                  </a:cubicBezTo>
                  <a:cubicBezTo>
                    <a:pt x="345" y="236"/>
                    <a:pt x="341" y="246"/>
                    <a:pt x="336" y="255"/>
                  </a:cubicBezTo>
                  <a:cubicBezTo>
                    <a:pt x="331" y="265"/>
                    <a:pt x="324" y="273"/>
                    <a:pt x="316" y="281"/>
                  </a:cubicBezTo>
                  <a:cubicBezTo>
                    <a:pt x="309" y="289"/>
                    <a:pt x="300" y="296"/>
                    <a:pt x="291" y="302"/>
                  </a:cubicBezTo>
                  <a:cubicBezTo>
                    <a:pt x="303" y="307"/>
                    <a:pt x="313" y="314"/>
                    <a:pt x="323" y="322"/>
                  </a:cubicBezTo>
                  <a:cubicBezTo>
                    <a:pt x="333" y="329"/>
                    <a:pt x="342" y="338"/>
                    <a:pt x="350" y="348"/>
                  </a:cubicBezTo>
                  <a:cubicBezTo>
                    <a:pt x="358" y="358"/>
                    <a:pt x="364" y="369"/>
                    <a:pt x="370" y="380"/>
                  </a:cubicBezTo>
                  <a:cubicBezTo>
                    <a:pt x="375" y="392"/>
                    <a:pt x="379" y="404"/>
                    <a:pt x="381" y="416"/>
                  </a:cubicBezTo>
                  <a:lnTo>
                    <a:pt x="416" y="416"/>
                  </a:lnTo>
                  <a:lnTo>
                    <a:pt x="416" y="32"/>
                  </a:lnTo>
                  <a:close/>
                  <a:moveTo>
                    <a:pt x="224" y="288"/>
                  </a:moveTo>
                  <a:cubicBezTo>
                    <a:pt x="238" y="288"/>
                    <a:pt x="250" y="286"/>
                    <a:pt x="262" y="281"/>
                  </a:cubicBezTo>
                  <a:cubicBezTo>
                    <a:pt x="273" y="276"/>
                    <a:pt x="284" y="269"/>
                    <a:pt x="292" y="260"/>
                  </a:cubicBezTo>
                  <a:cubicBezTo>
                    <a:pt x="301" y="252"/>
                    <a:pt x="308" y="241"/>
                    <a:pt x="313" y="230"/>
                  </a:cubicBezTo>
                  <a:cubicBezTo>
                    <a:pt x="318" y="218"/>
                    <a:pt x="320" y="206"/>
                    <a:pt x="320" y="192"/>
                  </a:cubicBezTo>
                  <a:cubicBezTo>
                    <a:pt x="320" y="179"/>
                    <a:pt x="318" y="167"/>
                    <a:pt x="313" y="155"/>
                  </a:cubicBezTo>
                  <a:cubicBezTo>
                    <a:pt x="308" y="144"/>
                    <a:pt x="301" y="133"/>
                    <a:pt x="292" y="125"/>
                  </a:cubicBezTo>
                  <a:cubicBezTo>
                    <a:pt x="284" y="116"/>
                    <a:pt x="273" y="109"/>
                    <a:pt x="262" y="104"/>
                  </a:cubicBezTo>
                  <a:cubicBezTo>
                    <a:pt x="250" y="99"/>
                    <a:pt x="238" y="96"/>
                    <a:pt x="224" y="96"/>
                  </a:cubicBezTo>
                  <a:cubicBezTo>
                    <a:pt x="211" y="96"/>
                    <a:pt x="199" y="99"/>
                    <a:pt x="187" y="104"/>
                  </a:cubicBezTo>
                  <a:cubicBezTo>
                    <a:pt x="176" y="109"/>
                    <a:pt x="165" y="116"/>
                    <a:pt x="157" y="125"/>
                  </a:cubicBezTo>
                  <a:cubicBezTo>
                    <a:pt x="148" y="133"/>
                    <a:pt x="141" y="144"/>
                    <a:pt x="136" y="155"/>
                  </a:cubicBezTo>
                  <a:cubicBezTo>
                    <a:pt x="131" y="167"/>
                    <a:pt x="128" y="179"/>
                    <a:pt x="128" y="192"/>
                  </a:cubicBezTo>
                  <a:cubicBezTo>
                    <a:pt x="128" y="206"/>
                    <a:pt x="131" y="218"/>
                    <a:pt x="136" y="230"/>
                  </a:cubicBezTo>
                  <a:cubicBezTo>
                    <a:pt x="141" y="241"/>
                    <a:pt x="148" y="252"/>
                    <a:pt x="157" y="260"/>
                  </a:cubicBezTo>
                  <a:cubicBezTo>
                    <a:pt x="165" y="269"/>
                    <a:pt x="176" y="276"/>
                    <a:pt x="187" y="281"/>
                  </a:cubicBezTo>
                  <a:cubicBezTo>
                    <a:pt x="199" y="286"/>
                    <a:pt x="211" y="288"/>
                    <a:pt x="224" y="288"/>
                  </a:cubicBez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177" name="Freeform 63">
              <a:extLst>
                <a:ext uri="{FF2B5EF4-FFF2-40B4-BE49-F238E27FC236}">
                  <a16:creationId xmlns:a16="http://schemas.microsoft.com/office/drawing/2014/main" id="{E9D2B9AD-8285-4EAB-85AB-26182B2A5EA5}"/>
                </a:ext>
              </a:extLst>
            </p:cNvPr>
            <p:cNvSpPr>
              <a:spLocks noEditPoints="1"/>
            </p:cNvSpPr>
            <p:nvPr/>
          </p:nvSpPr>
          <p:spPr bwMode="auto">
            <a:xfrm>
              <a:off x="7924800" y="5072063"/>
              <a:ext cx="252412" cy="193675"/>
            </a:xfrm>
            <a:custGeom>
              <a:avLst/>
              <a:gdLst>
                <a:gd name="T0" fmla="*/ 159 w 159"/>
                <a:gd name="T1" fmla="*/ 103 h 122"/>
                <a:gd name="T2" fmla="*/ 109 w 159"/>
                <a:gd name="T3" fmla="*/ 103 h 122"/>
                <a:gd name="T4" fmla="*/ 109 w 159"/>
                <a:gd name="T5" fmla="*/ 113 h 122"/>
                <a:gd name="T6" fmla="*/ 129 w 159"/>
                <a:gd name="T7" fmla="*/ 113 h 122"/>
                <a:gd name="T8" fmla="*/ 129 w 159"/>
                <a:gd name="T9" fmla="*/ 122 h 122"/>
                <a:gd name="T10" fmla="*/ 80 w 159"/>
                <a:gd name="T11" fmla="*/ 122 h 122"/>
                <a:gd name="T12" fmla="*/ 80 w 159"/>
                <a:gd name="T13" fmla="*/ 113 h 122"/>
                <a:gd name="T14" fmla="*/ 99 w 159"/>
                <a:gd name="T15" fmla="*/ 113 h 122"/>
                <a:gd name="T16" fmla="*/ 99 w 159"/>
                <a:gd name="T17" fmla="*/ 103 h 122"/>
                <a:gd name="T18" fmla="*/ 70 w 159"/>
                <a:gd name="T19" fmla="*/ 103 h 122"/>
                <a:gd name="T20" fmla="*/ 70 w 159"/>
                <a:gd name="T21" fmla="*/ 122 h 122"/>
                <a:gd name="T22" fmla="*/ 0 w 159"/>
                <a:gd name="T23" fmla="*/ 122 h 122"/>
                <a:gd name="T24" fmla="*/ 0 w 159"/>
                <a:gd name="T25" fmla="*/ 0 h 122"/>
                <a:gd name="T26" fmla="*/ 70 w 159"/>
                <a:gd name="T27" fmla="*/ 0 h 122"/>
                <a:gd name="T28" fmla="*/ 70 w 159"/>
                <a:gd name="T29" fmla="*/ 37 h 122"/>
                <a:gd name="T30" fmla="*/ 159 w 159"/>
                <a:gd name="T31" fmla="*/ 37 h 122"/>
                <a:gd name="T32" fmla="*/ 159 w 159"/>
                <a:gd name="T33" fmla="*/ 103 h 122"/>
                <a:gd name="T34" fmla="*/ 60 w 159"/>
                <a:gd name="T35" fmla="*/ 113 h 122"/>
                <a:gd name="T36" fmla="*/ 60 w 159"/>
                <a:gd name="T37" fmla="*/ 103 h 122"/>
                <a:gd name="T38" fmla="*/ 20 w 159"/>
                <a:gd name="T39" fmla="*/ 103 h 122"/>
                <a:gd name="T40" fmla="*/ 20 w 159"/>
                <a:gd name="T41" fmla="*/ 94 h 122"/>
                <a:gd name="T42" fmla="*/ 50 w 159"/>
                <a:gd name="T43" fmla="*/ 94 h 122"/>
                <a:gd name="T44" fmla="*/ 50 w 159"/>
                <a:gd name="T45" fmla="*/ 85 h 122"/>
                <a:gd name="T46" fmla="*/ 20 w 159"/>
                <a:gd name="T47" fmla="*/ 85 h 122"/>
                <a:gd name="T48" fmla="*/ 20 w 159"/>
                <a:gd name="T49" fmla="*/ 75 h 122"/>
                <a:gd name="T50" fmla="*/ 50 w 159"/>
                <a:gd name="T51" fmla="*/ 75 h 122"/>
                <a:gd name="T52" fmla="*/ 50 w 159"/>
                <a:gd name="T53" fmla="*/ 37 h 122"/>
                <a:gd name="T54" fmla="*/ 60 w 159"/>
                <a:gd name="T55" fmla="*/ 37 h 122"/>
                <a:gd name="T56" fmla="*/ 60 w 159"/>
                <a:gd name="T57" fmla="*/ 9 h 122"/>
                <a:gd name="T58" fmla="*/ 10 w 159"/>
                <a:gd name="T59" fmla="*/ 9 h 122"/>
                <a:gd name="T60" fmla="*/ 10 w 159"/>
                <a:gd name="T61" fmla="*/ 113 h 122"/>
                <a:gd name="T62" fmla="*/ 60 w 159"/>
                <a:gd name="T63" fmla="*/ 113 h 122"/>
                <a:gd name="T64" fmla="*/ 50 w 159"/>
                <a:gd name="T65" fmla="*/ 19 h 122"/>
                <a:gd name="T66" fmla="*/ 50 w 159"/>
                <a:gd name="T67" fmla="*/ 28 h 122"/>
                <a:gd name="T68" fmla="*/ 20 w 159"/>
                <a:gd name="T69" fmla="*/ 28 h 122"/>
                <a:gd name="T70" fmla="*/ 20 w 159"/>
                <a:gd name="T71" fmla="*/ 19 h 122"/>
                <a:gd name="T72" fmla="*/ 50 w 159"/>
                <a:gd name="T73" fmla="*/ 19 h 122"/>
                <a:gd name="T74" fmla="*/ 149 w 159"/>
                <a:gd name="T75" fmla="*/ 94 h 122"/>
                <a:gd name="T76" fmla="*/ 149 w 159"/>
                <a:gd name="T77" fmla="*/ 47 h 122"/>
                <a:gd name="T78" fmla="*/ 60 w 159"/>
                <a:gd name="T79" fmla="*/ 47 h 122"/>
                <a:gd name="T80" fmla="*/ 60 w 159"/>
                <a:gd name="T81" fmla="*/ 94 h 122"/>
                <a:gd name="T82" fmla="*/ 149 w 159"/>
                <a:gd name="T83"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9" h="122">
                  <a:moveTo>
                    <a:pt x="159" y="103"/>
                  </a:moveTo>
                  <a:lnTo>
                    <a:pt x="109" y="103"/>
                  </a:lnTo>
                  <a:lnTo>
                    <a:pt x="109" y="113"/>
                  </a:lnTo>
                  <a:lnTo>
                    <a:pt x="129" y="113"/>
                  </a:lnTo>
                  <a:lnTo>
                    <a:pt x="129" y="122"/>
                  </a:lnTo>
                  <a:lnTo>
                    <a:pt x="80" y="122"/>
                  </a:lnTo>
                  <a:lnTo>
                    <a:pt x="80" y="113"/>
                  </a:lnTo>
                  <a:lnTo>
                    <a:pt x="99" y="113"/>
                  </a:lnTo>
                  <a:lnTo>
                    <a:pt x="99" y="103"/>
                  </a:lnTo>
                  <a:lnTo>
                    <a:pt x="70" y="103"/>
                  </a:lnTo>
                  <a:lnTo>
                    <a:pt x="70" y="122"/>
                  </a:lnTo>
                  <a:lnTo>
                    <a:pt x="0" y="122"/>
                  </a:lnTo>
                  <a:lnTo>
                    <a:pt x="0" y="0"/>
                  </a:lnTo>
                  <a:lnTo>
                    <a:pt x="70" y="0"/>
                  </a:lnTo>
                  <a:lnTo>
                    <a:pt x="70" y="37"/>
                  </a:lnTo>
                  <a:lnTo>
                    <a:pt x="159" y="37"/>
                  </a:lnTo>
                  <a:lnTo>
                    <a:pt x="159" y="103"/>
                  </a:lnTo>
                  <a:close/>
                  <a:moveTo>
                    <a:pt x="60" y="113"/>
                  </a:moveTo>
                  <a:lnTo>
                    <a:pt x="60" y="103"/>
                  </a:lnTo>
                  <a:lnTo>
                    <a:pt x="20" y="103"/>
                  </a:lnTo>
                  <a:lnTo>
                    <a:pt x="20" y="94"/>
                  </a:lnTo>
                  <a:lnTo>
                    <a:pt x="50" y="94"/>
                  </a:lnTo>
                  <a:lnTo>
                    <a:pt x="50" y="85"/>
                  </a:lnTo>
                  <a:lnTo>
                    <a:pt x="20" y="85"/>
                  </a:lnTo>
                  <a:lnTo>
                    <a:pt x="20" y="75"/>
                  </a:lnTo>
                  <a:lnTo>
                    <a:pt x="50" y="75"/>
                  </a:lnTo>
                  <a:lnTo>
                    <a:pt x="50" y="37"/>
                  </a:lnTo>
                  <a:lnTo>
                    <a:pt x="60" y="37"/>
                  </a:lnTo>
                  <a:lnTo>
                    <a:pt x="60" y="9"/>
                  </a:lnTo>
                  <a:lnTo>
                    <a:pt x="10" y="9"/>
                  </a:lnTo>
                  <a:lnTo>
                    <a:pt x="10" y="113"/>
                  </a:lnTo>
                  <a:lnTo>
                    <a:pt x="60" y="113"/>
                  </a:lnTo>
                  <a:close/>
                  <a:moveTo>
                    <a:pt x="50" y="19"/>
                  </a:moveTo>
                  <a:lnTo>
                    <a:pt x="50" y="28"/>
                  </a:lnTo>
                  <a:lnTo>
                    <a:pt x="20" y="28"/>
                  </a:lnTo>
                  <a:lnTo>
                    <a:pt x="20" y="19"/>
                  </a:lnTo>
                  <a:lnTo>
                    <a:pt x="50" y="19"/>
                  </a:lnTo>
                  <a:close/>
                  <a:moveTo>
                    <a:pt x="149" y="94"/>
                  </a:moveTo>
                  <a:lnTo>
                    <a:pt x="149" y="47"/>
                  </a:lnTo>
                  <a:lnTo>
                    <a:pt x="60" y="47"/>
                  </a:lnTo>
                  <a:lnTo>
                    <a:pt x="60" y="94"/>
                  </a:lnTo>
                  <a:lnTo>
                    <a:pt x="149" y="94"/>
                  </a:lnTo>
                  <a:close/>
                </a:path>
              </a:pathLst>
            </a:custGeom>
            <a:solidFill>
              <a:schemeClr val="bg2"/>
            </a:solidFill>
            <a:ln>
              <a:noFill/>
            </a:ln>
          </p:spPr>
          <p:txBody>
            <a:bodyPr vert="horz" wrap="square" lIns="89642" tIns="44821" rIns="89642" bIns="44821" numCol="1" anchor="t" anchorCtr="0" compatLnSpc="1">
              <a:prstTxWarp prst="textNoShape">
                <a:avLst/>
              </a:prstTxWarp>
            </a:bodyPr>
            <a:lstStyle/>
            <a:p>
              <a:endParaRPr lang="en-US" sz="1765"/>
            </a:p>
          </p:txBody>
        </p:sp>
        <p:grpSp>
          <p:nvGrpSpPr>
            <p:cNvPr id="178" name="Group 177">
              <a:extLst>
                <a:ext uri="{FF2B5EF4-FFF2-40B4-BE49-F238E27FC236}">
                  <a16:creationId xmlns:a16="http://schemas.microsoft.com/office/drawing/2014/main" id="{FD3B1FCA-5396-482E-935F-5F766E822AAE}"/>
                </a:ext>
              </a:extLst>
            </p:cNvPr>
            <p:cNvGrpSpPr/>
            <p:nvPr/>
          </p:nvGrpSpPr>
          <p:grpSpPr>
            <a:xfrm>
              <a:off x="7035800" y="4556134"/>
              <a:ext cx="258763" cy="263526"/>
              <a:chOff x="7035800" y="4556134"/>
              <a:chExt cx="258763" cy="263526"/>
            </a:xfrm>
          </p:grpSpPr>
          <p:sp>
            <p:nvSpPr>
              <p:cNvPr id="187" name="Freeform 67">
                <a:extLst>
                  <a:ext uri="{FF2B5EF4-FFF2-40B4-BE49-F238E27FC236}">
                    <a16:creationId xmlns:a16="http://schemas.microsoft.com/office/drawing/2014/main" id="{B730CA35-AB5F-4F2B-9C64-89A6F06BFD60}"/>
                  </a:ext>
                </a:extLst>
              </p:cNvPr>
              <p:cNvSpPr>
                <a:spLocks/>
              </p:cNvSpPr>
              <p:nvPr/>
            </p:nvSpPr>
            <p:spPr bwMode="auto">
              <a:xfrm>
                <a:off x="7072313" y="4678372"/>
                <a:ext cx="182563" cy="76200"/>
              </a:xfrm>
              <a:custGeom>
                <a:avLst/>
                <a:gdLst>
                  <a:gd name="T0" fmla="*/ 488 w 523"/>
                  <a:gd name="T1" fmla="*/ 0 h 228"/>
                  <a:gd name="T2" fmla="*/ 36 w 523"/>
                  <a:gd name="T3" fmla="*/ 0 h 228"/>
                  <a:gd name="T4" fmla="*/ 0 w 523"/>
                  <a:gd name="T5" fmla="*/ 40 h 228"/>
                  <a:gd name="T6" fmla="*/ 0 w 523"/>
                  <a:gd name="T7" fmla="*/ 211 h 228"/>
                  <a:gd name="T8" fmla="*/ 62 w 523"/>
                  <a:gd name="T9" fmla="*/ 228 h 228"/>
                  <a:gd name="T10" fmla="*/ 62 w 523"/>
                  <a:gd name="T11" fmla="*/ 62 h 228"/>
                  <a:gd name="T12" fmla="*/ 460 w 523"/>
                  <a:gd name="T13" fmla="*/ 62 h 228"/>
                  <a:gd name="T14" fmla="*/ 460 w 523"/>
                  <a:gd name="T15" fmla="*/ 227 h 228"/>
                  <a:gd name="T16" fmla="*/ 523 w 523"/>
                  <a:gd name="T17" fmla="*/ 209 h 228"/>
                  <a:gd name="T18" fmla="*/ 523 w 523"/>
                  <a:gd name="T19" fmla="*/ 40 h 228"/>
                  <a:gd name="T20" fmla="*/ 488 w 523"/>
                  <a:gd name="T21"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3" h="228">
                    <a:moveTo>
                      <a:pt x="488" y="0"/>
                    </a:moveTo>
                    <a:lnTo>
                      <a:pt x="36" y="0"/>
                    </a:lnTo>
                    <a:cubicBezTo>
                      <a:pt x="17" y="0"/>
                      <a:pt x="0" y="16"/>
                      <a:pt x="0" y="40"/>
                    </a:cubicBezTo>
                    <a:lnTo>
                      <a:pt x="0" y="211"/>
                    </a:lnTo>
                    <a:lnTo>
                      <a:pt x="62" y="228"/>
                    </a:lnTo>
                    <a:lnTo>
                      <a:pt x="62" y="62"/>
                    </a:lnTo>
                    <a:lnTo>
                      <a:pt x="460" y="62"/>
                    </a:lnTo>
                    <a:lnTo>
                      <a:pt x="460" y="227"/>
                    </a:lnTo>
                    <a:lnTo>
                      <a:pt x="523" y="209"/>
                    </a:lnTo>
                    <a:lnTo>
                      <a:pt x="523" y="40"/>
                    </a:lnTo>
                    <a:cubicBezTo>
                      <a:pt x="523" y="16"/>
                      <a:pt x="505" y="0"/>
                      <a:pt x="488" y="0"/>
                    </a:cubicBez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188" name="Rectangle 68">
                <a:extLst>
                  <a:ext uri="{FF2B5EF4-FFF2-40B4-BE49-F238E27FC236}">
                    <a16:creationId xmlns:a16="http://schemas.microsoft.com/office/drawing/2014/main" id="{80A8C344-6C99-4CB8-82D6-54E746D344F7}"/>
                  </a:ext>
                </a:extLst>
              </p:cNvPr>
              <p:cNvSpPr>
                <a:spLocks noChangeArrowheads="1"/>
              </p:cNvSpPr>
              <p:nvPr/>
            </p:nvSpPr>
            <p:spPr bwMode="auto">
              <a:xfrm>
                <a:off x="7153275" y="4643447"/>
                <a:ext cx="22225" cy="53975"/>
              </a:xfrm>
              <a:prstGeom prst="rect">
                <a:avLst/>
              </a:prstGeom>
              <a:solidFill>
                <a:schemeClr val="bg2"/>
              </a:solidFill>
              <a:ln w="9525">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189" name="Freeform 69">
                <a:extLst>
                  <a:ext uri="{FF2B5EF4-FFF2-40B4-BE49-F238E27FC236}">
                    <a16:creationId xmlns:a16="http://schemas.microsoft.com/office/drawing/2014/main" id="{7A784F13-1707-485C-9B38-29D7CD48AE6A}"/>
                  </a:ext>
                </a:extLst>
              </p:cNvPr>
              <p:cNvSpPr>
                <a:spLocks/>
              </p:cNvSpPr>
              <p:nvPr/>
            </p:nvSpPr>
            <p:spPr bwMode="auto">
              <a:xfrm>
                <a:off x="7115175" y="4556134"/>
                <a:ext cx="98425" cy="87313"/>
              </a:xfrm>
              <a:custGeom>
                <a:avLst/>
                <a:gdLst>
                  <a:gd name="T0" fmla="*/ 240 w 278"/>
                  <a:gd name="T1" fmla="*/ 0 h 264"/>
                  <a:gd name="T2" fmla="*/ 38 w 278"/>
                  <a:gd name="T3" fmla="*/ 0 h 264"/>
                  <a:gd name="T4" fmla="*/ 0 w 278"/>
                  <a:gd name="T5" fmla="*/ 39 h 264"/>
                  <a:gd name="T6" fmla="*/ 0 w 278"/>
                  <a:gd name="T7" fmla="*/ 226 h 264"/>
                  <a:gd name="T8" fmla="*/ 38 w 278"/>
                  <a:gd name="T9" fmla="*/ 264 h 264"/>
                  <a:gd name="T10" fmla="*/ 238 w 278"/>
                  <a:gd name="T11" fmla="*/ 264 h 264"/>
                  <a:gd name="T12" fmla="*/ 277 w 278"/>
                  <a:gd name="T13" fmla="*/ 226 h 264"/>
                  <a:gd name="T14" fmla="*/ 277 w 278"/>
                  <a:gd name="T15" fmla="*/ 39 h 264"/>
                  <a:gd name="T16" fmla="*/ 240 w 278"/>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264">
                    <a:moveTo>
                      <a:pt x="240" y="0"/>
                    </a:moveTo>
                    <a:lnTo>
                      <a:pt x="38" y="0"/>
                    </a:lnTo>
                    <a:cubicBezTo>
                      <a:pt x="17" y="0"/>
                      <a:pt x="0" y="18"/>
                      <a:pt x="0" y="39"/>
                    </a:cubicBezTo>
                    <a:lnTo>
                      <a:pt x="0" y="226"/>
                    </a:lnTo>
                    <a:cubicBezTo>
                      <a:pt x="0" y="247"/>
                      <a:pt x="17" y="264"/>
                      <a:pt x="38" y="264"/>
                    </a:cubicBezTo>
                    <a:lnTo>
                      <a:pt x="238" y="264"/>
                    </a:lnTo>
                    <a:cubicBezTo>
                      <a:pt x="259" y="264"/>
                      <a:pt x="277" y="247"/>
                      <a:pt x="277" y="226"/>
                    </a:cubicBezTo>
                    <a:lnTo>
                      <a:pt x="277" y="39"/>
                    </a:lnTo>
                    <a:cubicBezTo>
                      <a:pt x="278" y="18"/>
                      <a:pt x="261" y="0"/>
                      <a:pt x="240" y="0"/>
                    </a:cubicBez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190" name="Freeform 70">
                <a:extLst>
                  <a:ext uri="{FF2B5EF4-FFF2-40B4-BE49-F238E27FC236}">
                    <a16:creationId xmlns:a16="http://schemas.microsoft.com/office/drawing/2014/main" id="{AF355A5A-19F1-414A-B10C-EBF2D8BCBF3D}"/>
                  </a:ext>
                </a:extLst>
              </p:cNvPr>
              <p:cNvSpPr>
                <a:spLocks/>
              </p:cNvSpPr>
              <p:nvPr/>
            </p:nvSpPr>
            <p:spPr bwMode="auto">
              <a:xfrm>
                <a:off x="7035800" y="4732347"/>
                <a:ext cx="96838" cy="87313"/>
              </a:xfrm>
              <a:custGeom>
                <a:avLst/>
                <a:gdLst>
                  <a:gd name="T0" fmla="*/ 239 w 277"/>
                  <a:gd name="T1" fmla="*/ 0 h 264"/>
                  <a:gd name="T2" fmla="*/ 39 w 277"/>
                  <a:gd name="T3" fmla="*/ 0 h 264"/>
                  <a:gd name="T4" fmla="*/ 0 w 277"/>
                  <a:gd name="T5" fmla="*/ 38 h 264"/>
                  <a:gd name="T6" fmla="*/ 0 w 277"/>
                  <a:gd name="T7" fmla="*/ 225 h 264"/>
                  <a:gd name="T8" fmla="*/ 39 w 277"/>
                  <a:gd name="T9" fmla="*/ 264 h 264"/>
                  <a:gd name="T10" fmla="*/ 239 w 277"/>
                  <a:gd name="T11" fmla="*/ 264 h 264"/>
                  <a:gd name="T12" fmla="*/ 277 w 277"/>
                  <a:gd name="T13" fmla="*/ 225 h 264"/>
                  <a:gd name="T14" fmla="*/ 277 w 277"/>
                  <a:gd name="T15" fmla="*/ 38 h 264"/>
                  <a:gd name="T16" fmla="*/ 239 w 277"/>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64">
                    <a:moveTo>
                      <a:pt x="239" y="0"/>
                    </a:moveTo>
                    <a:lnTo>
                      <a:pt x="39" y="0"/>
                    </a:lnTo>
                    <a:cubicBezTo>
                      <a:pt x="18" y="0"/>
                      <a:pt x="0" y="17"/>
                      <a:pt x="0" y="38"/>
                    </a:cubicBezTo>
                    <a:lnTo>
                      <a:pt x="0" y="225"/>
                    </a:lnTo>
                    <a:cubicBezTo>
                      <a:pt x="0" y="246"/>
                      <a:pt x="18" y="264"/>
                      <a:pt x="39" y="264"/>
                    </a:cubicBezTo>
                    <a:lnTo>
                      <a:pt x="239" y="264"/>
                    </a:lnTo>
                    <a:cubicBezTo>
                      <a:pt x="260" y="264"/>
                      <a:pt x="277" y="246"/>
                      <a:pt x="277" y="225"/>
                    </a:cubicBezTo>
                    <a:lnTo>
                      <a:pt x="277" y="38"/>
                    </a:lnTo>
                    <a:cubicBezTo>
                      <a:pt x="277" y="17"/>
                      <a:pt x="260" y="0"/>
                      <a:pt x="239" y="0"/>
                    </a:cubicBez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191" name="Freeform 71">
                <a:extLst>
                  <a:ext uri="{FF2B5EF4-FFF2-40B4-BE49-F238E27FC236}">
                    <a16:creationId xmlns:a16="http://schemas.microsoft.com/office/drawing/2014/main" id="{F58C58AD-E9BA-44B6-8FD1-99A1862A22FC}"/>
                  </a:ext>
                </a:extLst>
              </p:cNvPr>
              <p:cNvSpPr>
                <a:spLocks/>
              </p:cNvSpPr>
              <p:nvPr/>
            </p:nvSpPr>
            <p:spPr bwMode="auto">
              <a:xfrm>
                <a:off x="7196138" y="4732347"/>
                <a:ext cx="98425" cy="87313"/>
              </a:xfrm>
              <a:custGeom>
                <a:avLst/>
                <a:gdLst>
                  <a:gd name="T0" fmla="*/ 238 w 278"/>
                  <a:gd name="T1" fmla="*/ 0 h 264"/>
                  <a:gd name="T2" fmla="*/ 38 w 278"/>
                  <a:gd name="T3" fmla="*/ 0 h 264"/>
                  <a:gd name="T4" fmla="*/ 0 w 278"/>
                  <a:gd name="T5" fmla="*/ 38 h 264"/>
                  <a:gd name="T6" fmla="*/ 0 w 278"/>
                  <a:gd name="T7" fmla="*/ 225 h 264"/>
                  <a:gd name="T8" fmla="*/ 38 w 278"/>
                  <a:gd name="T9" fmla="*/ 264 h 264"/>
                  <a:gd name="T10" fmla="*/ 238 w 278"/>
                  <a:gd name="T11" fmla="*/ 264 h 264"/>
                  <a:gd name="T12" fmla="*/ 277 w 278"/>
                  <a:gd name="T13" fmla="*/ 225 h 264"/>
                  <a:gd name="T14" fmla="*/ 277 w 278"/>
                  <a:gd name="T15" fmla="*/ 38 h 264"/>
                  <a:gd name="T16" fmla="*/ 238 w 278"/>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264">
                    <a:moveTo>
                      <a:pt x="238" y="0"/>
                    </a:moveTo>
                    <a:lnTo>
                      <a:pt x="38" y="0"/>
                    </a:lnTo>
                    <a:cubicBezTo>
                      <a:pt x="17" y="0"/>
                      <a:pt x="0" y="17"/>
                      <a:pt x="0" y="38"/>
                    </a:cubicBezTo>
                    <a:lnTo>
                      <a:pt x="0" y="225"/>
                    </a:lnTo>
                    <a:cubicBezTo>
                      <a:pt x="0" y="246"/>
                      <a:pt x="17" y="264"/>
                      <a:pt x="38" y="264"/>
                    </a:cubicBezTo>
                    <a:lnTo>
                      <a:pt x="238" y="264"/>
                    </a:lnTo>
                    <a:cubicBezTo>
                      <a:pt x="259" y="264"/>
                      <a:pt x="277" y="246"/>
                      <a:pt x="277" y="225"/>
                    </a:cubicBezTo>
                    <a:lnTo>
                      <a:pt x="277" y="38"/>
                    </a:lnTo>
                    <a:cubicBezTo>
                      <a:pt x="278" y="17"/>
                      <a:pt x="261" y="0"/>
                      <a:pt x="238" y="0"/>
                    </a:cubicBez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grpSp>
          <p:nvGrpSpPr>
            <p:cNvPr id="179" name="Group 74">
              <a:extLst>
                <a:ext uri="{FF2B5EF4-FFF2-40B4-BE49-F238E27FC236}">
                  <a16:creationId xmlns:a16="http://schemas.microsoft.com/office/drawing/2014/main" id="{7E224851-4AB9-4DD0-BFFE-396CE142D594}"/>
                </a:ext>
              </a:extLst>
            </p:cNvPr>
            <p:cNvGrpSpPr>
              <a:grpSpLocks noChangeAspect="1"/>
            </p:cNvGrpSpPr>
            <p:nvPr/>
          </p:nvGrpSpPr>
          <p:grpSpPr bwMode="auto">
            <a:xfrm>
              <a:off x="6945300" y="3624271"/>
              <a:ext cx="257175" cy="231776"/>
              <a:chOff x="4375" y="2283"/>
              <a:chExt cx="162" cy="146"/>
            </a:xfrm>
            <a:solidFill>
              <a:schemeClr val="bg2"/>
            </a:solidFill>
          </p:grpSpPr>
          <p:sp>
            <p:nvSpPr>
              <p:cNvPr id="181" name="Rectangle 75">
                <a:extLst>
                  <a:ext uri="{FF2B5EF4-FFF2-40B4-BE49-F238E27FC236}">
                    <a16:creationId xmlns:a16="http://schemas.microsoft.com/office/drawing/2014/main" id="{686B3EB2-DCAB-4815-B8C0-FAC118DED246}"/>
                  </a:ext>
                </a:extLst>
              </p:cNvPr>
              <p:cNvSpPr>
                <a:spLocks noChangeArrowheads="1"/>
              </p:cNvSpPr>
              <p:nvPr/>
            </p:nvSpPr>
            <p:spPr bwMode="auto">
              <a:xfrm>
                <a:off x="4385" y="2348"/>
                <a:ext cx="23"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2" name="Rectangle 76">
                <a:extLst>
                  <a:ext uri="{FF2B5EF4-FFF2-40B4-BE49-F238E27FC236}">
                    <a16:creationId xmlns:a16="http://schemas.microsoft.com/office/drawing/2014/main" id="{15802DE0-E906-470B-A1FF-09E12191D305}"/>
                  </a:ext>
                </a:extLst>
              </p:cNvPr>
              <p:cNvSpPr>
                <a:spLocks noChangeArrowheads="1"/>
              </p:cNvSpPr>
              <p:nvPr/>
            </p:nvSpPr>
            <p:spPr bwMode="auto">
              <a:xfrm>
                <a:off x="4415" y="2376"/>
                <a:ext cx="23"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3" name="Rectangle 77">
                <a:extLst>
                  <a:ext uri="{FF2B5EF4-FFF2-40B4-BE49-F238E27FC236}">
                    <a16:creationId xmlns:a16="http://schemas.microsoft.com/office/drawing/2014/main" id="{B23840C6-5E86-4E1D-8911-AD5E84515DD2}"/>
                  </a:ext>
                </a:extLst>
              </p:cNvPr>
              <p:cNvSpPr>
                <a:spLocks noChangeArrowheads="1"/>
              </p:cNvSpPr>
              <p:nvPr/>
            </p:nvSpPr>
            <p:spPr bwMode="auto">
              <a:xfrm>
                <a:off x="4474" y="2330"/>
                <a:ext cx="23" cy="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4" name="Rectangle 78">
                <a:extLst>
                  <a:ext uri="{FF2B5EF4-FFF2-40B4-BE49-F238E27FC236}">
                    <a16:creationId xmlns:a16="http://schemas.microsoft.com/office/drawing/2014/main" id="{0A03E02B-5D03-48DC-BDF2-B35916C5AF7D}"/>
                  </a:ext>
                </a:extLst>
              </p:cNvPr>
              <p:cNvSpPr>
                <a:spLocks noChangeArrowheads="1"/>
              </p:cNvSpPr>
              <p:nvPr/>
            </p:nvSpPr>
            <p:spPr bwMode="auto">
              <a:xfrm>
                <a:off x="4504" y="2367"/>
                <a:ext cx="23"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5" name="Rectangle 79">
                <a:extLst>
                  <a:ext uri="{FF2B5EF4-FFF2-40B4-BE49-F238E27FC236}">
                    <a16:creationId xmlns:a16="http://schemas.microsoft.com/office/drawing/2014/main" id="{BD2C1F3F-7043-4E90-B1AC-A20BE044AB85}"/>
                  </a:ext>
                </a:extLst>
              </p:cNvPr>
              <p:cNvSpPr>
                <a:spLocks noChangeArrowheads="1"/>
              </p:cNvSpPr>
              <p:nvPr/>
            </p:nvSpPr>
            <p:spPr bwMode="auto">
              <a:xfrm>
                <a:off x="4444" y="2314"/>
                <a:ext cx="24" cy="1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6" name="Freeform 80">
                <a:extLst>
                  <a:ext uri="{FF2B5EF4-FFF2-40B4-BE49-F238E27FC236}">
                    <a16:creationId xmlns:a16="http://schemas.microsoft.com/office/drawing/2014/main" id="{FD2027D0-ADCC-4506-BE42-1BF40697536F}"/>
                  </a:ext>
                </a:extLst>
              </p:cNvPr>
              <p:cNvSpPr>
                <a:spLocks/>
              </p:cNvSpPr>
              <p:nvPr/>
            </p:nvSpPr>
            <p:spPr bwMode="auto">
              <a:xfrm>
                <a:off x="4375" y="2283"/>
                <a:ext cx="162" cy="146"/>
              </a:xfrm>
              <a:custGeom>
                <a:avLst/>
                <a:gdLst>
                  <a:gd name="T0" fmla="*/ 7 w 162"/>
                  <a:gd name="T1" fmla="*/ 140 h 146"/>
                  <a:gd name="T2" fmla="*/ 7 w 162"/>
                  <a:gd name="T3" fmla="*/ 0 h 146"/>
                  <a:gd name="T4" fmla="*/ 0 w 162"/>
                  <a:gd name="T5" fmla="*/ 0 h 146"/>
                  <a:gd name="T6" fmla="*/ 0 w 162"/>
                  <a:gd name="T7" fmla="*/ 146 h 146"/>
                  <a:gd name="T8" fmla="*/ 162 w 162"/>
                  <a:gd name="T9" fmla="*/ 146 h 146"/>
                  <a:gd name="T10" fmla="*/ 162 w 162"/>
                  <a:gd name="T11" fmla="*/ 140 h 146"/>
                  <a:gd name="T12" fmla="*/ 7 w 162"/>
                  <a:gd name="T13" fmla="*/ 140 h 146"/>
                </a:gdLst>
                <a:ahLst/>
                <a:cxnLst>
                  <a:cxn ang="0">
                    <a:pos x="T0" y="T1"/>
                  </a:cxn>
                  <a:cxn ang="0">
                    <a:pos x="T2" y="T3"/>
                  </a:cxn>
                  <a:cxn ang="0">
                    <a:pos x="T4" y="T5"/>
                  </a:cxn>
                  <a:cxn ang="0">
                    <a:pos x="T6" y="T7"/>
                  </a:cxn>
                  <a:cxn ang="0">
                    <a:pos x="T8" y="T9"/>
                  </a:cxn>
                  <a:cxn ang="0">
                    <a:pos x="T10" y="T11"/>
                  </a:cxn>
                  <a:cxn ang="0">
                    <a:pos x="T12" y="T13"/>
                  </a:cxn>
                </a:cxnLst>
                <a:rect l="0" t="0" r="r" b="b"/>
                <a:pathLst>
                  <a:path w="162" h="146">
                    <a:moveTo>
                      <a:pt x="7" y="140"/>
                    </a:moveTo>
                    <a:lnTo>
                      <a:pt x="7" y="0"/>
                    </a:lnTo>
                    <a:lnTo>
                      <a:pt x="0" y="0"/>
                    </a:lnTo>
                    <a:lnTo>
                      <a:pt x="0" y="146"/>
                    </a:lnTo>
                    <a:lnTo>
                      <a:pt x="162" y="146"/>
                    </a:lnTo>
                    <a:lnTo>
                      <a:pt x="162" y="140"/>
                    </a:lnTo>
                    <a:lnTo>
                      <a:pt x="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sp>
          <p:nvSpPr>
            <p:cNvPr id="180" name="Freeform 85">
              <a:extLst>
                <a:ext uri="{FF2B5EF4-FFF2-40B4-BE49-F238E27FC236}">
                  <a16:creationId xmlns:a16="http://schemas.microsoft.com/office/drawing/2014/main" id="{07B2DAD2-4EEC-4147-9933-9713CE320060}"/>
                </a:ext>
              </a:extLst>
            </p:cNvPr>
            <p:cNvSpPr>
              <a:spLocks noEditPoints="1"/>
            </p:cNvSpPr>
            <p:nvPr/>
          </p:nvSpPr>
          <p:spPr bwMode="auto">
            <a:xfrm>
              <a:off x="8010525" y="3279776"/>
              <a:ext cx="252412" cy="222250"/>
            </a:xfrm>
            <a:custGeom>
              <a:avLst/>
              <a:gdLst>
                <a:gd name="T0" fmla="*/ 512 w 512"/>
                <a:gd name="T1" fmla="*/ 320 h 480"/>
                <a:gd name="T2" fmla="*/ 416 w 512"/>
                <a:gd name="T3" fmla="*/ 320 h 480"/>
                <a:gd name="T4" fmla="*/ 416 w 512"/>
                <a:gd name="T5" fmla="*/ 384 h 480"/>
                <a:gd name="T6" fmla="*/ 160 w 512"/>
                <a:gd name="T7" fmla="*/ 384 h 480"/>
                <a:gd name="T8" fmla="*/ 64 w 512"/>
                <a:gd name="T9" fmla="*/ 480 h 480"/>
                <a:gd name="T10" fmla="*/ 64 w 512"/>
                <a:gd name="T11" fmla="*/ 384 h 480"/>
                <a:gd name="T12" fmla="*/ 0 w 512"/>
                <a:gd name="T13" fmla="*/ 384 h 480"/>
                <a:gd name="T14" fmla="*/ 0 w 512"/>
                <a:gd name="T15" fmla="*/ 96 h 480"/>
                <a:gd name="T16" fmla="*/ 64 w 512"/>
                <a:gd name="T17" fmla="*/ 96 h 480"/>
                <a:gd name="T18" fmla="*/ 64 w 512"/>
                <a:gd name="T19" fmla="*/ 0 h 480"/>
                <a:gd name="T20" fmla="*/ 512 w 512"/>
                <a:gd name="T21" fmla="*/ 0 h 480"/>
                <a:gd name="T22" fmla="*/ 512 w 512"/>
                <a:gd name="T23" fmla="*/ 320 h 480"/>
                <a:gd name="T24" fmla="*/ 384 w 512"/>
                <a:gd name="T25" fmla="*/ 128 h 480"/>
                <a:gd name="T26" fmla="*/ 32 w 512"/>
                <a:gd name="T27" fmla="*/ 128 h 480"/>
                <a:gd name="T28" fmla="*/ 32 w 512"/>
                <a:gd name="T29" fmla="*/ 352 h 480"/>
                <a:gd name="T30" fmla="*/ 96 w 512"/>
                <a:gd name="T31" fmla="*/ 352 h 480"/>
                <a:gd name="T32" fmla="*/ 96 w 512"/>
                <a:gd name="T33" fmla="*/ 403 h 480"/>
                <a:gd name="T34" fmla="*/ 122 w 512"/>
                <a:gd name="T35" fmla="*/ 378 h 480"/>
                <a:gd name="T36" fmla="*/ 147 w 512"/>
                <a:gd name="T37" fmla="*/ 352 h 480"/>
                <a:gd name="T38" fmla="*/ 384 w 512"/>
                <a:gd name="T39" fmla="*/ 352 h 480"/>
                <a:gd name="T40" fmla="*/ 384 w 512"/>
                <a:gd name="T41" fmla="*/ 128 h 480"/>
                <a:gd name="T42" fmla="*/ 480 w 512"/>
                <a:gd name="T43" fmla="*/ 32 h 480"/>
                <a:gd name="T44" fmla="*/ 96 w 512"/>
                <a:gd name="T45" fmla="*/ 32 h 480"/>
                <a:gd name="T46" fmla="*/ 96 w 512"/>
                <a:gd name="T47" fmla="*/ 96 h 480"/>
                <a:gd name="T48" fmla="*/ 416 w 512"/>
                <a:gd name="T49" fmla="*/ 96 h 480"/>
                <a:gd name="T50" fmla="*/ 416 w 512"/>
                <a:gd name="T51" fmla="*/ 288 h 480"/>
                <a:gd name="T52" fmla="*/ 480 w 512"/>
                <a:gd name="T53" fmla="*/ 288 h 480"/>
                <a:gd name="T54" fmla="*/ 480 w 512"/>
                <a:gd name="T55" fmla="*/ 32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2" h="480">
                  <a:moveTo>
                    <a:pt x="512" y="320"/>
                  </a:moveTo>
                  <a:lnTo>
                    <a:pt x="416" y="320"/>
                  </a:lnTo>
                  <a:lnTo>
                    <a:pt x="416" y="384"/>
                  </a:lnTo>
                  <a:lnTo>
                    <a:pt x="160" y="384"/>
                  </a:lnTo>
                  <a:lnTo>
                    <a:pt x="64" y="480"/>
                  </a:lnTo>
                  <a:lnTo>
                    <a:pt x="64" y="384"/>
                  </a:lnTo>
                  <a:lnTo>
                    <a:pt x="0" y="384"/>
                  </a:lnTo>
                  <a:lnTo>
                    <a:pt x="0" y="96"/>
                  </a:lnTo>
                  <a:lnTo>
                    <a:pt x="64" y="96"/>
                  </a:lnTo>
                  <a:lnTo>
                    <a:pt x="64" y="0"/>
                  </a:lnTo>
                  <a:lnTo>
                    <a:pt x="512" y="0"/>
                  </a:lnTo>
                  <a:lnTo>
                    <a:pt x="512" y="320"/>
                  </a:lnTo>
                  <a:close/>
                  <a:moveTo>
                    <a:pt x="384" y="128"/>
                  </a:moveTo>
                  <a:lnTo>
                    <a:pt x="32" y="128"/>
                  </a:lnTo>
                  <a:lnTo>
                    <a:pt x="32" y="352"/>
                  </a:lnTo>
                  <a:lnTo>
                    <a:pt x="96" y="352"/>
                  </a:lnTo>
                  <a:lnTo>
                    <a:pt x="96" y="403"/>
                  </a:lnTo>
                  <a:cubicBezTo>
                    <a:pt x="105" y="395"/>
                    <a:pt x="113" y="386"/>
                    <a:pt x="122" y="378"/>
                  </a:cubicBezTo>
                  <a:cubicBezTo>
                    <a:pt x="130" y="369"/>
                    <a:pt x="138" y="361"/>
                    <a:pt x="147" y="352"/>
                  </a:cubicBezTo>
                  <a:lnTo>
                    <a:pt x="384" y="352"/>
                  </a:lnTo>
                  <a:lnTo>
                    <a:pt x="384" y="128"/>
                  </a:lnTo>
                  <a:close/>
                  <a:moveTo>
                    <a:pt x="480" y="32"/>
                  </a:moveTo>
                  <a:lnTo>
                    <a:pt x="96" y="32"/>
                  </a:lnTo>
                  <a:lnTo>
                    <a:pt x="96" y="96"/>
                  </a:lnTo>
                  <a:lnTo>
                    <a:pt x="416" y="96"/>
                  </a:lnTo>
                  <a:lnTo>
                    <a:pt x="416" y="288"/>
                  </a:lnTo>
                  <a:lnTo>
                    <a:pt x="480" y="288"/>
                  </a:lnTo>
                  <a:lnTo>
                    <a:pt x="480" y="32"/>
                  </a:ln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pic>
        <p:nvPicPr>
          <p:cNvPr id="11" name="Picture 10">
            <a:extLst>
              <a:ext uri="{FF2B5EF4-FFF2-40B4-BE49-F238E27FC236}">
                <a16:creationId xmlns:a16="http://schemas.microsoft.com/office/drawing/2014/main" id="{24324D10-466E-475F-9889-0BA490271B87}"/>
              </a:ext>
            </a:extLst>
          </p:cNvPr>
          <p:cNvPicPr>
            <a:picLocks noChangeAspect="1"/>
          </p:cNvPicPr>
          <p:nvPr/>
        </p:nvPicPr>
        <p:blipFill>
          <a:blip r:embed="rId5">
            <a:duotone>
              <a:prstClr val="black"/>
              <a:schemeClr val="tx2">
                <a:tint val="45000"/>
                <a:satMod val="400000"/>
              </a:schemeClr>
            </a:duotone>
          </a:blip>
          <a:stretch>
            <a:fillRect/>
          </a:stretch>
        </p:blipFill>
        <p:spPr>
          <a:xfrm>
            <a:off x="4812264" y="1945477"/>
            <a:ext cx="764951" cy="764951"/>
          </a:xfrm>
          <a:prstGeom prst="rect">
            <a:avLst/>
          </a:prstGeom>
        </p:spPr>
      </p:pic>
      <p:cxnSp>
        <p:nvCxnSpPr>
          <p:cNvPr id="13" name="Straight Arrow Connector 12">
            <a:extLst>
              <a:ext uri="{FF2B5EF4-FFF2-40B4-BE49-F238E27FC236}">
                <a16:creationId xmlns:a16="http://schemas.microsoft.com/office/drawing/2014/main" id="{016FA41B-FBBB-4A0A-80BA-88DA8D585ED1}"/>
              </a:ext>
            </a:extLst>
          </p:cNvPr>
          <p:cNvCxnSpPr>
            <a:cxnSpLocks/>
          </p:cNvCxnSpPr>
          <p:nvPr/>
        </p:nvCxnSpPr>
        <p:spPr>
          <a:xfrm rot="600000" flipV="1">
            <a:off x="3086912" y="2400744"/>
            <a:ext cx="1477381" cy="1331402"/>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75C486-885A-431A-897D-97829CE9800F}"/>
              </a:ext>
            </a:extLst>
          </p:cNvPr>
          <p:cNvCxnSpPr>
            <a:cxnSpLocks/>
          </p:cNvCxnSpPr>
          <p:nvPr/>
        </p:nvCxnSpPr>
        <p:spPr>
          <a:xfrm flipV="1">
            <a:off x="3517233" y="2698114"/>
            <a:ext cx="1377970" cy="861882"/>
          </a:xfrm>
          <a:prstGeom prst="straightConnector1">
            <a:avLst/>
          </a:prstGeom>
          <a:ln w="38100">
            <a:solidFill>
              <a:schemeClr val="accent3">
                <a:lumMod val="50000"/>
              </a:schemeClr>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DD1CD05-CD26-4691-8AFC-A49F5A09B272}"/>
              </a:ext>
            </a:extLst>
          </p:cNvPr>
          <p:cNvCxnSpPr/>
          <p:nvPr/>
        </p:nvCxnSpPr>
        <p:spPr>
          <a:xfrm>
            <a:off x="3983072" y="3929879"/>
            <a:ext cx="3468799"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BAFF9B3-47D5-4362-9463-76FC24182DC5}"/>
              </a:ext>
            </a:extLst>
          </p:cNvPr>
          <p:cNvCxnSpPr/>
          <p:nvPr/>
        </p:nvCxnSpPr>
        <p:spPr>
          <a:xfrm>
            <a:off x="3983072" y="4280225"/>
            <a:ext cx="3468799" cy="0"/>
          </a:xfrm>
          <a:prstGeom prst="straightConnector1">
            <a:avLst/>
          </a:prstGeom>
          <a:ln w="38100">
            <a:solidFill>
              <a:schemeClr val="accent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468819-0D96-4BB2-B503-C54C0926682A}"/>
              </a:ext>
            </a:extLst>
          </p:cNvPr>
          <p:cNvSpPr txBox="1"/>
          <p:nvPr/>
        </p:nvSpPr>
        <p:spPr>
          <a:xfrm>
            <a:off x="2349133" y="2611776"/>
            <a:ext cx="1540187" cy="371123"/>
          </a:xfrm>
          <a:prstGeom prst="rect">
            <a:avLst/>
          </a:prstGeom>
          <a:solidFill>
            <a:schemeClr val="bg2"/>
          </a:solidFill>
        </p:spPr>
        <p:txBody>
          <a:bodyPr wrap="none" lIns="89642" tIns="89642" rIns="89642" bIns="89642" rtlCol="0">
            <a:spAutoFit/>
          </a:bodyPr>
          <a:lstStyle/>
          <a:p>
            <a:pPr>
              <a:lnSpc>
                <a:spcPct val="90000"/>
              </a:lnSpc>
              <a:spcAft>
                <a:spcPts val="588"/>
              </a:spcAft>
            </a:pPr>
            <a:r>
              <a:rPr lang="en-US" sz="1372" dirty="0"/>
              <a:t>Sign in, get token</a:t>
            </a:r>
          </a:p>
        </p:txBody>
      </p:sp>
      <p:sp>
        <p:nvSpPr>
          <p:cNvPr id="16" name="TextBox 15">
            <a:extLst>
              <a:ext uri="{FF2B5EF4-FFF2-40B4-BE49-F238E27FC236}">
                <a16:creationId xmlns:a16="http://schemas.microsoft.com/office/drawing/2014/main" id="{D3FF0E16-4684-424B-AA32-46EC35882306}"/>
              </a:ext>
            </a:extLst>
          </p:cNvPr>
          <p:cNvSpPr txBox="1"/>
          <p:nvPr/>
        </p:nvSpPr>
        <p:spPr>
          <a:xfrm>
            <a:off x="4359646" y="3110492"/>
            <a:ext cx="1188173" cy="371123"/>
          </a:xfrm>
          <a:prstGeom prst="rect">
            <a:avLst/>
          </a:prstGeom>
          <a:solidFill>
            <a:schemeClr val="bg2"/>
          </a:solidFill>
        </p:spPr>
        <p:txBody>
          <a:bodyPr wrap="none" lIns="89642" tIns="89642" rIns="89642" bIns="89642" rtlCol="0">
            <a:spAutoFit/>
          </a:bodyPr>
          <a:lstStyle/>
          <a:p>
            <a:pPr>
              <a:lnSpc>
                <a:spcPct val="90000"/>
              </a:lnSpc>
              <a:spcAft>
                <a:spcPts val="588"/>
              </a:spcAft>
            </a:pPr>
            <a:r>
              <a:rPr lang="en-US" sz="1372" dirty="0"/>
              <a:t>Access token</a:t>
            </a:r>
          </a:p>
        </p:txBody>
      </p:sp>
      <p:sp>
        <p:nvSpPr>
          <p:cNvPr id="21" name="TextBox 20">
            <a:extLst>
              <a:ext uri="{FF2B5EF4-FFF2-40B4-BE49-F238E27FC236}">
                <a16:creationId xmlns:a16="http://schemas.microsoft.com/office/drawing/2014/main" id="{6E1F3762-4494-4129-B3C6-E985192A2B28}"/>
              </a:ext>
            </a:extLst>
          </p:cNvPr>
          <p:cNvSpPr txBox="1"/>
          <p:nvPr/>
        </p:nvSpPr>
        <p:spPr>
          <a:xfrm>
            <a:off x="5071293" y="3744318"/>
            <a:ext cx="1631711" cy="371123"/>
          </a:xfrm>
          <a:prstGeom prst="rect">
            <a:avLst/>
          </a:prstGeom>
          <a:solidFill>
            <a:schemeClr val="bg2"/>
          </a:solidFill>
        </p:spPr>
        <p:txBody>
          <a:bodyPr wrap="none" lIns="89642" tIns="89642" rIns="89642" bIns="89642" rtlCol="0">
            <a:spAutoFit/>
          </a:bodyPr>
          <a:lstStyle/>
          <a:p>
            <a:pPr>
              <a:lnSpc>
                <a:spcPct val="90000"/>
              </a:lnSpc>
              <a:spcAft>
                <a:spcPts val="588"/>
              </a:spcAft>
            </a:pPr>
            <a:r>
              <a:rPr lang="en-US" sz="1372" dirty="0"/>
              <a:t>Get calendar items</a:t>
            </a:r>
          </a:p>
        </p:txBody>
      </p:sp>
      <p:sp>
        <p:nvSpPr>
          <p:cNvPr id="23" name="TextBox 22">
            <a:extLst>
              <a:ext uri="{FF2B5EF4-FFF2-40B4-BE49-F238E27FC236}">
                <a16:creationId xmlns:a16="http://schemas.microsoft.com/office/drawing/2014/main" id="{826066E5-29ED-4547-AACB-F1CDE654A579}"/>
              </a:ext>
            </a:extLst>
          </p:cNvPr>
          <p:cNvSpPr txBox="1"/>
          <p:nvPr/>
        </p:nvSpPr>
        <p:spPr>
          <a:xfrm>
            <a:off x="4395006" y="4077155"/>
            <a:ext cx="1336270" cy="371123"/>
          </a:xfrm>
          <a:prstGeom prst="rect">
            <a:avLst/>
          </a:prstGeom>
          <a:solidFill>
            <a:schemeClr val="bg2"/>
          </a:solidFill>
        </p:spPr>
        <p:txBody>
          <a:bodyPr wrap="none" lIns="89642" tIns="89642" rIns="89642" bIns="89642" rtlCol="0">
            <a:spAutoFit/>
          </a:bodyPr>
          <a:lstStyle/>
          <a:p>
            <a:pPr>
              <a:lnSpc>
                <a:spcPct val="90000"/>
              </a:lnSpc>
              <a:spcAft>
                <a:spcPts val="588"/>
              </a:spcAft>
            </a:pPr>
            <a:r>
              <a:rPr lang="en-US" sz="1372" dirty="0"/>
              <a:t>Calendar items</a:t>
            </a:r>
          </a:p>
        </p:txBody>
      </p:sp>
      <p:cxnSp>
        <p:nvCxnSpPr>
          <p:cNvPr id="18" name="Straight Connector 17">
            <a:extLst>
              <a:ext uri="{FF2B5EF4-FFF2-40B4-BE49-F238E27FC236}">
                <a16:creationId xmlns:a16="http://schemas.microsoft.com/office/drawing/2014/main" id="{0F589252-7CD5-43B5-9FFE-7D6C84E8BF83}"/>
              </a:ext>
            </a:extLst>
          </p:cNvPr>
          <p:cNvCxnSpPr>
            <a:cxnSpLocks/>
          </p:cNvCxnSpPr>
          <p:nvPr/>
        </p:nvCxnSpPr>
        <p:spPr>
          <a:xfrm>
            <a:off x="455995" y="1762964"/>
            <a:ext cx="1130646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269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953916"/>
          </a:xfrm>
        </p:spPr>
        <p:txBody>
          <a:bodyPr>
            <a:normAutofit/>
          </a:bodyPr>
          <a:lstStyle/>
          <a:p>
            <a:r>
              <a:rPr lang="en-US" sz="4000" dirty="0"/>
              <a:t>Authorization code grant and v2 endpoint</a:t>
            </a:r>
          </a:p>
        </p:txBody>
      </p:sp>
      <p:grpSp>
        <p:nvGrpSpPr>
          <p:cNvPr id="2" name="Group 1">
            <a:extLst>
              <a:ext uri="{FF2B5EF4-FFF2-40B4-BE49-F238E27FC236}">
                <a16:creationId xmlns:a16="http://schemas.microsoft.com/office/drawing/2014/main" id="{206A22E7-92B5-4F50-BF46-C2774D22626D}"/>
              </a:ext>
            </a:extLst>
          </p:cNvPr>
          <p:cNvGrpSpPr/>
          <p:nvPr/>
        </p:nvGrpSpPr>
        <p:grpSpPr>
          <a:xfrm>
            <a:off x="369758" y="1270420"/>
            <a:ext cx="11576066" cy="5251138"/>
            <a:chOff x="377172" y="1295398"/>
            <a:chExt cx="11808190" cy="5356434"/>
          </a:xfrm>
        </p:grpSpPr>
        <p:sp>
          <p:nvSpPr>
            <p:cNvPr id="56" name="Rectangle 55"/>
            <p:cNvSpPr/>
            <p:nvPr/>
          </p:nvSpPr>
          <p:spPr bwMode="auto">
            <a:xfrm>
              <a:off x="4794857" y="2596138"/>
              <a:ext cx="2299311" cy="350865"/>
            </a:xfrm>
            <a:prstGeom prst="rect">
              <a:avLst/>
            </a:prstGeom>
            <a:solidFill>
              <a:schemeClr val="bg2">
                <a:lumMod val="95000"/>
              </a:schemeClr>
            </a:solidFill>
            <a:ln w="1270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spAutoFit/>
            </a:bodyPr>
            <a:lstStyle/>
            <a:p>
              <a:pPr algn="ctr" defTabSz="914102" fontAlgn="base">
                <a:lnSpc>
                  <a:spcPct val="90000"/>
                </a:lnSpc>
                <a:spcBef>
                  <a:spcPct val="0"/>
                </a:spcBef>
                <a:spcAft>
                  <a:spcPct val="0"/>
                </a:spcAft>
              </a:pPr>
              <a:r>
                <a:rPr lang="en-US" sz="1176" dirty="0">
                  <a:solidFill>
                    <a:schemeClr val="accent1"/>
                  </a:solidFill>
                  <a:latin typeface="+mj-lt"/>
                  <a:ea typeface="Segoe UI" pitchFamily="34" charset="0"/>
                  <a:cs typeface="Segoe UI" pitchFamily="34" charset="0"/>
                </a:rPr>
                <a:t>Sign in, consent</a:t>
              </a:r>
            </a:p>
          </p:txBody>
        </p:sp>
        <p:sp>
          <p:nvSpPr>
            <p:cNvPr id="25" name="Rectangle 24"/>
            <p:cNvSpPr/>
            <p:nvPr/>
          </p:nvSpPr>
          <p:spPr bwMode="auto">
            <a:xfrm>
              <a:off x="377172" y="1729507"/>
              <a:ext cx="1295892" cy="3249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chemeClr val="tx2"/>
                  </a:solidFill>
                  <a:ea typeface="Segoe UI" pitchFamily="34" charset="0"/>
                  <a:cs typeface="Segoe UI" pitchFamily="34" charset="0"/>
                </a:rPr>
                <a:t>Application</a:t>
              </a:r>
            </a:p>
          </p:txBody>
        </p:sp>
        <p:sp>
          <p:nvSpPr>
            <p:cNvPr id="30" name="Rectangle 29"/>
            <p:cNvSpPr/>
            <p:nvPr/>
          </p:nvSpPr>
          <p:spPr bwMode="auto">
            <a:xfrm>
              <a:off x="9906252" y="1731773"/>
              <a:ext cx="2279110" cy="32045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chemeClr val="tx2"/>
                  </a:solidFill>
                  <a:ea typeface="Segoe UI" pitchFamily="34" charset="0"/>
                  <a:cs typeface="Segoe UI" pitchFamily="34" charset="0"/>
                </a:rPr>
                <a:t>https://graph.microsoft.com</a:t>
              </a:r>
            </a:p>
          </p:txBody>
        </p:sp>
        <p:sp>
          <p:nvSpPr>
            <p:cNvPr id="52" name="Rectangle 51"/>
            <p:cNvSpPr/>
            <p:nvPr/>
          </p:nvSpPr>
          <p:spPr bwMode="auto">
            <a:xfrm>
              <a:off x="3115030" y="1295398"/>
              <a:ext cx="5698425" cy="360722"/>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solidFill>
                    <a:schemeClr val="tx2"/>
                  </a:solidFill>
                  <a:ea typeface="Segoe UI" pitchFamily="34" charset="0"/>
                  <a:cs typeface="Segoe UI" pitchFamily="34" charset="0"/>
                </a:rPr>
                <a:t>https://login.microsoftonline.com/common</a:t>
              </a:r>
            </a:p>
          </p:txBody>
        </p:sp>
        <p:sp>
          <p:nvSpPr>
            <p:cNvPr id="37" name="Rectangle 36"/>
            <p:cNvSpPr/>
            <p:nvPr/>
          </p:nvSpPr>
          <p:spPr bwMode="auto">
            <a:xfrm>
              <a:off x="3115030" y="1731773"/>
              <a:ext cx="2822307" cy="32045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chemeClr val="tx2"/>
                  </a:solidFill>
                  <a:ea typeface="Segoe UI" pitchFamily="34" charset="0"/>
                  <a:cs typeface="Segoe UI" pitchFamily="34" charset="0"/>
                </a:rPr>
                <a:t>/common/OAuth/v2.0/authorize</a:t>
              </a:r>
            </a:p>
          </p:txBody>
        </p:sp>
        <p:sp>
          <p:nvSpPr>
            <p:cNvPr id="38" name="Rectangle 37"/>
            <p:cNvSpPr/>
            <p:nvPr/>
          </p:nvSpPr>
          <p:spPr bwMode="auto">
            <a:xfrm>
              <a:off x="5987590" y="1731773"/>
              <a:ext cx="2825865" cy="32045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chemeClr val="tx2"/>
                  </a:solidFill>
                  <a:ea typeface="Segoe UI" pitchFamily="34" charset="0"/>
                  <a:cs typeface="Segoe UI" pitchFamily="34" charset="0"/>
                </a:rPr>
                <a:t>/common/OAuth/v2.0/token</a:t>
              </a:r>
            </a:p>
          </p:txBody>
        </p:sp>
        <p:cxnSp>
          <p:nvCxnSpPr>
            <p:cNvPr id="41" name="Straight Connector 40"/>
            <p:cNvCxnSpPr>
              <a:cxnSpLocks/>
            </p:cNvCxnSpPr>
            <p:nvPr/>
          </p:nvCxnSpPr>
          <p:spPr>
            <a:xfrm>
              <a:off x="11545712" y="2052226"/>
              <a:ext cx="0" cy="4535609"/>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cxnSpLocks/>
            </p:cNvCxnSpPr>
            <p:nvPr/>
          </p:nvCxnSpPr>
          <p:spPr>
            <a:xfrm>
              <a:off x="4794856" y="2052226"/>
              <a:ext cx="0" cy="4535609"/>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cxnSpLocks/>
            </p:cNvCxnSpPr>
            <p:nvPr/>
          </p:nvCxnSpPr>
          <p:spPr>
            <a:xfrm>
              <a:off x="766616" y="2052226"/>
              <a:ext cx="0" cy="4535609"/>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382615" y="2052226"/>
              <a:ext cx="0" cy="4535609"/>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3423" y="2553206"/>
              <a:ext cx="3877826" cy="4708"/>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783423" y="4287127"/>
              <a:ext cx="10449265" cy="5989"/>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cxnSpLocks/>
            </p:cNvCxnSpPr>
            <p:nvPr/>
          </p:nvCxnSpPr>
          <p:spPr>
            <a:xfrm>
              <a:off x="861374" y="3050879"/>
              <a:ext cx="3900445"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783423" y="3606119"/>
              <a:ext cx="6414160" cy="6842"/>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cxnSpLocks/>
            </p:cNvCxnSpPr>
            <p:nvPr/>
          </p:nvCxnSpPr>
          <p:spPr>
            <a:xfrm>
              <a:off x="861374" y="3754209"/>
              <a:ext cx="6521241"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cxnSpLocks/>
            </p:cNvCxnSpPr>
            <p:nvPr/>
          </p:nvCxnSpPr>
          <p:spPr>
            <a:xfrm>
              <a:off x="861374" y="4434938"/>
              <a:ext cx="10684338"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B07CD71-251E-41AD-9A47-F8F51816F66C}"/>
                </a:ext>
              </a:extLst>
            </p:cNvPr>
            <p:cNvSpPr/>
            <p:nvPr/>
          </p:nvSpPr>
          <p:spPr bwMode="auto">
            <a:xfrm>
              <a:off x="783423" y="4837210"/>
              <a:ext cx="10762289" cy="3340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gradFill>
                    <a:gsLst>
                      <a:gs pos="0">
                        <a:srgbClr val="FFFFFF"/>
                      </a:gs>
                      <a:gs pos="100000">
                        <a:srgbClr val="FFFFFF"/>
                      </a:gs>
                    </a:gsLst>
                    <a:lin ang="5400000" scaled="0"/>
                  </a:gradFill>
                  <a:latin typeface="+mj-lt"/>
                  <a:ea typeface="Segoe UI" pitchFamily="34" charset="0"/>
                  <a:cs typeface="Segoe UI" pitchFamily="34" charset="0"/>
                </a:rPr>
                <a:t>Token expires</a:t>
              </a:r>
            </a:p>
          </p:txBody>
        </p:sp>
        <p:cxnSp>
          <p:nvCxnSpPr>
            <p:cNvPr id="28" name="Straight Arrow Connector 27"/>
            <p:cNvCxnSpPr>
              <a:cxnSpLocks/>
            </p:cNvCxnSpPr>
            <p:nvPr/>
          </p:nvCxnSpPr>
          <p:spPr>
            <a:xfrm>
              <a:off x="783423" y="5555738"/>
              <a:ext cx="6414160" cy="20954"/>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p:cNvCxnSpPr>
            <p:nvPr/>
          </p:nvCxnSpPr>
          <p:spPr>
            <a:xfrm>
              <a:off x="861374" y="5715730"/>
              <a:ext cx="6521241"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83423" y="6135134"/>
              <a:ext cx="10449265" cy="5989"/>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p:cNvCxnSpPr>
            <p:nvPr/>
          </p:nvCxnSpPr>
          <p:spPr>
            <a:xfrm>
              <a:off x="861374" y="6318310"/>
              <a:ext cx="10684338"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975857" y="3028035"/>
              <a:ext cx="1391403" cy="350796"/>
            </a:xfrm>
            <a:prstGeom prst="rect">
              <a:avLst/>
            </a:prstGeom>
            <a:noFill/>
          </p:spPr>
          <p:txBody>
            <a:bodyPr wrap="none" lIns="89642" tIns="89642" rIns="89642" bIns="89642" rtlCol="0" anchor="ctr">
              <a:spAutoFit/>
            </a:bodyPr>
            <a:lstStyle/>
            <a:p>
              <a:pPr>
                <a:lnSpc>
                  <a:spcPct val="90000"/>
                </a:lnSpc>
                <a:spcAft>
                  <a:spcPts val="588"/>
                </a:spcAft>
              </a:pPr>
              <a:r>
                <a:rPr lang="en-US" sz="1176" dirty="0">
                  <a:solidFill>
                    <a:schemeClr val="tx2"/>
                  </a:solidFill>
                  <a:latin typeface="+mj-lt"/>
                </a:rPr>
                <a:t>authorization code</a:t>
              </a:r>
            </a:p>
          </p:txBody>
        </p:sp>
        <p:sp>
          <p:nvSpPr>
            <p:cNvPr id="89" name="TextBox 88"/>
            <p:cNvSpPr txBox="1"/>
            <p:nvPr/>
          </p:nvSpPr>
          <p:spPr>
            <a:xfrm>
              <a:off x="2291349" y="3271173"/>
              <a:ext cx="7596785" cy="350796"/>
            </a:xfrm>
            <a:prstGeom prst="rect">
              <a:avLst/>
            </a:prstGeom>
            <a:noFill/>
          </p:spPr>
          <p:txBody>
            <a:bodyPr wrap="none" lIns="89642" tIns="89642" rIns="89642" bIns="89642" rtlCol="0" anchor="ctr">
              <a:spAutoFit/>
            </a:bodyPr>
            <a:lstStyle/>
            <a:p>
              <a:pPr>
                <a:lnSpc>
                  <a:spcPct val="90000"/>
                </a:lnSpc>
                <a:spcAft>
                  <a:spcPts val="588"/>
                </a:spcAft>
              </a:pPr>
              <a:r>
                <a:rPr lang="en-US" sz="1176" i="1" dirty="0">
                  <a:solidFill>
                    <a:schemeClr val="tx2"/>
                  </a:solidFill>
                </a:rPr>
                <a:t>?scope=offline_access+openid+profile+User.Read+User.ReadBasic.All&amp;grant_type=</a:t>
              </a:r>
              <a:r>
                <a:rPr lang="en-US" sz="1176" i="1" dirty="0" err="1">
                  <a:solidFill>
                    <a:schemeClr val="tx2"/>
                  </a:solidFill>
                </a:rPr>
                <a:t>authorization_code&amp;code</a:t>
              </a:r>
              <a:r>
                <a:rPr lang="en-US" sz="1176" i="1" dirty="0">
                  <a:solidFill>
                    <a:schemeClr val="tx2"/>
                  </a:solidFill>
                </a:rPr>
                <a:t>=…</a:t>
              </a:r>
            </a:p>
          </p:txBody>
        </p:sp>
        <p:sp>
          <p:nvSpPr>
            <p:cNvPr id="91" name="TextBox 90"/>
            <p:cNvSpPr txBox="1"/>
            <p:nvPr/>
          </p:nvSpPr>
          <p:spPr>
            <a:xfrm>
              <a:off x="975857" y="3762584"/>
              <a:ext cx="2576885" cy="350796"/>
            </a:xfrm>
            <a:prstGeom prst="rect">
              <a:avLst/>
            </a:prstGeom>
            <a:noFill/>
          </p:spPr>
          <p:txBody>
            <a:bodyPr wrap="none" lIns="89642" tIns="89642" rIns="89642" bIns="89642" rtlCol="0" anchor="ctr">
              <a:spAutoFit/>
            </a:bodyPr>
            <a:lstStyle/>
            <a:p>
              <a:pPr>
                <a:lnSpc>
                  <a:spcPct val="90000"/>
                </a:lnSpc>
                <a:spcAft>
                  <a:spcPts val="588"/>
                </a:spcAft>
              </a:pPr>
              <a:r>
                <a:rPr lang="en-US" sz="1176" dirty="0" err="1">
                  <a:solidFill>
                    <a:schemeClr val="tx2"/>
                  </a:solidFill>
                  <a:latin typeface="+mj-lt"/>
                </a:rPr>
                <a:t>access_token</a:t>
              </a:r>
              <a:r>
                <a:rPr lang="en-US" sz="1176" dirty="0">
                  <a:solidFill>
                    <a:schemeClr val="tx2"/>
                  </a:solidFill>
                  <a:latin typeface="+mj-lt"/>
                </a:rPr>
                <a:t>, </a:t>
              </a:r>
              <a:r>
                <a:rPr lang="en-US" sz="1176" dirty="0" err="1">
                  <a:solidFill>
                    <a:schemeClr val="tx2"/>
                  </a:solidFill>
                  <a:latin typeface="+mj-lt"/>
                </a:rPr>
                <a:t>refresh_token</a:t>
              </a:r>
              <a:r>
                <a:rPr lang="en-US" sz="1176" dirty="0">
                  <a:solidFill>
                    <a:schemeClr val="tx2"/>
                  </a:solidFill>
                  <a:latin typeface="+mj-lt"/>
                </a:rPr>
                <a:t>, </a:t>
              </a:r>
              <a:r>
                <a:rPr lang="en-US" sz="1176" dirty="0" err="1">
                  <a:solidFill>
                    <a:schemeClr val="tx2"/>
                  </a:solidFill>
                  <a:latin typeface="+mj-lt"/>
                </a:rPr>
                <a:t>id_token</a:t>
              </a:r>
              <a:endParaRPr lang="en-US" sz="1176" dirty="0">
                <a:solidFill>
                  <a:schemeClr val="tx2"/>
                </a:solidFill>
                <a:latin typeface="+mj-lt"/>
              </a:endParaRPr>
            </a:p>
          </p:txBody>
        </p:sp>
        <p:sp>
          <p:nvSpPr>
            <p:cNvPr id="98" name="TextBox 97"/>
            <p:cNvSpPr txBox="1"/>
            <p:nvPr/>
          </p:nvSpPr>
          <p:spPr>
            <a:xfrm>
              <a:off x="6561509" y="3965878"/>
              <a:ext cx="1946880" cy="350865"/>
            </a:xfrm>
            <a:prstGeom prst="rect">
              <a:avLst/>
            </a:prstGeom>
            <a:noFill/>
          </p:spPr>
          <p:txBody>
            <a:bodyPr wrap="none" lIns="89642" tIns="89642" rIns="89642" bIns="89642" rtlCol="0" anchor="ctr">
              <a:spAutoFit/>
            </a:bodyPr>
            <a:lstStyle/>
            <a:p>
              <a:pPr>
                <a:lnSpc>
                  <a:spcPct val="90000"/>
                </a:lnSpc>
                <a:spcAft>
                  <a:spcPts val="588"/>
                </a:spcAft>
              </a:pPr>
              <a:r>
                <a:rPr lang="en-US" sz="1176" dirty="0">
                  <a:solidFill>
                    <a:schemeClr val="accent1"/>
                  </a:solidFill>
                </a:rPr>
                <a:t>/v1.0/me     (access token)</a:t>
              </a:r>
            </a:p>
          </p:txBody>
        </p:sp>
        <p:sp>
          <p:nvSpPr>
            <p:cNvPr id="100" name="TextBox 99"/>
            <p:cNvSpPr txBox="1"/>
            <p:nvPr/>
          </p:nvSpPr>
          <p:spPr>
            <a:xfrm>
              <a:off x="975857" y="4407273"/>
              <a:ext cx="1520580" cy="350796"/>
            </a:xfrm>
            <a:prstGeom prst="rect">
              <a:avLst/>
            </a:prstGeom>
            <a:noFill/>
          </p:spPr>
          <p:txBody>
            <a:bodyPr wrap="none" lIns="89642" tIns="89642" rIns="89642" bIns="89642" rtlCol="0" anchor="ctr">
              <a:spAutoFit/>
            </a:bodyPr>
            <a:lstStyle/>
            <a:p>
              <a:pPr>
                <a:lnSpc>
                  <a:spcPct val="90000"/>
                </a:lnSpc>
                <a:spcAft>
                  <a:spcPts val="588"/>
                </a:spcAft>
              </a:pPr>
              <a:r>
                <a:rPr lang="en-US" sz="1176" dirty="0">
                  <a:solidFill>
                    <a:schemeClr val="tx2"/>
                  </a:solidFill>
                  <a:latin typeface="+mj-lt"/>
                </a:rPr>
                <a:t>Current user’s profile</a:t>
              </a:r>
            </a:p>
          </p:txBody>
        </p:sp>
        <p:sp>
          <p:nvSpPr>
            <p:cNvPr id="29" name="TextBox 28"/>
            <p:cNvSpPr txBox="1"/>
            <p:nvPr/>
          </p:nvSpPr>
          <p:spPr>
            <a:xfrm>
              <a:off x="3244240" y="5219745"/>
              <a:ext cx="3155727" cy="350796"/>
            </a:xfrm>
            <a:prstGeom prst="rect">
              <a:avLst/>
            </a:prstGeom>
            <a:noFill/>
          </p:spPr>
          <p:txBody>
            <a:bodyPr wrap="none" lIns="89642" tIns="89642" rIns="89642" bIns="89642" rtlCol="0" anchor="ctr">
              <a:spAutoFit/>
            </a:bodyPr>
            <a:lstStyle/>
            <a:p>
              <a:pPr>
                <a:lnSpc>
                  <a:spcPct val="90000"/>
                </a:lnSpc>
                <a:spcAft>
                  <a:spcPts val="588"/>
                </a:spcAft>
              </a:pPr>
              <a:r>
                <a:rPr lang="en-US" sz="1176" i="1" dirty="0">
                  <a:solidFill>
                    <a:schemeClr val="tx2"/>
                  </a:solidFill>
                </a:rPr>
                <a:t>?</a:t>
              </a:r>
              <a:r>
                <a:rPr lang="en-US" sz="1176" i="1" dirty="0" err="1">
                  <a:solidFill>
                    <a:schemeClr val="tx2"/>
                  </a:solidFill>
                </a:rPr>
                <a:t>grant_type</a:t>
              </a:r>
              <a:r>
                <a:rPr lang="en-US" sz="1176" i="1" dirty="0">
                  <a:solidFill>
                    <a:schemeClr val="tx2"/>
                  </a:solidFill>
                </a:rPr>
                <a:t>=</a:t>
              </a:r>
              <a:r>
                <a:rPr lang="en-US" sz="1176" i="1" dirty="0" err="1">
                  <a:solidFill>
                    <a:schemeClr val="tx2"/>
                  </a:solidFill>
                </a:rPr>
                <a:t>refresh_token&amp;refresh_token</a:t>
              </a:r>
              <a:r>
                <a:rPr lang="en-US" sz="1176" i="1" dirty="0">
                  <a:solidFill>
                    <a:schemeClr val="tx2"/>
                  </a:solidFill>
                </a:rPr>
                <a:t>=…</a:t>
              </a:r>
            </a:p>
          </p:txBody>
        </p:sp>
        <p:sp>
          <p:nvSpPr>
            <p:cNvPr id="32" name="TextBox 31"/>
            <p:cNvSpPr txBox="1"/>
            <p:nvPr/>
          </p:nvSpPr>
          <p:spPr>
            <a:xfrm>
              <a:off x="975857" y="5699236"/>
              <a:ext cx="2576885" cy="350796"/>
            </a:xfrm>
            <a:prstGeom prst="rect">
              <a:avLst/>
            </a:prstGeom>
            <a:noFill/>
          </p:spPr>
          <p:txBody>
            <a:bodyPr wrap="none" lIns="89642" tIns="89642" rIns="89642" bIns="89642" rtlCol="0" anchor="ctr">
              <a:spAutoFit/>
            </a:bodyPr>
            <a:lstStyle/>
            <a:p>
              <a:pPr>
                <a:lnSpc>
                  <a:spcPct val="90000"/>
                </a:lnSpc>
                <a:spcAft>
                  <a:spcPts val="588"/>
                </a:spcAft>
              </a:pPr>
              <a:r>
                <a:rPr lang="en-US" sz="1176" dirty="0" err="1">
                  <a:solidFill>
                    <a:schemeClr val="tx2"/>
                  </a:solidFill>
                  <a:latin typeface="+mj-lt"/>
                </a:rPr>
                <a:t>access_token</a:t>
              </a:r>
              <a:r>
                <a:rPr lang="en-US" sz="1176" dirty="0">
                  <a:solidFill>
                    <a:schemeClr val="tx2"/>
                  </a:solidFill>
                  <a:latin typeface="+mj-lt"/>
                </a:rPr>
                <a:t>, </a:t>
              </a:r>
              <a:r>
                <a:rPr lang="en-US" sz="1176" dirty="0" err="1">
                  <a:solidFill>
                    <a:schemeClr val="tx2"/>
                  </a:solidFill>
                  <a:latin typeface="+mj-lt"/>
                </a:rPr>
                <a:t>refresh_token</a:t>
              </a:r>
              <a:r>
                <a:rPr lang="en-US" sz="1176" dirty="0">
                  <a:solidFill>
                    <a:schemeClr val="tx2"/>
                  </a:solidFill>
                  <a:latin typeface="+mj-lt"/>
                </a:rPr>
                <a:t>, </a:t>
              </a:r>
              <a:r>
                <a:rPr lang="en-US" sz="1176" dirty="0" err="1">
                  <a:solidFill>
                    <a:schemeClr val="tx2"/>
                  </a:solidFill>
                  <a:latin typeface="+mj-lt"/>
                </a:rPr>
                <a:t>id_token</a:t>
              </a:r>
              <a:endParaRPr lang="en-US" sz="1176" dirty="0">
                <a:solidFill>
                  <a:schemeClr val="tx2"/>
                </a:solidFill>
                <a:latin typeface="+mj-lt"/>
              </a:endParaRPr>
            </a:p>
          </p:txBody>
        </p:sp>
        <p:sp>
          <p:nvSpPr>
            <p:cNvPr id="34" name="TextBox 33"/>
            <p:cNvSpPr txBox="1"/>
            <p:nvPr/>
          </p:nvSpPr>
          <p:spPr>
            <a:xfrm>
              <a:off x="6561509" y="5813885"/>
              <a:ext cx="1946880" cy="350865"/>
            </a:xfrm>
            <a:prstGeom prst="rect">
              <a:avLst/>
            </a:prstGeom>
            <a:noFill/>
          </p:spPr>
          <p:txBody>
            <a:bodyPr wrap="none" lIns="89642" tIns="89642" rIns="89642" bIns="89642" rtlCol="0" anchor="ctr">
              <a:spAutoFit/>
            </a:bodyPr>
            <a:lstStyle/>
            <a:p>
              <a:pPr>
                <a:lnSpc>
                  <a:spcPct val="90000"/>
                </a:lnSpc>
                <a:spcAft>
                  <a:spcPts val="588"/>
                </a:spcAft>
              </a:pPr>
              <a:r>
                <a:rPr lang="en-US" sz="1176" dirty="0">
                  <a:solidFill>
                    <a:schemeClr val="accent1"/>
                  </a:solidFill>
                </a:rPr>
                <a:t>/v1.0/me     (access token)</a:t>
              </a:r>
            </a:p>
          </p:txBody>
        </p:sp>
        <p:sp>
          <p:nvSpPr>
            <p:cNvPr id="53" name="TextBox 52"/>
            <p:cNvSpPr txBox="1"/>
            <p:nvPr/>
          </p:nvSpPr>
          <p:spPr>
            <a:xfrm>
              <a:off x="2275565" y="2220175"/>
              <a:ext cx="7099700" cy="350796"/>
            </a:xfrm>
            <a:prstGeom prst="rect">
              <a:avLst/>
            </a:prstGeom>
            <a:noFill/>
          </p:spPr>
          <p:txBody>
            <a:bodyPr wrap="none" lIns="89642" tIns="89642" rIns="89642" bIns="89642" rtlCol="0" anchor="ctr">
              <a:spAutoFit/>
            </a:bodyPr>
            <a:lstStyle/>
            <a:p>
              <a:pPr>
                <a:lnSpc>
                  <a:spcPct val="90000"/>
                </a:lnSpc>
                <a:spcAft>
                  <a:spcPts val="588"/>
                </a:spcAft>
              </a:pPr>
              <a:r>
                <a:rPr lang="en-US" sz="1176" i="1" dirty="0">
                  <a:solidFill>
                    <a:schemeClr val="tx2"/>
                  </a:solidFill>
                </a:rPr>
                <a:t>?scope=offline_access+openid+profile+User.Read+User.ReadBasic.All&amp;response_type=</a:t>
              </a:r>
              <a:r>
                <a:rPr lang="en-US" sz="1176" i="1" dirty="0" err="1">
                  <a:solidFill>
                    <a:schemeClr val="tx2"/>
                  </a:solidFill>
                </a:rPr>
                <a:t>code&amp;client_id</a:t>
              </a:r>
              <a:r>
                <a:rPr lang="en-US" sz="1176" i="1" dirty="0">
                  <a:solidFill>
                    <a:schemeClr val="tx2"/>
                  </a:solidFill>
                </a:rPr>
                <a:t>=…</a:t>
              </a:r>
            </a:p>
          </p:txBody>
        </p:sp>
        <p:sp>
          <p:nvSpPr>
            <p:cNvPr id="55" name="TextBox 54"/>
            <p:cNvSpPr txBox="1"/>
            <p:nvPr/>
          </p:nvSpPr>
          <p:spPr>
            <a:xfrm>
              <a:off x="975857" y="6301036"/>
              <a:ext cx="1520580" cy="350796"/>
            </a:xfrm>
            <a:prstGeom prst="rect">
              <a:avLst/>
            </a:prstGeom>
            <a:noFill/>
          </p:spPr>
          <p:txBody>
            <a:bodyPr wrap="none" lIns="89642" tIns="89642" rIns="89642" bIns="89642" rtlCol="0" anchor="ctr">
              <a:spAutoFit/>
            </a:bodyPr>
            <a:lstStyle/>
            <a:p>
              <a:pPr>
                <a:lnSpc>
                  <a:spcPct val="90000"/>
                </a:lnSpc>
                <a:spcAft>
                  <a:spcPts val="588"/>
                </a:spcAft>
              </a:pPr>
              <a:r>
                <a:rPr lang="en-US" sz="1176" dirty="0">
                  <a:solidFill>
                    <a:schemeClr val="tx2"/>
                  </a:solidFill>
                  <a:latin typeface="+mj-lt"/>
                </a:rPr>
                <a:t>Current user’s profile</a:t>
              </a:r>
            </a:p>
          </p:txBody>
        </p:sp>
        <p:grpSp>
          <p:nvGrpSpPr>
            <p:cNvPr id="20" name="Group 19">
              <a:extLst>
                <a:ext uri="{FF2B5EF4-FFF2-40B4-BE49-F238E27FC236}">
                  <a16:creationId xmlns:a16="http://schemas.microsoft.com/office/drawing/2014/main" id="{7C4F8F78-EA97-420E-A81D-253210E71DA7}"/>
                </a:ext>
              </a:extLst>
            </p:cNvPr>
            <p:cNvGrpSpPr/>
            <p:nvPr/>
          </p:nvGrpSpPr>
          <p:grpSpPr>
            <a:xfrm>
              <a:off x="5100704" y="4740417"/>
              <a:ext cx="527602" cy="527600"/>
              <a:chOff x="4963878" y="4740417"/>
              <a:chExt cx="527602" cy="527600"/>
            </a:xfrm>
          </p:grpSpPr>
          <p:sp>
            <p:nvSpPr>
              <p:cNvPr id="19" name="Oval 18">
                <a:extLst>
                  <a:ext uri="{FF2B5EF4-FFF2-40B4-BE49-F238E27FC236}">
                    <a16:creationId xmlns:a16="http://schemas.microsoft.com/office/drawing/2014/main" id="{745CF6FF-C4DE-4397-B295-999F6A30AB37}"/>
                  </a:ext>
                </a:extLst>
              </p:cNvPr>
              <p:cNvSpPr/>
              <p:nvPr/>
            </p:nvSpPr>
            <p:spPr bwMode="auto">
              <a:xfrm>
                <a:off x="4963878" y="4740417"/>
                <a:ext cx="527602" cy="5276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5">
                <a:extLst>
                  <a:ext uri="{FF2B5EF4-FFF2-40B4-BE49-F238E27FC236}">
                    <a16:creationId xmlns:a16="http://schemas.microsoft.com/office/drawing/2014/main" id="{0B492FA2-0024-4F62-A1D6-6DF701BD8C48}"/>
                  </a:ext>
                </a:extLst>
              </p:cNvPr>
              <p:cNvSpPr>
                <a:spLocks noEditPoints="1"/>
              </p:cNvSpPr>
              <p:nvPr/>
            </p:nvSpPr>
            <p:spPr bwMode="auto">
              <a:xfrm>
                <a:off x="5052442" y="4839181"/>
                <a:ext cx="350472" cy="330072"/>
              </a:xfrm>
              <a:custGeom>
                <a:avLst/>
                <a:gdLst>
                  <a:gd name="T0" fmla="*/ 256 w 512"/>
                  <a:gd name="T1" fmla="*/ 512 h 512"/>
                  <a:gd name="T2" fmla="*/ 188 w 512"/>
                  <a:gd name="T3" fmla="*/ 503 h 512"/>
                  <a:gd name="T4" fmla="*/ 127 w 512"/>
                  <a:gd name="T5" fmla="*/ 478 h 512"/>
                  <a:gd name="T6" fmla="*/ 75 w 512"/>
                  <a:gd name="T7" fmla="*/ 438 h 512"/>
                  <a:gd name="T8" fmla="*/ 35 w 512"/>
                  <a:gd name="T9" fmla="*/ 386 h 512"/>
                  <a:gd name="T10" fmla="*/ 10 w 512"/>
                  <a:gd name="T11" fmla="*/ 324 h 512"/>
                  <a:gd name="T12" fmla="*/ 0 w 512"/>
                  <a:gd name="T13" fmla="*/ 256 h 512"/>
                  <a:gd name="T14" fmla="*/ 10 w 512"/>
                  <a:gd name="T15" fmla="*/ 188 h 512"/>
                  <a:gd name="T16" fmla="*/ 35 w 512"/>
                  <a:gd name="T17" fmla="*/ 127 h 512"/>
                  <a:gd name="T18" fmla="*/ 75 w 512"/>
                  <a:gd name="T19" fmla="*/ 75 h 512"/>
                  <a:gd name="T20" fmla="*/ 127 w 512"/>
                  <a:gd name="T21" fmla="*/ 35 h 512"/>
                  <a:gd name="T22" fmla="*/ 188 w 512"/>
                  <a:gd name="T23" fmla="*/ 10 h 512"/>
                  <a:gd name="T24" fmla="*/ 256 w 512"/>
                  <a:gd name="T25" fmla="*/ 0 h 512"/>
                  <a:gd name="T26" fmla="*/ 324 w 512"/>
                  <a:gd name="T27" fmla="*/ 10 h 512"/>
                  <a:gd name="T28" fmla="*/ 386 w 512"/>
                  <a:gd name="T29" fmla="*/ 35 h 512"/>
                  <a:gd name="T30" fmla="*/ 438 w 512"/>
                  <a:gd name="T31" fmla="*/ 75 h 512"/>
                  <a:gd name="T32" fmla="*/ 478 w 512"/>
                  <a:gd name="T33" fmla="*/ 127 h 512"/>
                  <a:gd name="T34" fmla="*/ 503 w 512"/>
                  <a:gd name="T35" fmla="*/ 188 h 512"/>
                  <a:gd name="T36" fmla="*/ 512 w 512"/>
                  <a:gd name="T37" fmla="*/ 256 h 512"/>
                  <a:gd name="T38" fmla="*/ 503 w 512"/>
                  <a:gd name="T39" fmla="*/ 325 h 512"/>
                  <a:gd name="T40" fmla="*/ 478 w 512"/>
                  <a:gd name="T41" fmla="*/ 386 h 512"/>
                  <a:gd name="T42" fmla="*/ 438 w 512"/>
                  <a:gd name="T43" fmla="*/ 438 h 512"/>
                  <a:gd name="T44" fmla="*/ 386 w 512"/>
                  <a:gd name="T45" fmla="*/ 478 h 512"/>
                  <a:gd name="T46" fmla="*/ 324 w 512"/>
                  <a:gd name="T47" fmla="*/ 503 h 512"/>
                  <a:gd name="T48" fmla="*/ 256 w 512"/>
                  <a:gd name="T49" fmla="*/ 512 h 512"/>
                  <a:gd name="T50" fmla="*/ 256 w 512"/>
                  <a:gd name="T51" fmla="*/ 32 h 512"/>
                  <a:gd name="T52" fmla="*/ 197 w 512"/>
                  <a:gd name="T53" fmla="*/ 40 h 512"/>
                  <a:gd name="T54" fmla="*/ 144 w 512"/>
                  <a:gd name="T55" fmla="*/ 63 h 512"/>
                  <a:gd name="T56" fmla="*/ 98 w 512"/>
                  <a:gd name="T57" fmla="*/ 98 h 512"/>
                  <a:gd name="T58" fmla="*/ 63 w 512"/>
                  <a:gd name="T59" fmla="*/ 144 h 512"/>
                  <a:gd name="T60" fmla="*/ 40 w 512"/>
                  <a:gd name="T61" fmla="*/ 197 h 512"/>
                  <a:gd name="T62" fmla="*/ 32 w 512"/>
                  <a:gd name="T63" fmla="*/ 256 h 512"/>
                  <a:gd name="T64" fmla="*/ 40 w 512"/>
                  <a:gd name="T65" fmla="*/ 316 h 512"/>
                  <a:gd name="T66" fmla="*/ 63 w 512"/>
                  <a:gd name="T67" fmla="*/ 369 h 512"/>
                  <a:gd name="T68" fmla="*/ 98 w 512"/>
                  <a:gd name="T69" fmla="*/ 415 h 512"/>
                  <a:gd name="T70" fmla="*/ 144 w 512"/>
                  <a:gd name="T71" fmla="*/ 450 h 512"/>
                  <a:gd name="T72" fmla="*/ 197 w 512"/>
                  <a:gd name="T73" fmla="*/ 472 h 512"/>
                  <a:gd name="T74" fmla="*/ 256 w 512"/>
                  <a:gd name="T75" fmla="*/ 480 h 512"/>
                  <a:gd name="T76" fmla="*/ 316 w 512"/>
                  <a:gd name="T77" fmla="*/ 472 h 512"/>
                  <a:gd name="T78" fmla="*/ 369 w 512"/>
                  <a:gd name="T79" fmla="*/ 450 h 512"/>
                  <a:gd name="T80" fmla="*/ 415 w 512"/>
                  <a:gd name="T81" fmla="*/ 415 h 512"/>
                  <a:gd name="T82" fmla="*/ 450 w 512"/>
                  <a:gd name="T83" fmla="*/ 369 h 512"/>
                  <a:gd name="T84" fmla="*/ 472 w 512"/>
                  <a:gd name="T85" fmla="*/ 316 h 512"/>
                  <a:gd name="T86" fmla="*/ 480 w 512"/>
                  <a:gd name="T87" fmla="*/ 256 h 512"/>
                  <a:gd name="T88" fmla="*/ 472 w 512"/>
                  <a:gd name="T89" fmla="*/ 197 h 512"/>
                  <a:gd name="T90" fmla="*/ 450 w 512"/>
                  <a:gd name="T91" fmla="*/ 144 h 512"/>
                  <a:gd name="T92" fmla="*/ 415 w 512"/>
                  <a:gd name="T93" fmla="*/ 98 h 512"/>
                  <a:gd name="T94" fmla="*/ 369 w 512"/>
                  <a:gd name="T95" fmla="*/ 63 h 512"/>
                  <a:gd name="T96" fmla="*/ 316 w 512"/>
                  <a:gd name="T97" fmla="*/ 40 h 512"/>
                  <a:gd name="T98" fmla="*/ 256 w 512"/>
                  <a:gd name="T99" fmla="*/ 32 h 512"/>
                  <a:gd name="T100" fmla="*/ 256 w 512"/>
                  <a:gd name="T101" fmla="*/ 256 h 512"/>
                  <a:gd name="T102" fmla="*/ 256 w 512"/>
                  <a:gd name="T103" fmla="*/ 96 h 512"/>
                  <a:gd name="T104" fmla="*/ 224 w 512"/>
                  <a:gd name="T105" fmla="*/ 96 h 512"/>
                  <a:gd name="T106" fmla="*/ 224 w 512"/>
                  <a:gd name="T107" fmla="*/ 288 h 512"/>
                  <a:gd name="T108" fmla="*/ 352 w 512"/>
                  <a:gd name="T109" fmla="*/ 288 h 512"/>
                  <a:gd name="T110" fmla="*/ 352 w 512"/>
                  <a:gd name="T111" fmla="*/ 256 h 512"/>
                  <a:gd name="T112" fmla="*/ 256 w 512"/>
                  <a:gd name="T113" fmla="*/ 25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256" y="512"/>
                    </a:moveTo>
                    <a:cubicBezTo>
                      <a:pt x="233" y="512"/>
                      <a:pt x="210" y="509"/>
                      <a:pt x="188" y="503"/>
                    </a:cubicBezTo>
                    <a:cubicBezTo>
                      <a:pt x="167" y="497"/>
                      <a:pt x="146" y="489"/>
                      <a:pt x="127" y="478"/>
                    </a:cubicBezTo>
                    <a:cubicBezTo>
                      <a:pt x="108" y="467"/>
                      <a:pt x="91" y="453"/>
                      <a:pt x="75" y="438"/>
                    </a:cubicBezTo>
                    <a:cubicBezTo>
                      <a:pt x="60" y="422"/>
                      <a:pt x="46" y="405"/>
                      <a:pt x="35" y="386"/>
                    </a:cubicBezTo>
                    <a:cubicBezTo>
                      <a:pt x="24" y="367"/>
                      <a:pt x="16" y="346"/>
                      <a:pt x="10" y="324"/>
                    </a:cubicBezTo>
                    <a:cubicBezTo>
                      <a:pt x="4" y="303"/>
                      <a:pt x="0" y="280"/>
                      <a:pt x="0" y="256"/>
                    </a:cubicBezTo>
                    <a:cubicBezTo>
                      <a:pt x="0" y="233"/>
                      <a:pt x="4" y="210"/>
                      <a:pt x="10" y="188"/>
                    </a:cubicBezTo>
                    <a:cubicBezTo>
                      <a:pt x="16" y="167"/>
                      <a:pt x="24" y="146"/>
                      <a:pt x="35" y="127"/>
                    </a:cubicBezTo>
                    <a:cubicBezTo>
                      <a:pt x="46" y="108"/>
                      <a:pt x="60" y="91"/>
                      <a:pt x="75" y="75"/>
                    </a:cubicBezTo>
                    <a:cubicBezTo>
                      <a:pt x="91" y="60"/>
                      <a:pt x="108" y="46"/>
                      <a:pt x="127" y="35"/>
                    </a:cubicBezTo>
                    <a:cubicBezTo>
                      <a:pt x="146" y="24"/>
                      <a:pt x="167" y="16"/>
                      <a:pt x="188" y="10"/>
                    </a:cubicBezTo>
                    <a:cubicBezTo>
                      <a:pt x="210" y="4"/>
                      <a:pt x="233" y="0"/>
                      <a:pt x="256" y="0"/>
                    </a:cubicBezTo>
                    <a:cubicBezTo>
                      <a:pt x="280" y="0"/>
                      <a:pt x="303" y="4"/>
                      <a:pt x="324" y="10"/>
                    </a:cubicBezTo>
                    <a:cubicBezTo>
                      <a:pt x="346" y="16"/>
                      <a:pt x="367" y="24"/>
                      <a:pt x="386" y="35"/>
                    </a:cubicBezTo>
                    <a:cubicBezTo>
                      <a:pt x="405" y="46"/>
                      <a:pt x="422" y="60"/>
                      <a:pt x="438" y="75"/>
                    </a:cubicBezTo>
                    <a:cubicBezTo>
                      <a:pt x="453" y="91"/>
                      <a:pt x="467" y="108"/>
                      <a:pt x="478" y="127"/>
                    </a:cubicBezTo>
                    <a:cubicBezTo>
                      <a:pt x="489" y="146"/>
                      <a:pt x="497" y="167"/>
                      <a:pt x="503" y="188"/>
                    </a:cubicBezTo>
                    <a:cubicBezTo>
                      <a:pt x="509" y="210"/>
                      <a:pt x="512" y="233"/>
                      <a:pt x="512" y="256"/>
                    </a:cubicBezTo>
                    <a:cubicBezTo>
                      <a:pt x="512" y="280"/>
                      <a:pt x="509" y="303"/>
                      <a:pt x="503" y="325"/>
                    </a:cubicBezTo>
                    <a:cubicBezTo>
                      <a:pt x="497" y="346"/>
                      <a:pt x="489" y="367"/>
                      <a:pt x="478" y="386"/>
                    </a:cubicBezTo>
                    <a:cubicBezTo>
                      <a:pt x="467" y="405"/>
                      <a:pt x="453" y="422"/>
                      <a:pt x="438" y="438"/>
                    </a:cubicBezTo>
                    <a:cubicBezTo>
                      <a:pt x="422" y="453"/>
                      <a:pt x="405" y="467"/>
                      <a:pt x="386" y="478"/>
                    </a:cubicBezTo>
                    <a:cubicBezTo>
                      <a:pt x="367" y="489"/>
                      <a:pt x="346" y="497"/>
                      <a:pt x="324" y="503"/>
                    </a:cubicBezTo>
                    <a:cubicBezTo>
                      <a:pt x="303" y="509"/>
                      <a:pt x="280" y="512"/>
                      <a:pt x="256" y="512"/>
                    </a:cubicBezTo>
                    <a:close/>
                    <a:moveTo>
                      <a:pt x="256" y="32"/>
                    </a:moveTo>
                    <a:cubicBezTo>
                      <a:pt x="236" y="32"/>
                      <a:pt x="216" y="35"/>
                      <a:pt x="197" y="40"/>
                    </a:cubicBezTo>
                    <a:cubicBezTo>
                      <a:pt x="178" y="46"/>
                      <a:pt x="160" y="53"/>
                      <a:pt x="144" y="63"/>
                    </a:cubicBezTo>
                    <a:cubicBezTo>
                      <a:pt x="127" y="73"/>
                      <a:pt x="112" y="85"/>
                      <a:pt x="98" y="98"/>
                    </a:cubicBezTo>
                    <a:cubicBezTo>
                      <a:pt x="85" y="112"/>
                      <a:pt x="73" y="127"/>
                      <a:pt x="63" y="144"/>
                    </a:cubicBezTo>
                    <a:cubicBezTo>
                      <a:pt x="53" y="160"/>
                      <a:pt x="46" y="178"/>
                      <a:pt x="40" y="197"/>
                    </a:cubicBezTo>
                    <a:cubicBezTo>
                      <a:pt x="35" y="216"/>
                      <a:pt x="32" y="236"/>
                      <a:pt x="32" y="256"/>
                    </a:cubicBezTo>
                    <a:cubicBezTo>
                      <a:pt x="32" y="277"/>
                      <a:pt x="35" y="297"/>
                      <a:pt x="40" y="316"/>
                    </a:cubicBezTo>
                    <a:cubicBezTo>
                      <a:pt x="46" y="335"/>
                      <a:pt x="53" y="353"/>
                      <a:pt x="63" y="369"/>
                    </a:cubicBezTo>
                    <a:cubicBezTo>
                      <a:pt x="73" y="386"/>
                      <a:pt x="85" y="401"/>
                      <a:pt x="98" y="415"/>
                    </a:cubicBezTo>
                    <a:cubicBezTo>
                      <a:pt x="112" y="428"/>
                      <a:pt x="127" y="440"/>
                      <a:pt x="144" y="450"/>
                    </a:cubicBezTo>
                    <a:cubicBezTo>
                      <a:pt x="160" y="460"/>
                      <a:pt x="178" y="467"/>
                      <a:pt x="197" y="472"/>
                    </a:cubicBezTo>
                    <a:cubicBezTo>
                      <a:pt x="216" y="478"/>
                      <a:pt x="236" y="480"/>
                      <a:pt x="256" y="480"/>
                    </a:cubicBezTo>
                    <a:cubicBezTo>
                      <a:pt x="277" y="480"/>
                      <a:pt x="297" y="478"/>
                      <a:pt x="316" y="472"/>
                    </a:cubicBezTo>
                    <a:cubicBezTo>
                      <a:pt x="335" y="467"/>
                      <a:pt x="353" y="460"/>
                      <a:pt x="369" y="450"/>
                    </a:cubicBezTo>
                    <a:cubicBezTo>
                      <a:pt x="386" y="440"/>
                      <a:pt x="401" y="428"/>
                      <a:pt x="415" y="415"/>
                    </a:cubicBezTo>
                    <a:cubicBezTo>
                      <a:pt x="428" y="401"/>
                      <a:pt x="440" y="386"/>
                      <a:pt x="450" y="369"/>
                    </a:cubicBezTo>
                    <a:cubicBezTo>
                      <a:pt x="460" y="353"/>
                      <a:pt x="467" y="335"/>
                      <a:pt x="472" y="316"/>
                    </a:cubicBezTo>
                    <a:cubicBezTo>
                      <a:pt x="478" y="297"/>
                      <a:pt x="480" y="277"/>
                      <a:pt x="480" y="256"/>
                    </a:cubicBezTo>
                    <a:cubicBezTo>
                      <a:pt x="480" y="236"/>
                      <a:pt x="478" y="216"/>
                      <a:pt x="472" y="197"/>
                    </a:cubicBezTo>
                    <a:cubicBezTo>
                      <a:pt x="467" y="178"/>
                      <a:pt x="460" y="160"/>
                      <a:pt x="450" y="144"/>
                    </a:cubicBezTo>
                    <a:cubicBezTo>
                      <a:pt x="440" y="127"/>
                      <a:pt x="428" y="112"/>
                      <a:pt x="415" y="98"/>
                    </a:cubicBezTo>
                    <a:cubicBezTo>
                      <a:pt x="401" y="85"/>
                      <a:pt x="386" y="73"/>
                      <a:pt x="369" y="63"/>
                    </a:cubicBezTo>
                    <a:cubicBezTo>
                      <a:pt x="353" y="53"/>
                      <a:pt x="335" y="46"/>
                      <a:pt x="316" y="40"/>
                    </a:cubicBezTo>
                    <a:cubicBezTo>
                      <a:pt x="297" y="35"/>
                      <a:pt x="277" y="32"/>
                      <a:pt x="256" y="32"/>
                    </a:cubicBezTo>
                    <a:close/>
                    <a:moveTo>
                      <a:pt x="256" y="256"/>
                    </a:moveTo>
                    <a:lnTo>
                      <a:pt x="256" y="96"/>
                    </a:lnTo>
                    <a:lnTo>
                      <a:pt x="224" y="96"/>
                    </a:lnTo>
                    <a:lnTo>
                      <a:pt x="224" y="288"/>
                    </a:lnTo>
                    <a:lnTo>
                      <a:pt x="352" y="288"/>
                    </a:lnTo>
                    <a:lnTo>
                      <a:pt x="352" y="256"/>
                    </a:lnTo>
                    <a:lnTo>
                      <a:pt x="256" y="256"/>
                    </a:ln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grpSp>
    </p:spTree>
    <p:extLst>
      <p:ext uri="{BB962C8B-B14F-4D97-AF65-F5344CB8AC3E}">
        <p14:creationId xmlns:p14="http://schemas.microsoft.com/office/powerpoint/2010/main" val="3842099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78A9D7C3-09CA-BB47-85CD-E82255CDF9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53477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67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a:xfrm>
            <a:off x="838200" y="365125"/>
            <a:ext cx="10515600" cy="1325563"/>
          </a:xfrm>
        </p:spPr>
        <p:txBody>
          <a:bodyPr>
            <a:normAutofit/>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718363" y="4887513"/>
            <a:ext cx="2355775" cy="12168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03519" y="4910109"/>
            <a:ext cx="2355775" cy="12168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862300" y="4894176"/>
            <a:ext cx="2393964" cy="12168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035805" y="4900850"/>
            <a:ext cx="2483580" cy="12168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8939772" y="1252645"/>
            <a:ext cx="2579613" cy="3517289"/>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89642" rtlCol="0" anchor="t"/>
          <a:lstStyle/>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r>
              <a:rPr lang="en-US" sz="1568">
                <a:solidFill>
                  <a:srgbClr val="1A1A1A"/>
                </a:solidFill>
                <a:latin typeface="Segoe UI Semibold" panose="020B0702040204020203" pitchFamily="34" charset="0"/>
                <a:cs typeface="Segoe UI Semibold" panose="020B0702040204020203" pitchFamily="34" charset="0"/>
              </a:rPr>
              <a:t>web, device, </a:t>
            </a:r>
            <a:br>
              <a:rPr lang="en-US" sz="1568">
                <a:solidFill>
                  <a:srgbClr val="1A1A1A"/>
                </a:solidFill>
                <a:latin typeface="Segoe UI Semibold" panose="020B0702040204020203" pitchFamily="34" charset="0"/>
                <a:cs typeface="Segoe UI Semibold" panose="020B0702040204020203" pitchFamily="34" charset="0"/>
              </a:rPr>
            </a:br>
            <a:r>
              <a:rPr lang="en-US" sz="1568">
                <a:solidFill>
                  <a:srgbClr val="1A1A1A"/>
                </a:solidFill>
                <a:latin typeface="Segoe UI Semibold" panose="020B0702040204020203" pitchFamily="34" charset="0"/>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18302" y="1252967"/>
            <a:ext cx="8346602" cy="351728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defTabSz="896215">
              <a:defRPr/>
            </a:pPr>
            <a:endParaRPr lang="en-US" sz="1730">
              <a:solidFill>
                <a:srgbClr val="0D0D0D"/>
              </a:solidFill>
              <a:latin typeface="Segoe UI Semibold" panose="020B0702040204020203" pitchFamily="34" charset="0"/>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18301" y="1258195"/>
            <a:ext cx="8346602"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dirty="0">
                <a:solidFill>
                  <a:srgbClr val="FFFFFF"/>
                </a:solidFill>
                <a:latin typeface="Segoe UI Semibold" panose="020B0702040204020203" pitchFamily="34" charset="0"/>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495618" y="1264135"/>
            <a:ext cx="1595179" cy="449449"/>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5">
              <a:defRPr/>
            </a:pPr>
            <a:endParaRPr lang="en-US" sz="1730">
              <a:solidFill>
                <a:srgbClr val="E6E6E6"/>
              </a:solidFill>
              <a:latin typeface="Segoe UI Semibold" panose="020B0702040204020203" pitchFamily="34" charset="0"/>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18303" y="4887888"/>
            <a:ext cx="11115728" cy="123338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US" sz="1730">
                <a:solidFill>
                  <a:prstClr val="white"/>
                </a:solidFill>
                <a:latin typeface="Calibri" panose="020F0502020204030204"/>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8856180" y="4208018"/>
            <a:ext cx="2596157" cy="479745"/>
          </a:xfrm>
          <a:prstGeom prst="rect">
            <a:avLst/>
          </a:prstGeom>
          <a:noFill/>
        </p:spPr>
        <p:txBody>
          <a:bodyPr wrap="square" lIns="179285" tIns="143428" rIns="179285" bIns="143428" rtlCol="0">
            <a:spAutoFit/>
          </a:bodyPr>
          <a:lstStyle/>
          <a:p>
            <a:pPr algn="ctr" defTabSz="896354">
              <a:lnSpc>
                <a:spcPct val="90000"/>
              </a:lnSpc>
              <a:spcAft>
                <a:spcPts val="588"/>
              </a:spcAft>
              <a:defRPr/>
            </a:pPr>
            <a:r>
              <a:rPr lang="en-US" sz="1372">
                <a:solidFill>
                  <a:srgbClr val="1A1A1A"/>
                </a:solidFill>
                <a:latin typeface="Segoe UI Semibold"/>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43293" y="2186166"/>
            <a:ext cx="1477252" cy="2370116"/>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53420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080942" y="2760411"/>
            <a:ext cx="2460314" cy="1792502"/>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50737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1" bIns="33611" rtlCol="0" anchor="b" anchorCtr="0"/>
              <a:lstStyle/>
              <a:p>
                <a:pPr algn="ctr" defTabSz="913687">
                  <a:defRPr/>
                </a:pPr>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629868" y="2197793"/>
            <a:ext cx="1472267" cy="2355120"/>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53678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dirty="0">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defTabSz="896130">
                  <a:defRPr/>
                </a:pPr>
                <a:endParaRPr lang="en-US" sz="1730">
                  <a:solidFill>
                    <a:srgbClr val="1A1A1A"/>
                  </a:solidFill>
                  <a:latin typeface="Segoe UI"/>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9876623" y="2828559"/>
            <a:ext cx="574017" cy="1069077"/>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8939773" y="1258195"/>
            <a:ext cx="2579613"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a:solidFill>
                  <a:srgbClr val="FFFFFF"/>
                </a:solidFill>
                <a:latin typeface="Segoe UI Semibold" panose="020B0702040204020203" pitchFamily="34" charset="0"/>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178323" y="2744087"/>
            <a:ext cx="2460314" cy="1792502"/>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138615"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663164"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620263"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144812"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562240" y="4896905"/>
            <a:ext cx="2355775" cy="12168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340755" y="5274602"/>
            <a:ext cx="3270824" cy="476968"/>
          </a:xfrm>
          <a:prstGeom prst="rect">
            <a:avLst/>
          </a:prstGeom>
        </p:spPr>
        <p:txBody>
          <a:bodyPr vert="horz" wrap="square" lIns="143408" tIns="89630" rIns="143408" bIns="89630"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defTabSz="878563">
              <a:defRPr/>
            </a:pPr>
            <a:r>
              <a:rPr lang="en-US" sz="3137" kern="0" spc="-49" dirty="0">
                <a:solidFill>
                  <a:srgbClr val="3F115C"/>
                </a:solidFill>
                <a:latin typeface="Segoe UI Semibold" panose="020B0702040204020203" pitchFamily="34" charset="0"/>
                <a:cs typeface="Segoe UI Semibold" panose="020B0702040204020203" pitchFamily="34" charset="0"/>
              </a:rPr>
              <a:t>Microsoft </a:t>
            </a:r>
            <a:r>
              <a:rPr lang="en-US" sz="3137" kern="0" spc="-49" dirty="0">
                <a:ln>
                  <a:noFill/>
                </a:ln>
                <a:solidFill>
                  <a:srgbClr val="3F115C"/>
                </a:solidFill>
                <a:latin typeface="Segoe UI Semibold" panose="020B0702040204020203" pitchFamily="34" charset="0"/>
                <a:cs typeface="Segoe UI Semibold" panose="020B0702040204020203" pitchFamily="34" charset="0"/>
              </a:rPr>
              <a:t>Graph</a:t>
            </a:r>
            <a:endParaRPr lang="en-US" sz="3137" spc="-144" dirty="0">
              <a:solidFill>
                <a:srgbClr val="3F115C"/>
              </a:solidFill>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178788" y="3278587"/>
            <a:ext cx="42674" cy="42559"/>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6948571" y="4208017"/>
            <a:ext cx="121505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493017" y="4764257"/>
            <a:ext cx="523788" cy="635776"/>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732477" y="4753022"/>
            <a:ext cx="523788" cy="635776"/>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spTree>
    <p:extLst>
      <p:ext uri="{BB962C8B-B14F-4D97-AF65-F5344CB8AC3E}">
        <p14:creationId xmlns:p14="http://schemas.microsoft.com/office/powerpoint/2010/main" val="289410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838200" y="365125"/>
            <a:ext cx="10515600" cy="1325563"/>
          </a:xfrm>
        </p:spPr>
        <p:txBody>
          <a:bodyPr>
            <a:normAutofit fontScale="90000"/>
          </a:bodyPr>
          <a:lstStyle/>
          <a:p>
            <a:r>
              <a:rPr lang="en-US" dirty="0"/>
              <a:t>Microsoft Graph</a:t>
            </a:r>
            <a:br>
              <a:rPr lang="en-US" dirty="0"/>
            </a:br>
            <a:r>
              <a:rPr lang="en-US" dirty="0"/>
              <a:t>Gateway to your data in the Microsoft-cloud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4"/>
          <a:stretch>
            <a:fillRect/>
          </a:stretch>
        </p:blipFill>
        <p:spPr>
          <a:xfrm>
            <a:off x="325212" y="1860696"/>
            <a:ext cx="11301908" cy="286880"/>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0920" y="1650648"/>
            <a:ext cx="11910492" cy="5052107"/>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err="1">
              <a:gradFill>
                <a:gsLst>
                  <a:gs pos="0">
                    <a:srgbClr val="FFFFFF"/>
                  </a:gs>
                  <a:gs pos="100000">
                    <a:srgbClr val="FFFFFF"/>
                  </a:gs>
                </a:gsLst>
                <a:lin ang="5400000" scaled="0"/>
              </a:gradFill>
              <a:latin typeface="Segoe UI"/>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757860" y="485606"/>
            <a:ext cx="20920" cy="20920"/>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76700" y="2644235"/>
            <a:ext cx="3031892" cy="21902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dirty="0">
                <a:solidFill>
                  <a:srgbClr val="1A1A1A"/>
                </a:solidFill>
                <a:latin typeface="Segoe UI"/>
                <a:ea typeface="Segoe UI" pitchFamily="34" charset="0"/>
                <a:cs typeface="Segoe UI" pitchFamily="34" charset="0"/>
              </a:rPr>
              <a:t>Users, Groups, Organizations</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Outlook</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SharePoint</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OneDrive</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Teams</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Planner</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Excel</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OneNote</a:t>
            </a:r>
            <a:endParaRPr lang="en-US" sz="1765" dirty="0">
              <a:solidFill>
                <a:srgbClr val="1A1A1A"/>
              </a:soli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06955" y="2697818"/>
            <a:ext cx="1928845" cy="18141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Activities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Device Relay </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Commands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757859" y="2697816"/>
            <a:ext cx="3122884" cy="16069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b="1" dirty="0">
                <a:solidFill>
                  <a:srgbClr val="1A1A1A"/>
                </a:solidFill>
                <a:latin typeface="Segoe UI"/>
                <a:cs typeface="Segoe UI" pitchFamily="34" charset="0"/>
              </a:rPr>
              <a:t>Azure AD</a:t>
            </a:r>
          </a:p>
          <a:p>
            <a:pPr defTabSz="914102" fontAlgn="base">
              <a:spcBef>
                <a:spcPct val="0"/>
              </a:spcBef>
              <a:spcAft>
                <a:spcPct val="0"/>
              </a:spcAft>
              <a:defRPr/>
            </a:pPr>
            <a:r>
              <a:rPr lang="en-US" sz="1568" b="1" dirty="0">
                <a:solidFill>
                  <a:srgbClr val="1A1A1A"/>
                </a:solidFill>
                <a:latin typeface="Segoe UI"/>
                <a:cs typeface="Segoe UI" pitchFamily="34" charset="0"/>
              </a:rPr>
              <a:t>Intune</a:t>
            </a:r>
          </a:p>
          <a:p>
            <a:pPr defTabSz="914102" fontAlgn="base">
              <a:spcBef>
                <a:spcPct val="0"/>
              </a:spcBef>
              <a:spcAft>
                <a:spcPct val="0"/>
              </a:spcAft>
              <a:defRPr/>
            </a:pPr>
            <a:r>
              <a:rPr lang="en-US" sz="1568" b="1" dirty="0">
                <a:solidFill>
                  <a:srgbClr val="1A1A1A"/>
                </a:solidFill>
                <a:latin typeface="Segoe UI"/>
                <a:cs typeface="Segoe UI" pitchFamily="34" charset="0"/>
              </a:rPr>
              <a:t>Identity Manager</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Analytics</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Protection</a:t>
            </a:r>
          </a:p>
          <a:p>
            <a:pPr defTabSz="914102" fontAlgn="base">
              <a:spcBef>
                <a:spcPct val="0"/>
              </a:spcBef>
              <a:spcAft>
                <a:spcPct val="0"/>
              </a:spcAft>
              <a:defRPr/>
            </a:pPr>
            <a:endParaRPr lang="en-US" sz="1568" b="1" dirty="0">
              <a:solidFill>
                <a:srgbClr val="1A1A1A"/>
              </a:solidFill>
              <a:latin typeface="Segoe UI"/>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69895" y="5015771"/>
            <a:ext cx="2219580"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Mail, Calendar,  </a:t>
            </a:r>
          </a:p>
          <a:p>
            <a:pPr defTabSz="914102" fontAlgn="base">
              <a:spcBef>
                <a:spcPts val="576"/>
              </a:spcBef>
              <a:spcAft>
                <a:spcPct val="0"/>
              </a:spcAft>
              <a:defRPr/>
            </a:pPr>
            <a:r>
              <a:rPr lang="en-US" sz="1372" dirty="0">
                <a:solidFill>
                  <a:srgbClr val="1A1A1A"/>
                </a:solidFill>
                <a:latin typeface="Segoe UI"/>
                <a:cs typeface="Segoe UI" pitchFamily="34" charset="0"/>
              </a:rPr>
              <a:t>Contacts and Tasks</a:t>
            </a:r>
          </a:p>
          <a:p>
            <a:pPr defTabSz="914102" fontAlgn="base">
              <a:spcBef>
                <a:spcPts val="576"/>
              </a:spcBef>
              <a:spcAft>
                <a:spcPct val="0"/>
              </a:spcAft>
              <a:defRPr/>
            </a:pPr>
            <a:r>
              <a:rPr lang="en-US" sz="1372" dirty="0">
                <a:solidFill>
                  <a:srgbClr val="1A1A1A"/>
                </a:solidFill>
                <a:latin typeface="Segoe UI"/>
                <a:cs typeface="Segoe UI" pitchFamily="34" charset="0"/>
              </a:rPr>
              <a:t>Sites and Lists</a:t>
            </a:r>
          </a:p>
          <a:p>
            <a:pPr defTabSz="914102" fontAlgn="base">
              <a:spcBef>
                <a:spcPts val="576"/>
              </a:spcBef>
              <a:spcAft>
                <a:spcPct val="0"/>
              </a:spcAft>
              <a:defRPr/>
            </a:pPr>
            <a:r>
              <a:rPr lang="en-US" sz="1372" dirty="0">
                <a:solidFill>
                  <a:srgbClr val="1A1A1A"/>
                </a:solidFill>
                <a:latin typeface="Segoe UI"/>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051601" y="5015771"/>
            <a:ext cx="192884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Channels, Messages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Tasks and Plans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Spreadsheets</a:t>
            </a:r>
          </a:p>
          <a:p>
            <a:pPr defTabSz="914102" fontAlgn="base">
              <a:spcBef>
                <a:spcPts val="576"/>
              </a:spcBef>
              <a:spcAft>
                <a:spcPct val="0"/>
              </a:spcAft>
              <a:defRPr/>
            </a:pPr>
            <a:r>
              <a:rPr lang="en-US" sz="1372" dirty="0">
                <a:solidFill>
                  <a:srgbClr val="1A1A1A"/>
                </a:solidFill>
                <a:latin typeface="Segoe UI"/>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342574" y="5015771"/>
            <a:ext cx="202832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Identity Management</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Access Control</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Synchronization</a:t>
            </a:r>
          </a:p>
          <a:p>
            <a:pPr defTabSz="914102" fontAlgn="base">
              <a:spcBef>
                <a:spcPts val="576"/>
              </a:spcBef>
              <a:spcAft>
                <a:spcPct val="0"/>
              </a:spcAft>
              <a:defRPr/>
            </a:pPr>
            <a:r>
              <a:rPr lang="en-US" sz="1372" dirty="0">
                <a:solidFill>
                  <a:srgbClr val="1A1A1A"/>
                </a:solidFill>
                <a:latin typeface="Segoe UI"/>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733027" y="5015771"/>
            <a:ext cx="2390742"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Administrative Units</a:t>
            </a:r>
          </a:p>
          <a:p>
            <a:pPr defTabSz="914102" fontAlgn="base">
              <a:spcBef>
                <a:spcPts val="576"/>
              </a:spcBef>
              <a:spcAft>
                <a:spcPct val="0"/>
              </a:spcAft>
              <a:defRPr/>
            </a:pPr>
            <a:r>
              <a:rPr lang="en-US" sz="1372" dirty="0">
                <a:solidFill>
                  <a:srgbClr val="1A1A1A"/>
                </a:solidFill>
                <a:latin typeface="Segoe UI"/>
                <a:cs typeface="Segoe UI" pitchFamily="34" charset="0"/>
              </a:rPr>
              <a:t>Applications and Devices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Analytics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485897" y="5015771"/>
            <a:ext cx="1298662" cy="879664"/>
          </a:xfrm>
          <a:prstGeom prst="rect">
            <a:avLst/>
          </a:prstGeom>
        </p:spPr>
        <p:txBody>
          <a:bodyPr wrap="square">
            <a:spAutoFit/>
          </a:bodyPr>
          <a:lstStyle/>
          <a:p>
            <a:pPr defTabSz="914102" fontAlgn="base">
              <a:spcBef>
                <a:spcPts val="576"/>
              </a:spcBef>
              <a:spcAft>
                <a:spcPct val="0"/>
              </a:spcAft>
              <a:defRPr/>
            </a:pPr>
            <a:r>
              <a:rPr lang="en-US" sz="1372">
                <a:solidFill>
                  <a:srgbClr val="1A1A1A"/>
                </a:solidFill>
                <a:latin typeface="Segoe UI"/>
                <a:cs typeface="Segoe UI" pitchFamily="34" charset="0"/>
              </a:rPr>
              <a:t>Alerts</a:t>
            </a:r>
          </a:p>
          <a:p>
            <a:pPr defTabSz="914102" fontAlgn="base">
              <a:spcBef>
                <a:spcPts val="576"/>
              </a:spcBef>
              <a:spcAft>
                <a:spcPct val="0"/>
              </a:spcAft>
              <a:defRPr/>
            </a:pPr>
            <a:r>
              <a:rPr lang="en-US" sz="1372">
                <a:solidFill>
                  <a:srgbClr val="1A1A1A"/>
                </a:solidFill>
                <a:latin typeface="Segoe UI"/>
                <a:cs typeface="Segoe UI" pitchFamily="34" charset="0"/>
              </a:rPr>
              <a:t>Policies</a:t>
            </a:r>
          </a:p>
          <a:p>
            <a:pPr defTabSz="914102" fontAlgn="base">
              <a:spcBef>
                <a:spcPts val="576"/>
              </a:spcBef>
              <a:spcAft>
                <a:spcPct val="0"/>
              </a:spcAft>
              <a:defRPr/>
            </a:pPr>
            <a:r>
              <a:rPr lang="en-US" sz="1372">
                <a:solidFill>
                  <a:srgbClr val="1A1A1A"/>
                </a:solidFill>
                <a:latin typeface="Segoe UI"/>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72945" y="2305572"/>
            <a:ext cx="1305807"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06956" y="2307672"/>
            <a:ext cx="1547860"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757860" y="2322248"/>
            <a:ext cx="3622145"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3928157" y="1734489"/>
            <a:ext cx="4148840" cy="452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defTabSz="896215">
              <a:defRPr/>
            </a:pPr>
            <a:r>
              <a:rPr lang="en-US" sz="2353">
                <a:solidFill>
                  <a:srgbClr val="1A1A1A"/>
                </a:solidFill>
                <a:latin typeface="Segoe UI"/>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25212" y="4944685"/>
            <a:ext cx="11217413"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0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Microsoft Graph, gateway to </a:t>
            </a:r>
            <a:br>
              <a:rPr lang="en-US" dirty="0"/>
            </a:br>
            <a:r>
              <a:rPr lang="en-US" dirty="0"/>
              <a:t>Microsoft 365</a:t>
            </a:r>
          </a:p>
        </p:txBody>
      </p:sp>
      <p:sp>
        <p:nvSpPr>
          <p:cNvPr id="3" name="Text Placeholder 2"/>
          <p:cNvSpPr>
            <a:spLocks noGrp="1"/>
          </p:cNvSpPr>
          <p:nvPr>
            <p:ph idx="1"/>
          </p:nvPr>
        </p:nvSpPr>
        <p:spPr>
          <a:xfrm>
            <a:off x="838200" y="1825625"/>
            <a:ext cx="10515600" cy="4205243"/>
          </a:xfrm>
        </p:spPr>
        <p:txBody>
          <a:bodyPr/>
          <a:lstStyle/>
          <a:p>
            <a:r>
              <a:rPr lang="en-US" dirty="0"/>
              <a:t>Single resource that proxies multiple Microsoft services</a:t>
            </a:r>
          </a:p>
          <a:p>
            <a:endParaRPr lang="en-US" dirty="0"/>
          </a:p>
          <a:p>
            <a:r>
              <a:rPr lang="en-US" dirty="0"/>
              <a:t>Simplifies token acquisition and management</a:t>
            </a:r>
          </a:p>
          <a:p>
            <a:endParaRPr lang="en-US" dirty="0"/>
          </a:p>
          <a:p>
            <a:r>
              <a:rPr lang="en-US" dirty="0"/>
              <a:t>Eliminates the need to traditional discovery </a:t>
            </a:r>
            <a:r>
              <a:rPr lang="en-US" dirty="0">
                <a:latin typeface="Segoe UI Symbol" panose="020B0502040204020203" pitchFamily="34" charset="0"/>
                <a:ea typeface="Segoe UI Symbol" panose="020B0502040204020203" pitchFamily="34" charset="0"/>
              </a:rPr>
              <a:t>(</a:t>
            </a:r>
            <a:r>
              <a:rPr lang="en-US" dirty="0"/>
              <a:t>using “me” and “</a:t>
            </a:r>
            <a:r>
              <a:rPr lang="en-US" dirty="0" err="1"/>
              <a:t>myorganization</a:t>
            </a:r>
            <a:r>
              <a:rPr lang="en-US" dirty="0"/>
              <a:t>”</a:t>
            </a:r>
            <a:r>
              <a:rPr lang="en-US" dirty="0">
                <a:latin typeface="Segoe UI Symbol" panose="020B0502040204020203" pitchFamily="34" charset="0"/>
                <a:ea typeface="Segoe UI Symbol" panose="020B0502040204020203" pitchFamily="34" charset="0"/>
              </a:rPr>
              <a:t>)</a:t>
            </a:r>
          </a:p>
          <a:p>
            <a:endParaRPr lang="en-US" dirty="0"/>
          </a:p>
          <a:p>
            <a:r>
              <a:rPr lang="en-US" dirty="0"/>
              <a:t>Allows for easy traversal of objects and relationships</a:t>
            </a:r>
          </a:p>
        </p:txBody>
      </p:sp>
    </p:spTree>
    <p:extLst>
      <p:ext uri="{BB962C8B-B14F-4D97-AF65-F5344CB8AC3E}">
        <p14:creationId xmlns:p14="http://schemas.microsoft.com/office/powerpoint/2010/main" val="151615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51F5-D70C-754E-ACCB-772BDE432EF5}"/>
              </a:ext>
            </a:extLst>
          </p:cNvPr>
          <p:cNvSpPr>
            <a:spLocks noGrp="1"/>
          </p:cNvSpPr>
          <p:nvPr>
            <p:ph type="title"/>
          </p:nvPr>
        </p:nvSpPr>
        <p:spPr>
          <a:xfrm>
            <a:off x="838200" y="365125"/>
            <a:ext cx="10515600" cy="1325563"/>
          </a:xfrm>
        </p:spPr>
        <p:txBody>
          <a:bodyPr/>
          <a:lstStyle/>
          <a:p>
            <a:r>
              <a:rPr lang="en-US" dirty="0"/>
              <a:t>Accessing the Microsoft Graph</a:t>
            </a:r>
          </a:p>
        </p:txBody>
      </p:sp>
      <p:sp>
        <p:nvSpPr>
          <p:cNvPr id="3" name="Text Placeholder 2">
            <a:extLst>
              <a:ext uri="{FF2B5EF4-FFF2-40B4-BE49-F238E27FC236}">
                <a16:creationId xmlns:a16="http://schemas.microsoft.com/office/drawing/2014/main" id="{4B28995D-DCC6-1F4A-8663-58807449DAFA}"/>
              </a:ext>
            </a:extLst>
          </p:cNvPr>
          <p:cNvSpPr>
            <a:spLocks noGrp="1"/>
          </p:cNvSpPr>
          <p:nvPr>
            <p:ph idx="1"/>
          </p:nvPr>
        </p:nvSpPr>
        <p:spPr>
          <a:xfrm>
            <a:off x="838200" y="1825625"/>
            <a:ext cx="10515600" cy="4205243"/>
          </a:xfrm>
        </p:spPr>
        <p:txBody>
          <a:bodyPr>
            <a:normAutofit fontScale="92500" lnSpcReduction="20000"/>
          </a:bodyPr>
          <a:lstStyle/>
          <a:p>
            <a:r>
              <a:rPr lang="en-US" dirty="0"/>
              <a:t>Direct REST API</a:t>
            </a:r>
          </a:p>
          <a:p>
            <a:r>
              <a:rPr lang="en-US" dirty="0"/>
              <a:t>Any platform</a:t>
            </a:r>
          </a:p>
          <a:p>
            <a:r>
              <a:rPr lang="en-US" dirty="0"/>
              <a:t>Any language</a:t>
            </a:r>
          </a:p>
          <a:p>
            <a:r>
              <a:rPr lang="en-US" dirty="0"/>
              <a:t>Any framework</a:t>
            </a:r>
          </a:p>
          <a:p>
            <a:endParaRPr lang="en-US" dirty="0"/>
          </a:p>
          <a:p>
            <a:r>
              <a:rPr lang="en-US" dirty="0"/>
              <a:t>Native SDKs</a:t>
            </a:r>
          </a:p>
          <a:p>
            <a:r>
              <a:rPr lang="en-US" dirty="0"/>
              <a:t>Utilize framework &amp; platform specific implementations</a:t>
            </a:r>
          </a:p>
          <a:p>
            <a:r>
              <a:rPr lang="en-US" dirty="0"/>
              <a:t>Abstracts the details of constructing &amp; processing REST requests over HTTP</a:t>
            </a:r>
          </a:p>
          <a:p>
            <a:r>
              <a:rPr lang="en-US" dirty="0"/>
              <a:t>.NET, iOS, Android, </a:t>
            </a:r>
            <a:r>
              <a:rPr lang="en-US" dirty="0" err="1"/>
              <a:t>PhP</a:t>
            </a:r>
            <a:r>
              <a:rPr lang="en-US" dirty="0"/>
              <a:t>, Ruby, JavaScript, etc.</a:t>
            </a:r>
          </a:p>
        </p:txBody>
      </p:sp>
    </p:spTree>
    <p:extLst>
      <p:ext uri="{BB962C8B-B14F-4D97-AF65-F5344CB8AC3E}">
        <p14:creationId xmlns:p14="http://schemas.microsoft.com/office/powerpoint/2010/main" val="193383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639769-41C5-D04A-B092-D1E8EF759EA3}"/>
              </a:ext>
            </a:extLst>
          </p:cNvPr>
          <p:cNvSpPr>
            <a:spLocks noGrp="1"/>
          </p:cNvSpPr>
          <p:nvPr>
            <p:ph type="title"/>
          </p:nvPr>
        </p:nvSpPr>
        <p:spPr>
          <a:xfrm>
            <a:off x="838200" y="365125"/>
            <a:ext cx="10515600" cy="1325563"/>
          </a:xfrm>
        </p:spPr>
        <p:txBody>
          <a:bodyPr/>
          <a:lstStyle/>
          <a:p>
            <a:r>
              <a:rPr lang="en-US" dirty="0"/>
              <a:t>Authentication Options</a:t>
            </a:r>
          </a:p>
        </p:txBody>
      </p:sp>
      <p:sp>
        <p:nvSpPr>
          <p:cNvPr id="5" name="Text Placeholder 4">
            <a:extLst>
              <a:ext uri="{FF2B5EF4-FFF2-40B4-BE49-F238E27FC236}">
                <a16:creationId xmlns:a16="http://schemas.microsoft.com/office/drawing/2014/main" id="{71C1175B-6513-2B44-9ECA-061B0E0F5783}"/>
              </a:ext>
            </a:extLst>
          </p:cNvPr>
          <p:cNvSpPr>
            <a:spLocks noGrp="1"/>
          </p:cNvSpPr>
          <p:nvPr>
            <p:ph idx="1"/>
          </p:nvPr>
        </p:nvSpPr>
        <p:spPr>
          <a:xfrm>
            <a:off x="838200" y="1825625"/>
            <a:ext cx="10515600" cy="4205243"/>
          </a:xfrm>
        </p:spPr>
        <p:txBody>
          <a:bodyPr/>
          <a:lstStyle/>
          <a:p>
            <a:r>
              <a:rPr lang="en-US" dirty="0"/>
              <a:t>Azure AD only</a:t>
            </a:r>
          </a:p>
          <a:p>
            <a:endParaRPr lang="en-US" dirty="0"/>
          </a:p>
          <a:p>
            <a:r>
              <a:rPr lang="en-US" dirty="0"/>
              <a:t>Separate auth flow supports Azure AD accounts only</a:t>
            </a:r>
          </a:p>
          <a:p>
            <a:endParaRPr lang="en-US" dirty="0"/>
          </a:p>
          <a:p>
            <a:r>
              <a:rPr lang="en-US" dirty="0"/>
              <a:t>Azure AD and Microsoft Accounts</a:t>
            </a:r>
          </a:p>
          <a:p>
            <a:endParaRPr lang="en-US" dirty="0"/>
          </a:p>
          <a:p>
            <a:r>
              <a:rPr lang="en-US" dirty="0"/>
              <a:t>Converged auth flow supports Azure AD accounts and Microsoft accounts </a:t>
            </a:r>
            <a:r>
              <a:rPr lang="en-US" dirty="0">
                <a:latin typeface="Segoe UI Symbol" panose="020B0502040204020203" pitchFamily="34" charset="0"/>
                <a:ea typeface="Segoe UI Symbol" panose="020B0502040204020203" pitchFamily="34" charset="0"/>
              </a:rPr>
              <a:t>(</a:t>
            </a:r>
            <a:r>
              <a:rPr lang="en-US" dirty="0" err="1"/>
              <a:t>LiveID</a:t>
            </a:r>
            <a:r>
              <a:rPr lang="en-US" dirty="0"/>
              <a:t> - </a:t>
            </a:r>
            <a:r>
              <a:rPr lang="en-US" dirty="0" err="1"/>
              <a:t>hotmail.com</a:t>
            </a:r>
            <a:r>
              <a:rPr lang="en-US" dirty="0"/>
              <a:t>, etc.</a:t>
            </a:r>
            <a:r>
              <a:rPr lang="en-US" dirty="0">
                <a:latin typeface="Segoe UI Symbol" panose="020B0502040204020203" pitchFamily="34" charset="0"/>
                <a:ea typeface="Segoe UI Symbol" panose="020B0502040204020203" pitchFamily="34" charset="0"/>
              </a:rPr>
              <a:t>)</a:t>
            </a:r>
          </a:p>
        </p:txBody>
      </p:sp>
    </p:spTree>
    <p:extLst>
      <p:ext uri="{BB962C8B-B14F-4D97-AF65-F5344CB8AC3E}">
        <p14:creationId xmlns:p14="http://schemas.microsoft.com/office/powerpoint/2010/main" val="136899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p:spPr>
        <p:txBody>
          <a:bodyPr/>
          <a:lstStyle/>
          <a:p>
            <a:r>
              <a:rPr lang="en-US"/>
              <a:t>Microsoft Account + Azure AD</a:t>
            </a:r>
            <a:endParaRPr lang="en-US" dirty="0"/>
          </a:p>
        </p:txBody>
      </p:sp>
      <p:sp>
        <p:nvSpPr>
          <p:cNvPr id="5" name="Text Placeholder 4"/>
          <p:cNvSpPr>
            <a:spLocks noGrp="1"/>
          </p:cNvSpPr>
          <p:nvPr>
            <p:ph idx="1"/>
          </p:nvPr>
        </p:nvSpPr>
        <p:spPr>
          <a:xfrm>
            <a:off x="838200" y="1825625"/>
            <a:ext cx="10515600" cy="4205243"/>
          </a:xfrm>
        </p:spPr>
        <p:txBody>
          <a:bodyPr>
            <a:normAutofit/>
          </a:bodyPr>
          <a:lstStyle/>
          <a:p>
            <a:r>
              <a:rPr lang="en-US" dirty="0"/>
              <a:t>Many apps want to sign users in from both Microsoft account and Azure AD</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endParaRPr lang="en-US" dirty="0"/>
          </a:p>
          <a:p>
            <a:r>
              <a:rPr lang="en-US" dirty="0"/>
              <a:t>Works with Microsoft Graph </a:t>
            </a:r>
          </a:p>
          <a:p>
            <a:pPr lvl="1"/>
            <a:r>
              <a:rPr lang="en-US" dirty="0"/>
              <a:t>Single API endpoint, business and consumer data</a:t>
            </a:r>
          </a:p>
        </p:txBody>
      </p:sp>
    </p:spTree>
    <p:extLst>
      <p:ext uri="{BB962C8B-B14F-4D97-AF65-F5344CB8AC3E}">
        <p14:creationId xmlns:p14="http://schemas.microsoft.com/office/powerpoint/2010/main" val="126182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C94A6-387D-BB48-9F60-0CEFA3CA88AD}"/>
              </a:ext>
            </a:extLst>
          </p:cNvPr>
          <p:cNvSpPr>
            <a:spLocks noGrp="1"/>
          </p:cNvSpPr>
          <p:nvPr>
            <p:ph idx="1"/>
          </p:nvPr>
        </p:nvSpPr>
        <p:spPr>
          <a:xfrm>
            <a:off x="3688880" y="2751513"/>
            <a:ext cx="8217374" cy="3696604"/>
          </a:xfrm>
        </p:spPr>
        <p:txBody>
          <a:bodyPr>
            <a:normAutofit/>
          </a:bodyPr>
          <a:lstStyle/>
          <a:p>
            <a:r>
              <a:rPr lang="en-US" sz="4400" dirty="0"/>
              <a:t>Creating an ASP.NET web application configured with MSAL &amp; OWIN middleware for authentication with Azure AD</a:t>
            </a:r>
          </a:p>
        </p:txBody>
      </p:sp>
    </p:spTree>
    <p:extLst>
      <p:ext uri="{BB962C8B-B14F-4D97-AF65-F5344CB8AC3E}">
        <p14:creationId xmlns:p14="http://schemas.microsoft.com/office/powerpoint/2010/main" val="20882668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base &lt;do not use&gt;">
  <a:themeElements>
    <a:clrScheme name="Custom 2">
      <a:dk1>
        <a:srgbClr val="000000"/>
      </a:dk1>
      <a:lt1>
        <a:srgbClr val="FFFFFF"/>
      </a:lt1>
      <a:dk2>
        <a:srgbClr val="44546A"/>
      </a:dk2>
      <a:lt2>
        <a:srgbClr val="E7E6E6"/>
      </a:lt2>
      <a:accent1>
        <a:srgbClr val="42145F"/>
      </a:accent1>
      <a:accent2>
        <a:srgbClr val="ED7D31"/>
      </a:accent2>
      <a:accent3>
        <a:srgbClr val="A5A5A5"/>
      </a:accent3>
      <a:accent4>
        <a:srgbClr val="FFC000"/>
      </a:accent4>
      <a:accent5>
        <a:srgbClr val="E09AD5"/>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365-youtube-video" id="{B0EB51F8-8948-DF42-B670-4A1F904AC7A7}" vid="{1158E47C-8B60-0C40-87A2-C71582C74F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1b79488-63fd-46f4-b1bf-09cb63d2085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09820594E7B0041BAC4DECBBC892FF9" ma:contentTypeVersion="8" ma:contentTypeDescription="Create a new document." ma:contentTypeScope="" ma:versionID="a4814d1cc1d58eee3ea03778ca413c81">
  <xsd:schema xmlns:xsd="http://www.w3.org/2001/XMLSchema" xmlns:xs="http://www.w3.org/2001/XMLSchema" xmlns:p="http://schemas.microsoft.com/office/2006/metadata/properties" xmlns:ns2="61b79488-63fd-46f4-b1bf-09cb63d2085e" targetNamespace="http://schemas.microsoft.com/office/2006/metadata/properties" ma:root="true" ma:fieldsID="40fb5444c5ccb72d5b900b723022c04a" ns2:_="">
    <xsd:import namespace="61b79488-63fd-46f4-b1bf-09cb63d208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b79488-63fd-46f4-b1bf-09cb63d208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75BE8C-CB08-400E-A21F-2497FF16C77B}">
  <ds:schemaRefs>
    <ds:schemaRef ds:uri="http://schemas.microsoft.com/sharepoint/v3/contenttype/forms"/>
  </ds:schemaRefs>
</ds:datastoreItem>
</file>

<file path=customXml/itemProps2.xml><?xml version="1.0" encoding="utf-8"?>
<ds:datastoreItem xmlns:ds="http://schemas.openxmlformats.org/officeDocument/2006/customXml" ds:itemID="{56E9BD92-A245-451A-82D6-41724A6593BA}">
  <ds:schemaRef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http://schemas.microsoft.com/office/2006/metadata/properties"/>
    <ds:schemaRef ds:uri="http://www.w3.org/XML/1998/namespace"/>
    <ds:schemaRef ds:uri="61b79488-63fd-46f4-b1bf-09cb63d2085e"/>
  </ds:schemaRefs>
</ds:datastoreItem>
</file>

<file path=customXml/itemProps3.xml><?xml version="1.0" encoding="utf-8"?>
<ds:datastoreItem xmlns:ds="http://schemas.openxmlformats.org/officeDocument/2006/customXml" ds:itemID="{535C360C-FC5A-43F7-BF1D-FA69DEF501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b79488-63fd-46f4-b1bf-09cb63d208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base &lt;do not use&gt;</Template>
  <TotalTime>8</TotalTime>
  <Words>5436</Words>
  <Application>Microsoft Office PowerPoint</Application>
  <PresentationFormat>Widescreen</PresentationFormat>
  <Paragraphs>401</Paragraphs>
  <Slides>26</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Courier New</vt:lpstr>
      <vt:lpstr>Segoe UI</vt:lpstr>
      <vt:lpstr>Segoe UI Light</vt:lpstr>
      <vt:lpstr>Segoe UI Semibold</vt:lpstr>
      <vt:lpstr>Segoe UI Symbol</vt:lpstr>
      <vt:lpstr>Wingdings</vt:lpstr>
      <vt:lpstr>base &lt;do not use&gt;</vt:lpstr>
      <vt:lpstr>Build MVC apps with the Microsoft Graph .NET SDK</vt:lpstr>
      <vt:lpstr>PowerPoint Presentation</vt:lpstr>
      <vt:lpstr>Microsoft 365 Platform</vt:lpstr>
      <vt:lpstr>Microsoft Graph Gateway to your data in the Microsoft-cloud  </vt:lpstr>
      <vt:lpstr>Microsoft Graph, gateway to  Microsoft 365</vt:lpstr>
      <vt:lpstr>Accessing the Microsoft Graph</vt:lpstr>
      <vt:lpstr>Authentication Options</vt:lpstr>
      <vt:lpstr>Microsoft Account + Azure AD</vt:lpstr>
      <vt:lpstr>PowerPoint Presentation</vt:lpstr>
      <vt:lpstr>Create ASP.NET MVC Web Application</vt:lpstr>
      <vt:lpstr>Install NuGet Packages</vt:lpstr>
      <vt:lpstr>DEMO</vt:lpstr>
      <vt:lpstr>PowerPoint Presentation</vt:lpstr>
      <vt:lpstr>Endpoint versions</vt:lpstr>
      <vt:lpstr>Key improvements v2.0 versus v1</vt:lpstr>
      <vt:lpstr>PowerPoint Presentation</vt:lpstr>
      <vt:lpstr>Application registration</vt:lpstr>
      <vt:lpstr>DEMO</vt:lpstr>
      <vt:lpstr>PowerPoint Presentation</vt:lpstr>
      <vt:lpstr>Obtaining a GraphServiceClient (API)</vt:lpstr>
      <vt:lpstr>Obtaining a GraphServiceClient (API)</vt:lpstr>
      <vt:lpstr>Application experience</vt:lpstr>
      <vt:lpstr>Overview of the sample</vt:lpstr>
      <vt:lpstr>Authorization code grant and v2 endpoint</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MVC apps with the Microsoft Graph .NET SDK</dc:title>
  <dc:creator>Andrew Connell</dc:creator>
  <cp:lastModifiedBy>Rob Windsor</cp:lastModifiedBy>
  <cp:revision>3</cp:revision>
  <dcterms:created xsi:type="dcterms:W3CDTF">2021-05-26T21:51:27Z</dcterms:created>
  <dcterms:modified xsi:type="dcterms:W3CDTF">2021-08-29T15:08:28Z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0x010100F09820594E7B0041BAC4DECBBC892FF9</vt:lpwstr>
  </property>
</Properties>
</file>