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13"/>
  </p:notesMasterIdLst>
  <p:sldIdLst>
    <p:sldId id="264" r:id="rId2"/>
    <p:sldId id="263" r:id="rId3"/>
    <p:sldId id="266" r:id="rId4"/>
    <p:sldId id="265" r:id="rId5"/>
    <p:sldId id="268" r:id="rId6"/>
    <p:sldId id="275" r:id="rId7"/>
    <p:sldId id="270" r:id="rId8"/>
    <p:sldId id="274" r:id="rId9"/>
    <p:sldId id="271" r:id="rId10"/>
    <p:sldId id="27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94B"/>
    <a:srgbClr val="E84A27"/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4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792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FCA33-27E6-5748-B22C-5D4B78F8B667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BB13A-65E9-7D40-BD36-654CCCA92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88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BB13A-65E9-7D40-BD36-654CCCA928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97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Lets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Flicker30K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BB13A-65E9-7D40-BD36-654CCCA928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4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Loss and bleu score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If trained with </a:t>
            </a:r>
            <a:r>
              <a:rPr lang="en-US" sz="1200" dirty="0" err="1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StatefullLSTM</a:t>
            </a:r>
            <a:r>
              <a:rPr lang="en-US" sz="12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 as in the homework, the loss cannot be decreased to less than 5.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BB13A-65E9-7D40-BD36-654CCCA928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32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Loss and bleu score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If trained with </a:t>
            </a:r>
            <a:r>
              <a:rPr lang="en-US" sz="1200" dirty="0" err="1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StatefullLSTM</a:t>
            </a:r>
            <a:r>
              <a:rPr lang="en-US" sz="12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 as in the homework, the loss cannot be decreased to less than 5.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BB13A-65E9-7D40-BD36-654CCCA928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62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research</a:t>
            </a:r>
          </a:p>
          <a:p>
            <a:r>
              <a:rPr lang="en-US" dirty="0"/>
              <a:t>Finetune more layers of </a:t>
            </a:r>
            <a:r>
              <a:rPr lang="en-US" dirty="0" err="1"/>
              <a:t>ResNet</a:t>
            </a:r>
            <a:r>
              <a:rPr lang="en-US" dirty="0"/>
              <a:t> to improve the object identification</a:t>
            </a:r>
          </a:p>
          <a:p>
            <a:r>
              <a:rPr lang="en-US" dirty="0"/>
              <a:t>Transfer learning to Flickr30k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BB13A-65E9-7D40-BD36-654CCCA928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76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they all failed to recognize two men playing tennis in this picture. Second, the captions in iteration 10 provide more details than iteration 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BB13A-65E9-7D40-BD36-654CCCA928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28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1" y="5965187"/>
            <a:ext cx="2370617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7341000" cy="160767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1973266"/>
            <a:ext cx="3952200" cy="137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800">
                <a:latin typeface="+mn-lt"/>
              </a:defRPr>
            </a:lvl3pPr>
            <a:lvl4pPr marL="1371600" indent="0">
              <a:buNone/>
              <a:defRPr sz="1800">
                <a:latin typeface="+mn-lt"/>
              </a:defRPr>
            </a:lvl4pPr>
            <a:lvl5pPr marL="1828800" indent="0"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2" y="6008551"/>
            <a:ext cx="2458417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2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3782309" y="1462859"/>
            <a:ext cx="4651833" cy="112394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Show and Tell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8495" y="2941904"/>
            <a:ext cx="8401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Zhejian</a:t>
            </a:r>
            <a:r>
              <a:rPr lang="en-US" sz="2400" b="1" dirty="0">
                <a:solidFill>
                  <a:schemeClr val="bg1"/>
                </a:solidFill>
              </a:rPr>
              <a:t> Peng, Yutong Dai, Qi Tang, Xiang Cui, </a:t>
            </a:r>
            <a:r>
              <a:rPr lang="en-US" sz="2400" b="1" dirty="0" err="1">
                <a:solidFill>
                  <a:schemeClr val="bg1"/>
                </a:solidFill>
              </a:rPr>
              <a:t>Shuhui</a:t>
            </a:r>
            <a:r>
              <a:rPr lang="en-US" sz="2400" b="1" dirty="0">
                <a:solidFill>
                  <a:schemeClr val="bg1"/>
                </a:solidFill>
              </a:rPr>
              <a:t> Guo</a:t>
            </a: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Department of STAT &amp; ISE </a:t>
            </a: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1411971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9D63-998C-E648-8DDD-676180A0C9C0}"/>
              </a:ext>
            </a:extLst>
          </p:cNvPr>
          <p:cNvSpPr txBox="1">
            <a:spLocks/>
          </p:cNvSpPr>
          <p:nvPr/>
        </p:nvSpPr>
        <p:spPr>
          <a:xfrm>
            <a:off x="4981265" y="2251045"/>
            <a:ext cx="2085086" cy="90122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30430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0165" y="325992"/>
            <a:ext cx="5709139" cy="745241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Results</a:t>
            </a:r>
          </a:p>
        </p:txBody>
      </p:sp>
      <p:pic>
        <p:nvPicPr>
          <p:cNvPr id="5" name="Picture 4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D79AD594-F7B0-E44E-93E6-BEECD7ED4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23" y="6052553"/>
            <a:ext cx="422977" cy="5287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6A04FA-C887-2447-879F-BCC33B0272EB}"/>
              </a:ext>
            </a:extLst>
          </p:cNvPr>
          <p:cNvSpPr txBox="1"/>
          <p:nvPr/>
        </p:nvSpPr>
        <p:spPr>
          <a:xfrm>
            <a:off x="555843" y="1369804"/>
            <a:ext cx="7397034" cy="1808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2000" dirty="0">
                <a:solidFill>
                  <a:srgbClr val="E84A2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attention</a:t>
            </a:r>
          </a:p>
          <a:p>
            <a:pPr>
              <a:lnSpc>
                <a:spcPts val="1500"/>
              </a:lnSpc>
            </a:pPr>
            <a:endParaRPr lang="en-US" sz="2000" dirty="0">
              <a:solidFill>
                <a:srgbClr val="13294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5:</a:t>
            </a:r>
          </a:p>
          <a:p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&lt;start&gt; a man is swinging a tennis racquet &lt;end&gt;</a:t>
            </a:r>
          </a:p>
          <a:p>
            <a:r>
              <a:rPr lang="en-US" sz="14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10:</a:t>
            </a:r>
          </a:p>
          <a:p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&lt;start&gt; a man holding a tennis racquet on a tennis court &lt;end&gt;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E12FB2-FAB4-8F4D-8DD3-69090688EE0F}"/>
              </a:ext>
            </a:extLst>
          </p:cNvPr>
          <p:cNvSpPr txBox="1"/>
          <p:nvPr/>
        </p:nvSpPr>
        <p:spPr>
          <a:xfrm>
            <a:off x="575891" y="3711960"/>
            <a:ext cx="7810120" cy="1808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2000" dirty="0">
                <a:solidFill>
                  <a:srgbClr val="E84A2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Without attention</a:t>
            </a:r>
          </a:p>
          <a:p>
            <a:pPr>
              <a:lnSpc>
                <a:spcPts val="1500"/>
              </a:lnSpc>
            </a:pPr>
            <a:endParaRPr lang="en-US" sz="2000" dirty="0">
              <a:solidFill>
                <a:srgbClr val="13294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5:</a:t>
            </a:r>
          </a:p>
          <a:p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&lt;start&gt; a man is playing tennis on a tennis court . &lt;end&gt;</a:t>
            </a:r>
          </a:p>
          <a:p>
            <a:r>
              <a:rPr lang="en-US" sz="14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10:</a:t>
            </a:r>
          </a:p>
          <a:p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&lt;start&gt; a man in white shirt and shorts playing a game of tennis . &lt;end&gt;</a:t>
            </a:r>
          </a:p>
        </p:txBody>
      </p:sp>
      <p:pic>
        <p:nvPicPr>
          <p:cNvPr id="6" name="Picture 5" descr="A person standing on a tennis court holding a racquet&#13;&#10;&#13;&#10;Description automatically generated">
            <a:extLst>
              <a:ext uri="{FF2B5EF4-FFF2-40B4-BE49-F238E27FC236}">
                <a16:creationId xmlns:a16="http://schemas.microsoft.com/office/drawing/2014/main" id="{2F1AFA36-EFBD-2847-8593-47EA8A5D0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444" y="264696"/>
            <a:ext cx="3593682" cy="638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3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466693" y="2296220"/>
            <a:ext cx="6986994" cy="298564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E84A27"/>
                </a:solidFill>
                <a:latin typeface="Calibri" charset="0"/>
                <a:ea typeface="Calibri" charset="0"/>
                <a:cs typeface="Calibri" charset="0"/>
              </a:rPr>
              <a:t>An </a:t>
            </a:r>
            <a:r>
              <a:rPr lang="en-US" sz="2200" dirty="0">
                <a:solidFill>
                  <a:srgbClr val="E84A27"/>
                </a:solidFill>
                <a:latin typeface="Calibri" charset="0"/>
                <a:cs typeface="Calibri" charset="0"/>
              </a:rPr>
              <a:t>example o</a:t>
            </a:r>
            <a:r>
              <a:rPr lang="en-US" sz="2200" dirty="0">
                <a:solidFill>
                  <a:srgbClr val="E84A27"/>
                </a:solidFill>
                <a:latin typeface="Calibri" charset="0"/>
                <a:ea typeface="Calibri" charset="0"/>
                <a:cs typeface="Calibri" charset="0"/>
              </a:rPr>
              <a:t>f human captions:</a:t>
            </a:r>
            <a:endParaRPr lang="en-US" sz="2200" dirty="0">
              <a:solidFill>
                <a:srgbClr val="13294B"/>
              </a:solidFill>
              <a:latin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13294B"/>
                </a:solidFill>
                <a:latin typeface="Calibri" charset="0"/>
                <a:cs typeface="Calibri" charset="0"/>
              </a:rPr>
              <a:t>A kitchen with a refrigerator, stove and oven with cabinets.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13294B"/>
                </a:solidFill>
                <a:latin typeface="Calibri" charset="0"/>
                <a:cs typeface="Calibri" charset="0"/>
              </a:rPr>
              <a:t>A white oven and a white refrigerator are in the kitchen.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13294B"/>
                </a:solidFill>
                <a:latin typeface="Calibri" charset="0"/>
                <a:cs typeface="Calibri" charset="0"/>
              </a:rPr>
              <a:t>The refrigerator is brand new and was delivered today.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13294B"/>
                </a:solidFill>
                <a:latin typeface="Calibri" charset="0"/>
                <a:cs typeface="Calibri" charset="0"/>
              </a:rPr>
              <a:t>Stark white appliances stand out against brown wooden cabinets.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13294B"/>
                </a:solidFill>
                <a:latin typeface="Calibri" charset="0"/>
                <a:cs typeface="Calibri" charset="0"/>
              </a:rPr>
              <a:t>Kitchen appliances and cabinets as seen through opening.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36485C-FE0A-2C46-A064-B15048B1E2BC}"/>
              </a:ext>
            </a:extLst>
          </p:cNvPr>
          <p:cNvSpPr txBox="1">
            <a:spLocks/>
          </p:cNvSpPr>
          <p:nvPr/>
        </p:nvSpPr>
        <p:spPr>
          <a:xfrm>
            <a:off x="520711" y="407997"/>
            <a:ext cx="3440260" cy="74524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Dataset</a:t>
            </a:r>
          </a:p>
        </p:txBody>
      </p:sp>
      <p:pic>
        <p:nvPicPr>
          <p:cNvPr id="3" name="Picture 2" descr="A kitchen with a stove sink and refrigerator&#13;&#10;&#13;&#10;Description automatically generated">
            <a:extLst>
              <a:ext uri="{FF2B5EF4-FFF2-40B4-BE49-F238E27FC236}">
                <a16:creationId xmlns:a16="http://schemas.microsoft.com/office/drawing/2014/main" id="{89452F3D-DF0D-374F-8464-90EFEB4DA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72" y="2410067"/>
            <a:ext cx="2692400" cy="406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D7748D-FDF6-624E-B85D-86FD2238B907}"/>
              </a:ext>
            </a:extLst>
          </p:cNvPr>
          <p:cNvSpPr txBox="1"/>
          <p:nvPr/>
        </p:nvSpPr>
        <p:spPr>
          <a:xfrm>
            <a:off x="682048" y="1309641"/>
            <a:ext cx="58510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E84A27"/>
                </a:solidFill>
                <a:latin typeface="Calibri" charset="0"/>
                <a:ea typeface="Calibri" charset="0"/>
                <a:cs typeface="Calibri" charset="0"/>
              </a:rPr>
              <a:t>Dataset name: </a:t>
            </a:r>
            <a:r>
              <a:rPr lang="en-US" sz="22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MSCOCO</a:t>
            </a:r>
          </a:p>
          <a:p>
            <a:r>
              <a:rPr lang="en-US" sz="2200" dirty="0">
                <a:solidFill>
                  <a:srgbClr val="E84A27"/>
                </a:solidFill>
                <a:latin typeface="Calibri" charset="0"/>
                <a:ea typeface="Calibri" charset="0"/>
                <a:cs typeface="Calibri" charset="0"/>
              </a:rPr>
              <a:t>Size: </a:t>
            </a:r>
            <a:r>
              <a:rPr lang="en-US" sz="22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83K training images, 41K validating images</a:t>
            </a:r>
          </a:p>
        </p:txBody>
      </p:sp>
    </p:spTree>
    <p:extLst>
      <p:ext uri="{BB962C8B-B14F-4D97-AF65-F5344CB8AC3E}">
        <p14:creationId xmlns:p14="http://schemas.microsoft.com/office/powerpoint/2010/main" val="386393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text on a white background&#13;&#10;&#13;&#10;Description automatically generated">
            <a:extLst>
              <a:ext uri="{FF2B5EF4-FFF2-40B4-BE49-F238E27FC236}">
                <a16:creationId xmlns:a16="http://schemas.microsoft.com/office/drawing/2014/main" id="{0ED47AF3-C407-E641-80E9-15838D7F5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495" y="615456"/>
            <a:ext cx="6966285" cy="624254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336485C-FE0A-2C46-A064-B15048B1E2BC}"/>
              </a:ext>
            </a:extLst>
          </p:cNvPr>
          <p:cNvSpPr txBox="1">
            <a:spLocks/>
          </p:cNvSpPr>
          <p:nvPr/>
        </p:nvSpPr>
        <p:spPr>
          <a:xfrm>
            <a:off x="520711" y="407997"/>
            <a:ext cx="4496458" cy="74524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57516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0165" y="325992"/>
            <a:ext cx="5709139" cy="745241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Results</a:t>
            </a:r>
          </a:p>
        </p:txBody>
      </p:sp>
      <p:pic>
        <p:nvPicPr>
          <p:cNvPr id="5" name="Picture 4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D79AD594-F7B0-E44E-93E6-BEECD7ED4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23" y="6052553"/>
            <a:ext cx="422977" cy="5287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6A04FA-C887-2447-879F-BCC33B0272EB}"/>
              </a:ext>
            </a:extLst>
          </p:cNvPr>
          <p:cNvSpPr txBox="1"/>
          <p:nvPr/>
        </p:nvSpPr>
        <p:spPr>
          <a:xfrm>
            <a:off x="555843" y="3390961"/>
            <a:ext cx="7397034" cy="1838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2000" dirty="0">
                <a:solidFill>
                  <a:srgbClr val="E84A2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attention</a:t>
            </a:r>
          </a:p>
          <a:p>
            <a:pPr>
              <a:lnSpc>
                <a:spcPts val="1500"/>
              </a:lnSpc>
            </a:pPr>
            <a:endParaRPr lang="en-US" sz="2000" dirty="0">
              <a:solidFill>
                <a:srgbClr val="13294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5:</a:t>
            </a:r>
          </a:p>
          <a:p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&lt;start&gt; a kitchen with white cabinets and white cabinets &lt;end&gt;</a:t>
            </a:r>
          </a:p>
          <a:p>
            <a:r>
              <a:rPr lang="en-US" sz="14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10:</a:t>
            </a:r>
          </a:p>
          <a:p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&lt;start&gt; a white refrigerator freezer sitting inside of a kitchen &lt;end&gt;</a:t>
            </a:r>
          </a:p>
        </p:txBody>
      </p:sp>
      <p:pic>
        <p:nvPicPr>
          <p:cNvPr id="4" name="Picture 3" descr="A kitchen with a stove and a refrigerator&#13;&#10;&#13;&#10;Description automatically generated">
            <a:extLst>
              <a:ext uri="{FF2B5EF4-FFF2-40B4-BE49-F238E27FC236}">
                <a16:creationId xmlns:a16="http://schemas.microsoft.com/office/drawing/2014/main" id="{60871BF9-874D-B145-B6EF-E7FC89717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560" y="697198"/>
            <a:ext cx="3867387" cy="58375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E12FB2-FAB4-8F4D-8DD3-69090688EE0F}"/>
              </a:ext>
            </a:extLst>
          </p:cNvPr>
          <p:cNvSpPr txBox="1"/>
          <p:nvPr/>
        </p:nvSpPr>
        <p:spPr>
          <a:xfrm>
            <a:off x="575891" y="1357781"/>
            <a:ext cx="7397034" cy="1746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2000" dirty="0">
                <a:solidFill>
                  <a:srgbClr val="E84A2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Without attention</a:t>
            </a:r>
          </a:p>
          <a:p>
            <a:pPr>
              <a:lnSpc>
                <a:spcPts val="1500"/>
              </a:lnSpc>
            </a:pPr>
            <a:endParaRPr lang="en-US" sz="2000" dirty="0">
              <a:solidFill>
                <a:srgbClr val="13294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5:</a:t>
            </a:r>
          </a:p>
          <a:p>
            <a:r>
              <a:rPr lang="en-US" dirty="0">
                <a:solidFill>
                  <a:srgbClr val="13294B"/>
                </a:solidFill>
              </a:rPr>
              <a:t>&lt;start&gt; a white refrigerator freezer sitting inside of a kitchen . &lt;end&gt;</a:t>
            </a:r>
          </a:p>
          <a:p>
            <a:r>
              <a:rPr lang="en-US" sz="14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10:</a:t>
            </a:r>
          </a:p>
          <a:p>
            <a:r>
              <a:rPr lang="en-US" dirty="0">
                <a:solidFill>
                  <a:srgbClr val="13294B"/>
                </a:solidFill>
              </a:rPr>
              <a:t>&lt;start&gt; a kitchen with a refrigerator and a microwave oven . &lt;end&gt;</a:t>
            </a:r>
          </a:p>
        </p:txBody>
      </p:sp>
    </p:spTree>
    <p:extLst>
      <p:ext uri="{BB962C8B-B14F-4D97-AF65-F5344CB8AC3E}">
        <p14:creationId xmlns:p14="http://schemas.microsoft.com/office/powerpoint/2010/main" val="176533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0165" y="325992"/>
            <a:ext cx="5709139" cy="745241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Results</a:t>
            </a:r>
          </a:p>
        </p:txBody>
      </p:sp>
      <p:pic>
        <p:nvPicPr>
          <p:cNvPr id="5" name="Picture 4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D79AD594-F7B0-E44E-93E6-BEECD7ED4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23" y="6052553"/>
            <a:ext cx="422977" cy="5287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6A04FA-C887-2447-879F-BCC33B0272EB}"/>
              </a:ext>
            </a:extLst>
          </p:cNvPr>
          <p:cNvSpPr txBox="1"/>
          <p:nvPr/>
        </p:nvSpPr>
        <p:spPr>
          <a:xfrm>
            <a:off x="555843" y="3938954"/>
            <a:ext cx="7397034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2000" dirty="0">
                <a:solidFill>
                  <a:srgbClr val="E84A2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attention</a:t>
            </a:r>
          </a:p>
          <a:p>
            <a:r>
              <a:rPr lang="en-US" sz="14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ts val="1500"/>
              </a:lnSpc>
            </a:pPr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5:</a:t>
            </a:r>
          </a:p>
          <a:p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&lt;start&gt; a red stop sign on the grass &lt;end&gt;</a:t>
            </a:r>
          </a:p>
          <a:p>
            <a:r>
              <a:rPr lang="en-US" sz="14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10:</a:t>
            </a:r>
          </a:p>
          <a:p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&lt;start&gt; a red stop sign sitting on the side of a road &lt;end&gt;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E12FB2-FAB4-8F4D-8DD3-69090688EE0F}"/>
              </a:ext>
            </a:extLst>
          </p:cNvPr>
          <p:cNvSpPr txBox="1"/>
          <p:nvPr/>
        </p:nvSpPr>
        <p:spPr>
          <a:xfrm>
            <a:off x="575891" y="1601000"/>
            <a:ext cx="7810120" cy="1808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2000" dirty="0">
                <a:solidFill>
                  <a:srgbClr val="E84A2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Without attention</a:t>
            </a:r>
          </a:p>
          <a:p>
            <a:pPr>
              <a:lnSpc>
                <a:spcPts val="1500"/>
              </a:lnSpc>
            </a:pPr>
            <a:endParaRPr lang="en-US" sz="2000" dirty="0">
              <a:solidFill>
                <a:srgbClr val="13294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5:</a:t>
            </a:r>
          </a:p>
          <a:p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&lt;start&gt; a stop sign is shown with a sign on it . &lt;end&gt;</a:t>
            </a:r>
          </a:p>
          <a:p>
            <a:r>
              <a:rPr lang="en-US" sz="14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10:</a:t>
            </a:r>
          </a:p>
          <a:p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&lt;start&gt; a stop sign with a no parking sign on top of it . &lt;end&gt;</a:t>
            </a:r>
          </a:p>
        </p:txBody>
      </p:sp>
      <p:pic>
        <p:nvPicPr>
          <p:cNvPr id="4" name="Picture 3" descr="A red stop sign sitting on the side of a road&#13;&#10;&#13;&#10;Description automatically generated">
            <a:extLst>
              <a:ext uri="{FF2B5EF4-FFF2-40B4-BE49-F238E27FC236}">
                <a16:creationId xmlns:a16="http://schemas.microsoft.com/office/drawing/2014/main" id="{EE095452-EF2A-E44B-A5CA-6FA9458B1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615" y="614757"/>
            <a:ext cx="4393678" cy="58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65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B3BB0C-2544-1D4B-9831-5F7A5B1BF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830" y="1047750"/>
            <a:ext cx="6350000" cy="47625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4241EAC-C91D-5A44-85A4-0EEE7192B2A2}"/>
              </a:ext>
            </a:extLst>
          </p:cNvPr>
          <p:cNvSpPr txBox="1">
            <a:spLocks/>
          </p:cNvSpPr>
          <p:nvPr/>
        </p:nvSpPr>
        <p:spPr>
          <a:xfrm>
            <a:off x="530165" y="325992"/>
            <a:ext cx="5709139" cy="74524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Results</a:t>
            </a:r>
            <a:r>
              <a:rPr lang="zh-CN" altLang="en-US" sz="36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36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on</a:t>
            </a:r>
            <a:r>
              <a:rPr lang="zh-CN" altLang="en-US" sz="36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36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Flickr30k</a:t>
            </a:r>
            <a:endParaRPr lang="en-US" sz="3600" b="1" dirty="0">
              <a:solidFill>
                <a:srgbClr val="E84A27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C2F6C9-4860-F542-90D1-0E83C9454F91}"/>
              </a:ext>
            </a:extLst>
          </p:cNvPr>
          <p:cNvSpPr txBox="1"/>
          <p:nvPr/>
        </p:nvSpPr>
        <p:spPr>
          <a:xfrm>
            <a:off x="575891" y="1733142"/>
            <a:ext cx="503693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2000" dirty="0">
                <a:solidFill>
                  <a:srgbClr val="E84A2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Without attention</a:t>
            </a:r>
          </a:p>
          <a:p>
            <a:pPr>
              <a:lnSpc>
                <a:spcPts val="1500"/>
              </a:lnSpc>
            </a:pPr>
            <a:endParaRPr lang="en-US" sz="2000" dirty="0">
              <a:solidFill>
                <a:srgbClr val="13294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10:</a:t>
            </a:r>
          </a:p>
          <a:p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&lt;start&gt;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dogs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playing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frisbee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grass.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&lt;end&gt;</a:t>
            </a:r>
            <a:endParaRPr lang="en-US" sz="2000" dirty="0">
              <a:solidFill>
                <a:srgbClr val="13294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66CC9-FAF1-9547-8654-AD8F160150F5}"/>
              </a:ext>
            </a:extLst>
          </p:cNvPr>
          <p:cNvSpPr txBox="1"/>
          <p:nvPr/>
        </p:nvSpPr>
        <p:spPr>
          <a:xfrm>
            <a:off x="555843" y="3795434"/>
            <a:ext cx="5279878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2000" dirty="0">
                <a:solidFill>
                  <a:srgbClr val="E84A2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attention</a:t>
            </a:r>
          </a:p>
          <a:p>
            <a:r>
              <a:rPr lang="en-US" sz="14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ts val="1500"/>
              </a:lnSpc>
            </a:pPr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5:</a:t>
            </a:r>
          </a:p>
          <a:p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&lt;start&gt; a dog with a frisbee in its mouth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&lt;end&gt;</a:t>
            </a:r>
          </a:p>
        </p:txBody>
      </p:sp>
    </p:spTree>
    <p:extLst>
      <p:ext uri="{BB962C8B-B14F-4D97-AF65-F5344CB8AC3E}">
        <p14:creationId xmlns:p14="http://schemas.microsoft.com/office/powerpoint/2010/main" val="1541470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B8EFADE-BEC2-304A-A93D-B8B6039D2FA9}"/>
              </a:ext>
            </a:extLst>
          </p:cNvPr>
          <p:cNvSpPr txBox="1">
            <a:spLocks/>
          </p:cNvSpPr>
          <p:nvPr/>
        </p:nvSpPr>
        <p:spPr>
          <a:xfrm>
            <a:off x="530165" y="325992"/>
            <a:ext cx="5709139" cy="74524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Lo</a:t>
            </a:r>
            <a:r>
              <a:rPr lang="en-US" altLang="zh-CN" sz="36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ss</a:t>
            </a:r>
            <a:r>
              <a:rPr lang="zh-CN" altLang="en-US" sz="36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36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Comparison</a:t>
            </a:r>
            <a:endParaRPr lang="en-US" sz="3600" b="1" dirty="0">
              <a:solidFill>
                <a:srgbClr val="E84A27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37368-CD86-C64F-B0A0-455F58D08F69}"/>
              </a:ext>
            </a:extLst>
          </p:cNvPr>
          <p:cNvSpPr txBox="1"/>
          <p:nvPr/>
        </p:nvSpPr>
        <p:spPr>
          <a:xfrm>
            <a:off x="3116178" y="4968624"/>
            <a:ext cx="66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E5A87E-7A82-8B49-B14C-6EF005D99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936" y="1019923"/>
            <a:ext cx="8268128" cy="5512085"/>
          </a:xfrm>
          <a:prstGeom prst="rect">
            <a:avLst/>
          </a:prstGeom>
        </p:spPr>
      </p:pic>
      <p:pic>
        <p:nvPicPr>
          <p:cNvPr id="9" name="Picture 8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A9ED971D-E113-6645-9CF1-99B0DEE2A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23" y="6052553"/>
            <a:ext cx="422977" cy="52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0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B8EFADE-BEC2-304A-A93D-B8B6039D2FA9}"/>
              </a:ext>
            </a:extLst>
          </p:cNvPr>
          <p:cNvSpPr txBox="1">
            <a:spLocks/>
          </p:cNvSpPr>
          <p:nvPr/>
        </p:nvSpPr>
        <p:spPr>
          <a:xfrm>
            <a:off x="530165" y="325992"/>
            <a:ext cx="5709139" cy="74524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Bleu-4</a:t>
            </a:r>
            <a:r>
              <a:rPr lang="zh-CN" altLang="en-US" sz="36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36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Comparison</a:t>
            </a:r>
            <a:endParaRPr lang="en-US" sz="3600" b="1" dirty="0">
              <a:solidFill>
                <a:srgbClr val="E84A27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9" name="Picture 8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A9ED971D-E113-6645-9CF1-99B0DEE2A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23" y="6052553"/>
            <a:ext cx="422977" cy="5287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BE97F9-97BA-6B42-BC98-993DB12FA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23" y="1071233"/>
            <a:ext cx="6808232" cy="45388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6CDFB3-2761-C845-82F6-719EAC2B8665}"/>
              </a:ext>
            </a:extLst>
          </p:cNvPr>
          <p:cNvSpPr txBox="1"/>
          <p:nvPr/>
        </p:nvSpPr>
        <p:spPr>
          <a:xfrm>
            <a:off x="7117454" y="1597729"/>
            <a:ext cx="4893035" cy="250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2000" dirty="0">
                <a:solidFill>
                  <a:srgbClr val="E84A2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altLang="zh-CN" sz="2000" dirty="0">
                <a:solidFill>
                  <a:srgbClr val="E84A2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sz="2000" dirty="0">
                <a:solidFill>
                  <a:srgbClr val="E84A2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attention</a:t>
            </a:r>
          </a:p>
          <a:p>
            <a:r>
              <a:rPr lang="en-US" sz="14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generated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caption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compared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caption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theoretical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score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computed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caption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generated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caption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captions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target.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score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</a:t>
            </a:r>
            <a:r>
              <a:rPr lang="zh-CN" altLang="en-US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caption.</a:t>
            </a:r>
            <a:endParaRPr lang="en-US" sz="2000" dirty="0">
              <a:solidFill>
                <a:srgbClr val="13294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787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C8D0-E301-8A4F-A06D-5D4B7AD3CEA4}"/>
              </a:ext>
            </a:extLst>
          </p:cNvPr>
          <p:cNvSpPr txBox="1">
            <a:spLocks/>
          </p:cNvSpPr>
          <p:nvPr/>
        </p:nvSpPr>
        <p:spPr>
          <a:xfrm>
            <a:off x="530165" y="325992"/>
            <a:ext cx="5709139" cy="74524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Future Expectations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498502-56B8-4E4D-BBA3-8C352909AF97}"/>
              </a:ext>
            </a:extLst>
          </p:cNvPr>
          <p:cNvSpPr txBox="1">
            <a:spLocks/>
          </p:cNvSpPr>
          <p:nvPr/>
        </p:nvSpPr>
        <p:spPr>
          <a:xfrm>
            <a:off x="1013891" y="2026835"/>
            <a:ext cx="10164217" cy="171498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Finetune more layers of </a:t>
            </a:r>
            <a:r>
              <a:rPr lang="en-US" sz="2400" dirty="0" err="1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ResNet</a:t>
            </a:r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 to improve the object identification</a:t>
            </a:r>
          </a:p>
          <a:p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Conduct transfer learning </a:t>
            </a:r>
            <a:r>
              <a:rPr lang="en-US" altLang="zh-CN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on</a:t>
            </a:r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 Flickr30k</a:t>
            </a:r>
          </a:p>
        </p:txBody>
      </p:sp>
    </p:spTree>
    <p:extLst>
      <p:ext uri="{BB962C8B-B14F-4D97-AF65-F5344CB8AC3E}">
        <p14:creationId xmlns:p14="http://schemas.microsoft.com/office/powerpoint/2010/main" val="148329247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ILtemplates">
  <a:themeElements>
    <a:clrScheme name="Custom 3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ILtemplates" id="{6EC0D3B8-D00B-9A47-9A8C-D7EB10692958}" vid="{653600DB-8A06-0545-A332-28A5B2E837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</TotalTime>
  <Words>571</Words>
  <Application>Microsoft Macintosh PowerPoint</Application>
  <PresentationFormat>Widescreen</PresentationFormat>
  <Paragraphs>96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Garamond</vt:lpstr>
      <vt:lpstr>Georgia</vt:lpstr>
      <vt:lpstr>Trebuchet MS</vt:lpstr>
      <vt:lpstr>ThemeILtemplates</vt:lpstr>
      <vt:lpstr>PowerPoint Presentation</vt:lpstr>
      <vt:lpstr>PowerPoint Presentation</vt:lpstr>
      <vt:lpstr>PowerPoint Presentation</vt:lpstr>
      <vt:lpstr>Results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Hoerr</dc:creator>
  <cp:lastModifiedBy>Peng, Zhejian</cp:lastModifiedBy>
  <cp:revision>101</cp:revision>
  <dcterms:created xsi:type="dcterms:W3CDTF">2016-01-13T21:18:08Z</dcterms:created>
  <dcterms:modified xsi:type="dcterms:W3CDTF">2018-12-06T04:02:41Z</dcterms:modified>
</cp:coreProperties>
</file>