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6" autoAdjust="0"/>
    <p:restoredTop sz="94660"/>
  </p:normalViewPr>
  <p:slideViewPr>
    <p:cSldViewPr snapToGrid="0">
      <p:cViewPr varScale="1">
        <p:scale>
          <a:sx n="87" d="100"/>
          <a:sy n="87" d="100"/>
        </p:scale>
        <p:origin x="57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EC2079-F6FF-4DAF-B260-0072B7147B1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170682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C2079-F6FF-4DAF-B260-0072B7147B1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111735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C2079-F6FF-4DAF-B260-0072B7147B1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2A710B-5BDF-4901-9ABE-3ABBF3E862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1784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CEC2079-F6FF-4DAF-B260-0072B7147B1A}"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4184526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CEC2079-F6FF-4DAF-B260-0072B7147B1A}"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2A710B-5BDF-4901-9ABE-3ABBF3E862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2528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CEC2079-F6FF-4DAF-B260-0072B7147B1A}"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3829201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C2079-F6FF-4DAF-B260-0072B7147B1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1978504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C2079-F6FF-4DAF-B260-0072B7147B1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41539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C2079-F6FF-4DAF-B260-0072B7147B1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17778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C2079-F6FF-4DAF-B260-0072B7147B1A}"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936063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EC2079-F6FF-4DAF-B260-0072B7147B1A}"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225633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EC2079-F6FF-4DAF-B260-0072B7147B1A}" type="datetimeFigureOut">
              <a:rPr lang="en-IN" smtClean="0"/>
              <a:t>21-08-2024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45677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EC2079-F6FF-4DAF-B260-0072B7147B1A}"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138207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C2079-F6FF-4DAF-B260-0072B7147B1A}" type="datetimeFigureOut">
              <a:rPr lang="en-IN" smtClean="0"/>
              <a:t>21-08-2024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257217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EC2079-F6FF-4DAF-B260-0072B7147B1A}"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114687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EC2079-F6FF-4DAF-B260-0072B7147B1A}"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2A710B-5BDF-4901-9ABE-3ABBF3E862BB}" type="slidenum">
              <a:rPr lang="en-IN" smtClean="0"/>
              <a:t>‹#›</a:t>
            </a:fld>
            <a:endParaRPr lang="en-IN"/>
          </a:p>
        </p:txBody>
      </p:sp>
    </p:spTree>
    <p:extLst>
      <p:ext uri="{BB962C8B-B14F-4D97-AF65-F5344CB8AC3E}">
        <p14:creationId xmlns:p14="http://schemas.microsoft.com/office/powerpoint/2010/main" val="380971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EC2079-F6FF-4DAF-B260-0072B7147B1A}" type="datetimeFigureOut">
              <a:rPr lang="en-IN" smtClean="0"/>
              <a:t>21-08-2024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2A710B-5BDF-4901-9ABE-3ABBF3E862BB}" type="slidenum">
              <a:rPr lang="en-IN" smtClean="0"/>
              <a:t>‹#›</a:t>
            </a:fld>
            <a:endParaRPr lang="en-IN"/>
          </a:p>
        </p:txBody>
      </p:sp>
    </p:spTree>
    <p:extLst>
      <p:ext uri="{BB962C8B-B14F-4D97-AF65-F5344CB8AC3E}">
        <p14:creationId xmlns:p14="http://schemas.microsoft.com/office/powerpoint/2010/main" val="2424798402"/>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837591"/>
            <a:ext cx="8050171" cy="1186963"/>
          </a:xfrm>
        </p:spPr>
        <p:txBody>
          <a:bodyPr>
            <a:normAutofit fontScale="90000"/>
          </a:bodyPr>
          <a:lstStyle/>
          <a:p>
            <a:r>
              <a:rPr lang="en-US" dirty="0" smtClean="0"/>
              <a:t>SQL (STRUCTURED QUERY LANGUAGE)</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88195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the max(cholesterol) in each food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515" y="2898618"/>
            <a:ext cx="3724795" cy="2248214"/>
          </a:xfrm>
        </p:spPr>
      </p:pic>
      <p:sp>
        <p:nvSpPr>
          <p:cNvPr id="5" name="TextBox 4"/>
          <p:cNvSpPr txBox="1"/>
          <p:nvPr/>
        </p:nvSpPr>
        <p:spPr>
          <a:xfrm>
            <a:off x="2249018" y="1802785"/>
            <a:ext cx="5476973" cy="923330"/>
          </a:xfrm>
          <a:prstGeom prst="rect">
            <a:avLst/>
          </a:prstGeom>
          <a:noFill/>
        </p:spPr>
        <p:txBody>
          <a:bodyPr wrap="square" rtlCol="0">
            <a:spAutoFit/>
          </a:bodyPr>
          <a:lstStyle/>
          <a:p>
            <a:r>
              <a:rPr lang="en-US" dirty="0" smtClean="0"/>
              <a:t>SELECT FOOD,MAX(CHOLESTEROL)</a:t>
            </a:r>
          </a:p>
          <a:p>
            <a:r>
              <a:rPr lang="en-US" dirty="0" smtClean="0"/>
              <a:t>FROM FOODS</a:t>
            </a:r>
          </a:p>
          <a:p>
            <a:r>
              <a:rPr lang="en-US" dirty="0" smtClean="0"/>
              <a:t>GROUP BY FOOD;</a:t>
            </a:r>
            <a:endParaRPr lang="en-IN" dirty="0"/>
          </a:p>
        </p:txBody>
      </p:sp>
    </p:spTree>
    <p:extLst>
      <p:ext uri="{BB962C8B-B14F-4D97-AF65-F5344CB8AC3E}">
        <p14:creationId xmlns:p14="http://schemas.microsoft.com/office/powerpoint/2010/main" val="162071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the water content available in each food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2253" y="2850986"/>
            <a:ext cx="2829320" cy="2343477"/>
          </a:xfrm>
        </p:spPr>
      </p:pic>
      <p:sp>
        <p:nvSpPr>
          <p:cNvPr id="5" name="TextBox 4"/>
          <p:cNvSpPr txBox="1"/>
          <p:nvPr/>
        </p:nvSpPr>
        <p:spPr>
          <a:xfrm>
            <a:off x="1283677" y="1855177"/>
            <a:ext cx="5106651" cy="923330"/>
          </a:xfrm>
          <a:prstGeom prst="rect">
            <a:avLst/>
          </a:prstGeom>
          <a:noFill/>
        </p:spPr>
        <p:txBody>
          <a:bodyPr wrap="square" rtlCol="0">
            <a:spAutoFit/>
          </a:bodyPr>
          <a:lstStyle/>
          <a:p>
            <a:r>
              <a:rPr lang="en-US" dirty="0"/>
              <a:t>SELECT </a:t>
            </a:r>
            <a:r>
              <a:rPr lang="en-US" dirty="0" smtClean="0"/>
              <a:t>FOOD,WATER</a:t>
            </a:r>
          </a:p>
          <a:p>
            <a:r>
              <a:rPr lang="en-US" dirty="0" smtClean="0"/>
              <a:t>FROM FOODS</a:t>
            </a:r>
          </a:p>
          <a:p>
            <a:r>
              <a:rPr lang="en-US" dirty="0" smtClean="0"/>
              <a:t>GROUP </a:t>
            </a:r>
            <a:r>
              <a:rPr lang="en-US" dirty="0"/>
              <a:t>BY FOOD,WATER;</a:t>
            </a:r>
            <a:endParaRPr lang="en-IN" dirty="0"/>
          </a:p>
        </p:txBody>
      </p:sp>
    </p:spTree>
    <p:extLst>
      <p:ext uri="{BB962C8B-B14F-4D97-AF65-F5344CB8AC3E}">
        <p14:creationId xmlns:p14="http://schemas.microsoft.com/office/powerpoint/2010/main" val="277992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the food which has sugar value is 0.1</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2670" y="3663782"/>
            <a:ext cx="2105319" cy="1543265"/>
          </a:xfrm>
        </p:spPr>
      </p:pic>
      <p:sp>
        <p:nvSpPr>
          <p:cNvPr id="5" name="TextBox 4"/>
          <p:cNvSpPr txBox="1"/>
          <p:nvPr/>
        </p:nvSpPr>
        <p:spPr>
          <a:xfrm>
            <a:off x="801739" y="2180492"/>
            <a:ext cx="6101861" cy="923330"/>
          </a:xfrm>
          <a:prstGeom prst="rect">
            <a:avLst/>
          </a:prstGeom>
          <a:noFill/>
        </p:spPr>
        <p:txBody>
          <a:bodyPr wrap="square" rtlCol="0">
            <a:spAutoFit/>
          </a:bodyPr>
          <a:lstStyle/>
          <a:p>
            <a:r>
              <a:rPr lang="en-IN" dirty="0"/>
              <a:t>SELECT </a:t>
            </a:r>
            <a:r>
              <a:rPr lang="en-IN" dirty="0" smtClean="0"/>
              <a:t>FOOD</a:t>
            </a:r>
          </a:p>
          <a:p>
            <a:r>
              <a:rPr lang="en-IN" dirty="0" smtClean="0"/>
              <a:t>FROM FOODS</a:t>
            </a:r>
          </a:p>
          <a:p>
            <a:r>
              <a:rPr lang="en-IN" dirty="0" smtClean="0"/>
              <a:t>WHERE </a:t>
            </a:r>
            <a:r>
              <a:rPr lang="en-IN" dirty="0"/>
              <a:t>SUGARS=0.1;</a:t>
            </a:r>
          </a:p>
        </p:txBody>
      </p:sp>
    </p:spTree>
    <p:extLst>
      <p:ext uri="{BB962C8B-B14F-4D97-AF65-F5344CB8AC3E}">
        <p14:creationId xmlns:p14="http://schemas.microsoft.com/office/powerpoint/2010/main" val="198182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the caloric value where saturated fats is greater than 25</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1806" y="3112960"/>
            <a:ext cx="2610214" cy="1819529"/>
          </a:xfrm>
        </p:spPr>
      </p:pic>
      <p:sp>
        <p:nvSpPr>
          <p:cNvPr id="5" name="TextBox 4"/>
          <p:cNvSpPr txBox="1"/>
          <p:nvPr/>
        </p:nvSpPr>
        <p:spPr>
          <a:xfrm>
            <a:off x="826477" y="2215662"/>
            <a:ext cx="5398477" cy="923330"/>
          </a:xfrm>
          <a:prstGeom prst="rect">
            <a:avLst/>
          </a:prstGeom>
          <a:noFill/>
        </p:spPr>
        <p:txBody>
          <a:bodyPr wrap="square" rtlCol="0">
            <a:spAutoFit/>
          </a:bodyPr>
          <a:lstStyle/>
          <a:p>
            <a:r>
              <a:rPr lang="en-IN" dirty="0"/>
              <a:t>SELECT </a:t>
            </a:r>
            <a:r>
              <a:rPr lang="en-IN" dirty="0" smtClean="0"/>
              <a:t>SATURATEDFATS,CALORICVALUE</a:t>
            </a:r>
          </a:p>
          <a:p>
            <a:r>
              <a:rPr lang="en-IN" dirty="0" smtClean="0"/>
              <a:t>FROM FOODS</a:t>
            </a:r>
          </a:p>
          <a:p>
            <a:r>
              <a:rPr lang="en-IN" dirty="0" smtClean="0"/>
              <a:t>WHERE </a:t>
            </a:r>
            <a:r>
              <a:rPr lang="en-IN" dirty="0"/>
              <a:t>SATURATEDFATS&gt;25;</a:t>
            </a:r>
          </a:p>
        </p:txBody>
      </p:sp>
    </p:spTree>
    <p:extLst>
      <p:ext uri="{BB962C8B-B14F-4D97-AF65-F5344CB8AC3E}">
        <p14:creationId xmlns:p14="http://schemas.microsoft.com/office/powerpoint/2010/main" val="731668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a query to display name of the food which has 2</a:t>
            </a:r>
            <a:r>
              <a:rPr lang="en-US" baseline="30000" dirty="0" smtClean="0"/>
              <a:t>nd</a:t>
            </a:r>
            <a:r>
              <a:rPr lang="en-US" dirty="0" smtClean="0"/>
              <a:t> minimum carbohydrate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5715" y="3802367"/>
            <a:ext cx="4267796" cy="2638793"/>
          </a:xfrm>
        </p:spPr>
      </p:pic>
      <p:sp>
        <p:nvSpPr>
          <p:cNvPr id="7" name="TextBox 6"/>
          <p:cNvSpPr txBox="1"/>
          <p:nvPr/>
        </p:nvSpPr>
        <p:spPr>
          <a:xfrm>
            <a:off x="3059723" y="1828800"/>
            <a:ext cx="4739054" cy="1754326"/>
          </a:xfrm>
          <a:prstGeom prst="rect">
            <a:avLst/>
          </a:prstGeom>
          <a:noFill/>
        </p:spPr>
        <p:txBody>
          <a:bodyPr wrap="square" rtlCol="0">
            <a:spAutoFit/>
          </a:bodyPr>
          <a:lstStyle/>
          <a:p>
            <a:r>
              <a:rPr lang="en-US" dirty="0"/>
              <a:t>SELECT </a:t>
            </a:r>
            <a:r>
              <a:rPr lang="en-US" dirty="0" smtClean="0"/>
              <a:t>food , carbohydrates</a:t>
            </a:r>
          </a:p>
          <a:p>
            <a:r>
              <a:rPr lang="en-US" dirty="0" smtClean="0"/>
              <a:t>from foods</a:t>
            </a:r>
          </a:p>
          <a:p>
            <a:r>
              <a:rPr lang="en-US" dirty="0" smtClean="0"/>
              <a:t>where </a:t>
            </a:r>
            <a:r>
              <a:rPr lang="en-US" dirty="0"/>
              <a:t>carbohydrates </a:t>
            </a:r>
            <a:r>
              <a:rPr lang="en-US" dirty="0" smtClean="0"/>
              <a:t>in</a:t>
            </a:r>
          </a:p>
          <a:p>
            <a:r>
              <a:rPr lang="en-US" dirty="0" smtClean="0"/>
              <a:t>(</a:t>
            </a:r>
            <a:r>
              <a:rPr lang="en-US" dirty="0"/>
              <a:t>select min(carbohydrates</a:t>
            </a:r>
            <a:r>
              <a:rPr lang="en-US" dirty="0" smtClean="0"/>
              <a:t>)</a:t>
            </a:r>
          </a:p>
          <a:p>
            <a:r>
              <a:rPr lang="en-US" dirty="0" smtClean="0"/>
              <a:t>from </a:t>
            </a:r>
            <a:r>
              <a:rPr lang="en-US" dirty="0"/>
              <a:t>foods</a:t>
            </a:r>
            <a:r>
              <a:rPr lang="en-US" dirty="0" smtClean="0"/>
              <a:t>)&gt;</a:t>
            </a:r>
          </a:p>
          <a:p>
            <a:r>
              <a:rPr lang="en-US" dirty="0" smtClean="0"/>
              <a:t>(</a:t>
            </a:r>
            <a:r>
              <a:rPr lang="en-US" dirty="0"/>
              <a:t>select min(carbohydrates)from foods);</a:t>
            </a:r>
            <a:endParaRPr lang="en-IN" dirty="0"/>
          </a:p>
        </p:txBody>
      </p:sp>
    </p:spTree>
    <p:extLst>
      <p:ext uri="{BB962C8B-B14F-4D97-AF65-F5344CB8AC3E}">
        <p14:creationId xmlns:p14="http://schemas.microsoft.com/office/powerpoint/2010/main" val="94297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IN" dirty="0"/>
          </a:p>
        </p:txBody>
      </p:sp>
      <p:sp>
        <p:nvSpPr>
          <p:cNvPr id="3" name="Content Placeholder 2"/>
          <p:cNvSpPr>
            <a:spLocks noGrp="1"/>
          </p:cNvSpPr>
          <p:nvPr>
            <p:ph idx="1"/>
          </p:nvPr>
        </p:nvSpPr>
        <p:spPr/>
        <p:txBody>
          <a:bodyPr>
            <a:normAutofit/>
          </a:bodyPr>
          <a:lstStyle/>
          <a:p>
            <a:pPr marL="0" indent="0">
              <a:buNone/>
            </a:pPr>
            <a:r>
              <a:rPr lang="en-US" sz="6000" dirty="0" smtClean="0"/>
              <a:t>         </a:t>
            </a:r>
          </a:p>
          <a:p>
            <a:pPr marL="0" indent="0">
              <a:buNone/>
            </a:pPr>
            <a:r>
              <a:rPr lang="en-US" sz="6000" dirty="0"/>
              <a:t> </a:t>
            </a:r>
            <a:r>
              <a:rPr lang="en-US" sz="6000" dirty="0" smtClean="0"/>
              <a:t>       THANK </a:t>
            </a:r>
            <a:r>
              <a:rPr lang="en-US" sz="6000" dirty="0"/>
              <a:t>YOU</a:t>
            </a:r>
            <a:endParaRPr lang="en-IN" sz="6000" dirty="0"/>
          </a:p>
        </p:txBody>
      </p:sp>
    </p:spTree>
    <p:extLst>
      <p:ext uri="{BB962C8B-B14F-4D97-AF65-F5344CB8AC3E}">
        <p14:creationId xmlns:p14="http://schemas.microsoft.com/office/powerpoint/2010/main" val="401544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8072" y="0"/>
            <a:ext cx="10063620" cy="1644161"/>
          </a:xfrm>
        </p:spPr>
        <p:txBody>
          <a:bodyPr>
            <a:normAutofit fontScale="90000"/>
          </a:bodyPr>
          <a:lstStyle/>
          <a:p>
            <a:r>
              <a:rPr lang="en-US" dirty="0"/>
              <a:t>PROJECT </a:t>
            </a:r>
            <a:r>
              <a:rPr lang="en-US" dirty="0" smtClean="0"/>
              <a:t>TITLE:</a:t>
            </a:r>
            <a:r>
              <a:rPr lang="en-US" dirty="0" smtClean="0"/>
              <a:t/>
            </a:r>
            <a:br>
              <a:rPr lang="en-US" dirty="0" smtClean="0"/>
            </a:br>
            <a:r>
              <a:rPr lang="en-US" dirty="0" smtClean="0">
                <a:solidFill>
                  <a:schemeClr val="tx1"/>
                </a:solidFill>
              </a:rPr>
              <a:t>“</a:t>
            </a:r>
            <a:r>
              <a:rPr lang="en-US" dirty="0" smtClean="0">
                <a:solidFill>
                  <a:schemeClr val="tx1"/>
                </a:solidFill>
              </a:rPr>
              <a:t>FEEDING THE FUTURE: DATA ANALYSIS FOR BETTER NUTRITION WITH SQL</a:t>
            </a:r>
            <a:r>
              <a:rPr lang="en-US" dirty="0" smtClean="0">
                <a:solidFill>
                  <a:schemeClr val="tx1"/>
                </a:solidFill>
              </a:rPr>
              <a:t>”</a:t>
            </a:r>
            <a:r>
              <a:rPr lang="en-US" dirty="0" smtClean="0"/>
              <a:t/>
            </a:r>
            <a:br>
              <a:rPr lang="en-US" dirty="0" smtClean="0"/>
            </a:b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396" y="1823793"/>
            <a:ext cx="5037666" cy="3778250"/>
          </a:xfrm>
        </p:spPr>
      </p:pic>
      <p:sp>
        <p:nvSpPr>
          <p:cNvPr id="8" name="Rectangle 7"/>
          <p:cNvSpPr/>
          <p:nvPr/>
        </p:nvSpPr>
        <p:spPr>
          <a:xfrm>
            <a:off x="419100" y="5787549"/>
            <a:ext cx="2597944" cy="646331"/>
          </a:xfrm>
          <a:prstGeom prst="rect">
            <a:avLst/>
          </a:prstGeom>
        </p:spPr>
        <p:txBody>
          <a:bodyPr wrap="square">
            <a:spAutoFit/>
          </a:bodyPr>
          <a:lstStyle/>
          <a:p>
            <a:r>
              <a:rPr lang="en-IN" dirty="0" smtClean="0">
                <a:solidFill>
                  <a:schemeClr val="accent1">
                    <a:lumMod val="75000"/>
                  </a:schemeClr>
                </a:solidFill>
              </a:rPr>
              <a:t>PRESENTED BY:</a:t>
            </a:r>
            <a:endParaRPr lang="en-US" dirty="0">
              <a:solidFill>
                <a:schemeClr val="accent1">
                  <a:lumMod val="75000"/>
                </a:schemeClr>
              </a:solidFill>
            </a:endParaRPr>
          </a:p>
          <a:p>
            <a:r>
              <a:rPr lang="en-US" dirty="0" smtClean="0"/>
              <a:t>NIVETHITHA T</a:t>
            </a:r>
            <a:endParaRPr lang="en-IN" dirty="0"/>
          </a:p>
        </p:txBody>
      </p:sp>
      <p:sp>
        <p:nvSpPr>
          <p:cNvPr id="9" name="Rectangle 8"/>
          <p:cNvSpPr/>
          <p:nvPr/>
        </p:nvSpPr>
        <p:spPr>
          <a:xfrm>
            <a:off x="7385843" y="5793423"/>
            <a:ext cx="2076209" cy="923330"/>
          </a:xfrm>
          <a:prstGeom prst="rect">
            <a:avLst/>
          </a:prstGeom>
        </p:spPr>
        <p:txBody>
          <a:bodyPr wrap="none">
            <a:spAutoFit/>
          </a:bodyPr>
          <a:lstStyle/>
          <a:p>
            <a:r>
              <a:rPr lang="en-US" dirty="0" smtClean="0">
                <a:solidFill>
                  <a:schemeClr val="accent1">
                    <a:lumMod val="75000"/>
                  </a:schemeClr>
                </a:solidFill>
              </a:rPr>
              <a:t>UNDER GUIDENCE:</a:t>
            </a:r>
          </a:p>
          <a:p>
            <a:r>
              <a:rPr lang="en-US" dirty="0" smtClean="0"/>
              <a:t> </a:t>
            </a:r>
            <a:r>
              <a:rPr lang="en-US" dirty="0" err="1" smtClean="0"/>
              <a:t>Mr.Kavi</a:t>
            </a:r>
            <a:r>
              <a:rPr lang="en-US" dirty="0" smtClean="0"/>
              <a:t> </a:t>
            </a:r>
            <a:r>
              <a:rPr lang="en-US" dirty="0" err="1" smtClean="0"/>
              <a:t>Bharathi</a:t>
            </a:r>
            <a:r>
              <a:rPr lang="en-US" dirty="0" smtClean="0"/>
              <a:t> </a:t>
            </a:r>
          </a:p>
          <a:p>
            <a:r>
              <a:rPr lang="en-US" dirty="0" smtClean="0">
                <a:solidFill>
                  <a:schemeClr val="accent1">
                    <a:lumMod val="75000"/>
                  </a:schemeClr>
                </a:solidFill>
              </a:rPr>
              <a:t>(Besant tech) </a:t>
            </a:r>
            <a:endParaRPr lang="en-IN" dirty="0">
              <a:solidFill>
                <a:schemeClr val="accent1">
                  <a:lumMod val="75000"/>
                </a:schemeClr>
              </a:solidFill>
            </a:endParaRPr>
          </a:p>
        </p:txBody>
      </p:sp>
    </p:spTree>
    <p:extLst>
      <p:ext uri="{BB962C8B-B14F-4D97-AF65-F5344CB8AC3E}">
        <p14:creationId xmlns:p14="http://schemas.microsoft.com/office/powerpoint/2010/main" val="785717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ANALYSIS</a:t>
            </a:r>
            <a:endParaRPr lang="en-IN" dirty="0"/>
          </a:p>
        </p:txBody>
      </p:sp>
      <p:sp>
        <p:nvSpPr>
          <p:cNvPr id="3" name="Content Placeholder 2"/>
          <p:cNvSpPr>
            <a:spLocks noGrp="1"/>
          </p:cNvSpPr>
          <p:nvPr>
            <p:ph idx="1"/>
          </p:nvPr>
        </p:nvSpPr>
        <p:spPr>
          <a:xfrm>
            <a:off x="677334" y="1266825"/>
            <a:ext cx="8596668" cy="4774537"/>
          </a:xfrm>
        </p:spPr>
        <p:txBody>
          <a:bodyPr/>
          <a:lstStyle/>
          <a:p>
            <a:r>
              <a:rPr lang="en-US" dirty="0"/>
              <a:t>Foods are composed of a complicated matrix of compounds. Among these compounds are nutrients that are essential for life and growth</a:t>
            </a:r>
            <a:r>
              <a:rPr lang="en-US" dirty="0" smtClean="0"/>
              <a:t>.</a:t>
            </a:r>
          </a:p>
          <a:p>
            <a:r>
              <a:rPr lang="en-US" dirty="0" smtClean="0"/>
              <a:t> </a:t>
            </a:r>
            <a:r>
              <a:rPr lang="en-US" dirty="0"/>
              <a:t>For human food, these nutrients have been defined and mandated by governments to be disclosed on food packaging in most countries around the world. </a:t>
            </a:r>
            <a:endParaRPr lang="en-US" dirty="0" smtClean="0"/>
          </a:p>
          <a:p>
            <a:r>
              <a:rPr lang="en-US" dirty="0" smtClean="0"/>
              <a:t>These </a:t>
            </a:r>
            <a:r>
              <a:rPr lang="en-US" dirty="0"/>
              <a:t>mandates are intended to help populations reduce nutrient deficiencies and preventable diseases caused by malnutrition</a:t>
            </a:r>
            <a:r>
              <a:rPr lang="en-US" dirty="0" smtClean="0"/>
              <a:t>.</a:t>
            </a:r>
          </a:p>
          <a:p>
            <a:r>
              <a:rPr lang="en-US" dirty="0" smtClean="0"/>
              <a:t> </a:t>
            </a:r>
            <a:r>
              <a:rPr lang="en-US" dirty="0"/>
              <a:t>A nutritional analysis is the description of the method used to determine the amounts of these nutrients in a particular food</a:t>
            </a:r>
            <a:r>
              <a:rPr lang="en-US" dirty="0" smtClean="0"/>
              <a:t>.</a:t>
            </a:r>
          </a:p>
          <a:p>
            <a:r>
              <a:rPr lang="en-US" dirty="0" smtClean="0"/>
              <a:t> </a:t>
            </a:r>
            <a:r>
              <a:rPr lang="en-US" dirty="0"/>
              <a:t>Nutrients are generally reported on a one hundred gram basis as a certificate of analysis</a:t>
            </a:r>
            <a:endParaRPr lang="en-IN" dirty="0"/>
          </a:p>
        </p:txBody>
      </p:sp>
    </p:spTree>
    <p:extLst>
      <p:ext uri="{BB962C8B-B14F-4D97-AF65-F5344CB8AC3E}">
        <p14:creationId xmlns:p14="http://schemas.microsoft.com/office/powerpoint/2010/main" val="101599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85825"/>
            <a:ext cx="8596668" cy="5155537"/>
          </a:xfrm>
        </p:spPr>
        <p:txBody>
          <a:bodyPr>
            <a:normAutofit/>
          </a:bodyPr>
          <a:lstStyle/>
          <a:p>
            <a:r>
              <a:rPr lang="en-US" dirty="0"/>
              <a:t>Food is the fuel the body needs to replenish itself with. Each civilization has given </a:t>
            </a:r>
            <a:r>
              <a:rPr lang="en-US" dirty="0" smtClean="0"/>
              <a:t>profound importance to food </a:t>
            </a:r>
            <a:r>
              <a:rPr lang="en-US" dirty="0"/>
              <a:t>types and consumption patterns.</a:t>
            </a:r>
          </a:p>
          <a:p>
            <a:r>
              <a:rPr lang="en-US" dirty="0"/>
              <a:t>Hence, it can be easily assumed that food has the power to influence bodily metabolism and organ health directly. After ingestion, food is digested through our gut with the help of various digestive juices and ends in being absorbed in bloodstreams as different types of biomolecules which are known as Nutrients.</a:t>
            </a:r>
          </a:p>
          <a:p>
            <a:r>
              <a:rPr lang="en-US" dirty="0"/>
              <a:t>If food is the reason, Nutrition is the result. We consume food so that we can obtain proper nutrition.</a:t>
            </a:r>
          </a:p>
          <a:p>
            <a:r>
              <a:rPr lang="en-US" dirty="0"/>
              <a:t>Nutrition is the process by which important beneficial biomolecules or Nutrients, after reaching their destination within the body, positively helps in functioning, maintaining, or improving important bio metabolisms like building muscles, producing energy, thriving body cells, improving body health, replenish malnourishment, and strengthening immunity.</a:t>
            </a:r>
          </a:p>
          <a:p>
            <a:endParaRPr lang="en-IN" dirty="0"/>
          </a:p>
        </p:txBody>
      </p:sp>
    </p:spTree>
    <p:extLst>
      <p:ext uri="{BB962C8B-B14F-4D97-AF65-F5344CB8AC3E}">
        <p14:creationId xmlns:p14="http://schemas.microsoft.com/office/powerpoint/2010/main" val="297430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the max(sugar) in food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3158" y="2882900"/>
            <a:ext cx="3372321" cy="2362530"/>
          </a:xfrm>
        </p:spPr>
      </p:pic>
      <p:sp>
        <p:nvSpPr>
          <p:cNvPr id="6" name="TextBox 5"/>
          <p:cNvSpPr txBox="1"/>
          <p:nvPr/>
        </p:nvSpPr>
        <p:spPr>
          <a:xfrm>
            <a:off x="1152525" y="1457325"/>
            <a:ext cx="6972300" cy="923330"/>
          </a:xfrm>
          <a:prstGeom prst="rect">
            <a:avLst/>
          </a:prstGeom>
          <a:noFill/>
        </p:spPr>
        <p:txBody>
          <a:bodyPr wrap="square" rtlCol="0">
            <a:spAutoFit/>
          </a:bodyPr>
          <a:lstStyle/>
          <a:p>
            <a:r>
              <a:rPr lang="en-US" dirty="0" smtClean="0"/>
              <a:t>SELECT MAX(SUGAR)</a:t>
            </a:r>
          </a:p>
          <a:p>
            <a:r>
              <a:rPr lang="en-US" dirty="0" smtClean="0"/>
              <a:t>FROM FOODS</a:t>
            </a:r>
          </a:p>
          <a:p>
            <a:r>
              <a:rPr lang="en-US" dirty="0" smtClean="0"/>
              <a:t>GROUP BY FOOD;</a:t>
            </a:r>
            <a:endParaRPr lang="en-IN" dirty="0"/>
          </a:p>
        </p:txBody>
      </p:sp>
    </p:spTree>
    <p:extLst>
      <p:ext uri="{BB962C8B-B14F-4D97-AF65-F5344CB8AC3E}">
        <p14:creationId xmlns:p14="http://schemas.microsoft.com/office/powerpoint/2010/main" val="29379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the min(nutrition density) for each food </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9726" y="2908144"/>
            <a:ext cx="3934374" cy="2229161"/>
          </a:xfrm>
        </p:spPr>
      </p:pic>
      <p:sp>
        <p:nvSpPr>
          <p:cNvPr id="7" name="TextBox 6"/>
          <p:cNvSpPr txBox="1"/>
          <p:nvPr/>
        </p:nvSpPr>
        <p:spPr>
          <a:xfrm>
            <a:off x="1895475" y="1847850"/>
            <a:ext cx="6619875" cy="923330"/>
          </a:xfrm>
          <a:prstGeom prst="rect">
            <a:avLst/>
          </a:prstGeom>
          <a:noFill/>
        </p:spPr>
        <p:txBody>
          <a:bodyPr wrap="square" rtlCol="0">
            <a:spAutoFit/>
          </a:bodyPr>
          <a:lstStyle/>
          <a:p>
            <a:r>
              <a:rPr lang="en-US" dirty="0" smtClean="0"/>
              <a:t>SELECT FOOD, MIN(NUTRITIONDENSITY)</a:t>
            </a:r>
          </a:p>
          <a:p>
            <a:r>
              <a:rPr lang="en-US" dirty="0" smtClean="0"/>
              <a:t>FROM FOODS</a:t>
            </a:r>
          </a:p>
          <a:p>
            <a:r>
              <a:rPr lang="en-US" dirty="0" smtClean="0"/>
              <a:t>GROUP BY FOOD;</a:t>
            </a:r>
            <a:endParaRPr lang="en-IN" dirty="0"/>
          </a:p>
        </p:txBody>
      </p:sp>
    </p:spTree>
    <p:extLst>
      <p:ext uri="{BB962C8B-B14F-4D97-AF65-F5344CB8AC3E}">
        <p14:creationId xmlns:p14="http://schemas.microsoft.com/office/powerpoint/2010/main" val="2309714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the saturated value where caloric value is 30</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5174" y="3365408"/>
            <a:ext cx="2343477" cy="1314633"/>
          </a:xfrm>
        </p:spPr>
      </p:pic>
      <p:sp>
        <p:nvSpPr>
          <p:cNvPr id="5" name="TextBox 4"/>
          <p:cNvSpPr txBox="1"/>
          <p:nvPr/>
        </p:nvSpPr>
        <p:spPr>
          <a:xfrm>
            <a:off x="1485900" y="1930400"/>
            <a:ext cx="7000875" cy="923330"/>
          </a:xfrm>
          <a:prstGeom prst="rect">
            <a:avLst/>
          </a:prstGeom>
          <a:noFill/>
        </p:spPr>
        <p:txBody>
          <a:bodyPr wrap="square" rtlCol="0">
            <a:spAutoFit/>
          </a:bodyPr>
          <a:lstStyle/>
          <a:p>
            <a:r>
              <a:rPr lang="en-US" dirty="0" smtClean="0"/>
              <a:t>SELECT CALORICVALUE,SATURATEDFATS </a:t>
            </a:r>
          </a:p>
          <a:p>
            <a:r>
              <a:rPr lang="en-US" dirty="0" smtClean="0"/>
              <a:t>FROM FOODS</a:t>
            </a:r>
          </a:p>
          <a:p>
            <a:r>
              <a:rPr lang="en-US" dirty="0" smtClean="0"/>
              <a:t>WHERE CALORICVALUE=30;</a:t>
            </a:r>
            <a:endParaRPr lang="en-IN" dirty="0"/>
          </a:p>
        </p:txBody>
      </p:sp>
    </p:spTree>
    <p:extLst>
      <p:ext uri="{BB962C8B-B14F-4D97-AF65-F5344CB8AC3E}">
        <p14:creationId xmlns:p14="http://schemas.microsoft.com/office/powerpoint/2010/main" val="384592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the max(protein) where vitamin c is 0</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2332" y="3694066"/>
            <a:ext cx="2229161" cy="657317"/>
          </a:xfrm>
        </p:spPr>
      </p:pic>
      <p:sp>
        <p:nvSpPr>
          <p:cNvPr id="5" name="TextBox 4"/>
          <p:cNvSpPr txBox="1"/>
          <p:nvPr/>
        </p:nvSpPr>
        <p:spPr>
          <a:xfrm>
            <a:off x="1102936" y="2083324"/>
            <a:ext cx="6636470" cy="923330"/>
          </a:xfrm>
          <a:prstGeom prst="rect">
            <a:avLst/>
          </a:prstGeom>
          <a:noFill/>
        </p:spPr>
        <p:txBody>
          <a:bodyPr wrap="square" rtlCol="0">
            <a:spAutoFit/>
          </a:bodyPr>
          <a:lstStyle/>
          <a:p>
            <a:r>
              <a:rPr lang="en-IN" dirty="0" smtClean="0"/>
              <a:t>SELECT VITAMINC,MAX(PROTEIN)</a:t>
            </a:r>
          </a:p>
          <a:p>
            <a:r>
              <a:rPr lang="en-IN" dirty="0" smtClean="0"/>
              <a:t>FROM FOODS</a:t>
            </a:r>
          </a:p>
          <a:p>
            <a:r>
              <a:rPr lang="en-IN" dirty="0" smtClean="0"/>
              <a:t>WHERE VITAMINC=0;</a:t>
            </a:r>
            <a:endParaRPr lang="en-IN" dirty="0"/>
          </a:p>
        </p:txBody>
      </p:sp>
    </p:spTree>
    <p:extLst>
      <p:ext uri="{BB962C8B-B14F-4D97-AF65-F5344CB8AC3E}">
        <p14:creationId xmlns:p14="http://schemas.microsoft.com/office/powerpoint/2010/main" val="12547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the max(food) which was eaten by everyone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1017" y="3703593"/>
            <a:ext cx="1371791" cy="638264"/>
          </a:xfrm>
        </p:spPr>
      </p:pic>
      <p:sp>
        <p:nvSpPr>
          <p:cNvPr id="5" name="TextBox 4"/>
          <p:cNvSpPr txBox="1"/>
          <p:nvPr/>
        </p:nvSpPr>
        <p:spPr>
          <a:xfrm>
            <a:off x="942680" y="2158738"/>
            <a:ext cx="4920792" cy="646331"/>
          </a:xfrm>
          <a:prstGeom prst="rect">
            <a:avLst/>
          </a:prstGeom>
          <a:noFill/>
        </p:spPr>
        <p:txBody>
          <a:bodyPr wrap="square" rtlCol="0">
            <a:spAutoFit/>
          </a:bodyPr>
          <a:lstStyle/>
          <a:p>
            <a:r>
              <a:rPr lang="en-IN" dirty="0" smtClean="0"/>
              <a:t>SELECT MAX(FOOD)</a:t>
            </a:r>
          </a:p>
          <a:p>
            <a:r>
              <a:rPr lang="en-IN" dirty="0" smtClean="0"/>
              <a:t>FROM FOODS;</a:t>
            </a:r>
            <a:endParaRPr lang="en-IN" dirty="0"/>
          </a:p>
        </p:txBody>
      </p:sp>
    </p:spTree>
    <p:extLst>
      <p:ext uri="{BB962C8B-B14F-4D97-AF65-F5344CB8AC3E}">
        <p14:creationId xmlns:p14="http://schemas.microsoft.com/office/powerpoint/2010/main" val="34536243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178</TotalTime>
  <Words>475</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SQL (STRUCTURED QUERY LANGUAGE)</vt:lpstr>
      <vt:lpstr>PROJECT TITLE: “FEEDING THE FUTURE: DATA ANALYSIS FOR BETTER NUTRITION WITH SQL” </vt:lpstr>
      <vt:lpstr>NUTRITION ANALYSIS</vt:lpstr>
      <vt:lpstr>PowerPoint Presentation</vt:lpstr>
      <vt:lpstr>Select the max(sugar) in food</vt:lpstr>
      <vt:lpstr>Select the min(nutrition density) for each food </vt:lpstr>
      <vt:lpstr>Select the saturated value where caloric value is 30</vt:lpstr>
      <vt:lpstr>Select the max(protein) where vitamin c is 0</vt:lpstr>
      <vt:lpstr>Select the max(food) which was eaten by everyone</vt:lpstr>
      <vt:lpstr>Select the max(cholesterol) in each food</vt:lpstr>
      <vt:lpstr>Select the water content available in each food</vt:lpstr>
      <vt:lpstr>Select the food which has sugar value is 0.1</vt:lpstr>
      <vt:lpstr>Select the caloric value where saturated fats is greater than 25</vt:lpstr>
      <vt:lpstr>Write a query to display name of the food which has 2nd minimum carbohydrate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(STRUCTURED QUERY LANGUAGE)</dc:title>
  <dc:creator>Nivethitha Thanigaimurugan</dc:creator>
  <cp:lastModifiedBy>Nivethitha Thanigaimurugan</cp:lastModifiedBy>
  <cp:revision>15</cp:revision>
  <dcterms:created xsi:type="dcterms:W3CDTF">2024-08-01T04:53:48Z</dcterms:created>
  <dcterms:modified xsi:type="dcterms:W3CDTF">2024-08-21T11:03:29Z</dcterms:modified>
</cp:coreProperties>
</file>