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86"/>
  </p:handoutMasterIdLst>
  <p:sldIdLst>
    <p:sldId id="270" r:id="rId3"/>
    <p:sldId id="306" r:id="rId4"/>
    <p:sldId id="341" r:id="rId5"/>
    <p:sldId id="307" r:id="rId6"/>
    <p:sldId id="345" r:id="rId7"/>
    <p:sldId id="343" r:id="rId8"/>
    <p:sldId id="344" r:id="rId9"/>
    <p:sldId id="308" r:id="rId10"/>
    <p:sldId id="347" r:id="rId11"/>
    <p:sldId id="348" r:id="rId12"/>
    <p:sldId id="346" r:id="rId13"/>
    <p:sldId id="309" r:id="rId14"/>
    <p:sldId id="310" r:id="rId15"/>
    <p:sldId id="349" r:id="rId16"/>
    <p:sldId id="350" r:id="rId17"/>
    <p:sldId id="351" r:id="rId18"/>
    <p:sldId id="352" r:id="rId19"/>
    <p:sldId id="353" r:id="rId20"/>
    <p:sldId id="311" r:id="rId21"/>
    <p:sldId id="354" r:id="rId22"/>
    <p:sldId id="312" r:id="rId23"/>
    <p:sldId id="313" r:id="rId24"/>
    <p:sldId id="314" r:id="rId25"/>
    <p:sldId id="355" r:id="rId26"/>
    <p:sldId id="356" r:id="rId27"/>
    <p:sldId id="357" r:id="rId28"/>
    <p:sldId id="388" r:id="rId29"/>
    <p:sldId id="389" r:id="rId30"/>
    <p:sldId id="390" r:id="rId31"/>
    <p:sldId id="391" r:id="rId32"/>
    <p:sldId id="358" r:id="rId33"/>
    <p:sldId id="359" r:id="rId34"/>
    <p:sldId id="360" r:id="rId35"/>
    <p:sldId id="316" r:id="rId36"/>
    <p:sldId id="315" r:id="rId37"/>
    <p:sldId id="317" r:id="rId38"/>
    <p:sldId id="361" r:id="rId39"/>
    <p:sldId id="363" r:id="rId40"/>
    <p:sldId id="364" r:id="rId41"/>
    <p:sldId id="394" r:id="rId42"/>
    <p:sldId id="366" r:id="rId43"/>
    <p:sldId id="365" r:id="rId44"/>
    <p:sldId id="367" r:id="rId45"/>
    <p:sldId id="368" r:id="rId46"/>
    <p:sldId id="320" r:id="rId47"/>
    <p:sldId id="392" r:id="rId48"/>
    <p:sldId id="393" r:id="rId49"/>
    <p:sldId id="339" r:id="rId50"/>
    <p:sldId id="325" r:id="rId51"/>
    <p:sldId id="324" r:id="rId53"/>
    <p:sldId id="369" r:id="rId54"/>
    <p:sldId id="396" r:id="rId55"/>
    <p:sldId id="370" r:id="rId56"/>
    <p:sldId id="371" r:id="rId57"/>
    <p:sldId id="397" r:id="rId58"/>
    <p:sldId id="330" r:id="rId59"/>
    <p:sldId id="372" r:id="rId60"/>
    <p:sldId id="373" r:id="rId61"/>
    <p:sldId id="329" r:id="rId62"/>
    <p:sldId id="399" r:id="rId63"/>
    <p:sldId id="398" r:id="rId64"/>
    <p:sldId id="376" r:id="rId65"/>
    <p:sldId id="374" r:id="rId66"/>
    <p:sldId id="375" r:id="rId67"/>
    <p:sldId id="377" r:id="rId68"/>
    <p:sldId id="331" r:id="rId69"/>
    <p:sldId id="379" r:id="rId70"/>
    <p:sldId id="380" r:id="rId71"/>
    <p:sldId id="332" r:id="rId72"/>
    <p:sldId id="381" r:id="rId73"/>
    <p:sldId id="333" r:id="rId74"/>
    <p:sldId id="382" r:id="rId75"/>
    <p:sldId id="383" r:id="rId76"/>
    <p:sldId id="334" r:id="rId77"/>
    <p:sldId id="384" r:id="rId78"/>
    <p:sldId id="335" r:id="rId79"/>
    <p:sldId id="336" r:id="rId80"/>
    <p:sldId id="338" r:id="rId81"/>
    <p:sldId id="386" r:id="rId82"/>
    <p:sldId id="337" r:id="rId83"/>
    <p:sldId id="387" r:id="rId84"/>
    <p:sldId id="298" r:id="rId85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77" autoAdjust="0"/>
    <p:restoredTop sz="99142" autoAdjust="0"/>
  </p:normalViewPr>
  <p:slideViewPr>
    <p:cSldViewPr>
      <p:cViewPr>
        <p:scale>
          <a:sx n="100" d="100"/>
          <a:sy n="100" d="100"/>
        </p:scale>
        <p:origin x="-7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handoutMaster" Target="handoutMasters/handoutMaster1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40746"/>
            <a:ext cx="914400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——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王妮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</a:t>
            </a:r>
            <a:r>
              <a:rPr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DreamWeaver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基本功能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</a:rPr>
              <a:t>站点的建立</a:t>
            </a:r>
            <a:endParaRPr lang="zh-CN" altLang="en-US" sz="32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32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建立站点的目的：规划网站的所有内容和代码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4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</a:rPr>
              <a:t>整合资源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endParaRPr lang="zh-CN" altLang="en-US" sz="24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</a:t>
            </a:r>
            <a:r>
              <a:rPr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DreamWeaver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基本功能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 numCol="2"/>
          <a:lstStyle/>
          <a:p>
            <a:pPr>
              <a:lnSpc>
                <a:spcPct val="90000"/>
              </a:lnSpc>
            </a:pPr>
            <a:r>
              <a:rPr lang="zh-CN" altLang="en-US" sz="32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常用快捷键</a:t>
            </a:r>
            <a:endParaRPr lang="zh-CN" altLang="en-US" sz="32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zh-CN" altLang="en-US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F4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隐藏显示所有面板    </a:t>
            </a:r>
            <a:endParaRPr lang="zh-CN" altLang="en-US" sz="2400" b="1" dirty="0" smtClean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F12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rPr>
              <a:t>预览页面</a:t>
            </a:r>
            <a:endParaRPr lang="en-US" altLang="zh-CN" sz="2400" b="1" dirty="0" smtClean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sz="24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rPr>
              <a:t>C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trl+n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新建文件</a:t>
            </a:r>
            <a:endParaRPr lang="en-US" altLang="zh-CN" sz="2400" b="1" dirty="0" smtClean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zh-CN" sz="24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Ctrl+s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保存</a:t>
            </a:r>
            <a:endParaRPr lang="zh-CN" altLang="en-US" sz="2400" b="1" dirty="0" smtClean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zh-CN" sz="2400" b="1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Ctrl+Shift+s</a:t>
            </a:r>
            <a:r>
              <a:rPr lang="en-US" altLang="zh-CN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另存为</a:t>
            </a:r>
            <a:endParaRPr lang="en-US" altLang="zh-CN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zh-CN" sz="24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Ctrl+z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撤销</a:t>
            </a:r>
            <a:endParaRPr lang="en-US" altLang="zh-CN" sz="2400" b="1" dirty="0" smtClean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zh-CN" sz="2400" b="1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Ctrl+c</a:t>
            </a:r>
            <a:r>
              <a:rPr lang="en-US" altLang="zh-CN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复制</a:t>
            </a:r>
            <a:endParaRPr lang="zh-CN" altLang="en-US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zh-CN" sz="2400" b="1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Ctrl+v</a:t>
            </a:r>
            <a:r>
              <a:rPr lang="en-US" altLang="zh-CN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粘贴</a:t>
            </a:r>
            <a:endParaRPr lang="en-US" altLang="zh-CN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zh-CN" sz="2400" b="1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Ctrl+x</a:t>
            </a:r>
            <a:r>
              <a:rPr lang="en-US" altLang="zh-CN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剪切</a:t>
            </a:r>
            <a:endParaRPr lang="en-US" altLang="zh-CN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zh-CN" sz="2400" b="1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Ctrl+a</a:t>
            </a:r>
            <a:r>
              <a:rPr lang="en-US" altLang="zh-CN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全选</a:t>
            </a:r>
            <a:endParaRPr lang="en-US" altLang="zh-CN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zh-CN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zh-CN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trl+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ab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编辑窗口切换   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trl+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lt+r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标尺</a:t>
            </a:r>
            <a:endParaRPr lang="en-US" altLang="zh-CN" sz="2400" b="1" dirty="0" smtClean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trl+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首选参数，更改代码视图文字大小</a:t>
            </a:r>
            <a:endParaRPr lang="zh-CN" alt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zh-CN" altLang="en-US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zh-CN" altLang="en-US" sz="2400" b="1" dirty="0" smtClean="0">
              <a:solidFill>
                <a:srgbClr val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</a:t>
            </a:r>
            <a:r>
              <a:rPr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DreamWeaver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基本功能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</a:rPr>
              <a:t>文件名规范</a:t>
            </a:r>
            <a:endParaRPr lang="zh-CN" altLang="en-US" sz="32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4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</a:rPr>
              <a:t>    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必须是小写字母开头，后接下划线、数字等，不可使用中文或特殊字符作为文件名。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b="1" dirty="0" smtClean="0">
              <a:latin typeface="宋体" panose="02010600030101010101" pitchFamily="2" charset="-122"/>
            </a:endParaRPr>
          </a:p>
          <a:p>
            <a:endParaRPr lang="zh-CN" altLang="en-US" sz="24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三、 调试工具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-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浏览器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PC</a:t>
            </a:r>
            <a:r>
              <a:rPr lang="zh-CN" altLang="en-US" sz="2400" b="1" dirty="0" smtClean="0"/>
              <a:t>端调试工具的使用 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浏览器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      测试浏览器</a:t>
            </a:r>
            <a:r>
              <a:rPr lang="en-US" altLang="zh-CN" sz="2400" b="1" dirty="0" smtClean="0"/>
              <a:t>(chrome</a:t>
            </a:r>
            <a:r>
              <a:rPr lang="zh-CN" altLang="en-US" sz="2400" b="1" dirty="0" smtClean="0"/>
              <a:t>，</a:t>
            </a:r>
            <a:r>
              <a:rPr lang="en-US" altLang="zh-CN" sz="2400" b="1" dirty="0" err="1" smtClean="0"/>
              <a:t>ie</a:t>
            </a:r>
            <a:r>
              <a:rPr lang="zh-CN" altLang="en-US" sz="2400" b="1" dirty="0" smtClean="0"/>
              <a:t>，</a:t>
            </a:r>
            <a:r>
              <a:rPr lang="en-US" altLang="zh-CN" sz="2400" b="1" dirty="0" err="1" smtClean="0"/>
              <a:t>firefox</a:t>
            </a:r>
            <a:r>
              <a:rPr lang="en-US" altLang="zh-CN" sz="2400" b="1" dirty="0" smtClean="0"/>
              <a:t>)</a:t>
            </a:r>
            <a:endParaRPr lang="en-US" altLang="zh-CN" sz="2400" b="1" dirty="0" smtClean="0"/>
          </a:p>
          <a:p>
            <a:r>
              <a:rPr lang="en-US" altLang="zh-CN" sz="2400" dirty="0" smtClean="0"/>
              <a:t> </a:t>
            </a:r>
            <a:endParaRPr lang="en-US" altLang="zh-CN" sz="2400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）移动端调试工具</a:t>
            </a:r>
            <a:r>
              <a:rPr lang="en-US" altLang="zh-CN" sz="2400" b="1" dirty="0" smtClean="0"/>
              <a:t>chrome</a:t>
            </a:r>
            <a:r>
              <a:rPr lang="zh-CN" altLang="en-US" sz="2400" b="1" dirty="0" smtClean="0"/>
              <a:t>可以测试移动端页面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</a:t>
            </a:r>
            <a:r>
              <a:rPr lang="zh-CN" altLang="en-US" sz="2400" b="1" dirty="0" smtClean="0"/>
              <a:t>（有很多模拟器）</a:t>
            </a:r>
            <a:endParaRPr lang="zh-CN" altLang="en-US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扩展内容 建站流程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512" y="2132856"/>
            <a:ext cx="882264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扩展内容 建站流程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67544" y="1700808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域名介绍：</a:t>
            </a:r>
            <a:endParaRPr lang="zh-CN" altLang="en-US" sz="20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域名又叫网址，也简称为</a:t>
            </a:r>
            <a:r>
              <a:rPr lang="en-US" altLang="zh-CN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URL</a:t>
            </a:r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。域名以后缀划分，常见的域名后缀有：</a:t>
            </a:r>
            <a:r>
              <a:rPr lang="en-US" altLang="zh-CN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.COM</a:t>
            </a:r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（国际域名）、</a:t>
            </a:r>
            <a:r>
              <a:rPr lang="en-US" altLang="zh-CN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.NET</a:t>
            </a:r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（互联网络）、</a:t>
            </a:r>
            <a:r>
              <a:rPr lang="en-US" altLang="zh-CN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.ORG</a:t>
            </a:r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（非赢利组织）、</a:t>
            </a:r>
            <a:r>
              <a:rPr lang="en-US" altLang="zh-CN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.GOV(</a:t>
            </a:r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政府机购</a:t>
            </a:r>
            <a:r>
              <a:rPr lang="en-US" altLang="zh-CN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、</a:t>
            </a:r>
            <a:r>
              <a:rPr lang="en-US" altLang="zh-CN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.CN(</a:t>
            </a:r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中国</a:t>
            </a:r>
            <a:r>
              <a:rPr lang="en-US" altLang="zh-CN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等等。</a:t>
            </a:r>
            <a:endParaRPr lang="zh-CN" altLang="en-US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域名级别：</a:t>
            </a:r>
            <a:endParaRPr lang="zh-CN" altLang="en-US" sz="20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一级域名：</a:t>
            </a:r>
            <a:r>
              <a:rPr lang="en-US" altLang="zh-CN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sutubao.com</a:t>
            </a:r>
            <a:endParaRPr lang="en-US" altLang="zh-CN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二级域名：</a:t>
            </a:r>
            <a:r>
              <a:rPr lang="en-US" altLang="zh-CN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book.sutubao.com</a:t>
            </a:r>
            <a:endParaRPr lang="en-US" altLang="zh-CN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三级域名：</a:t>
            </a:r>
            <a:r>
              <a:rPr lang="en-US" altLang="zh-CN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book.cn.sutubao.com</a:t>
            </a:r>
            <a:endParaRPr lang="en-US" altLang="zh-CN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提示：从技术层面上说，我们常见的带“</a:t>
            </a:r>
            <a:r>
              <a:rPr lang="en-US" altLang="zh-CN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www”</a:t>
            </a:r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的域名是二级域名（如：</a:t>
            </a:r>
            <a:r>
              <a:rPr lang="en-US" altLang="zh-CN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www.sutubao.com</a:t>
            </a:r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），但是由于用户习惯，我们通常也把这样的域名称为顶级域名。</a:t>
            </a:r>
            <a:endParaRPr lang="zh-CN" altLang="en-US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一个顶级域名可以派生出无限二级域名或多级域名。</a:t>
            </a:r>
            <a:endParaRPr lang="zh-CN" altLang="en-US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域名注册：</a:t>
            </a:r>
            <a:endParaRPr lang="zh-CN" altLang="en-US" sz="20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域名注册都是要花钱的，根据域名后缀不同，价格也不一样</a:t>
            </a:r>
            <a:endParaRPr lang="zh-CN" altLang="en-US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zh-CN" altLang="en-US" sz="20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sz="2000" b="1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b="1" dirty="0" smtClean="0">
                <a:latin typeface="+mj-ea"/>
                <a:ea typeface="+mj-ea"/>
                <a:cs typeface="Arial" panose="020B0604020202020204" pitchFamily="34" charset="0"/>
              </a:rPr>
              <a:t>	</a:t>
            </a:r>
            <a:endParaRPr lang="en-US" altLang="zh-CN" sz="2000" b="1" dirty="0" smtClean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扩展内容 建站流程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67544" y="1700808"/>
            <a:ext cx="8424936" cy="5157192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服务器空间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我们通常也把服务器空间称为服务器、虚拟主机、空间等，它的作用是用来存放网站内容。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空间的分类：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虚拟主机：把服务器划分为很多个小空间，每个空间里可以放一个独立的网站。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VPS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：把一台服务器分为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个以内的虚拟服务器，每个虚拟服务器可以通过远程桌面独立管理。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独立服务器：独立的一台服务器，可以配置出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VPS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或虚拟主机。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空间支持参数：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由于服务器安装的配置软件不同，空间所支持的网站程序脚本也不一样，常见的空间会支持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。也有的空间用的是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系统，只支持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只有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系统才支持。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购买空间：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购买虚拟主机后会得到一个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地址、一个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FTP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帐号，一个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FTP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密码，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FTP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端口默认为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，如果是别的端口空间商都会有提醒，保存这些资料备用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endParaRPr lang="zh-CN" altLang="en-US" sz="2000" dirty="0" smtClean="0">
              <a:latin typeface="+mj-ea"/>
              <a:ea typeface="+mj-ea"/>
            </a:endParaRPr>
          </a:p>
          <a:p>
            <a:endParaRPr lang="zh-CN" altLang="en-US" sz="20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sz="2000" b="1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b="1" dirty="0" smtClean="0">
                <a:latin typeface="+mj-ea"/>
                <a:ea typeface="+mj-ea"/>
                <a:cs typeface="Arial" panose="020B0604020202020204" pitchFamily="34" charset="0"/>
              </a:rPr>
              <a:t>	</a:t>
            </a:r>
            <a:endParaRPr lang="en-US" altLang="zh-CN" sz="2000" b="1" dirty="0" smtClean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扩展内容 建站流程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67544" y="1700808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b="1" dirty="0" smtClean="0"/>
              <a:t>网站源代码</a:t>
            </a:r>
            <a:endParaRPr lang="zh-CN" altLang="en-US" sz="2000" dirty="0" smtClean="0"/>
          </a:p>
          <a:p>
            <a:r>
              <a:rPr lang="zh-CN" altLang="en-US" sz="2000" dirty="0" smtClean="0"/>
              <a:t>通常我们也把网站源代码称之为网站程序，包括功能脚本和数据库。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zh-CN" altLang="en-US" sz="2000" b="1" dirty="0" smtClean="0"/>
              <a:t>网站程序常见分类：</a:t>
            </a:r>
            <a:endParaRPr lang="zh-CN" altLang="en-US" sz="2000" dirty="0" smtClean="0"/>
          </a:p>
          <a:p>
            <a:r>
              <a:rPr lang="zh-CN" altLang="en-US" sz="2000" dirty="0" smtClean="0"/>
              <a:t>企业网站：也就是我们常见的公司网站。</a:t>
            </a:r>
            <a:endParaRPr lang="zh-CN" altLang="en-US" sz="2000" dirty="0" smtClean="0"/>
          </a:p>
          <a:p>
            <a:r>
              <a:rPr lang="zh-CN" altLang="en-US" sz="2000" dirty="0" smtClean="0"/>
              <a:t>网络商城：可以在网上卖东西。</a:t>
            </a:r>
            <a:endParaRPr lang="zh-CN" altLang="en-US" sz="2000" dirty="0" smtClean="0"/>
          </a:p>
          <a:p>
            <a:r>
              <a:rPr lang="zh-CN" altLang="en-US" sz="2000" dirty="0" smtClean="0"/>
              <a:t>论坛</a:t>
            </a:r>
            <a:r>
              <a:rPr lang="en-US" altLang="zh-CN" sz="2000" dirty="0" smtClean="0"/>
              <a:t>/BBS</a:t>
            </a:r>
            <a:r>
              <a:rPr lang="zh-CN" altLang="en-US" sz="2000" dirty="0" smtClean="0"/>
              <a:t>：社区论坛系统。</a:t>
            </a:r>
            <a:endParaRPr lang="zh-CN" altLang="en-US" sz="2000" dirty="0" smtClean="0"/>
          </a:p>
          <a:p>
            <a:r>
              <a:rPr lang="zh-CN" altLang="en-US" sz="2000" dirty="0" smtClean="0"/>
              <a:t>博客程序：个人博客。</a:t>
            </a:r>
            <a:endParaRPr lang="zh-CN" altLang="en-US" sz="2000" dirty="0" smtClean="0"/>
          </a:p>
          <a:p>
            <a:r>
              <a:rPr lang="zh-CN" altLang="en-US" sz="2000" dirty="0" smtClean="0"/>
              <a:t>其它网站程序：</a:t>
            </a:r>
            <a:endParaRPr lang="zh-CN" altLang="en-US" sz="2000" dirty="0" smtClean="0">
              <a:latin typeface="+mj-ea"/>
              <a:ea typeface="+mj-ea"/>
            </a:endParaRPr>
          </a:p>
          <a:p>
            <a:endParaRPr lang="zh-CN" altLang="en-US" sz="20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sz="2000" b="1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b="1" dirty="0" smtClean="0">
                <a:latin typeface="+mj-ea"/>
                <a:ea typeface="+mj-ea"/>
                <a:cs typeface="Arial" panose="020B0604020202020204" pitchFamily="34" charset="0"/>
              </a:rPr>
              <a:t>	</a:t>
            </a:r>
            <a:endParaRPr lang="en-US" altLang="zh-CN" sz="2000" b="1" dirty="0" smtClean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扩展内容 建站流程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67544" y="1700808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0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sz="2000" b="1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b="1" dirty="0" smtClean="0">
                <a:latin typeface="+mj-ea"/>
                <a:ea typeface="+mj-ea"/>
                <a:cs typeface="Arial" panose="020B0604020202020204" pitchFamily="34" charset="0"/>
              </a:rPr>
              <a:t>	</a:t>
            </a:r>
            <a:endParaRPr lang="en-US" altLang="zh-CN" sz="2000" b="1" dirty="0" smtClean="0"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图片 4" descr="建站流程图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685948"/>
            <a:ext cx="91440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及相关概念的介绍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HTML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指的是超文本标记语言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(Hyper Text Markup Language)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XHTML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指可扩展超文本标记语言（标识语言）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EXtensible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HyperText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Markup Language)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HTML5</a:t>
            </a:r>
            <a:r>
              <a:rPr lang="zh-CN" altLang="en-US" sz="2400" b="1" dirty="0" smtClean="0"/>
              <a:t>指的是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的第五次重大修改（第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个版本）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  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HTML5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W3C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与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WHATWG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合作的结果</a:t>
            </a:r>
            <a:r>
              <a:rPr lang="en-US" altLang="zh-CN" sz="2400" b="1" dirty="0" smtClean="0"/>
              <a:t>)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WHATWG</a:t>
            </a:r>
            <a:r>
              <a:rPr lang="zh-CN" altLang="en-US" sz="2400" b="1" dirty="0" smtClean="0"/>
              <a:t>网页超文本应用技术工作小组是一个以推动网络</a:t>
            </a:r>
            <a:r>
              <a:rPr lang="en-US" altLang="zh-CN" sz="2400" b="1" dirty="0" smtClean="0"/>
              <a:t>HTML 5 </a:t>
            </a:r>
            <a:r>
              <a:rPr lang="zh-CN" altLang="en-US" sz="2400" b="1" dirty="0" smtClean="0"/>
              <a:t>标准为目的而成立的组织。在</a:t>
            </a:r>
            <a:r>
              <a:rPr lang="en-US" altLang="zh-CN" sz="2400" b="1" dirty="0" smtClean="0"/>
              <a:t>2004</a:t>
            </a:r>
            <a:r>
              <a:rPr lang="zh-CN" altLang="en-US" sz="2400" b="1" dirty="0" smtClean="0"/>
              <a:t>年，由</a:t>
            </a:r>
            <a:r>
              <a:rPr lang="en-US" altLang="zh-CN" sz="2400" b="1" dirty="0" smtClean="0"/>
              <a:t>Opera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Mozilla</a:t>
            </a:r>
            <a:r>
              <a:rPr lang="zh-CN" altLang="en-US" sz="2400" b="1" dirty="0" smtClean="0"/>
              <a:t>基金会和苹果这些浏览器厂商组成。</a:t>
            </a:r>
            <a:endParaRPr lang="zh-CN" altLang="en-US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3501008"/>
            <a:ext cx="9144000" cy="18002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r"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第一章 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  <a:endParaRPr lang="zh-CN" altLang="en-US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及相关概念的介绍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51520" y="1556792"/>
            <a:ext cx="8892480" cy="5301208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b="1" dirty="0" smtClean="0"/>
              <a:t>HTML1.0</a:t>
            </a:r>
            <a:endParaRPr lang="en-US" altLang="zh-CN" sz="2000" b="1" dirty="0" smtClean="0"/>
          </a:p>
          <a:p>
            <a:r>
              <a:rPr lang="zh-CN" altLang="en-US" sz="2000" dirty="0" smtClean="0"/>
              <a:t>实际上应该没有</a:t>
            </a:r>
            <a:r>
              <a:rPr lang="en-US" altLang="zh-CN" sz="2000" dirty="0" smtClean="0"/>
              <a:t>HTML1</a:t>
            </a:r>
            <a:r>
              <a:rPr lang="zh-CN" altLang="en-US" sz="2000" dirty="0" smtClean="0"/>
              <a:t>，所谓的</a:t>
            </a:r>
            <a:r>
              <a:rPr lang="en-US" altLang="zh-CN" sz="2000" dirty="0" smtClean="0"/>
              <a:t>HTML1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1993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IETF</a:t>
            </a:r>
            <a:r>
              <a:rPr lang="zh-CN" altLang="en-US" sz="2000" dirty="0" smtClean="0"/>
              <a:t>（互联网工作任务组）团队的一个工作草案，并不是成型的标准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b="1" dirty="0" smtClean="0"/>
              <a:t>HTML2.0</a:t>
            </a:r>
            <a:endParaRPr lang="en-US" altLang="zh-CN" sz="2000" b="1" dirty="0" smtClean="0"/>
          </a:p>
          <a:p>
            <a:r>
              <a:rPr lang="en-US" altLang="zh-CN" sz="2000" dirty="0" smtClean="0"/>
              <a:t>1995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11</a:t>
            </a:r>
            <a:r>
              <a:rPr lang="zh-CN" altLang="en-US" sz="2000" dirty="0" smtClean="0"/>
              <a:t>月作为</a:t>
            </a:r>
            <a:r>
              <a:rPr lang="en-US" altLang="zh-CN" sz="2000" dirty="0" smtClean="0"/>
              <a:t>RFC1866</a:t>
            </a:r>
            <a:r>
              <a:rPr lang="zh-CN" altLang="en-US" sz="2000" dirty="0" smtClean="0"/>
              <a:t>发布，于</a:t>
            </a:r>
            <a:r>
              <a:rPr lang="en-US" altLang="zh-CN" sz="2000" dirty="0" smtClean="0"/>
              <a:t>2000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RFC2854</a:t>
            </a:r>
            <a:r>
              <a:rPr lang="zh-CN" altLang="en-US" sz="2000" dirty="0" smtClean="0"/>
              <a:t>发布之后宣布过时。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b="1" dirty="0" smtClean="0"/>
              <a:t>HTML3.2</a:t>
            </a:r>
            <a:endParaRPr lang="en-US" altLang="zh-CN" sz="2000" b="1" dirty="0" smtClean="0"/>
          </a:p>
          <a:p>
            <a:r>
              <a:rPr lang="en-US" altLang="zh-CN" sz="2000" dirty="0" smtClean="0"/>
              <a:t>1996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W3C</a:t>
            </a:r>
            <a:r>
              <a:rPr lang="zh-CN" altLang="en-US" sz="2000" dirty="0" smtClean="0"/>
              <a:t>撰写新规范，并于</a:t>
            </a:r>
            <a:r>
              <a:rPr lang="en-US" altLang="zh-CN" sz="2000" dirty="0" smtClean="0"/>
              <a:t>1997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月推出</a:t>
            </a:r>
            <a:r>
              <a:rPr lang="en-US" altLang="zh-CN" sz="2000" dirty="0" smtClean="0"/>
              <a:t>HTML3.2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b="1" dirty="0" smtClean="0"/>
              <a:t>HML4.0</a:t>
            </a:r>
            <a:r>
              <a:rPr lang="zh-CN" altLang="en-US" sz="2000" b="1" dirty="0" smtClean="0"/>
              <a:t>与</a:t>
            </a:r>
            <a:r>
              <a:rPr lang="en-US" altLang="zh-CN" sz="2000" b="1" dirty="0" smtClean="0"/>
              <a:t>HTML4.0.1</a:t>
            </a:r>
            <a:endParaRPr lang="en-US" altLang="zh-CN" sz="2000" b="1" dirty="0" smtClean="0"/>
          </a:p>
          <a:p>
            <a:r>
              <a:rPr lang="en-US" altLang="zh-CN" sz="2000" dirty="0" smtClean="0"/>
              <a:t>1997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18</a:t>
            </a:r>
            <a:r>
              <a:rPr lang="zh-CN" altLang="en-US" sz="2000" dirty="0" smtClean="0"/>
              <a:t>日成为</a:t>
            </a:r>
            <a:r>
              <a:rPr lang="en-US" altLang="zh-CN" sz="2000" dirty="0" smtClean="0"/>
              <a:t>W3C</a:t>
            </a:r>
            <a:r>
              <a:rPr lang="zh-CN" altLang="en-US" sz="2000" dirty="0" smtClean="0"/>
              <a:t>的推荐标准。</a:t>
            </a:r>
            <a:endParaRPr lang="zh-CN" altLang="en-US" sz="2000" dirty="0" smtClean="0"/>
          </a:p>
          <a:p>
            <a:r>
              <a:rPr lang="en-US" altLang="zh-CN" sz="2000" dirty="0" smtClean="0"/>
              <a:t>1999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24</a:t>
            </a:r>
            <a:r>
              <a:rPr lang="zh-CN" altLang="en-US" sz="2000" dirty="0" smtClean="0"/>
              <a:t>日成为</a:t>
            </a:r>
            <a:r>
              <a:rPr lang="en-US" altLang="zh-CN" sz="2000" dirty="0" smtClean="0"/>
              <a:t>W3C</a:t>
            </a:r>
            <a:r>
              <a:rPr lang="zh-CN" altLang="en-US" sz="2000" dirty="0" smtClean="0"/>
              <a:t>的推荐标准。其中只做了细微的调整。</a:t>
            </a:r>
            <a:endParaRPr lang="zh-CN" altLang="en-US" sz="2000" dirty="0" smtClean="0"/>
          </a:p>
          <a:p>
            <a:r>
              <a:rPr lang="en-US" altLang="zh-CN" sz="2000" dirty="0" smtClean="0"/>
              <a:t>2000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日发布，基于</a:t>
            </a:r>
            <a:r>
              <a:rPr lang="en-US" altLang="zh-CN" sz="2000" dirty="0" smtClean="0"/>
              <a:t>HTML4.01</a:t>
            </a:r>
            <a:r>
              <a:rPr lang="zh-CN" altLang="en-US" sz="2000" dirty="0" smtClean="0"/>
              <a:t>的</a:t>
            </a:r>
            <a:r>
              <a:rPr lang="en-US" altLang="zh-CN" sz="2000" b="1" dirty="0" smtClean="0"/>
              <a:t>ISO HTML</a:t>
            </a:r>
            <a:r>
              <a:rPr lang="zh-CN" altLang="en-US" sz="2000" dirty="0" smtClean="0"/>
              <a:t>成为了国际标准化组织和国际电工委员会的标准，一直被沿用至今，虽然有小的改动，但大体方向没有四年大变化。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及相关概念的介绍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51520" y="1556792"/>
            <a:ext cx="8892480" cy="5301208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b="1" dirty="0" smtClean="0"/>
              <a:t>XHTML1.0</a:t>
            </a:r>
            <a:endParaRPr lang="en-US" altLang="zh-CN" sz="2000" b="1" dirty="0" smtClean="0"/>
          </a:p>
          <a:p>
            <a:r>
              <a:rPr lang="en-US" altLang="zh-CN" sz="2000" dirty="0" smtClean="0"/>
              <a:t>2000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26</a:t>
            </a:r>
            <a:r>
              <a:rPr lang="zh-CN" altLang="en-US" sz="2000" dirty="0" smtClean="0"/>
              <a:t>日发布，是</a:t>
            </a:r>
            <a:r>
              <a:rPr lang="en-US" altLang="zh-CN" sz="2000" dirty="0" smtClean="0"/>
              <a:t>W3C</a:t>
            </a:r>
            <a:r>
              <a:rPr lang="zh-CN" altLang="en-US" sz="2000" dirty="0" smtClean="0"/>
              <a:t>的推荐标准，后于</a:t>
            </a:r>
            <a:r>
              <a:rPr lang="en-US" altLang="zh-CN" sz="2000" dirty="0" smtClean="0"/>
              <a:t>2002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日重新发布。</a:t>
            </a:r>
            <a:endParaRPr lang="zh-CN" altLang="en-US" sz="2000" dirty="0" smtClean="0"/>
          </a:p>
          <a:p>
            <a:r>
              <a:rPr lang="en-US" altLang="zh-CN" sz="2000" dirty="0" smtClean="0"/>
              <a:t>XHTML </a:t>
            </a:r>
            <a:r>
              <a:rPr lang="zh-CN" altLang="en-US" sz="2000" dirty="0" smtClean="0"/>
              <a:t>指可扩展超文本标签语言。</a:t>
            </a:r>
            <a:endParaRPr lang="zh-CN" altLang="en-US" sz="2000" dirty="0" smtClean="0"/>
          </a:p>
          <a:p>
            <a:r>
              <a:rPr lang="en-US" altLang="zh-CN" sz="2000" dirty="0" smtClean="0"/>
              <a:t>XHTML </a:t>
            </a:r>
            <a:r>
              <a:rPr lang="zh-CN" altLang="en-US" sz="2000" dirty="0" smtClean="0"/>
              <a:t>是 </a:t>
            </a:r>
            <a:r>
              <a:rPr lang="en-US" altLang="zh-CN" sz="2000" dirty="0" smtClean="0"/>
              <a:t>HTML </a:t>
            </a:r>
            <a:r>
              <a:rPr lang="zh-CN" altLang="en-US" sz="2000" dirty="0" smtClean="0"/>
              <a:t>与 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（扩展标记语言）的结合物。</a:t>
            </a:r>
            <a:endParaRPr lang="zh-CN" altLang="en-US" sz="2000" dirty="0" smtClean="0"/>
          </a:p>
          <a:p>
            <a:r>
              <a:rPr lang="en-US" altLang="zh-CN" sz="2000" dirty="0" smtClean="0"/>
              <a:t>XHTML </a:t>
            </a:r>
            <a:r>
              <a:rPr lang="zh-CN" altLang="en-US" sz="2000" dirty="0" smtClean="0"/>
              <a:t>包含了所有与 </a:t>
            </a:r>
            <a:r>
              <a:rPr lang="en-US" altLang="zh-CN" sz="2000" dirty="0" smtClean="0"/>
              <a:t>XML </a:t>
            </a:r>
            <a:r>
              <a:rPr lang="zh-CN" altLang="en-US" sz="2000" dirty="0" smtClean="0"/>
              <a:t>语法结合的 </a:t>
            </a:r>
            <a:r>
              <a:rPr lang="en-US" altLang="zh-CN" sz="2000" dirty="0" smtClean="0"/>
              <a:t>HTML 4.01 </a:t>
            </a:r>
            <a:r>
              <a:rPr lang="zh-CN" altLang="en-US" sz="2000" dirty="0" smtClean="0"/>
              <a:t>元素。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b="1" dirty="0" smtClean="0"/>
              <a:t>XHTML1.1</a:t>
            </a:r>
            <a:endParaRPr lang="en-US" altLang="zh-CN" sz="2000" b="1" dirty="0" smtClean="0"/>
          </a:p>
          <a:p>
            <a:r>
              <a:rPr lang="en-US" altLang="zh-CN" sz="2000" dirty="0" smtClean="0"/>
              <a:t>2001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31</a:t>
            </a:r>
            <a:r>
              <a:rPr lang="zh-CN" altLang="en-US" sz="2000" dirty="0" smtClean="0"/>
              <a:t>日发布。</a:t>
            </a:r>
            <a:r>
              <a:rPr lang="en-US" altLang="zh-CN" sz="2000" dirty="0" smtClean="0"/>
              <a:t>XHTML1.0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风格的</a:t>
            </a:r>
            <a:r>
              <a:rPr lang="en-US" altLang="zh-CN" sz="2000" dirty="0" smtClean="0"/>
              <a:t>HTML4.01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XHTML1.1</a:t>
            </a:r>
            <a:r>
              <a:rPr lang="zh-CN" altLang="en-US" sz="2000" dirty="0" smtClean="0"/>
              <a:t>主要是初步进行了模块化。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b="1" dirty="0" smtClean="0"/>
              <a:t>XHTML2.0</a:t>
            </a:r>
            <a:endParaRPr lang="en-US" altLang="zh-CN" sz="2000" b="1" dirty="0" smtClean="0"/>
          </a:p>
          <a:p>
            <a:r>
              <a:rPr lang="en-US" altLang="zh-CN" sz="2000" dirty="0" smtClean="0"/>
              <a:t>XHTML 2</a:t>
            </a:r>
            <a:r>
              <a:rPr lang="zh-CN" altLang="en-US" sz="2000" dirty="0" smtClean="0"/>
              <a:t>是一种通用的标记语言。但不及</a:t>
            </a:r>
            <a:r>
              <a:rPr lang="en-US" altLang="zh-CN" sz="2000" dirty="0" smtClean="0"/>
              <a:t>HTML5</a:t>
            </a:r>
            <a:r>
              <a:rPr lang="zh-CN" altLang="en-US" sz="2000" dirty="0" smtClean="0"/>
              <a:t>的冲击。</a:t>
            </a:r>
            <a:r>
              <a:rPr lang="en-US" altLang="zh-CN" sz="2000" dirty="0" smtClean="0"/>
              <a:t>XHTML 2</a:t>
            </a:r>
            <a:r>
              <a:rPr lang="zh-CN" altLang="en-US" sz="2000" dirty="0" smtClean="0"/>
              <a:t>的开发工作将于</a:t>
            </a:r>
            <a:r>
              <a:rPr lang="en-US" altLang="zh-CN" sz="2000" dirty="0" smtClean="0"/>
              <a:t>2009</a:t>
            </a:r>
            <a:r>
              <a:rPr lang="zh-CN" altLang="en-US" sz="2000" dirty="0" smtClean="0"/>
              <a:t>年底停止，而资源将用于推动</a:t>
            </a:r>
            <a:r>
              <a:rPr lang="en-US" altLang="zh-CN" sz="2000" dirty="0" smtClean="0"/>
              <a:t>HTML 5</a:t>
            </a:r>
            <a:r>
              <a:rPr lang="zh-CN" altLang="en-US" sz="2000" dirty="0" smtClean="0"/>
              <a:t>的进展。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b="1" dirty="0" smtClean="0"/>
              <a:t>HTML5.0</a:t>
            </a:r>
            <a:endParaRPr lang="en-US" altLang="zh-CN" sz="2000" b="1" dirty="0" smtClean="0"/>
          </a:p>
          <a:p>
            <a:r>
              <a:rPr lang="en-US" altLang="zh-CN" sz="2000" dirty="0" smtClean="0"/>
              <a:t>HTML5 </a:t>
            </a:r>
            <a:r>
              <a:rPr lang="zh-CN" altLang="en-US" sz="2000" dirty="0" smtClean="0"/>
              <a:t>是对 </a:t>
            </a:r>
            <a:r>
              <a:rPr lang="en-US" altLang="zh-CN" sz="2000" dirty="0" smtClean="0"/>
              <a:t>HTML </a:t>
            </a:r>
            <a:r>
              <a:rPr lang="zh-CN" altLang="en-US" sz="2000" dirty="0" smtClean="0"/>
              <a:t>标准的第五次修订，其主要的目标是将互联网语义化，以便更好地被人类和机器阅读，并同时提供更好地支持各种媒体的嵌入。</a:t>
            </a:r>
            <a:endParaRPr lang="zh-CN" altLang="en-US" sz="2000" dirty="0" smtClean="0"/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及相关概念的介绍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html发展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3350" y="1916832"/>
            <a:ext cx="8877300" cy="430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及相关概念的介绍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W3C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从</a:t>
            </a:r>
            <a:r>
              <a:rPr lang="en-US" altLang="zh-CN" sz="2400" b="1" dirty="0" smtClean="0"/>
              <a:t>HTML1.0</a:t>
            </a:r>
            <a:r>
              <a:rPr lang="zh-CN" altLang="en-US" sz="2400" b="1" dirty="0" smtClean="0"/>
              <a:t>到</a:t>
            </a:r>
            <a:r>
              <a:rPr lang="en-US" altLang="zh-CN" sz="2400" b="1" dirty="0" smtClean="0"/>
              <a:t>HTML4.01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从</a:t>
            </a:r>
            <a:r>
              <a:rPr lang="en-US" altLang="zh-CN" sz="2400" b="1" dirty="0" smtClean="0"/>
              <a:t>XHTML1.0</a:t>
            </a:r>
            <a:r>
              <a:rPr lang="zh-CN" altLang="en-US" sz="2400" b="1" dirty="0" smtClean="0"/>
              <a:t>到</a:t>
            </a:r>
            <a:r>
              <a:rPr lang="en-US" altLang="zh-CN" sz="2400" b="1" dirty="0" smtClean="0"/>
              <a:t>XHTML2.1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WHATWG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HTML5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HTML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页面是由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标签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属性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构成</a:t>
            </a:r>
            <a:r>
              <a:rPr lang="zh-CN" altLang="en-US" sz="2400" b="1" dirty="0" smtClean="0"/>
              <a:t>，一起用于标识各个文档部件，一个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文档包含两部分内容：文件头</a:t>
            </a:r>
            <a:r>
              <a:rPr lang="en-US" altLang="zh-CN" sz="2400" b="1" dirty="0" smtClean="0"/>
              <a:t>(head)</a:t>
            </a:r>
            <a:r>
              <a:rPr lang="zh-CN" altLang="en-US" sz="2400" b="1" dirty="0" smtClean="0"/>
              <a:t>和文件主体</a:t>
            </a:r>
            <a:r>
              <a:rPr lang="en-US" altLang="zh-CN" sz="2400" b="1" dirty="0" smtClean="0"/>
              <a:t>(body)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文件主体</a:t>
            </a:r>
            <a:r>
              <a:rPr lang="en-US" altLang="zh-CN" sz="2400" b="1" dirty="0" smtClean="0"/>
              <a:t>(body)</a:t>
            </a:r>
            <a:r>
              <a:rPr lang="zh-CN" altLang="en-US" sz="2400" b="1" dirty="0" smtClean="0"/>
              <a:t>部分就是在</a:t>
            </a: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浏览器窗口的用户区内看到的内容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文件头</a:t>
            </a:r>
            <a:r>
              <a:rPr lang="en-US" altLang="zh-CN" sz="2400" b="1" dirty="0" smtClean="0"/>
              <a:t>(head)</a:t>
            </a:r>
            <a:r>
              <a:rPr lang="zh-CN" altLang="en-US" sz="2400" b="1" dirty="0" smtClean="0"/>
              <a:t>部分用来规定该文件的标题（出现在</a:t>
            </a: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浏览器窗口的标题栏中）和一些属性。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51520" y="1772816"/>
            <a:ext cx="889248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HTML架构</a:t>
            </a:r>
            <a:r>
              <a:rPr lang="en-US" altLang="zh-CN" sz="28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  <a:endParaRPr lang="en-US" altLang="zh-CN" sz="2800" b="1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1、&lt;!DOCTYPE html PUBLIC "-//W3C//DTD XHTML 1.0 Strict//EN"</a:t>
            </a:r>
            <a:endParaRPr lang="zh-CN" altLang="en-US" sz="2000" b="1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"http://www.w3.org/TR/xhtml1/DTD/xhtml1-strict.dtd"&gt;  </a:t>
            </a:r>
            <a:endParaRPr lang="zh-CN" altLang="en-US" sz="2000" b="1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定义文档类型</a:t>
            </a:r>
            <a:endParaRPr lang="zh-CN" altLang="en-US" sz="2000" b="1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有三种：  Strict（严格型)、  Trasitional（过渡型）、Frameset（框架型）</a:t>
            </a:r>
            <a:endParaRPr lang="zh-CN" altLang="en-US" sz="2000" b="1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2、&lt;html&gt;&lt;/html&gt;    html的根元素</a:t>
            </a:r>
            <a:endParaRPr lang="zh-CN" altLang="en-US" sz="2400" b="1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3、&lt;head&gt;&lt;/head&gt;    文件头部</a:t>
            </a:r>
            <a:endParaRPr lang="zh-CN" altLang="en-US" sz="2400" b="1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4、&lt;body&gt;&lt;/body&gt;    文件主体，页面上要显示的所有内容，都必须写在&lt;body&gt;和&lt;/body&gt;内。</a:t>
            </a:r>
            <a:endParaRPr lang="zh-CN" altLang="en-US" sz="2400" b="1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zh-CN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r>
              <a:rPr lang="zh-CN" altLang="en-US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&lt;meta /&gt; </a:t>
            </a:r>
            <a:r>
              <a:rPr lang="zh-CN" altLang="en-US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设置字符集、内容类型、编码格式</a:t>
            </a:r>
            <a:endParaRPr lang="zh-CN" altLang="en-US" sz="2400" b="1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zh-CN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zh-CN" altLang="en-US" sz="24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、&lt;title&gt;&lt;/title&gt;       文件标题</a:t>
            </a:r>
            <a:endParaRPr lang="zh-CN" altLang="en-US" sz="2400" b="1" dirty="0" smtClean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265434" y="1700808"/>
            <a:ext cx="8555038" cy="25733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bevel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&lt;!DOCTYPE html PUBLIC "-//W3C//DTD XHTML 1.0 Strict//EN"   </a:t>
            </a:r>
            <a:endParaRPr lang="en-US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eaLnBrk="0" hangingPunct="0"/>
            <a:r>
              <a:rPr 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    "http://www.w3.org/TR/xhtml1/DTD/xhtml1-strict.dtd"&gt;</a:t>
            </a:r>
            <a:endParaRPr lang="en-US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eaLnBrk="0" hangingPunct="0"/>
            <a:r>
              <a:rPr lang="en-US" b="1" dirty="0">
                <a:ea typeface="黑体" panose="02010609060101010101" pitchFamily="2" charset="-122"/>
              </a:rPr>
              <a:t>&lt;html&gt;</a:t>
            </a:r>
            <a:endParaRPr lang="en-US" b="1" dirty="0">
              <a:ea typeface="黑体" panose="02010609060101010101" pitchFamily="2" charset="-122"/>
            </a:endParaRPr>
          </a:p>
          <a:p>
            <a:pPr eaLnBrk="0" hangingPunct="0"/>
            <a:r>
              <a:rPr lang="en-US" b="1" dirty="0">
                <a:ea typeface="黑体" panose="02010609060101010101" pitchFamily="2" charset="-122"/>
              </a:rPr>
              <a:t>&lt;head&gt;</a:t>
            </a:r>
            <a:endParaRPr lang="en-US" b="1" dirty="0">
              <a:ea typeface="黑体" panose="02010609060101010101" pitchFamily="2" charset="-122"/>
            </a:endParaRPr>
          </a:p>
          <a:p>
            <a:pPr eaLnBrk="0" hangingPunct="0"/>
            <a:r>
              <a:rPr lang="en-US" b="1" dirty="0">
                <a:ea typeface="黑体" panose="02010609060101010101" pitchFamily="2" charset="-122"/>
              </a:rPr>
              <a:t>……</a:t>
            </a:r>
            <a:endParaRPr lang="en-US" b="1" dirty="0">
              <a:ea typeface="黑体" panose="02010609060101010101" pitchFamily="2" charset="-122"/>
            </a:endParaRPr>
          </a:p>
          <a:p>
            <a:pPr eaLnBrk="0" hangingPunct="0"/>
            <a:r>
              <a:rPr lang="en-US" b="1" dirty="0">
                <a:ea typeface="黑体" panose="02010609060101010101" pitchFamily="2" charset="-122"/>
              </a:rPr>
              <a:t>&lt;/head&gt;</a:t>
            </a:r>
            <a:endParaRPr lang="en-US" b="1" dirty="0">
              <a:ea typeface="黑体" panose="02010609060101010101" pitchFamily="2" charset="-122"/>
            </a:endParaRPr>
          </a:p>
          <a:p>
            <a:pPr eaLnBrk="0" hangingPunct="0"/>
            <a:r>
              <a:rPr lang="en-US" b="1" dirty="0">
                <a:ea typeface="黑体" panose="02010609060101010101" pitchFamily="2" charset="-122"/>
              </a:rPr>
              <a:t>……body</a:t>
            </a:r>
            <a:r>
              <a:rPr lang="zh-CN" altLang="en-US" b="1" dirty="0">
                <a:ea typeface="黑体" panose="02010609060101010101" pitchFamily="2" charset="-122"/>
              </a:rPr>
              <a:t>部分内容</a:t>
            </a:r>
            <a:r>
              <a:rPr lang="en-US" b="1" dirty="0">
                <a:ea typeface="黑体" panose="02010609060101010101" pitchFamily="2" charset="-122"/>
              </a:rPr>
              <a:t>……</a:t>
            </a:r>
            <a:endParaRPr lang="en-US" b="1" dirty="0">
              <a:ea typeface="黑体" panose="02010609060101010101" pitchFamily="2" charset="-122"/>
            </a:endParaRPr>
          </a:p>
          <a:p>
            <a:pPr eaLnBrk="0" hangingPunct="0"/>
            <a:r>
              <a:rPr lang="en-US" b="1" dirty="0">
                <a:ea typeface="黑体" panose="02010609060101010101" pitchFamily="2" charset="-122"/>
              </a:rPr>
              <a:t>&lt;/html&gt;</a:t>
            </a:r>
            <a:endParaRPr lang="en-US" b="1" dirty="0">
              <a:ea typeface="黑体" panose="02010609060101010101" pitchFamily="2" charset="-122"/>
            </a:endParaRP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2741934" y="2532658"/>
            <a:ext cx="5975350" cy="1000125"/>
          </a:xfrm>
          <a:prstGeom prst="wedgeRoundRectCallout">
            <a:avLst>
              <a:gd name="adj1" fmla="val 16125"/>
              <a:gd name="adj2" fmla="val -8878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beve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eaLnBrk="0" hangingPunct="0"/>
            <a:r>
              <a:rPr lang="en-US" b="1" dirty="0">
                <a:ea typeface="黑体" panose="02010609060101010101" pitchFamily="2" charset="-122"/>
              </a:rPr>
              <a:t>1</a:t>
            </a:r>
            <a:r>
              <a:rPr lang="zh-CN" altLang="en-US" b="1" dirty="0">
                <a:ea typeface="黑体" panose="02010609060101010101" pitchFamily="2" charset="-122"/>
              </a:rPr>
              <a:t>、声明必须位于文档的最前面</a:t>
            </a:r>
            <a:endParaRPr lang="zh-CN" altLang="en-US" b="1" dirty="0">
              <a:ea typeface="黑体" panose="02010609060101010101" pitchFamily="2" charset="-122"/>
            </a:endParaRPr>
          </a:p>
          <a:p>
            <a:pPr eaLnBrk="0" hangingPunct="0"/>
            <a:r>
              <a:rPr lang="en-US" b="1" dirty="0">
                <a:ea typeface="黑体" panose="02010609060101010101" pitchFamily="2" charset="-122"/>
              </a:rPr>
              <a:t>2</a:t>
            </a:r>
            <a:r>
              <a:rPr lang="zh-CN" altLang="en-US" b="1" dirty="0">
                <a:ea typeface="黑体" panose="02010609060101010101" pitchFamily="2" charset="-122"/>
              </a:rPr>
              <a:t>、三种级别：</a:t>
            </a:r>
            <a:r>
              <a:rPr lang="en-US" b="1" dirty="0">
                <a:ea typeface="黑体" panose="02010609060101010101" pitchFamily="2" charset="-122"/>
              </a:rPr>
              <a:t>Strict</a:t>
            </a:r>
            <a:r>
              <a:rPr lang="zh-CN" altLang="en-US" b="1" dirty="0">
                <a:ea typeface="黑体" panose="02010609060101010101" pitchFamily="2" charset="-122"/>
              </a:rPr>
              <a:t>（严格类型） 、</a:t>
            </a:r>
            <a:r>
              <a:rPr lang="en-US" b="1" dirty="0" err="1">
                <a:ea typeface="黑体" panose="02010609060101010101" pitchFamily="2" charset="-122"/>
              </a:rPr>
              <a:t>Trasitional</a:t>
            </a:r>
            <a:r>
              <a:rPr lang="zh-CN" altLang="en-US" b="1" dirty="0">
                <a:ea typeface="黑体" panose="02010609060101010101" pitchFamily="2" charset="-122"/>
              </a:rPr>
              <a:t>（过度类型）、 </a:t>
            </a:r>
            <a:r>
              <a:rPr lang="en-US" b="1" dirty="0">
                <a:ea typeface="黑体" panose="02010609060101010101" pitchFamily="2" charset="-122"/>
              </a:rPr>
              <a:t>Frameset</a:t>
            </a:r>
            <a:r>
              <a:rPr lang="zh-CN" altLang="en-US" b="1" dirty="0">
                <a:ea typeface="黑体" panose="02010609060101010101" pitchFamily="2" charset="-122"/>
              </a:rPr>
              <a:t>（框架类型） </a:t>
            </a:r>
            <a:endParaRPr lang="zh-CN" altLang="en-US" b="1" dirty="0">
              <a:ea typeface="黑体" panose="0201060906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581128"/>
            <a:ext cx="8136904" cy="18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Blip>
                <a:blip r:embed="rId1"/>
              </a:buBlip>
            </a:pPr>
            <a:r>
              <a:rPr lang="zh-CN" altLang="en-US" b="1" dirty="0" smtClean="0">
                <a:ea typeface="黑体" panose="02010609060101010101" pitchFamily="2" charset="-122"/>
              </a:rPr>
              <a:t>标签名和属性名称必须小写</a:t>
            </a:r>
            <a:r>
              <a:rPr lang="zh-CN" altLang="en-US" sz="2000" b="1" dirty="0" smtClean="0">
                <a:ea typeface="黑体" panose="02010609060101010101" pitchFamily="2" charset="-122"/>
              </a:rPr>
              <a:t> </a:t>
            </a:r>
            <a:endParaRPr lang="zh-CN" altLang="en-US" b="1" dirty="0" smtClean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Blip>
                <a:blip r:embed="rId1"/>
              </a:buBlip>
            </a:pPr>
            <a:r>
              <a:rPr lang="zh-CN" altLang="en-US" sz="2000" b="1" dirty="0" smtClean="0">
                <a:ea typeface="黑体" panose="02010609060101010101" pitchFamily="2" charset="-122"/>
              </a:rPr>
              <a:t> </a:t>
            </a:r>
            <a:r>
              <a:rPr lang="en-US" altLang="zh-CN" b="1" dirty="0" smtClean="0">
                <a:ea typeface="黑体" panose="02010609060101010101" pitchFamily="2" charset="-122"/>
              </a:rPr>
              <a:t>HTML</a:t>
            </a:r>
            <a:r>
              <a:rPr lang="zh-CN" altLang="en-US" b="1" dirty="0" smtClean="0">
                <a:ea typeface="黑体" panose="02010609060101010101" pitchFamily="2" charset="-122"/>
              </a:rPr>
              <a:t>标签必须关闭</a:t>
            </a:r>
            <a:r>
              <a:rPr lang="zh-CN" altLang="en-US" sz="2000" b="1" dirty="0" smtClean="0">
                <a:ea typeface="黑体" panose="02010609060101010101" pitchFamily="2" charset="-122"/>
              </a:rPr>
              <a:t> </a:t>
            </a:r>
            <a:endParaRPr lang="zh-CN" altLang="en-US" b="1" dirty="0" smtClean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Blip>
                <a:blip r:embed="rId1"/>
              </a:buBlip>
            </a:pPr>
            <a:r>
              <a:rPr lang="zh-CN" altLang="en-US" b="1" dirty="0" smtClean="0">
                <a:ea typeface="黑体" panose="02010609060101010101" pitchFamily="2" charset="-122"/>
              </a:rPr>
              <a:t>属性值必须用引号括起来</a:t>
            </a:r>
            <a:r>
              <a:rPr lang="zh-CN" altLang="en-US" sz="2000" b="1" dirty="0" smtClean="0">
                <a:ea typeface="黑体" panose="02010609060101010101" pitchFamily="2" charset="-122"/>
              </a:rPr>
              <a:t> </a:t>
            </a:r>
            <a:endParaRPr lang="zh-CN" altLang="en-US" b="1" dirty="0" smtClean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Blip>
                <a:blip r:embed="rId1"/>
              </a:buBlip>
            </a:pPr>
            <a:r>
              <a:rPr lang="zh-CN" altLang="en-US" b="1" dirty="0" smtClean="0">
                <a:ea typeface="黑体" panose="02010609060101010101" pitchFamily="2" charset="-122"/>
              </a:rPr>
              <a:t>标签必须正确嵌套</a:t>
            </a:r>
            <a:r>
              <a:rPr lang="zh-CN" altLang="en-US" sz="2000" b="1" dirty="0" smtClean="0">
                <a:ea typeface="黑体" panose="02010609060101010101" pitchFamily="2" charset="-122"/>
              </a:rPr>
              <a:t> </a:t>
            </a:r>
            <a:endParaRPr lang="zh-CN" altLang="en-US" sz="2000" b="1" dirty="0" smtClean="0"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Blip>
                <a:blip r:embed="rId1"/>
              </a:buBlip>
            </a:pPr>
            <a:r>
              <a:rPr lang="zh-CN" altLang="en-US" b="1" dirty="0" smtClean="0">
                <a:ea typeface="黑体" panose="02010609060101010101" pitchFamily="2" charset="-122"/>
              </a:rPr>
              <a:t>必须添加文档类型声明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文件开始标签</a:t>
            </a:r>
            <a:r>
              <a:rPr lang="en-US" altLang="zh-CN" sz="2400" b="1" dirty="0" smtClean="0"/>
              <a:t>&lt;html&gt;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在任何一个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文件里，最早出现的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标签就是</a:t>
            </a:r>
            <a:r>
              <a:rPr lang="en-US" altLang="zh-CN" sz="2400" b="1" dirty="0" smtClean="0"/>
              <a:t>&lt;html&gt;</a:t>
            </a:r>
            <a:r>
              <a:rPr lang="zh-CN" altLang="en-US" sz="2400" b="1" dirty="0" smtClean="0"/>
              <a:t>，它用于表示该文件是以超文本标记语言（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）编写的。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&lt;html&gt;</a:t>
            </a:r>
            <a:r>
              <a:rPr lang="zh-CN" altLang="en-US" sz="2400" b="1" dirty="0" smtClean="0"/>
              <a:t>是成对出现的，首标签</a:t>
            </a:r>
            <a:r>
              <a:rPr lang="en-US" altLang="zh-CN" sz="2400" b="1" dirty="0" smtClean="0"/>
              <a:t>&lt;html&gt;</a:t>
            </a:r>
            <a:r>
              <a:rPr lang="zh-CN" altLang="en-US" sz="2400" b="1" dirty="0" smtClean="0"/>
              <a:t>和尾标签</a:t>
            </a:r>
            <a:r>
              <a:rPr lang="en-US" altLang="zh-CN" sz="2400" b="1" dirty="0" smtClean="0"/>
              <a:t>&lt;html&gt;</a:t>
            </a:r>
            <a:r>
              <a:rPr lang="zh-CN" altLang="en-US" sz="2400" b="1" dirty="0" smtClean="0"/>
              <a:t>分别位于文件的最前面和最后面，文件中的所有文件和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标签都包含在其中</a:t>
            </a:r>
            <a:endParaRPr lang="zh-CN" altLang="en-US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文件头部标签</a:t>
            </a:r>
            <a:r>
              <a:rPr lang="en-US" altLang="zh-CN" sz="2400" b="1" dirty="0" smtClean="0"/>
              <a:t>&lt;head&gt;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&lt;head&gt;</a:t>
            </a:r>
            <a:r>
              <a:rPr lang="zh-CN" altLang="en-US" sz="2400" b="1" dirty="0" smtClean="0"/>
              <a:t>是一个表示网页头部的标签。在由</a:t>
            </a:r>
            <a:r>
              <a:rPr lang="en-US" altLang="zh-CN" sz="2400" b="1" dirty="0" smtClean="0"/>
              <a:t>&lt;head&gt;</a:t>
            </a:r>
            <a:r>
              <a:rPr lang="zh-CN" altLang="en-US" sz="2400" b="1" dirty="0" smtClean="0"/>
              <a:t>标签所定义的元素中，并不放置网页的任何内容，而是放置关于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文件的信息。它包含文件的标题、编码方式及</a:t>
            </a:r>
            <a:r>
              <a:rPr lang="en-US" altLang="zh-CN" sz="2400" b="1" dirty="0" smtClean="0"/>
              <a:t>URL</a:t>
            </a:r>
            <a:r>
              <a:rPr lang="zh-CN" altLang="en-US" sz="2400" b="1" dirty="0" smtClean="0"/>
              <a:t>等信息。这些信息大部分是用于提供缩影、辨认或其他方面的应用。</a:t>
            </a:r>
            <a:endParaRPr lang="zh-CN" altLang="en-US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文件标题标签</a:t>
            </a:r>
            <a:r>
              <a:rPr lang="en-US" altLang="zh-CN" sz="2400" b="1" dirty="0" smtClean="0"/>
              <a:t>&lt;title&gt;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每个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文件都需要有一个文件名称。在浏览器中，文件名称作为窗口名称显示在该窗口的最上方，这对浏览器的收藏功能很有用。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本章学习目标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755576" y="203780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2" name="文本框 15"/>
          <p:cNvSpPr txBox="1">
            <a:spLocks noChangeArrowheads="1"/>
          </p:cNvSpPr>
          <p:nvPr/>
        </p:nvSpPr>
        <p:spPr bwMode="auto">
          <a:xfrm>
            <a:off x="852414" y="2010817"/>
            <a:ext cx="468312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1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23" name="L 形 16"/>
          <p:cNvSpPr/>
          <p:nvPr/>
        </p:nvSpPr>
        <p:spPr bwMode="auto">
          <a:xfrm rot="16200000">
            <a:off x="792882" y="2108449"/>
            <a:ext cx="612775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4" name="文本框 38"/>
          <p:cNvSpPr txBox="1">
            <a:spLocks noChangeArrowheads="1"/>
          </p:cNvSpPr>
          <p:nvPr/>
        </p:nvSpPr>
        <p:spPr bwMode="auto">
          <a:xfrm>
            <a:off x="1752525" y="2104479"/>
            <a:ext cx="703532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了解本专业课程目标、就业方向</a:t>
            </a:r>
            <a:endParaRPr lang="zh-CN" altLang="en-US" sz="28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26" name="矩形 35"/>
          <p:cNvSpPr>
            <a:spLocks noChangeArrowheads="1"/>
          </p:cNvSpPr>
          <p:nvPr/>
        </p:nvSpPr>
        <p:spPr bwMode="auto">
          <a:xfrm>
            <a:off x="755576" y="2963985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7" name="文本框 36"/>
          <p:cNvSpPr txBox="1">
            <a:spLocks noChangeArrowheads="1"/>
          </p:cNvSpPr>
          <p:nvPr/>
        </p:nvSpPr>
        <p:spPr bwMode="auto">
          <a:xfrm>
            <a:off x="828601" y="2919535"/>
            <a:ext cx="4683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2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28" name="L 形 37"/>
          <p:cNvSpPr/>
          <p:nvPr/>
        </p:nvSpPr>
        <p:spPr bwMode="auto">
          <a:xfrm rot="16200000">
            <a:off x="792088" y="3033836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9" name="文本框 38"/>
          <p:cNvSpPr txBox="1">
            <a:spLocks noChangeArrowheads="1"/>
          </p:cNvSpPr>
          <p:nvPr/>
        </p:nvSpPr>
        <p:spPr bwMode="auto">
          <a:xfrm>
            <a:off x="1752525" y="3030660"/>
            <a:ext cx="703532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了解HTML相关概念（HTML、XHTML、HTML5）</a:t>
            </a:r>
            <a:endParaRPr lang="zh-CN" altLang="en-US" sz="28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31" name="矩形 40"/>
          <p:cNvSpPr>
            <a:spLocks noChangeArrowheads="1"/>
          </p:cNvSpPr>
          <p:nvPr/>
        </p:nvSpPr>
        <p:spPr bwMode="auto">
          <a:xfrm>
            <a:off x="755576" y="382649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32" name="文本框 41"/>
          <p:cNvSpPr txBox="1">
            <a:spLocks noChangeArrowheads="1"/>
          </p:cNvSpPr>
          <p:nvPr/>
        </p:nvSpPr>
        <p:spPr bwMode="auto">
          <a:xfrm>
            <a:off x="828601" y="3783631"/>
            <a:ext cx="4683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3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33" name="L 形 42"/>
          <p:cNvSpPr/>
          <p:nvPr/>
        </p:nvSpPr>
        <p:spPr bwMode="auto">
          <a:xfrm rot="16200000">
            <a:off x="792088" y="3897932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4" name="文本框 43"/>
          <p:cNvSpPr txBox="1">
            <a:spLocks noChangeArrowheads="1"/>
          </p:cNvSpPr>
          <p:nvPr/>
        </p:nvSpPr>
        <p:spPr bwMode="auto">
          <a:xfrm>
            <a:off x="1752525" y="3894756"/>
            <a:ext cx="663979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掌握开发工具及测试工具的使用</a:t>
            </a:r>
            <a:endParaRPr lang="zh-CN" altLang="en-US" sz="28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759471" y="4769594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832496" y="4725144"/>
            <a:ext cx="4683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4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8" name="L 形 37"/>
          <p:cNvSpPr/>
          <p:nvPr/>
        </p:nvSpPr>
        <p:spPr bwMode="auto">
          <a:xfrm rot="16200000">
            <a:off x="795983" y="4839445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1756420" y="4836269"/>
            <a:ext cx="703532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掌握HTML语法</a:t>
            </a:r>
            <a:endParaRPr lang="zh-CN" altLang="en-US" sz="28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40" name="矩形 40"/>
          <p:cNvSpPr>
            <a:spLocks noChangeArrowheads="1"/>
          </p:cNvSpPr>
          <p:nvPr/>
        </p:nvSpPr>
        <p:spPr bwMode="auto">
          <a:xfrm>
            <a:off x="759471" y="5632103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41" name="文本框 41"/>
          <p:cNvSpPr txBox="1">
            <a:spLocks noChangeArrowheads="1"/>
          </p:cNvSpPr>
          <p:nvPr/>
        </p:nvSpPr>
        <p:spPr bwMode="auto">
          <a:xfrm>
            <a:off x="832496" y="5589240"/>
            <a:ext cx="4683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5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2" name="L 形 42"/>
          <p:cNvSpPr/>
          <p:nvPr/>
        </p:nvSpPr>
        <p:spPr bwMode="auto">
          <a:xfrm rot="16200000">
            <a:off x="795983" y="5703541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3" name="文本框 43"/>
          <p:cNvSpPr txBox="1">
            <a:spLocks noChangeArrowheads="1"/>
          </p:cNvSpPr>
          <p:nvPr/>
        </p:nvSpPr>
        <p:spPr bwMode="auto">
          <a:xfrm>
            <a:off x="1756420" y="5700365"/>
            <a:ext cx="663979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掌握HTML部分标记</a:t>
            </a:r>
            <a:endParaRPr lang="zh-CN" altLang="en-US" sz="28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文件主体标签</a:t>
            </a:r>
            <a:r>
              <a:rPr lang="en-US" altLang="zh-CN" sz="2400" b="1" dirty="0" smtClean="0"/>
              <a:t>&lt;body&gt;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&lt;body&gt;</a:t>
            </a:r>
            <a:r>
              <a:rPr lang="zh-CN" altLang="en-US" sz="2400" b="1" dirty="0" smtClean="0"/>
              <a:t>标签是成对出现的。网页中的主体内容应该写在</a:t>
            </a:r>
            <a:r>
              <a:rPr lang="en-US" altLang="zh-CN" sz="2400" b="1" dirty="0" smtClean="0"/>
              <a:t>&lt;body&gt;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&lt;/body&gt;</a:t>
            </a:r>
            <a:r>
              <a:rPr lang="zh-CN" altLang="en-US" sz="2400" b="1" dirty="0" smtClean="0"/>
              <a:t>之间，而</a:t>
            </a:r>
            <a:r>
              <a:rPr lang="en-US" altLang="zh-CN" sz="2400" b="1" dirty="0" smtClean="0"/>
              <a:t>&lt;body&gt;</a:t>
            </a:r>
            <a:r>
              <a:rPr lang="zh-CN" altLang="en-US" sz="2400" b="1" dirty="0" smtClean="0"/>
              <a:t>标签包含在</a:t>
            </a:r>
            <a:r>
              <a:rPr lang="en-US" altLang="zh-CN" sz="2400" b="1" dirty="0" smtClean="0"/>
              <a:t>&lt;html&gt;</a:t>
            </a:r>
            <a:r>
              <a:rPr lang="zh-CN" altLang="en-US" sz="2400" b="1" dirty="0" smtClean="0"/>
              <a:t>标签中。</a:t>
            </a:r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7" name="圆角矩形 59395"/>
          <p:cNvSpPr>
            <a:spLocks noChangeArrowheads="1"/>
          </p:cNvSpPr>
          <p:nvPr/>
        </p:nvSpPr>
        <p:spPr bwMode="auto">
          <a:xfrm>
            <a:off x="755650" y="1989732"/>
            <a:ext cx="4960938" cy="3265488"/>
          </a:xfrm>
          <a:prstGeom prst="roundRect">
            <a:avLst>
              <a:gd name="adj" fmla="val 696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&lt;html&gt;</a:t>
            </a:r>
            <a:endParaRPr lang="en-US" b="1" dirty="0"/>
          </a:p>
          <a:p>
            <a:pPr eaLnBrk="0" hangingPunct="0"/>
            <a:r>
              <a:rPr lang="en-US" b="1" dirty="0"/>
              <a:t>&lt;head&gt;</a:t>
            </a:r>
            <a:endParaRPr lang="en-US" b="1" dirty="0"/>
          </a:p>
          <a:p>
            <a:pPr eaLnBrk="0" hangingPunct="0"/>
            <a:r>
              <a:rPr lang="en-US" b="1" dirty="0"/>
              <a:t>&lt;title&gt;</a:t>
            </a:r>
            <a:r>
              <a:rPr lang="zh-CN" altLang="en-US" b="1" dirty="0">
                <a:ea typeface="黑体" panose="02010609060101010101" pitchFamily="2" charset="-122"/>
              </a:rPr>
              <a:t>我的第一个网页</a:t>
            </a:r>
            <a:r>
              <a:rPr lang="zh-CN" altLang="en-US" b="1" dirty="0"/>
              <a:t> </a:t>
            </a:r>
            <a:r>
              <a:rPr lang="en-US" b="1" dirty="0"/>
              <a:t>&lt;/title&gt;</a:t>
            </a:r>
            <a:endParaRPr lang="en-US" b="1" dirty="0"/>
          </a:p>
          <a:p>
            <a:pPr eaLnBrk="0" hangingPunct="0"/>
            <a:r>
              <a:rPr lang="en-US" b="1" dirty="0"/>
              <a:t>&lt;meta </a:t>
            </a:r>
            <a:r>
              <a:rPr lang="en-US" b="1" dirty="0" err="1"/>
              <a:t>charset</a:t>
            </a:r>
            <a:r>
              <a:rPr lang="en-US" b="1" dirty="0"/>
              <a:t>="utf-8"&gt;</a:t>
            </a:r>
            <a:endParaRPr lang="en-US" b="1" dirty="0"/>
          </a:p>
          <a:p>
            <a:pPr eaLnBrk="0" hangingPunct="0"/>
            <a:r>
              <a:rPr lang="en-US" b="1" dirty="0"/>
              <a:t>&lt;/head&gt;</a:t>
            </a:r>
            <a:endParaRPr lang="en-US" b="1" dirty="0"/>
          </a:p>
          <a:p>
            <a:pPr eaLnBrk="0" hangingPunct="0"/>
            <a:endParaRPr lang="en-US" b="1" dirty="0"/>
          </a:p>
          <a:p>
            <a:pPr eaLnBrk="0" hangingPunct="0"/>
            <a:r>
              <a:rPr lang="en-US" b="1" dirty="0"/>
              <a:t>&lt;body &gt;</a:t>
            </a:r>
            <a:endParaRPr lang="en-US" b="1" dirty="0"/>
          </a:p>
          <a:p>
            <a:pPr eaLnBrk="0" hangingPunct="0"/>
            <a:r>
              <a:rPr lang="en-US" b="1" dirty="0"/>
              <a:t>       Hello World!</a:t>
            </a:r>
            <a:endParaRPr lang="en-US" b="1" dirty="0"/>
          </a:p>
          <a:p>
            <a:pPr eaLnBrk="0" hangingPunct="0"/>
            <a:r>
              <a:rPr lang="en-US" b="1" dirty="0"/>
              <a:t>&lt;/body&gt;</a:t>
            </a:r>
            <a:endParaRPr lang="en-US" b="1" dirty="0"/>
          </a:p>
          <a:p>
            <a:pPr eaLnBrk="0" hangingPunct="0"/>
            <a:endParaRPr lang="en-US" b="1" dirty="0"/>
          </a:p>
          <a:p>
            <a:pPr eaLnBrk="0" hangingPunct="0"/>
            <a:r>
              <a:rPr lang="en-US" b="1" dirty="0"/>
              <a:t>&lt;/html&gt;</a:t>
            </a:r>
            <a:endParaRPr lang="en-US" b="1" dirty="0"/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2843213" y="2134195"/>
            <a:ext cx="1222375" cy="398462"/>
          </a:xfrm>
          <a:prstGeom prst="wedgeRoundRectCallout">
            <a:avLst>
              <a:gd name="adj1" fmla="val -41037"/>
              <a:gd name="adj2" fmla="val 9900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0" hangingPunct="0"/>
            <a:r>
              <a:rPr lang="zh-CN" altLang="en-US" b="1">
                <a:ea typeface="黑体" panose="02010609060101010101" pitchFamily="2" charset="-122"/>
              </a:rPr>
              <a:t>网页标题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1835150" y="4294782"/>
            <a:ext cx="2160588" cy="693738"/>
          </a:xfrm>
          <a:prstGeom prst="wedgeRoundRectCallout">
            <a:avLst>
              <a:gd name="adj1" fmla="val -43389"/>
              <a:gd name="adj2" fmla="val -932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0" hangingPunct="0"/>
            <a:r>
              <a:rPr lang="zh-CN" altLang="en-US" b="1" dirty="0">
                <a:ea typeface="黑体" panose="02010609060101010101" pitchFamily="2" charset="-122"/>
              </a:rPr>
              <a:t>网页内容，可以是文本、图像等</a:t>
            </a:r>
            <a:endParaRPr lang="zh-CN" altLang="en-US" b="1" dirty="0">
              <a:ea typeface="黑体" panose="02010609060101010101" pitchFamily="2" charset="-122"/>
            </a:endParaRPr>
          </a:p>
        </p:txBody>
      </p:sp>
      <p:sp>
        <p:nvSpPr>
          <p:cNvPr id="10" name="右大括号 9"/>
          <p:cNvSpPr/>
          <p:nvPr/>
        </p:nvSpPr>
        <p:spPr bwMode="auto">
          <a:xfrm>
            <a:off x="4429125" y="2205632"/>
            <a:ext cx="288925" cy="863600"/>
          </a:xfrm>
          <a:prstGeom prst="rightBrace">
            <a:avLst>
              <a:gd name="adj1" fmla="val 24701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1" name="右大括号 10"/>
          <p:cNvSpPr/>
          <p:nvPr/>
        </p:nvSpPr>
        <p:spPr bwMode="auto">
          <a:xfrm>
            <a:off x="4356100" y="3358157"/>
            <a:ext cx="288925" cy="863600"/>
          </a:xfrm>
          <a:prstGeom prst="rightBrace">
            <a:avLst>
              <a:gd name="adj1" fmla="val 24701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4787900" y="2342157"/>
            <a:ext cx="2025650" cy="704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b="1">
                <a:ea typeface="黑体" panose="02010609060101010101" pitchFamily="2" charset="-122"/>
              </a:rPr>
              <a:t>&lt;head&gt;</a:t>
            </a:r>
            <a:r>
              <a:rPr lang="zh-CN" altLang="en-US" b="1">
                <a:ea typeface="黑体" panose="02010609060101010101" pitchFamily="2" charset="-122"/>
              </a:rPr>
              <a:t>头部部分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4787900" y="3467695"/>
            <a:ext cx="2089150" cy="704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b="1">
                <a:ea typeface="黑体" panose="02010609060101010101" pitchFamily="2" charset="-122"/>
              </a:rPr>
              <a:t>&lt;body&gt;</a:t>
            </a:r>
            <a:r>
              <a:rPr lang="zh-CN" altLang="en-US" b="1">
                <a:ea typeface="黑体" panose="02010609060101010101" pitchFamily="2" charset="-122"/>
              </a:rPr>
              <a:t>主体部分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14" name="右大括号 13"/>
          <p:cNvSpPr/>
          <p:nvPr/>
        </p:nvSpPr>
        <p:spPr bwMode="auto">
          <a:xfrm>
            <a:off x="6921500" y="2011957"/>
            <a:ext cx="415925" cy="2819400"/>
          </a:xfrm>
          <a:prstGeom prst="rightBrace">
            <a:avLst>
              <a:gd name="adj1" fmla="val 56018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7383463" y="3045420"/>
            <a:ext cx="1512887" cy="757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miter lim="800000"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b="1">
                <a:ea typeface="黑体" panose="02010609060101010101" pitchFamily="2" charset="-122"/>
              </a:rPr>
              <a:t>HTML </a:t>
            </a:r>
            <a:r>
              <a:rPr lang="zh-CN" altLang="en-US" b="1">
                <a:ea typeface="黑体" panose="02010609060101010101" pitchFamily="2" charset="-122"/>
              </a:rPr>
              <a:t>网页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446088" y="5806082"/>
            <a:ext cx="7942262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sz="2000" b="1">
                <a:ea typeface="黑体" panose="02010609060101010101" pitchFamily="2" charset="-122"/>
              </a:rPr>
              <a:t>这部分包含文本、图像和链接，它包括在 </a:t>
            </a:r>
            <a:r>
              <a:rPr lang="en-US" sz="2000" b="1">
                <a:solidFill>
                  <a:srgbClr val="FF0000"/>
                </a:solidFill>
                <a:ea typeface="黑体" panose="02010609060101010101" pitchFamily="2" charset="-122"/>
              </a:rPr>
              <a:t>&lt;body&gt;…&lt;/body&gt;</a:t>
            </a:r>
            <a:r>
              <a:rPr lang="en-US" sz="2000" b="1">
                <a:ea typeface="黑体" panose="02010609060101010101" pitchFamily="2" charset="-122"/>
              </a:rPr>
              <a:t> </a:t>
            </a:r>
            <a:r>
              <a:rPr lang="zh-CN" altLang="en-US" sz="2000" b="1">
                <a:ea typeface="黑体" panose="02010609060101010101" pitchFamily="2" charset="-122"/>
              </a:rPr>
              <a:t>标签内</a:t>
            </a:r>
            <a:endParaRPr lang="zh-CN" altLang="en-US" sz="20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2" grpId="0" bldLvl="0" animBg="1"/>
      <p:bldP spid="13" grpId="0" bldLvl="0" animBg="1"/>
      <p:bldP spid="15" grpId="0" bldLvl="0" animBg="1"/>
      <p:bldP spid="1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HTML5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基本结构 ：</a:t>
            </a:r>
            <a:endParaRPr lang="zh-CN" altLang="en-US" sz="32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&lt;!DOCTYPE html&gt;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命名文档类型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&lt;html&gt;&lt;/html&gt;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说明我们写的是标记语言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&lt;head&gt;&lt;/head&gt;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文件头部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&lt;title&gt;&lt;/title&gt;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文件标题（显示在状态栏上的内容）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&lt;meta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charset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="utf-8" /&gt;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编码格式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&lt;body&gt;&lt;/body&gt;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文件主体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所有要写的内容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文件命名规则：用英文，不用中文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名称全部用小写英文字母、数字、下划线的组合，其中不得包含汉字、空格和特殊字符；必须以英文字母开头。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六、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基本语法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1. &lt;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常规标记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&gt;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      &lt;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标记  属性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属性值”   属性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属性值”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&gt;&lt;/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&gt;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空标记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      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标记 属性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属性值”  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/&gt;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标记在表示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文档内容结构和含义的时候，通常有两种方式，我们分别称单标记和双标记，或者叫空标记和普通标记</a:t>
            </a:r>
            <a:endParaRPr lang="zh-CN" altLang="en-US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六、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基本语法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说明：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写在</a:t>
            </a:r>
            <a:r>
              <a:rPr lang="en-US" altLang="zh-CN" sz="2400" b="1" dirty="0" smtClean="0"/>
              <a:t>&lt;&gt;</a:t>
            </a:r>
            <a:r>
              <a:rPr lang="zh-CN" altLang="en-US" sz="2400" b="1" dirty="0" smtClean="0"/>
              <a:t>中的第一个单词叫做标记，标签，元素。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标记和属性用空格隔开，属性和属性值用等号连接，属性值必须放在“”号内。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一个标记可以没有属性也可以有多个属性，属性和属性之间不分先后顺序。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空标记没有结束标签，用“</a:t>
            </a:r>
            <a:r>
              <a:rPr lang="en-US" altLang="zh-CN" sz="2400" b="1" dirty="0" smtClean="0"/>
              <a:t>/”</a:t>
            </a:r>
            <a:r>
              <a:rPr lang="zh-CN" altLang="en-US" sz="2400" b="1" dirty="0" smtClean="0"/>
              <a:t>代替。例如：</a:t>
            </a:r>
            <a:r>
              <a:rPr lang="en-US" altLang="zh-CN" sz="2400" b="1" dirty="0" smtClean="0"/>
              <a:t>&lt;hr /&gt;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 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常用标记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611560" y="1727796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635372" y="1700808"/>
            <a:ext cx="35467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L 形 16"/>
          <p:cNvSpPr/>
          <p:nvPr/>
        </p:nvSpPr>
        <p:spPr bwMode="auto">
          <a:xfrm rot="16200000">
            <a:off x="649444" y="1797862"/>
            <a:ext cx="464083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38"/>
          <p:cNvSpPr txBox="1">
            <a:spLocks noChangeArrowheads="1"/>
          </p:cNvSpPr>
          <p:nvPr/>
        </p:nvSpPr>
        <p:spPr bwMode="auto">
          <a:xfrm>
            <a:off x="1349200" y="1700808"/>
            <a:ext cx="703532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文本标题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9" name="矩形 35"/>
          <p:cNvSpPr>
            <a:spLocks noChangeArrowheads="1"/>
          </p:cNvSpPr>
          <p:nvPr/>
        </p:nvSpPr>
        <p:spPr bwMode="auto">
          <a:xfrm>
            <a:off x="611560" y="2393329"/>
            <a:ext cx="428013" cy="448452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611560" y="2348880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L 形 37"/>
          <p:cNvSpPr/>
          <p:nvPr/>
        </p:nvSpPr>
        <p:spPr bwMode="auto">
          <a:xfrm rot="16200000">
            <a:off x="648843" y="2462410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1349200" y="2366342"/>
            <a:ext cx="703532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字体及字符实体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13" name="矩形 40"/>
          <p:cNvSpPr>
            <a:spLocks noChangeArrowheads="1"/>
          </p:cNvSpPr>
          <p:nvPr/>
        </p:nvSpPr>
        <p:spPr bwMode="auto">
          <a:xfrm>
            <a:off x="611560" y="3106069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4" name="文本框 41"/>
          <p:cNvSpPr txBox="1">
            <a:spLocks noChangeArrowheads="1"/>
          </p:cNvSpPr>
          <p:nvPr/>
        </p:nvSpPr>
        <p:spPr bwMode="auto">
          <a:xfrm>
            <a:off x="611560" y="3063206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L 形 42"/>
          <p:cNvSpPr/>
          <p:nvPr/>
        </p:nvSpPr>
        <p:spPr bwMode="auto">
          <a:xfrm rot="16200000">
            <a:off x="648843" y="3176736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文本框 43"/>
          <p:cNvSpPr txBox="1">
            <a:spLocks noChangeArrowheads="1"/>
          </p:cNvSpPr>
          <p:nvPr/>
        </p:nvSpPr>
        <p:spPr bwMode="auto">
          <a:xfrm>
            <a:off x="1349200" y="3080668"/>
            <a:ext cx="663979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常用元素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15455" y="3833144"/>
            <a:ext cx="428013" cy="448452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8" name="文本框 36"/>
          <p:cNvSpPr txBox="1">
            <a:spLocks noChangeArrowheads="1"/>
          </p:cNvSpPr>
          <p:nvPr/>
        </p:nvSpPr>
        <p:spPr bwMode="auto">
          <a:xfrm>
            <a:off x="615455" y="3788695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L 形 37"/>
          <p:cNvSpPr/>
          <p:nvPr/>
        </p:nvSpPr>
        <p:spPr bwMode="auto">
          <a:xfrm rot="16200000">
            <a:off x="652738" y="3902225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文本框 38"/>
          <p:cNvSpPr txBox="1">
            <a:spLocks noChangeArrowheads="1"/>
          </p:cNvSpPr>
          <p:nvPr/>
        </p:nvSpPr>
        <p:spPr bwMode="auto">
          <a:xfrm>
            <a:off x="1353095" y="3806157"/>
            <a:ext cx="703532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列表的应用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21" name="矩形 40"/>
          <p:cNvSpPr>
            <a:spLocks noChangeArrowheads="1"/>
          </p:cNvSpPr>
          <p:nvPr/>
        </p:nvSpPr>
        <p:spPr bwMode="auto">
          <a:xfrm>
            <a:off x="615455" y="4551983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2" name="文本框 41"/>
          <p:cNvSpPr txBox="1">
            <a:spLocks noChangeArrowheads="1"/>
          </p:cNvSpPr>
          <p:nvPr/>
        </p:nvSpPr>
        <p:spPr bwMode="auto">
          <a:xfrm>
            <a:off x="615455" y="4509120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L 形 42"/>
          <p:cNvSpPr/>
          <p:nvPr/>
        </p:nvSpPr>
        <p:spPr bwMode="auto">
          <a:xfrm rot="16200000">
            <a:off x="652738" y="4622649"/>
            <a:ext cx="465285" cy="460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4" name="文本框 43"/>
          <p:cNvSpPr txBox="1">
            <a:spLocks noChangeArrowheads="1"/>
          </p:cNvSpPr>
          <p:nvPr/>
        </p:nvSpPr>
        <p:spPr bwMode="auto">
          <a:xfrm>
            <a:off x="1353095" y="4526582"/>
            <a:ext cx="663979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超链接和图像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25" name="矩形 40"/>
          <p:cNvSpPr>
            <a:spLocks noChangeArrowheads="1"/>
          </p:cNvSpPr>
          <p:nvPr/>
        </p:nvSpPr>
        <p:spPr bwMode="auto">
          <a:xfrm>
            <a:off x="611560" y="5271718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6" name="文本框 41"/>
          <p:cNvSpPr txBox="1">
            <a:spLocks noChangeArrowheads="1"/>
          </p:cNvSpPr>
          <p:nvPr/>
        </p:nvSpPr>
        <p:spPr bwMode="auto">
          <a:xfrm>
            <a:off x="611560" y="5228855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L 形 42"/>
          <p:cNvSpPr/>
          <p:nvPr/>
        </p:nvSpPr>
        <p:spPr bwMode="auto">
          <a:xfrm rot="16200000">
            <a:off x="648843" y="5342384"/>
            <a:ext cx="465285" cy="460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43"/>
          <p:cNvSpPr txBox="1">
            <a:spLocks noChangeArrowheads="1"/>
          </p:cNvSpPr>
          <p:nvPr/>
        </p:nvSpPr>
        <p:spPr bwMode="auto">
          <a:xfrm>
            <a:off x="1349200" y="5246317"/>
            <a:ext cx="663979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表格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29" name="矩形 40"/>
          <p:cNvSpPr>
            <a:spLocks noChangeArrowheads="1"/>
          </p:cNvSpPr>
          <p:nvPr/>
        </p:nvSpPr>
        <p:spPr bwMode="auto">
          <a:xfrm>
            <a:off x="611560" y="5991798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30" name="文本框 41"/>
          <p:cNvSpPr txBox="1">
            <a:spLocks noChangeArrowheads="1"/>
          </p:cNvSpPr>
          <p:nvPr/>
        </p:nvSpPr>
        <p:spPr bwMode="auto">
          <a:xfrm>
            <a:off x="611560" y="5948935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L 形 42"/>
          <p:cNvSpPr/>
          <p:nvPr/>
        </p:nvSpPr>
        <p:spPr bwMode="auto">
          <a:xfrm rot="16200000">
            <a:off x="648843" y="6062464"/>
            <a:ext cx="465285" cy="460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" name="文本框 43"/>
          <p:cNvSpPr txBox="1">
            <a:spLocks noChangeArrowheads="1"/>
          </p:cNvSpPr>
          <p:nvPr/>
        </p:nvSpPr>
        <p:spPr bwMode="auto">
          <a:xfrm>
            <a:off x="1349200" y="5966397"/>
            <a:ext cx="663979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表单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文本标题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67136" y="2636912"/>
          <a:ext cx="6517232" cy="3373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57606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&lt;h# &gt; &lt;/h#&gt;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9731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其中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可以选择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－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；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文本标题（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h1-h6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）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&lt;h1&gt;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一级标题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&lt;/h1&gt;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&lt;h2&gt;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二级标题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&lt;/h2&gt;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&lt;h6&gt;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六级标题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&lt;/h6&gt;       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L 形 37"/>
          <p:cNvSpPr/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67587"/>
          <p:cNvSpPr>
            <a:spLocks noChangeArrowheads="1"/>
          </p:cNvSpPr>
          <p:nvPr/>
        </p:nvSpPr>
        <p:spPr bwMode="auto">
          <a:xfrm>
            <a:off x="683568" y="1982366"/>
            <a:ext cx="4113212" cy="1114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ea typeface="黑体" panose="02010609060101010101" pitchFamily="2" charset="-122"/>
              </a:rPr>
              <a:t>&lt;h1&gt;</a:t>
            </a:r>
            <a:r>
              <a:rPr lang="zh-CN" altLang="en-US" sz="2000" b="1">
                <a:ea typeface="黑体" panose="02010609060101010101" pitchFamily="2" charset="-122"/>
              </a:rPr>
              <a:t>标题</a:t>
            </a:r>
            <a:r>
              <a:rPr lang="en-US" sz="2000" b="1">
                <a:ea typeface="黑体" panose="02010609060101010101" pitchFamily="2" charset="-122"/>
              </a:rPr>
              <a:t>&lt;/h1&gt;</a:t>
            </a:r>
            <a:endParaRPr lang="en-US" sz="2000" b="1">
              <a:ea typeface="黑体" panose="02010609060101010101" pitchFamily="2" charset="-122"/>
            </a:endParaRPr>
          </a:p>
          <a:p>
            <a:pPr eaLnBrk="0" hangingPunct="0"/>
            <a:r>
              <a:rPr lang="en-US" sz="2000" b="1"/>
              <a:t>……</a:t>
            </a:r>
            <a:endParaRPr lang="en-US" sz="2000" b="1"/>
          </a:p>
          <a:p>
            <a:pPr eaLnBrk="0" hangingPunct="0"/>
            <a:r>
              <a:rPr lang="en-US" sz="2000" b="1">
                <a:ea typeface="黑体" panose="02010609060101010101" pitchFamily="2" charset="-122"/>
              </a:rPr>
              <a:t>&lt;h6&gt;</a:t>
            </a:r>
            <a:r>
              <a:rPr lang="zh-CN" altLang="en-US" sz="2000" b="1">
                <a:ea typeface="黑体" panose="02010609060101010101" pitchFamily="2" charset="-122"/>
              </a:rPr>
              <a:t>标题</a:t>
            </a:r>
            <a:r>
              <a:rPr lang="en-US" sz="2000" b="1">
                <a:ea typeface="黑体" panose="02010609060101010101" pitchFamily="2" charset="-122"/>
              </a:rPr>
              <a:t>&lt;/h6&gt;</a:t>
            </a:r>
            <a:endParaRPr lang="en-US" sz="2000" b="1">
              <a:ea typeface="黑体" panose="02010609060101010101" pitchFamily="2" charset="-122"/>
            </a:endParaRPr>
          </a:p>
        </p:txBody>
      </p:sp>
      <p:sp>
        <p:nvSpPr>
          <p:cNvPr id="10" name="圆角矩形 67588"/>
          <p:cNvSpPr>
            <a:spLocks noChangeArrowheads="1"/>
          </p:cNvSpPr>
          <p:nvPr/>
        </p:nvSpPr>
        <p:spPr bwMode="auto">
          <a:xfrm>
            <a:off x="688330" y="3349203"/>
            <a:ext cx="4243388" cy="3032125"/>
          </a:xfrm>
          <a:prstGeom prst="roundRect">
            <a:avLst>
              <a:gd name="adj" fmla="val 1065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ea typeface="黑体" panose="02010609060101010101" pitchFamily="2" charset="-122"/>
              </a:rPr>
              <a:t>……</a:t>
            </a:r>
            <a:endParaRPr lang="en-US" b="1">
              <a:ea typeface="黑体" panose="02010609060101010101" pitchFamily="2" charset="-122"/>
            </a:endParaRPr>
          </a:p>
          <a:p>
            <a:pPr eaLnBrk="0" hangingPunct="0"/>
            <a:r>
              <a:rPr lang="en-US" b="1">
                <a:ea typeface="黑体" panose="02010609060101010101" pitchFamily="2" charset="-122"/>
              </a:rPr>
              <a:t>&lt;body&gt;</a:t>
            </a:r>
            <a:endParaRPr lang="en-US" b="1">
              <a:ea typeface="黑体" panose="02010609060101010101" pitchFamily="2" charset="-122"/>
            </a:endParaRPr>
          </a:p>
          <a:p>
            <a:pPr eaLnBrk="0" hangingPunct="0"/>
            <a:r>
              <a:rPr lang="en-US" b="1">
                <a:ea typeface="黑体" panose="02010609060101010101" pitchFamily="2" charset="-122"/>
              </a:rPr>
              <a:t>  </a:t>
            </a:r>
            <a:r>
              <a:rPr lang="en-US" b="1">
                <a:solidFill>
                  <a:srgbClr val="0000FF"/>
                </a:solidFill>
                <a:ea typeface="黑体" panose="02010609060101010101" pitchFamily="2" charset="-122"/>
              </a:rPr>
              <a:t>&lt;h1&gt;</a:t>
            </a:r>
            <a:r>
              <a:rPr lang="zh-CN" altLang="en-US" b="1">
                <a:ea typeface="黑体" panose="02010609060101010101" pitchFamily="2" charset="-122"/>
              </a:rPr>
              <a:t>一级标题</a:t>
            </a:r>
            <a:r>
              <a:rPr lang="en-US" b="1">
                <a:solidFill>
                  <a:srgbClr val="0000FF"/>
                </a:solidFill>
                <a:ea typeface="黑体" panose="02010609060101010101" pitchFamily="2" charset="-122"/>
              </a:rPr>
              <a:t>&lt;/h1&gt;</a:t>
            </a:r>
            <a:endParaRPr lang="en-US" b="1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eaLnBrk="0" hangingPunct="0"/>
            <a:r>
              <a:rPr lang="en-US" b="1">
                <a:ea typeface="黑体" panose="02010609060101010101" pitchFamily="2" charset="-122"/>
              </a:rPr>
              <a:t>  &lt;h2&gt;</a:t>
            </a:r>
            <a:r>
              <a:rPr lang="zh-CN" altLang="en-US" b="1">
                <a:ea typeface="黑体" panose="02010609060101010101" pitchFamily="2" charset="-122"/>
              </a:rPr>
              <a:t>二级标题</a:t>
            </a:r>
            <a:r>
              <a:rPr lang="en-US" b="1">
                <a:ea typeface="黑体" panose="02010609060101010101" pitchFamily="2" charset="-122"/>
              </a:rPr>
              <a:t>&lt;/h2&gt;</a:t>
            </a:r>
            <a:endParaRPr lang="en-US" b="1">
              <a:ea typeface="黑体" panose="02010609060101010101" pitchFamily="2" charset="-122"/>
            </a:endParaRPr>
          </a:p>
          <a:p>
            <a:pPr eaLnBrk="0" hangingPunct="0"/>
            <a:r>
              <a:rPr lang="en-US" b="1">
                <a:ea typeface="黑体" panose="02010609060101010101" pitchFamily="2" charset="-122"/>
              </a:rPr>
              <a:t>  &lt;h3&gt;</a:t>
            </a:r>
            <a:r>
              <a:rPr lang="zh-CN" altLang="en-US" b="1">
                <a:ea typeface="黑体" panose="02010609060101010101" pitchFamily="2" charset="-122"/>
              </a:rPr>
              <a:t>三级标题</a:t>
            </a:r>
            <a:r>
              <a:rPr lang="en-US" b="1">
                <a:ea typeface="黑体" panose="02010609060101010101" pitchFamily="2" charset="-122"/>
              </a:rPr>
              <a:t>&lt;/h3&gt;</a:t>
            </a:r>
            <a:endParaRPr lang="en-US" b="1">
              <a:ea typeface="黑体" panose="02010609060101010101" pitchFamily="2" charset="-122"/>
            </a:endParaRPr>
          </a:p>
          <a:p>
            <a:pPr eaLnBrk="0" hangingPunct="0"/>
            <a:r>
              <a:rPr lang="en-US" b="1">
                <a:ea typeface="黑体" panose="02010609060101010101" pitchFamily="2" charset="-122"/>
              </a:rPr>
              <a:t>  &lt;h4&gt;</a:t>
            </a:r>
            <a:r>
              <a:rPr lang="zh-CN" altLang="en-US" b="1">
                <a:ea typeface="黑体" panose="02010609060101010101" pitchFamily="2" charset="-122"/>
              </a:rPr>
              <a:t>四级标题</a:t>
            </a:r>
            <a:r>
              <a:rPr lang="en-US" b="1">
                <a:ea typeface="黑体" panose="02010609060101010101" pitchFamily="2" charset="-122"/>
              </a:rPr>
              <a:t>&lt;/h4&gt;</a:t>
            </a:r>
            <a:endParaRPr lang="en-US" b="1">
              <a:ea typeface="黑体" panose="02010609060101010101" pitchFamily="2" charset="-122"/>
            </a:endParaRPr>
          </a:p>
          <a:p>
            <a:pPr eaLnBrk="0" hangingPunct="0"/>
            <a:r>
              <a:rPr lang="en-US" b="1">
                <a:ea typeface="黑体" panose="02010609060101010101" pitchFamily="2" charset="-122"/>
              </a:rPr>
              <a:t>  &lt;h5&gt;</a:t>
            </a:r>
            <a:r>
              <a:rPr lang="zh-CN" altLang="en-US" b="1">
                <a:ea typeface="黑体" panose="02010609060101010101" pitchFamily="2" charset="-122"/>
              </a:rPr>
              <a:t>五级标题</a:t>
            </a:r>
            <a:r>
              <a:rPr lang="en-US" b="1">
                <a:ea typeface="黑体" panose="02010609060101010101" pitchFamily="2" charset="-122"/>
              </a:rPr>
              <a:t>&lt;/h5&gt;</a:t>
            </a:r>
            <a:endParaRPr lang="en-US" b="1">
              <a:ea typeface="黑体" panose="02010609060101010101" pitchFamily="2" charset="-122"/>
            </a:endParaRPr>
          </a:p>
          <a:p>
            <a:pPr eaLnBrk="0" hangingPunct="0"/>
            <a:r>
              <a:rPr lang="en-US" b="1">
                <a:ea typeface="黑体" panose="02010609060101010101" pitchFamily="2" charset="-122"/>
              </a:rPr>
              <a:t>  </a:t>
            </a:r>
            <a:r>
              <a:rPr lang="en-US" b="1">
                <a:solidFill>
                  <a:srgbClr val="0000FF"/>
                </a:solidFill>
                <a:ea typeface="黑体" panose="02010609060101010101" pitchFamily="2" charset="-122"/>
              </a:rPr>
              <a:t>&lt;h6&gt;</a:t>
            </a:r>
            <a:r>
              <a:rPr lang="zh-CN" altLang="en-US" b="1">
                <a:ea typeface="黑体" panose="02010609060101010101" pitchFamily="2" charset="-122"/>
              </a:rPr>
              <a:t>六级标题</a:t>
            </a:r>
            <a:r>
              <a:rPr lang="en-US" b="1">
                <a:solidFill>
                  <a:srgbClr val="0000FF"/>
                </a:solidFill>
                <a:ea typeface="黑体" panose="02010609060101010101" pitchFamily="2" charset="-122"/>
              </a:rPr>
              <a:t>&lt;/h6&gt;</a:t>
            </a:r>
            <a:endParaRPr lang="en-US" b="1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eaLnBrk="0" hangingPunct="0"/>
            <a:r>
              <a:rPr lang="en-US" b="1">
                <a:ea typeface="黑体" panose="02010609060101010101" pitchFamily="2" charset="-122"/>
              </a:rPr>
              <a:t>&lt;/body&gt;</a:t>
            </a:r>
            <a:endParaRPr lang="en-US" b="1">
              <a:ea typeface="黑体" panose="02010609060101010101" pitchFamily="2" charset="-122"/>
            </a:endParaRPr>
          </a:p>
          <a:p>
            <a:pPr eaLnBrk="0" hangingPunct="0"/>
            <a:r>
              <a:rPr lang="en-US" b="1">
                <a:ea typeface="黑体" panose="02010609060101010101" pitchFamily="2" charset="-122"/>
              </a:rPr>
              <a:t>……</a:t>
            </a:r>
            <a:endParaRPr lang="en-US" b="1">
              <a:ea typeface="黑体" panose="02010609060101010101" pitchFamily="2" charset="-122"/>
            </a:endParaRPr>
          </a:p>
        </p:txBody>
      </p:sp>
      <p:pic>
        <p:nvPicPr>
          <p:cNvPr id="11" name="图片 6758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52380" y="1983953"/>
            <a:ext cx="3462338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67590" descr="语法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518" y="212682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67591" descr="示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3955" y="342222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7024043" y="3133303"/>
            <a:ext cx="1403350" cy="990600"/>
          </a:xfrm>
          <a:prstGeom prst="wedgeRoundRectCallout">
            <a:avLst>
              <a:gd name="adj1" fmla="val -91292"/>
              <a:gd name="adj2" fmla="val 1520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eaLnBrk="0" hangingPunct="0"/>
            <a:r>
              <a:rPr lang="en-US" b="1">
                <a:latin typeface="黑体" panose="02010609060101010101" pitchFamily="2" charset="-122"/>
                <a:ea typeface="黑体" panose="02010609060101010101" pitchFamily="2" charset="-122"/>
              </a:rPr>
              <a:t>h1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最大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0" hangingPunct="0"/>
            <a:r>
              <a:rPr lang="en-US" b="1">
                <a:latin typeface="黑体" panose="02010609060101010101" pitchFamily="2" charset="-122"/>
                <a:ea typeface="黑体" panose="02010609060101010101" pitchFamily="2" charset="-122"/>
              </a:rPr>
              <a:t>h6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最小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0" hangingPunct="0"/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前后隔行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467544" y="1772469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03648" y="3443353"/>
          <a:ext cx="6517232" cy="13445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28305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&gt;&lt;/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  |  &lt;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&gt;&lt;/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8731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倾斜标记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403648" y="5075898"/>
          <a:ext cx="6517232" cy="14494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30389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&lt;b&gt;&lt;/b&gt; | &lt;strong&gt;&lt;/strong&gt;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9224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加粗标记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35"/>
          <p:cNvSpPr>
            <a:spLocks noChangeArrowheads="1"/>
          </p:cNvSpPr>
          <p:nvPr/>
        </p:nvSpPr>
        <p:spPr bwMode="auto">
          <a:xfrm>
            <a:off x="467544" y="1816918"/>
            <a:ext cx="428013" cy="448452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8" name="文本框 36"/>
          <p:cNvSpPr txBox="1">
            <a:spLocks noChangeArrowheads="1"/>
          </p:cNvSpPr>
          <p:nvPr/>
        </p:nvSpPr>
        <p:spPr bwMode="auto">
          <a:xfrm>
            <a:off x="467544" y="1772469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L 形 37"/>
          <p:cNvSpPr/>
          <p:nvPr/>
        </p:nvSpPr>
        <p:spPr bwMode="auto">
          <a:xfrm rot="16200000">
            <a:off x="504827" y="188599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1205184" y="1789931"/>
            <a:ext cx="703532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字体及字符实体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23528" y="2636912"/>
            <a:ext cx="8820472" cy="379248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字体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467544" y="1772469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03648" y="1700808"/>
          <a:ext cx="6517232" cy="15841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52338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&lt;u&gt;&lt;/u&gt;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6079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下划线标记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用来指示为文本加下划线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403648" y="3429000"/>
          <a:ext cx="6517232" cy="144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51277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273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空标记，用来设置字体换行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03648" y="5013176"/>
          <a:ext cx="6517232" cy="144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51277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&lt;hr /&gt;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273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空标记，用做水平线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一、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WEB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标准的概念及组成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6868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 smtClean="0"/>
              <a:t>WEB</a:t>
            </a:r>
            <a:r>
              <a:rPr lang="zh-CN" altLang="en-US" sz="2800" b="1" dirty="0" smtClean="0"/>
              <a:t>标准不是某一个标准，而是一系列标准的集合。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这些标准大部分由万维网联盟（外语缩写：</a:t>
            </a:r>
            <a:r>
              <a:rPr lang="en-US" altLang="zh-CN" sz="2800" b="1" dirty="0" smtClean="0"/>
              <a:t>W3C</a:t>
            </a:r>
            <a:r>
              <a:rPr lang="zh-CN" altLang="en-US" sz="2800" b="1" dirty="0" smtClean="0"/>
              <a:t>）起草和发布，也有一些是其他标准组织制订的标准，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比如</a:t>
            </a:r>
            <a:r>
              <a:rPr lang="en-US" altLang="zh-CN" sz="2800" b="1" dirty="0" smtClean="0"/>
              <a:t>ECMA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European Computer Manufacturers Association</a:t>
            </a:r>
            <a:r>
              <a:rPr lang="zh-CN" altLang="en-US" sz="2800" b="1" dirty="0" smtClean="0"/>
              <a:t>）的</a:t>
            </a:r>
            <a:r>
              <a:rPr lang="en-US" altLang="zh-CN" sz="2800" b="1" dirty="0" err="1" smtClean="0"/>
              <a:t>ECMAScript</a:t>
            </a:r>
            <a:r>
              <a:rPr lang="zh-CN" altLang="en-US" sz="2800" b="1" dirty="0" smtClean="0"/>
              <a:t>标准。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467544" y="1772469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03648" y="1700808"/>
          <a:ext cx="6517232" cy="27363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69046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&lt;ins&gt;&lt;/ins&gt;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4584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 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标记代表被插入的文字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标记的区别是：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 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标记代表有下划线，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是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inserted text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的缩写（插入文本），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通常应连同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标签一同使用，表示被插入与被删除的文本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03648" y="4653136"/>
          <a:ext cx="6517232" cy="144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51277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&lt;del&gt;&lt;/del&gt;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273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标记代表删除文字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467544" y="1772469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03648" y="1772816"/>
          <a:ext cx="6517232" cy="15841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71422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&lt;sup&gt;&lt;/sup&gt;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86995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用来设置上标字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03648" y="3717031"/>
          <a:ext cx="6517232" cy="144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51277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&lt;sub&gt;&lt;/sub&gt;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273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用来设置字体下标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457200" y="1903433"/>
            <a:ext cx="840108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字体样式的逻辑风格与物理风格</a:t>
            </a:r>
            <a:endParaRPr lang="zh-CN" altLang="en-US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物理风格：明确指明了字体的类型，无论是何种浏览器，遇到这些表示文字的标签时，都用相同的方式进行显示。如：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i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u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逻辑风格：并不能像物理风格那样明确知道字体的显示方式，而是让浏览器自行决定，不同的浏览器解释的效果可能不一样。如：</a:t>
            </a:r>
            <a:r>
              <a:rPr lang="en-US" altLang="zh-CN" sz="2400" b="1" dirty="0" err="1" smtClean="0"/>
              <a:t>em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strong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cite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code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small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big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samp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kbd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dfn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sup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sub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467544" y="1772469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03648" y="1772816"/>
          <a:ext cx="6517232" cy="18722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58818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&lt;P &gt;&lt;/P&gt;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8401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段落标记，标识一个段落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段落与段落之间有段间距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35"/>
          <p:cNvSpPr>
            <a:spLocks noChangeArrowheads="1"/>
          </p:cNvSpPr>
          <p:nvPr/>
        </p:nvSpPr>
        <p:spPr bwMode="auto">
          <a:xfrm>
            <a:off x="467544" y="1816918"/>
            <a:ext cx="428013" cy="448452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467544" y="1772469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L 形 37"/>
          <p:cNvSpPr/>
          <p:nvPr/>
        </p:nvSpPr>
        <p:spPr bwMode="auto">
          <a:xfrm rot="16200000">
            <a:off x="504827" y="188599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1205184" y="1789931"/>
            <a:ext cx="703532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字体及字符实体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323528" y="2636912"/>
            <a:ext cx="8820472" cy="379248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什么是字符实体？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在往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文档中写入特殊字符，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如“</a:t>
            </a:r>
            <a:r>
              <a:rPr lang="en-US" altLang="zh-CN" sz="2400" b="1" dirty="0" smtClean="0"/>
              <a:t>〈”</a:t>
            </a:r>
            <a:r>
              <a:rPr lang="zh-CN" altLang="en-US" sz="2400" b="1" dirty="0" smtClean="0"/>
              <a:t>、“</a:t>
            </a:r>
            <a:r>
              <a:rPr lang="en-US" altLang="zh-CN" sz="2400" b="1" dirty="0" smtClean="0"/>
              <a:t>〉”</a:t>
            </a:r>
            <a:r>
              <a:rPr lang="zh-CN" altLang="en-US" sz="2400" b="1" dirty="0" smtClean="0"/>
              <a:t>、“</a:t>
            </a:r>
            <a:r>
              <a:rPr lang="en-US" altLang="zh-CN" sz="2400" b="1" dirty="0" smtClean="0"/>
              <a:t>&amp;”</a:t>
            </a:r>
            <a:r>
              <a:rPr lang="zh-CN" altLang="en-US" sz="2400" b="1" dirty="0" smtClean="0"/>
              <a:t>、“ ”等要使用特殊的代码，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浏览器会用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命令对这些特殊代码进行翻译。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往网页中输入特殊字符，需在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代码中加入以</a:t>
            </a:r>
            <a:r>
              <a:rPr lang="en-US" altLang="zh-CN" sz="2400" b="1" dirty="0" smtClean="0"/>
              <a:t>&amp;</a:t>
            </a:r>
            <a:r>
              <a:rPr lang="zh-CN" altLang="en-US" sz="2400" b="1" dirty="0" smtClean="0"/>
              <a:t>开头的字母组合或以</a:t>
            </a:r>
            <a:r>
              <a:rPr lang="en-US" altLang="zh-CN" sz="2400" b="1" dirty="0" smtClean="0"/>
              <a:t>&amp;#</a:t>
            </a:r>
            <a:r>
              <a:rPr lang="zh-CN" altLang="en-US" sz="2400" b="1" dirty="0" smtClean="0"/>
              <a:t>开头的数字。 </a:t>
            </a:r>
            <a:br>
              <a:rPr lang="zh-CN" altLang="en-US" sz="2400" b="1" dirty="0" smtClean="0"/>
            </a:b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常见的有：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&amp;</a:t>
            </a:r>
            <a:r>
              <a:rPr lang="en-US" altLang="zh-CN" sz="2400" b="1" dirty="0" err="1" smtClean="0"/>
              <a:t>nbsp</a:t>
            </a:r>
            <a:r>
              <a:rPr lang="en-US" altLang="zh-CN" sz="2400" b="1" dirty="0" smtClean="0"/>
              <a:t>; </a:t>
            </a:r>
            <a:r>
              <a:rPr lang="zh-CN" altLang="en-US" sz="2400" b="1" dirty="0" smtClean="0"/>
              <a:t>不换行空格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&amp;</a:t>
            </a:r>
            <a:r>
              <a:rPr lang="en-US" altLang="zh-CN" sz="2400" b="1" dirty="0" err="1" smtClean="0"/>
              <a:t>gt</a:t>
            </a:r>
            <a:r>
              <a:rPr lang="en-US" altLang="zh-CN" sz="2400" b="1" dirty="0" smtClean="0"/>
              <a:t>; </a:t>
            </a:r>
            <a:r>
              <a:rPr lang="zh-CN" altLang="en-US" sz="2400" b="1" dirty="0" smtClean="0"/>
              <a:t>右尖括号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&amp;</a:t>
            </a:r>
            <a:r>
              <a:rPr lang="en-US" altLang="zh-CN" sz="2400" b="1" dirty="0" err="1" smtClean="0"/>
              <a:t>lt</a:t>
            </a:r>
            <a:r>
              <a:rPr lang="en-US" altLang="zh-CN" sz="2400" b="1" dirty="0" smtClean="0"/>
              <a:t>; </a:t>
            </a:r>
            <a:r>
              <a:rPr lang="zh-CN" altLang="en-US" sz="2400" b="1" dirty="0" smtClean="0"/>
              <a:t>左尖括号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&amp;copy;    </a:t>
            </a:r>
            <a:r>
              <a:rPr lang="zh-CN" altLang="en-US" sz="2400" b="1" dirty="0" smtClean="0"/>
              <a:t>备案中图标</a:t>
            </a:r>
            <a:endParaRPr lang="zh-CN" altLang="en-US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5" name="矩形 40"/>
          <p:cNvSpPr>
            <a:spLocks noChangeArrowheads="1"/>
          </p:cNvSpPr>
          <p:nvPr/>
        </p:nvSpPr>
        <p:spPr bwMode="auto">
          <a:xfrm>
            <a:off x="434927" y="1887687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41"/>
          <p:cNvSpPr txBox="1">
            <a:spLocks noChangeArrowheads="1"/>
          </p:cNvSpPr>
          <p:nvPr/>
        </p:nvSpPr>
        <p:spPr bwMode="auto">
          <a:xfrm>
            <a:off x="434927" y="1844824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L 形 42"/>
          <p:cNvSpPr/>
          <p:nvPr/>
        </p:nvSpPr>
        <p:spPr bwMode="auto">
          <a:xfrm rot="16200000">
            <a:off x="472210" y="1958353"/>
            <a:ext cx="465285" cy="460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43"/>
          <p:cNvSpPr txBox="1">
            <a:spLocks noChangeArrowheads="1"/>
          </p:cNvSpPr>
          <p:nvPr/>
        </p:nvSpPr>
        <p:spPr bwMode="auto">
          <a:xfrm>
            <a:off x="1172567" y="1862286"/>
            <a:ext cx="663979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常用元素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00" y="2571744"/>
          <a:ext cx="7128792" cy="38633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0179"/>
                <a:gridCol w="5828613"/>
              </a:tblGrid>
              <a:tr h="77857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&lt;div&gt;&lt;/div&gt;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8477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&lt;div id="id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名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"/class="class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名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"&gt;&lt;/div&gt;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&lt;div&gt; 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可定义文档中的分区或节（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division/section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）。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&lt;div&gt; 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标签可以把文档分割为独立的、不同的部分。它可以用作严格的组织工具，并且不使用任何格式与其关联。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如果用 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或 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来标记 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&lt;div&gt;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，那么该标签的作用会变得更加有效。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）、在</a:t>
            </a:r>
            <a:r>
              <a:rPr lang="en-US" altLang="zh-CN" sz="2400" b="1" dirty="0" smtClean="0"/>
              <a:t>DIV+CSS</a:t>
            </a:r>
            <a:r>
              <a:rPr lang="zh-CN" altLang="en-US" sz="2400" b="1" dirty="0" smtClean="0"/>
              <a:t>切图布局重构技术中，提到</a:t>
            </a:r>
            <a:r>
              <a:rPr lang="en-US" altLang="zh-CN" sz="2400" b="1" dirty="0" smtClean="0"/>
              <a:t>div</a:t>
            </a:r>
            <a:r>
              <a:rPr lang="zh-CN" altLang="en-US" sz="2400" b="1" dirty="0" smtClean="0"/>
              <a:t>，而在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中代码布局使用最多标签为</a:t>
            </a:r>
            <a:r>
              <a:rPr lang="en-US" altLang="zh-CN" sz="2400" b="1" dirty="0" smtClean="0"/>
              <a:t>div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br>
              <a:rPr lang="zh-CN" altLang="en-US" sz="2400" b="1" dirty="0" smtClean="0"/>
            </a:b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）、故我们通常将网页重构说成</a:t>
            </a:r>
            <a:r>
              <a:rPr lang="en-US" altLang="zh-CN" sz="2400" b="1" dirty="0" smtClean="0"/>
              <a:t>div </a:t>
            </a:r>
            <a:r>
              <a:rPr lang="en-US" altLang="zh-CN" sz="2400" b="1" dirty="0" err="1" smtClean="0"/>
              <a:t>css</a:t>
            </a:r>
            <a:r>
              <a:rPr lang="zh-CN" altLang="en-US" sz="2400" b="1" dirty="0" smtClean="0"/>
              <a:t>制作。</a:t>
            </a:r>
            <a:endParaRPr lang="en-US" altLang="zh-CN" sz="2400" b="1" dirty="0" smtClean="0"/>
          </a:p>
          <a:p>
            <a:br>
              <a:rPr lang="zh-CN" altLang="en-US" sz="2400" b="1" dirty="0" smtClean="0"/>
            </a:b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）、</a:t>
            </a:r>
            <a:r>
              <a:rPr lang="en-US" altLang="zh-CN" sz="2400" b="1" dirty="0" smtClean="0"/>
              <a:t>Div</a:t>
            </a:r>
            <a:r>
              <a:rPr lang="zh-CN" altLang="en-US" sz="2400" b="1" dirty="0" smtClean="0"/>
              <a:t>本身没有什么特别之处，而</a:t>
            </a:r>
            <a:r>
              <a:rPr lang="en-US" altLang="zh-CN" sz="2400" b="1" dirty="0" smtClean="0"/>
              <a:t>div</a:t>
            </a:r>
            <a:r>
              <a:rPr lang="zh-CN" altLang="en-US" sz="2400" b="1" dirty="0" smtClean="0"/>
              <a:t>标签替代了以前</a:t>
            </a:r>
            <a:r>
              <a:rPr lang="en-US" altLang="zh-CN" sz="2400" b="1" dirty="0" smtClean="0"/>
              <a:t>table</a:t>
            </a:r>
            <a:r>
              <a:rPr lang="zh-CN" altLang="en-US" sz="2400" b="1" dirty="0" smtClean="0"/>
              <a:t>标签布局。</a:t>
            </a:r>
            <a:endParaRPr lang="en-US" altLang="zh-CN" sz="2400" b="1" dirty="0" smtClean="0"/>
          </a:p>
          <a:p>
            <a:br>
              <a:rPr lang="zh-CN" altLang="en-US" sz="2400" b="1" dirty="0" smtClean="0"/>
            </a:b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）、他们通过对</a:t>
            </a:r>
            <a:r>
              <a:rPr lang="en-US" altLang="zh-CN" sz="2400" b="1" dirty="0" smtClean="0"/>
              <a:t>div</a:t>
            </a:r>
            <a:r>
              <a:rPr lang="zh-CN" altLang="en-US" sz="2400" b="1" dirty="0" smtClean="0"/>
              <a:t>标签对象设置不同样式实现我们要的美化效果。</a:t>
            </a:r>
            <a:endParaRPr lang="en-US" altLang="zh-CN" sz="2400" b="1" dirty="0" smtClean="0"/>
          </a:p>
          <a:p>
            <a:br>
              <a:rPr lang="zh-CN" altLang="en-US" sz="2400" b="1" dirty="0" smtClean="0"/>
            </a:b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）、特性，通常一对未设置任何样式的</a:t>
            </a:r>
            <a:r>
              <a:rPr lang="en-US" altLang="zh-CN" sz="2400" b="1" dirty="0" smtClean="0"/>
              <a:t>div</a:t>
            </a:r>
            <a:r>
              <a:rPr lang="zh-CN" altLang="en-US" sz="2400" b="1" dirty="0" smtClean="0"/>
              <a:t>，独占一行</a:t>
            </a:r>
            <a:endParaRPr lang="zh-CN" altLang="en-US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5" name="矩形 40"/>
          <p:cNvSpPr>
            <a:spLocks noChangeArrowheads="1"/>
          </p:cNvSpPr>
          <p:nvPr/>
        </p:nvSpPr>
        <p:spPr bwMode="auto">
          <a:xfrm>
            <a:off x="434927" y="1887687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41"/>
          <p:cNvSpPr txBox="1">
            <a:spLocks noChangeArrowheads="1"/>
          </p:cNvSpPr>
          <p:nvPr/>
        </p:nvSpPr>
        <p:spPr bwMode="auto">
          <a:xfrm>
            <a:off x="434927" y="1844824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L 形 42"/>
          <p:cNvSpPr/>
          <p:nvPr/>
        </p:nvSpPr>
        <p:spPr bwMode="auto">
          <a:xfrm rot="16200000">
            <a:off x="472210" y="1958353"/>
            <a:ext cx="465285" cy="460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43"/>
          <p:cNvSpPr txBox="1">
            <a:spLocks noChangeArrowheads="1"/>
          </p:cNvSpPr>
          <p:nvPr/>
        </p:nvSpPr>
        <p:spPr bwMode="auto">
          <a:xfrm>
            <a:off x="1172567" y="1862286"/>
            <a:ext cx="663979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常用元素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43608" y="2643182"/>
          <a:ext cx="7128792" cy="144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0179"/>
                <a:gridCol w="5828613"/>
              </a:tblGrid>
              <a:tr h="51277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&lt;span&gt;&lt;/span&gt;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273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&lt;span&gt;&lt;/span&gt;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文本结点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可以是某一小段文本，或是某一个字。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2780928"/>
            <a:ext cx="8229600" cy="36484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中有三种列表，分别是：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无序列表（</a:t>
            </a:r>
            <a:r>
              <a:rPr lang="en-US" altLang="zh-CN" sz="2400" b="1" dirty="0" err="1" smtClean="0"/>
              <a:t>ul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有序列表（</a:t>
            </a:r>
            <a:r>
              <a:rPr lang="en-US" altLang="zh-CN" sz="2400" b="1" dirty="0" err="1" smtClean="0"/>
              <a:t>ol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自定义列表（</a:t>
            </a:r>
            <a:r>
              <a:rPr lang="en-US" altLang="zh-CN" sz="2400" b="1" dirty="0" smtClean="0"/>
              <a:t>dl</a:t>
            </a:r>
            <a:r>
              <a:rPr lang="zh-CN" altLang="en-US" sz="2400" b="1" dirty="0" smtClean="0"/>
              <a:t>）</a:t>
            </a:r>
            <a:endParaRPr lang="zh-CN" altLang="en-US" sz="2400" b="1" dirty="0" smtClean="0"/>
          </a:p>
        </p:txBody>
      </p:sp>
      <p:sp>
        <p:nvSpPr>
          <p:cNvPr id="5" name="矩形 40"/>
          <p:cNvSpPr>
            <a:spLocks noChangeArrowheads="1"/>
          </p:cNvSpPr>
          <p:nvPr/>
        </p:nvSpPr>
        <p:spPr bwMode="auto">
          <a:xfrm>
            <a:off x="395536" y="1887687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41"/>
          <p:cNvSpPr txBox="1">
            <a:spLocks noChangeArrowheads="1"/>
          </p:cNvSpPr>
          <p:nvPr/>
        </p:nvSpPr>
        <p:spPr bwMode="auto">
          <a:xfrm>
            <a:off x="395536" y="1844824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L 形 42"/>
          <p:cNvSpPr/>
          <p:nvPr/>
        </p:nvSpPr>
        <p:spPr bwMode="auto">
          <a:xfrm rot="16200000">
            <a:off x="432819" y="1958354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43"/>
          <p:cNvSpPr txBox="1">
            <a:spLocks noChangeArrowheads="1"/>
          </p:cNvSpPr>
          <p:nvPr/>
        </p:nvSpPr>
        <p:spPr bwMode="auto">
          <a:xfrm>
            <a:off x="1133176" y="1862286"/>
            <a:ext cx="663979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列表的应用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一、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WEB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标准的概念及组成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网页主要由三部分组成：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结构（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Structure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表现（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Presentation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行为（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Behavior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对应的标准也分三方面：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结构化标准语言主要包括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XHTML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XML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表现标准语言主要包括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CSS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行为标准主要包括对象模型（如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W3C DOM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）、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ECMAScript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等</a:t>
            </a:r>
            <a:r>
              <a:rPr lang="zh-CN" altLang="en-US" sz="2800" b="1" dirty="0" smtClean="0"/>
              <a:t>。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1772816"/>
          <a:ext cx="6517232" cy="37099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648072"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无序列表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6189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&lt;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列表项内容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&lt;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列表项内容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&lt;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列表项内容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…………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1772816"/>
          <a:ext cx="6517232" cy="37099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648072"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有序列表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6189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&lt;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列表项内容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&lt;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列表项内容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&lt;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列表项内容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…………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1772817"/>
          <a:ext cx="6517232" cy="1443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312293"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序号类型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867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取值：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728" y="3429000"/>
          <a:ext cx="6517232" cy="27421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642942"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序号起始数值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09916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有序列表的列表项是从数字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开始的，通过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参数可以调整起始数值。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在该语法中，不论列表编号是数字、英文字母还是罗马数字，起始数值只能是数字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1772816"/>
          <a:ext cx="6517232" cy="37099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648072"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自定义列表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6189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&lt;dl&gt;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&lt;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名词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&lt;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解释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………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&lt;/dl&gt;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285720" y="1857364"/>
            <a:ext cx="8640960" cy="379248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&lt;dl&gt;</a:t>
            </a:r>
            <a:r>
              <a:rPr lang="zh-CN" altLang="en-US" sz="2400" b="1" dirty="0" smtClean="0"/>
              <a:t>标记和</a:t>
            </a:r>
            <a:r>
              <a:rPr lang="en-US" altLang="zh-CN" sz="2400" b="1" dirty="0" smtClean="0"/>
              <a:t>&lt;/dl&gt;</a:t>
            </a:r>
            <a:r>
              <a:rPr lang="zh-CN" altLang="en-US" sz="2400" b="1" dirty="0" smtClean="0"/>
              <a:t>标记分别定义了自定义列表的开始和结束，不同于前两种列表，它主要用于解释名词，包含两个层次的列表，第一层次是需要解释的名词，第二层次是具体的解释。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&lt;</a:t>
            </a:r>
            <a:r>
              <a:rPr lang="en-US" altLang="zh-CN" sz="2400" b="1" dirty="0" err="1" smtClean="0"/>
              <a:t>dt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后面就是要解释的名称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&lt;</a:t>
            </a:r>
            <a:r>
              <a:rPr lang="en-US" altLang="zh-CN" sz="2400" b="1" dirty="0" err="1" smtClean="0"/>
              <a:t>dd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后面则添加该名词的具体解释，作为解释的内容在显示时会自动缩进。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在自定义列表中，一个</a:t>
            </a:r>
            <a:r>
              <a:rPr lang="en-US" altLang="zh-CN" sz="2400" b="1" dirty="0" smtClean="0"/>
              <a:t>&lt;</a:t>
            </a:r>
            <a:r>
              <a:rPr lang="en-US" altLang="zh-CN" sz="2400" b="1" dirty="0" err="1" smtClean="0"/>
              <a:t>dt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标记下可以有多个</a:t>
            </a:r>
            <a:r>
              <a:rPr lang="en-US" altLang="zh-CN" sz="2400" b="1" dirty="0" smtClean="0"/>
              <a:t>&lt;</a:t>
            </a:r>
            <a:r>
              <a:rPr lang="en-US" altLang="zh-CN" sz="2400" b="1" dirty="0" err="1" smtClean="0"/>
              <a:t>dd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标记作为名词的解释和说明。</a:t>
            </a:r>
            <a:br>
              <a:rPr lang="zh-CN" altLang="en-US" sz="2400" b="1" dirty="0" smtClean="0"/>
            </a:b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95536" y="1817265"/>
            <a:ext cx="428013" cy="448452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36"/>
          <p:cNvSpPr txBox="1">
            <a:spLocks noChangeArrowheads="1"/>
          </p:cNvSpPr>
          <p:nvPr/>
        </p:nvSpPr>
        <p:spPr bwMode="auto">
          <a:xfrm>
            <a:off x="395536" y="1772816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L 形 37"/>
          <p:cNvSpPr/>
          <p:nvPr/>
        </p:nvSpPr>
        <p:spPr bwMode="auto">
          <a:xfrm rot="16200000">
            <a:off x="432819" y="1886346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38"/>
          <p:cNvSpPr txBox="1">
            <a:spLocks noChangeArrowheads="1"/>
          </p:cNvSpPr>
          <p:nvPr/>
        </p:nvSpPr>
        <p:spPr bwMode="auto">
          <a:xfrm>
            <a:off x="1133176" y="1790278"/>
            <a:ext cx="703532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超链接和图像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323528" y="2636912"/>
            <a:ext cx="8640960" cy="379248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超链接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超链接是</a:t>
            </a:r>
            <a:r>
              <a:rPr lang="en-US" altLang="zh-CN" sz="2400" b="1" dirty="0" smtClean="0"/>
              <a:t>WWW</a:t>
            </a:r>
            <a:r>
              <a:rPr lang="zh-CN" altLang="en-US" sz="2400" b="1" dirty="0" smtClean="0"/>
              <a:t>的基础，也是其核心。单击这些链接，就能从当前</a:t>
            </a: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页跳转进入另外一个</a:t>
            </a: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网页。事实上，这些链接能把用户带到</a:t>
            </a:r>
            <a:r>
              <a:rPr lang="en-US" altLang="zh-CN" sz="2400" b="1" dirty="0" smtClean="0"/>
              <a:t>Internet</a:t>
            </a:r>
            <a:r>
              <a:rPr lang="zh-CN" altLang="en-US" sz="2400" b="1" dirty="0" smtClean="0"/>
              <a:t>的任何一个部分。</a:t>
            </a:r>
            <a:endParaRPr lang="zh-CN" altLang="en-US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统一资源定位符</a:t>
            </a:r>
            <a:r>
              <a:rPr lang="en-US" altLang="zh-CN" sz="2400" b="1" dirty="0" smtClean="0"/>
              <a:t>(URL)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页的地址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由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个主要的部分构成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协议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域名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端口号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路径</a:t>
            </a:r>
            <a:r>
              <a:rPr lang="en-US" altLang="zh-CN" sz="2400" b="1" dirty="0" smtClean="0"/>
              <a:t>.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例如：</a:t>
            </a:r>
            <a:r>
              <a:rPr lang="en-US" altLang="zh-CN" sz="2400" b="1" dirty="0" smtClean="0"/>
              <a:t>http://www.cycf.org.cn:8080/index.html</a:t>
            </a:r>
            <a:endParaRPr lang="en-US" altLang="zh-CN" sz="2400" b="1" dirty="0" smtClean="0"/>
          </a:p>
          <a:p>
            <a:br>
              <a:rPr lang="zh-CN" altLang="en-US" sz="2400" b="1" dirty="0" smtClean="0"/>
            </a:b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超链接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语法：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&lt;a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href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目标文件路径及全称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连接地址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alt="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替换文本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 title="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提示文本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链接文本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图片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&lt;/a&gt;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空链接：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&lt;a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href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="#"&gt;&lt;/a&gt;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3" y="1772816"/>
          <a:ext cx="8208913" cy="47614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792088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&lt;a 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href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=“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  target="" alt=""</a:t>
                      </a:r>
                      <a:r>
                        <a:rPr lang="en-US" altLang="zh-CN" sz="2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title=""&gt;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&lt;/a&gt;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3852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href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部分中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后边跟的是链接页面的路径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包含文件名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属性，加入这个属性后，当鼠标移动到热点时，则在鼠标下方显示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的内容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 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属性参数定义了打开链接的目标窗口。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_blank 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属性值代表在新窗口中打开链接页面（会保留原窗口）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_self  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属性值代表在当前窗体打开链接页面，此为默认值  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&lt;a </a:t>
                      </a:r>
                      <a:r>
                        <a:rPr lang="en-US" altLang="zh-CN" sz="2400" b="1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href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="#" target="_blank"&gt;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新页面打开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&lt;/a&gt;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2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95536" y="1817265"/>
            <a:ext cx="428013" cy="448452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36"/>
          <p:cNvSpPr txBox="1">
            <a:spLocks noChangeArrowheads="1"/>
          </p:cNvSpPr>
          <p:nvPr/>
        </p:nvSpPr>
        <p:spPr bwMode="auto">
          <a:xfrm>
            <a:off x="395536" y="1772816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L 形 37"/>
          <p:cNvSpPr/>
          <p:nvPr/>
        </p:nvSpPr>
        <p:spPr bwMode="auto">
          <a:xfrm rot="16200000">
            <a:off x="432819" y="1886346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38"/>
          <p:cNvSpPr txBox="1">
            <a:spLocks noChangeArrowheads="1"/>
          </p:cNvSpPr>
          <p:nvPr/>
        </p:nvSpPr>
        <p:spPr bwMode="auto">
          <a:xfrm>
            <a:off x="1133176" y="1790278"/>
            <a:ext cx="703532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超链接和图像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323528" y="2636912"/>
            <a:ext cx="8640960" cy="379248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插入图像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&lt;</a:t>
            </a:r>
            <a:r>
              <a:rPr lang="en-US" altLang="zh-CN" sz="2400" b="1" dirty="0" err="1" smtClean="0"/>
              <a:t>img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src</a:t>
            </a:r>
            <a:r>
              <a:rPr lang="en-US" altLang="zh-CN" sz="2400" b="1" dirty="0" smtClean="0"/>
              <a:t>="</a:t>
            </a:r>
            <a:r>
              <a:rPr lang="zh-CN" altLang="en-US" sz="2400" b="1" dirty="0" smtClean="0"/>
              <a:t>目标文件路径及全称</a:t>
            </a:r>
            <a:r>
              <a:rPr lang="en-US" altLang="zh-CN" sz="2400" b="1" dirty="0" smtClean="0"/>
              <a:t>" alt="</a:t>
            </a:r>
            <a:r>
              <a:rPr lang="zh-CN" altLang="en-US" sz="2400" b="1" dirty="0" smtClean="0"/>
              <a:t>图片替换文本</a:t>
            </a:r>
            <a:r>
              <a:rPr lang="en-US" altLang="zh-CN" sz="2400" b="1" dirty="0" smtClean="0"/>
              <a:t>" title="</a:t>
            </a:r>
            <a:r>
              <a:rPr lang="zh-CN" altLang="en-US" sz="2400" b="1" dirty="0" smtClean="0"/>
              <a:t>图片标题</a:t>
            </a:r>
            <a:r>
              <a:rPr lang="en-US" altLang="zh-CN" sz="2400" b="1" dirty="0" smtClean="0"/>
              <a:t>" /&gt;</a:t>
            </a:r>
            <a:endParaRPr lang="en-US" altLang="zh-CN" sz="2400" b="1" dirty="0" smtClean="0"/>
          </a:p>
          <a:p>
            <a:br>
              <a:rPr lang="zh-CN" altLang="en-US" sz="2400" b="1" dirty="0" smtClean="0"/>
            </a:b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绝对路径：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就是主页上的文件或目录在硬盘上的真正路径。使用绝对路径定位链接文件比较清晰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但是其有两个缺点：一是需要输入更多的内容，二是如果该文件被移动了，就需要重新设置所有的相关链接。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如在本地测试网页时链接全部可用，但是到了网上就不可用了，这就是绝对路径设置的问题。</a:t>
            </a:r>
            <a:endParaRPr lang="zh-CN" altLang="en-US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一、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WEB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标准的概念及组成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web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31640" y="1530424"/>
            <a:ext cx="6561797" cy="5327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相对路径：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相对路径是最适合网站的内部链接的。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只要是属于同一网站下的，即使不在同一个目录下，相对链接也非常合适。这种地址形式利用的是构建链接的两个文件之间的相对关系，不受站点文件夹所处服务器位置的影响。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因此这种书写形式省略了绝对地址中的相同部分。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这样的优点是：站点文件夹所在的服务器地址发生改变时，文件夹的所有内部链接都不会出问题。</a:t>
            </a:r>
            <a:endParaRPr lang="en-US" altLang="zh-CN" sz="2400" b="1" dirty="0" smtClean="0"/>
          </a:p>
          <a:p>
            <a:endParaRPr lang="zh-CN" altLang="en-US" sz="2400" b="1" dirty="0" smtClean="0"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*相对路径的写法：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1)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当当前文件与目标文件在同一目录下，直接书写目标文件文件名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扩展名；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 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当当前文件与目标文件所处的文件夹在同一目录下，写法如下：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文件夹名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目标文件全称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扩展名；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 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3)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当当前文件所处的文件夹和目标文件所处的文件夹在同一目录下，写法如下：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../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目标文件所处文件夹名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目标文件文件名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扩展名；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、相对路径链接（上级找下级）</a:t>
            </a:r>
            <a:endParaRPr lang="zh-CN" altLang="en-US" sz="2400" b="1" dirty="0" smtClean="0"/>
          </a:p>
          <a:p>
            <a:r>
              <a:rPr lang="en-US" altLang="zh-CN" sz="2400" b="1" dirty="0" smtClean="0"/>
              <a:t>       &lt;a </a:t>
            </a:r>
            <a:r>
              <a:rPr lang="en-US" altLang="zh-CN" sz="2400" b="1" dirty="0" err="1" smtClean="0"/>
              <a:t>href</a:t>
            </a:r>
            <a:r>
              <a:rPr lang="en-US" altLang="zh-CN" sz="2400" b="1" dirty="0" smtClean="0"/>
              <a:t>="news/</a:t>
            </a:r>
            <a:r>
              <a:rPr lang="en-US" altLang="zh-CN" sz="2400" b="1" dirty="0" err="1" smtClean="0"/>
              <a:t>news.htm</a:t>
            </a:r>
            <a:r>
              <a:rPr lang="en-US" altLang="zh-CN" sz="2400" b="1" dirty="0" smtClean="0"/>
              <a:t>"&gt;</a:t>
            </a:r>
            <a:r>
              <a:rPr lang="zh-CN" altLang="en-US" sz="2400" b="1" dirty="0" smtClean="0"/>
              <a:t>北京培训中心</a:t>
            </a:r>
            <a:r>
              <a:rPr lang="en-US" altLang="zh-CN" sz="2400" b="1" dirty="0" smtClean="0"/>
              <a:t>&lt;/a&gt;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、相对路径链接（下级找上级）</a:t>
            </a:r>
            <a:endParaRPr lang="zh-CN" altLang="en-US" sz="2400" b="1" dirty="0" smtClean="0"/>
          </a:p>
          <a:p>
            <a:r>
              <a:rPr lang="en-US" altLang="zh-CN" sz="2400" b="1" dirty="0" smtClean="0"/>
              <a:t>       &lt;a </a:t>
            </a:r>
            <a:r>
              <a:rPr lang="en-US" altLang="zh-CN" sz="2400" b="1" dirty="0" err="1" smtClean="0"/>
              <a:t>href</a:t>
            </a:r>
            <a:r>
              <a:rPr lang="en-US" altLang="zh-CN" sz="2400" b="1" dirty="0" smtClean="0"/>
              <a:t>="../../</a:t>
            </a:r>
            <a:r>
              <a:rPr lang="en-US" altLang="zh-CN" sz="2400" b="1" dirty="0" err="1" smtClean="0"/>
              <a:t>news.htm</a:t>
            </a:r>
            <a:r>
              <a:rPr lang="en-US" altLang="zh-CN" sz="2400" b="1" dirty="0" smtClean="0"/>
              <a:t>"&gt;</a:t>
            </a:r>
            <a:r>
              <a:rPr lang="zh-CN" altLang="en-US" sz="2400" b="1" dirty="0" smtClean="0"/>
              <a:t>新闻中心</a:t>
            </a:r>
            <a:r>
              <a:rPr lang="en-US" altLang="zh-CN" sz="2400" b="1" dirty="0" smtClean="0"/>
              <a:t>&lt;/a&gt;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 相对路径链接（同级链接）</a:t>
            </a:r>
            <a:endParaRPr lang="zh-CN" altLang="en-US" sz="2400" b="1" dirty="0" smtClean="0"/>
          </a:p>
          <a:p>
            <a:r>
              <a:rPr lang="en-US" altLang="zh-CN" sz="2400" b="1" dirty="0" smtClean="0"/>
              <a:t>       &lt;a </a:t>
            </a:r>
            <a:r>
              <a:rPr lang="en-US" altLang="zh-CN" sz="2400" b="1" dirty="0" err="1" smtClean="0"/>
              <a:t>href</a:t>
            </a:r>
            <a:r>
              <a:rPr lang="en-US" altLang="zh-CN" sz="2400" b="1" dirty="0" smtClean="0"/>
              <a:t>="</a:t>
            </a:r>
            <a:r>
              <a:rPr lang="en-US" altLang="zh-CN" sz="2400" b="1" dirty="0" err="1" smtClean="0"/>
              <a:t>news.htm</a:t>
            </a:r>
            <a:r>
              <a:rPr lang="en-US" altLang="zh-CN" sz="2400" b="1" dirty="0" smtClean="0"/>
              <a:t>"&gt;</a:t>
            </a:r>
            <a:r>
              <a:rPr lang="zh-CN" altLang="en-US" sz="2400" b="1" dirty="0" smtClean="0"/>
              <a:t>新闻中心</a:t>
            </a:r>
            <a:r>
              <a:rPr lang="en-US" altLang="zh-CN" sz="2400" b="1" dirty="0" smtClean="0"/>
              <a:t>&lt;/a&gt;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、链接到其他站点的链接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&lt;a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href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=“http://www.baidu.com”&gt;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百度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&lt;/a&gt;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、链接到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email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       &lt;a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href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="mailto:1525676@163.com"&gt;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邮箱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&lt;/a&gt;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、下载链接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&lt;a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href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aa.zip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文件下载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&lt;/a&gt;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67543" y="1772817"/>
          <a:ext cx="8208913" cy="48394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110184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=""  align=""  border=""  alt="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图片替换文本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 title="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图片标题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  width=""   height=""   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hspace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=""  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vspace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=""   /&gt;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506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表示图片的来源（存放路径）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属性则标识了图片相对于文字的对齐方式，值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middle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；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属性标识了图片的边框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和 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设定其图像在页面上显示的宽度和高度。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67543" y="1772817"/>
          <a:ext cx="8208913" cy="484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36506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hspace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和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vspace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属性可以设置图像周围的空间（不推荐使用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 4.01 Strict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以及 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XHTML 1.0 Strict DTD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中不支持）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zh-CN" sz="2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的作用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在你鼠标悬停在该图片上时显示一个小提示，鼠标离开就没有了，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的绝大多数标签都支持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属性，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属性就是专门做提示信息的，图片标题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2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的作用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:alt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属性是在你的图片因为某种原因不能加载时在页面显示的提示信息，它会直接输出在原本加载图片的地方。做图片替换文本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24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971600" y="2780928"/>
            <a:ext cx="8229600" cy="314441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/>
              <a:t>表格布局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400" b="1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/>
              <a:t>表格标记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400" b="1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/>
              <a:t>表格中行标记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400" b="1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/>
              <a:t>表格中单元格标记</a:t>
            </a:r>
            <a:endParaRPr lang="zh-CN" altLang="en-US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0"/>
          <p:cNvSpPr>
            <a:spLocks noChangeArrowheads="1"/>
          </p:cNvSpPr>
          <p:nvPr/>
        </p:nvSpPr>
        <p:spPr bwMode="auto">
          <a:xfrm>
            <a:off x="395536" y="1815679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41"/>
          <p:cNvSpPr txBox="1">
            <a:spLocks noChangeArrowheads="1"/>
          </p:cNvSpPr>
          <p:nvPr/>
        </p:nvSpPr>
        <p:spPr bwMode="auto">
          <a:xfrm>
            <a:off x="395536" y="1772816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L 形 42"/>
          <p:cNvSpPr/>
          <p:nvPr/>
        </p:nvSpPr>
        <p:spPr bwMode="auto">
          <a:xfrm rot="16200000">
            <a:off x="432819" y="1886345"/>
            <a:ext cx="465285" cy="460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43"/>
          <p:cNvSpPr txBox="1">
            <a:spLocks noChangeArrowheads="1"/>
          </p:cNvSpPr>
          <p:nvPr/>
        </p:nvSpPr>
        <p:spPr bwMode="auto">
          <a:xfrm>
            <a:off x="1133176" y="1790278"/>
            <a:ext cx="663979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表格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854002" y="2700363"/>
          <a:ext cx="4900613" cy="2286000"/>
        </p:xfrm>
        <a:graphic>
          <a:graphicData uri="http://schemas.openxmlformats.org/drawingml/2006/table">
            <a:tbl>
              <a:tblPr/>
              <a:tblGrid>
                <a:gridCol w="979488"/>
                <a:gridCol w="979487"/>
                <a:gridCol w="938213"/>
                <a:gridCol w="1023937"/>
                <a:gridCol w="979488"/>
              </a:tblGrid>
              <a:tr h="457200"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>
                          <a:latin typeface="Calibri" panose="020F0502020204030204" pitchFamily="34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58752" y="4476775"/>
            <a:ext cx="5124450" cy="547688"/>
          </a:xfrm>
          <a:prstGeom prst="rect">
            <a:avLst/>
          </a:prstGeom>
          <a:noFill/>
          <a:ln w="28575">
            <a:solidFill>
              <a:srgbClr val="FF0000"/>
            </a:solidFill>
            <a:bevel/>
          </a:ln>
        </p:spPr>
        <p:txBody>
          <a:bodyPr anchor="ctr">
            <a:spAutoFit/>
          </a:bodyPr>
          <a:lstStyle/>
          <a:p>
            <a:pPr algn="ctr" eaLnBrk="0" hangingPunct="0"/>
            <a:endParaRPr lang="zh-CN" altLang="en-US" sz="2800"/>
          </a:p>
        </p:txBody>
      </p:sp>
      <p:sp>
        <p:nvSpPr>
          <p:cNvPr id="7" name="文本框 120873"/>
          <p:cNvSpPr txBox="1">
            <a:spLocks noChangeArrowheads="1"/>
          </p:cNvSpPr>
          <p:nvPr/>
        </p:nvSpPr>
        <p:spPr bwMode="auto">
          <a:xfrm>
            <a:off x="539552" y="4435500"/>
            <a:ext cx="914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行</a:t>
            </a:r>
            <a:endParaRPr lang="zh-CN" altLang="en-US" sz="2800" b="1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765227" y="2654325"/>
            <a:ext cx="1143000" cy="2419350"/>
          </a:xfrm>
          <a:prstGeom prst="rect">
            <a:avLst/>
          </a:prstGeom>
          <a:noFill/>
          <a:ln w="28575">
            <a:solidFill>
              <a:srgbClr val="0000FF"/>
            </a:solidFill>
            <a:bevel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9" name="文本框 120875"/>
          <p:cNvSpPr txBox="1">
            <a:spLocks noChangeArrowheads="1"/>
          </p:cNvSpPr>
          <p:nvPr/>
        </p:nvSpPr>
        <p:spPr bwMode="auto">
          <a:xfrm>
            <a:off x="2663627" y="1628800"/>
            <a:ext cx="1295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列</a:t>
            </a:r>
            <a:endParaRPr lang="zh-CN" altLang="en-US" sz="2800" b="1">
              <a:solidFill>
                <a:srgbClr val="0000FF"/>
              </a:solidFill>
              <a:latin typeface="Courier New" panose="02070309020205020404" pitchFamily="49" charset="0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708452" y="3527450"/>
            <a:ext cx="1143000" cy="609600"/>
          </a:xfrm>
          <a:prstGeom prst="rect">
            <a:avLst/>
          </a:prstGeom>
          <a:noFill/>
          <a:ln w="28575">
            <a:solidFill>
              <a:srgbClr val="FF00FF"/>
            </a:solidFill>
            <a:bevel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1" name="文本框 120877"/>
          <p:cNvSpPr txBox="1">
            <a:spLocks noChangeArrowheads="1"/>
          </p:cNvSpPr>
          <p:nvPr/>
        </p:nvSpPr>
        <p:spPr bwMode="auto">
          <a:xfrm>
            <a:off x="7308652" y="3532213"/>
            <a:ext cx="1371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Courier New" panose="02070309020205020404" pitchFamily="49" charset="0"/>
                <a:ea typeface="黑体" panose="02010609060101010101" pitchFamily="2" charset="-122"/>
              </a:rPr>
              <a:t>单元格</a:t>
            </a:r>
            <a:endParaRPr lang="zh-CN" altLang="en-US" sz="2800" b="1">
              <a:solidFill>
                <a:srgbClr val="FF00FF"/>
              </a:solidFill>
              <a:latin typeface="Courier New" panose="02070309020205020404" pitchFamily="49" charset="0"/>
              <a:ea typeface="黑体" panose="02010609060101010101" pitchFamily="2" charset="-122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 flipH="1">
            <a:off x="6851452" y="3832250"/>
            <a:ext cx="533400" cy="0"/>
          </a:xfrm>
          <a:prstGeom prst="line">
            <a:avLst/>
          </a:prstGeom>
          <a:noFill/>
          <a:ln w="28575">
            <a:solidFill>
              <a:srgbClr val="FF00FF"/>
            </a:solidFill>
            <a:bevel/>
            <a:tailEnd type="triangle" w="med" len="med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cxnSp>
        <p:nvCxnSpPr>
          <p:cNvPr id="13" name="曲线连接符 12"/>
          <p:cNvCxnSpPr>
            <a:cxnSpLocks noChangeShapeType="1"/>
          </p:cNvCxnSpPr>
          <p:nvPr/>
        </p:nvCxnSpPr>
        <p:spPr bwMode="auto">
          <a:xfrm flipV="1">
            <a:off x="1225352" y="4776813"/>
            <a:ext cx="514350" cy="111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bevel/>
            <a:tailEnd type="triangle" w="med" len="med"/>
          </a:ln>
        </p:spPr>
      </p:cxn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3311327" y="2205063"/>
            <a:ext cx="0" cy="360362"/>
          </a:xfrm>
          <a:prstGeom prst="line">
            <a:avLst/>
          </a:prstGeom>
          <a:noFill/>
          <a:ln w="28575">
            <a:solidFill>
              <a:srgbClr val="0000FF"/>
            </a:solidFill>
            <a:bevel/>
            <a:tailEnd type="triangle" w="med" len="med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4968677" y="5661050"/>
            <a:ext cx="2519363" cy="1021556"/>
          </a:xfrm>
          <a:prstGeom prst="wedgeRoundRectCallout">
            <a:avLst>
              <a:gd name="adj1" fmla="val -47606"/>
              <a:gd name="adj2" fmla="val -15448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beve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eaLnBrk="0" hangingPunct="0"/>
            <a:r>
              <a:rPr lang="zh-CN" altLang="en-US" b="1" dirty="0">
                <a:ea typeface="黑体" panose="02010609060101010101" pitchFamily="2" charset="-122"/>
              </a:rPr>
              <a:t>特点：通常情况下，同行的高度一致、同列的宽度一致</a:t>
            </a:r>
            <a:endParaRPr lang="zh-CN" altLang="en-US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9" grpId="0"/>
      <p:bldP spid="11" grpId="0"/>
      <p:bldP spid="15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67543" y="1772817"/>
          <a:ext cx="8208913" cy="43971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64807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作用：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显示数据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506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&lt;table&gt;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    &lt;td&gt;&lt;/td&gt;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    &lt;td&gt;&lt;/td&gt;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&lt;/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&lt;/table&gt;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注：一对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表示一行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一对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td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表示一列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一个单元格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79388" y="2132608"/>
            <a:ext cx="6337300" cy="4176712"/>
          </a:xfrm>
          <a:prstGeom prst="roundRect">
            <a:avLst>
              <a:gd name="adj" fmla="val 632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</a:ln>
          <a:effectLst/>
        </p:spPr>
        <p:txBody>
          <a:bodyPr wrap="none"/>
          <a:lstStyle/>
          <a:p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&lt;table&gt;</a:t>
            </a:r>
            <a:endParaRPr lang="en-US" altLang="zh-CN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    &lt;</a:t>
            </a:r>
            <a:r>
              <a:rPr lang="en-US" altLang="zh-CN" sz="2000" b="1" dirty="0" err="1">
                <a:ea typeface="黑体" panose="02010609060101010101" pitchFamily="2" charset="-122"/>
                <a:cs typeface="Times New Roman" panose="02020603050405020304" pitchFamily="18" charset="0"/>
              </a:rPr>
              <a:t>tr</a:t>
            </a:r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&gt;</a:t>
            </a:r>
            <a:endParaRPr lang="en-US" altLang="zh-CN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         &lt;td&gt;</a:t>
            </a:r>
            <a:r>
              <a:rPr lang="zh-CN" altLang="en-US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个单元格的内容</a:t>
            </a:r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&lt;/td&gt;</a:t>
            </a:r>
            <a:endParaRPr lang="en-US" altLang="zh-CN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         &lt;td&gt;</a:t>
            </a:r>
            <a:r>
              <a:rPr lang="zh-CN" altLang="en-US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个单元格的内容</a:t>
            </a:r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&lt;/td&gt;</a:t>
            </a:r>
            <a:endParaRPr lang="en-US" altLang="zh-CN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 	......</a:t>
            </a:r>
            <a:endParaRPr lang="en-US" altLang="zh-CN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   &lt;/</a:t>
            </a:r>
            <a:r>
              <a:rPr lang="en-US" altLang="zh-CN" sz="2000" b="1" dirty="0" err="1">
                <a:ea typeface="黑体" panose="02010609060101010101" pitchFamily="2" charset="-122"/>
                <a:cs typeface="Times New Roman" panose="02020603050405020304" pitchFamily="18" charset="0"/>
              </a:rPr>
              <a:t>tr</a:t>
            </a:r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&gt;</a:t>
            </a:r>
            <a:endParaRPr lang="en-US" altLang="zh-CN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    &lt;</a:t>
            </a:r>
            <a:r>
              <a:rPr lang="en-US" altLang="zh-CN" sz="2000" b="1" dirty="0" err="1">
                <a:ea typeface="黑体" panose="02010609060101010101" pitchFamily="2" charset="-122"/>
                <a:cs typeface="Times New Roman" panose="02020603050405020304" pitchFamily="18" charset="0"/>
              </a:rPr>
              <a:t>tr</a:t>
            </a:r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&gt;</a:t>
            </a:r>
            <a:endParaRPr lang="en-US" altLang="zh-CN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         &lt;td&gt;</a:t>
            </a:r>
            <a:r>
              <a:rPr lang="zh-CN" altLang="en-US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个单元格的内容</a:t>
            </a:r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&lt;/td&gt;</a:t>
            </a:r>
            <a:endParaRPr lang="en-US" altLang="zh-CN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         &lt;td&gt;</a:t>
            </a:r>
            <a:r>
              <a:rPr lang="zh-CN" altLang="en-US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个单元格的内容</a:t>
            </a:r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&lt;/td&gt;</a:t>
            </a:r>
            <a:endParaRPr lang="en-US" altLang="zh-CN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	......</a:t>
            </a:r>
            <a:endParaRPr lang="en-US" altLang="zh-CN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    &lt;/</a:t>
            </a:r>
            <a:r>
              <a:rPr lang="en-US" altLang="zh-CN" sz="2000" b="1" dirty="0" err="1">
                <a:ea typeface="黑体" panose="02010609060101010101" pitchFamily="2" charset="-122"/>
                <a:cs typeface="Times New Roman" panose="02020603050405020304" pitchFamily="18" charset="0"/>
              </a:rPr>
              <a:t>tr</a:t>
            </a:r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&gt;</a:t>
            </a:r>
            <a:endParaRPr lang="en-US" altLang="zh-CN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黑体" panose="02010609060101010101" pitchFamily="2" charset="-122"/>
                <a:cs typeface="Times New Roman" panose="02020603050405020304" pitchFamily="18" charset="0"/>
              </a:rPr>
              <a:t>&lt;/table&gt;</a:t>
            </a:r>
            <a:endParaRPr lang="en-US" altLang="zh-CN" sz="20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Group 9"/>
          <p:cNvGrpSpPr/>
          <p:nvPr/>
        </p:nvGrpSpPr>
        <p:grpSpPr bwMode="auto">
          <a:xfrm>
            <a:off x="7019925" y="2245320"/>
            <a:ext cx="1954213" cy="3632200"/>
            <a:chOff x="4433" y="1278"/>
            <a:chExt cx="1095" cy="2495"/>
          </a:xfrm>
        </p:grpSpPr>
        <p:sp>
          <p:nvSpPr>
            <p:cNvPr id="13" name="AutoShape 10"/>
            <p:cNvSpPr/>
            <p:nvPr/>
          </p:nvSpPr>
          <p:spPr bwMode="auto">
            <a:xfrm>
              <a:off x="4433" y="1278"/>
              <a:ext cx="190" cy="2495"/>
            </a:xfrm>
            <a:prstGeom prst="rightBrace">
              <a:avLst>
                <a:gd name="adj1" fmla="val 109430"/>
                <a:gd name="adj2" fmla="val 49741"/>
              </a:avLst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4621" y="2167"/>
              <a:ext cx="907" cy="6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黑体" panose="02010609060101010101" pitchFamily="2" charset="-122"/>
                </a:rPr>
                <a:t>&lt;table&gt;...</a:t>
              </a:r>
              <a:endParaRPr lang="en-US" altLang="zh-CN" b="1">
                <a:ea typeface="黑体" panose="0201060906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ea typeface="黑体" panose="02010609060101010101" pitchFamily="2" charset="-122"/>
                </a:rPr>
                <a:t>&lt;/ </a:t>
              </a:r>
              <a:r>
                <a:rPr lang="en-US" altLang="zh-CN" b="1"/>
                <a:t>table</a:t>
              </a:r>
              <a:r>
                <a:rPr lang="en-US" altLang="zh-CN" b="1">
                  <a:ea typeface="黑体" panose="02010609060101010101" pitchFamily="2" charset="-122"/>
                </a:rPr>
                <a:t>&gt;</a:t>
              </a:r>
              <a:r>
                <a:rPr lang="zh-CN" altLang="en-US" b="1">
                  <a:latin typeface="黑体" panose="02010609060101010101" pitchFamily="2" charset="-122"/>
                  <a:ea typeface="黑体" panose="02010609060101010101" pitchFamily="2" charset="-122"/>
                </a:rPr>
                <a:t>定义表格</a:t>
              </a:r>
              <a:endParaRPr lang="zh-CN" altLang="en-US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5" name="AutoShape 12"/>
          <p:cNvSpPr/>
          <p:nvPr/>
        </p:nvSpPr>
        <p:spPr bwMode="auto">
          <a:xfrm>
            <a:off x="5148263" y="2781895"/>
            <a:ext cx="287337" cy="1295400"/>
          </a:xfrm>
          <a:prstGeom prst="rightBrace">
            <a:avLst>
              <a:gd name="adj1" fmla="val 37569"/>
              <a:gd name="adj2" fmla="val 50551"/>
            </a:avLst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5508625" y="3213695"/>
            <a:ext cx="1512888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anose="02010609060101010101" pitchFamily="2" charset="-122"/>
              </a:rPr>
              <a:t>&lt;tr&gt;…&lt;/tr&gt;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定义行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779838" y="1773833"/>
            <a:ext cx="1584325" cy="693737"/>
          </a:xfrm>
          <a:prstGeom prst="wedgeRoundRectCallout">
            <a:avLst>
              <a:gd name="adj1" fmla="val -87875"/>
              <a:gd name="adj2" fmla="val 1355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en-US" altLang="zh-CN" b="1"/>
              <a:t>&lt;td&gt;…&lt;/td&gt;</a:t>
            </a:r>
            <a:r>
              <a:rPr lang="en-US" altLang="zh-CN"/>
              <a:t> </a:t>
            </a:r>
            <a:r>
              <a:rPr lang="zh-CN" altLang="en-US" b="1">
                <a:ea typeface="黑体" panose="02010609060101010101" pitchFamily="2" charset="-122"/>
              </a:rPr>
              <a:t>定义列</a:t>
            </a:r>
            <a:endParaRPr lang="zh-CN" altLang="en-US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*数据表格的相关属性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width="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表格的宽度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height="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表格的高度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border="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表格的边框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bordercolor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边框色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一、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WEB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标准的概念及组成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W3C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制定的结构和表现的标准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;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结构：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xhtml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,xml)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表现：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css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ECMA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制定的行为的标准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;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行为 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DOM ,ECMASCRIPT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cellspacing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单元格与单元格之间的间距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cellpadding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单元格与内容之间的空隙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align="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表格对齐方式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取值：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left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right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center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valign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垂直对齐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top\bottom\middle\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）合并单元格属性：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合并列：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colspan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所要合并的单元格的列数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合并行：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rowspan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所要合并单元格的行数”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err="1" smtClean="0"/>
              <a:t>colspan</a:t>
            </a:r>
            <a:r>
              <a:rPr lang="en-US" altLang="zh-CN" sz="2400" b="1" dirty="0" smtClean="0"/>
              <a:t>=“</a:t>
            </a:r>
            <a:r>
              <a:rPr lang="zh-CN" altLang="en-US" sz="2400" b="1" dirty="0" smtClean="0"/>
              <a:t>所要合并的单元格的列数</a:t>
            </a:r>
            <a:r>
              <a:rPr lang="en-US" altLang="zh-CN" sz="2400" b="1" dirty="0" smtClean="0"/>
              <a:t>";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err="1" smtClean="0"/>
              <a:t>rowspan</a:t>
            </a:r>
            <a:r>
              <a:rPr lang="en-US" altLang="zh-CN" sz="2400" b="1" dirty="0" smtClean="0"/>
              <a:t>=“</a:t>
            </a:r>
            <a:r>
              <a:rPr lang="zh-CN" altLang="en-US" sz="2400" b="1" dirty="0" smtClean="0"/>
              <a:t>所要合并单元格的行数”</a:t>
            </a:r>
            <a:endParaRPr lang="en-US" altLang="zh-CN" sz="2400" b="1" dirty="0" smtClean="0"/>
          </a:p>
          <a:p>
            <a:br>
              <a:rPr lang="zh-CN" altLang="en-US" sz="2400" dirty="0" smtClean="0"/>
            </a:br>
            <a:endParaRPr lang="en-US" altLang="zh-CN" sz="2400" b="1" dirty="0" smtClean="0"/>
          </a:p>
        </p:txBody>
      </p:sp>
      <p:pic>
        <p:nvPicPr>
          <p:cNvPr id="5" name="图片 4" descr="t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9552" y="2492896"/>
            <a:ext cx="2952750" cy="1019175"/>
          </a:xfrm>
          <a:prstGeom prst="rect">
            <a:avLst/>
          </a:prstGeom>
        </p:spPr>
      </p:pic>
      <p:pic>
        <p:nvPicPr>
          <p:cNvPr id="6" name="图片 5" descr="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4365104"/>
            <a:ext cx="2971800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27584" y="1832570"/>
            <a:ext cx="7580312" cy="4476750"/>
          </a:xfrm>
          <a:prstGeom prst="roundRect">
            <a:avLst>
              <a:gd name="adj" fmla="val 85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</a:ln>
          <a:effectLst/>
        </p:spPr>
        <p:txBody>
          <a:bodyPr>
            <a:spAutoFit/>
          </a:bodyPr>
          <a:lstStyle/>
          <a:p>
            <a:r>
              <a:rPr lang="en-US" altLang="zh-CN" sz="1600" b="1" dirty="0">
                <a:ea typeface="黑体" panose="0201060906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sz="1600" b="1" dirty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&lt;table width="200" border="1"&gt;</a:t>
            </a:r>
            <a:endParaRPr lang="fr-FR" altLang="fr-FR" sz="1600" b="1" dirty="0" smtClean="0">
              <a:solidFill>
                <a:srgbClr val="000000"/>
              </a:solidFill>
              <a:ea typeface="黑体" panose="0201060906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  &lt;tr&gt;</a:t>
            </a:r>
            <a:endParaRPr lang="fr-FR" altLang="fr-FR" sz="1600" b="1" dirty="0" smtClean="0">
              <a:solidFill>
                <a:srgbClr val="000000"/>
              </a:solidFill>
              <a:ea typeface="黑体" panose="0201060906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    &lt;td </a:t>
            </a:r>
            <a:r>
              <a:rPr lang="fr-FR" altLang="fr-FR" sz="1600" b="1" dirty="0" smtClean="0">
                <a:solidFill>
                  <a:srgbClr val="FF33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colspan="3"</a:t>
            </a:r>
            <a:r>
              <a:rPr lang="fr-FR" altLang="fr-FR" sz="1600" b="1" dirty="0" smtClean="0">
                <a:ea typeface="黑体" panose="02010609060101010101" pitchFamily="2" charset="-122"/>
                <a:cs typeface="Courier New" panose="02070309020205020404" pitchFamily="49" charset="0"/>
              </a:rPr>
              <a:t>&gt;</a:t>
            </a:r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学生成绩&lt;/td&gt;</a:t>
            </a:r>
            <a:endParaRPr lang="fr-FR" altLang="fr-FR" sz="1600" b="1" dirty="0" smtClean="0">
              <a:solidFill>
                <a:srgbClr val="000000"/>
              </a:solidFill>
              <a:ea typeface="黑体" panose="0201060906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  &lt;/tr&gt;</a:t>
            </a:r>
            <a:endParaRPr lang="fr-FR" altLang="fr-FR" sz="1600" b="1" dirty="0" smtClean="0">
              <a:solidFill>
                <a:srgbClr val="000000"/>
              </a:solidFill>
              <a:ea typeface="黑体" panose="0201060906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  &lt;tr&gt;</a:t>
            </a:r>
            <a:endParaRPr lang="fr-FR" altLang="fr-FR" sz="1600" b="1" dirty="0" smtClean="0">
              <a:solidFill>
                <a:srgbClr val="000000"/>
              </a:solidFill>
              <a:ea typeface="黑体" panose="0201060906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    &lt;td </a:t>
            </a:r>
            <a:r>
              <a:rPr lang="fr-FR" altLang="fr-FR" sz="1600" b="1" dirty="0" smtClean="0">
                <a:solidFill>
                  <a:srgbClr val="FF33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rowspan="2"</a:t>
            </a:r>
            <a:r>
              <a:rPr lang="fr-FR" altLang="fr-FR" sz="1600" b="1" dirty="0" smtClean="0">
                <a:ea typeface="黑体" panose="02010609060101010101" pitchFamily="2" charset="-122"/>
                <a:cs typeface="Courier New" panose="02070309020205020404" pitchFamily="49" charset="0"/>
              </a:rPr>
              <a:t>&gt;</a:t>
            </a:r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张三&lt;/td&gt;</a:t>
            </a:r>
            <a:endParaRPr lang="fr-FR" altLang="fr-FR" sz="1600" b="1" dirty="0" smtClean="0">
              <a:solidFill>
                <a:srgbClr val="000000"/>
              </a:solidFill>
              <a:ea typeface="黑体" panose="0201060906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    &lt;td&gt;语文&lt;/td&gt;</a:t>
            </a:r>
            <a:endParaRPr lang="fr-FR" altLang="fr-FR" sz="1600" b="1" dirty="0" smtClean="0">
              <a:solidFill>
                <a:srgbClr val="000000"/>
              </a:solidFill>
              <a:ea typeface="黑体" panose="0201060906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    &lt;td&gt;98&lt;/td&gt;</a:t>
            </a:r>
            <a:endParaRPr lang="fr-FR" altLang="fr-FR" sz="1600" b="1" dirty="0" smtClean="0">
              <a:solidFill>
                <a:srgbClr val="000000"/>
              </a:solidFill>
              <a:ea typeface="黑体" panose="0201060906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  &lt;/tr&gt;</a:t>
            </a:r>
            <a:endParaRPr lang="fr-FR" altLang="fr-FR" sz="1600" b="1" dirty="0" smtClean="0">
              <a:solidFill>
                <a:srgbClr val="000000"/>
              </a:solidFill>
              <a:ea typeface="黑体" panose="0201060906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  &lt;tr&gt;</a:t>
            </a:r>
            <a:endParaRPr lang="fr-FR" altLang="fr-FR" sz="1600" b="1" dirty="0" smtClean="0">
              <a:solidFill>
                <a:srgbClr val="000000"/>
              </a:solidFill>
              <a:ea typeface="黑体" panose="0201060906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    &lt;td&gt;数学&lt;/td&gt;</a:t>
            </a:r>
            <a:endParaRPr lang="fr-FR" altLang="fr-FR" sz="1600" b="1" dirty="0" smtClean="0">
              <a:solidFill>
                <a:srgbClr val="000000"/>
              </a:solidFill>
              <a:ea typeface="黑体" panose="0201060906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    &lt;td&gt;95&lt;/td&gt;</a:t>
            </a:r>
            <a:endParaRPr lang="fr-FR" altLang="fr-FR" sz="1600" b="1" dirty="0" smtClean="0">
              <a:solidFill>
                <a:srgbClr val="000000"/>
              </a:solidFill>
              <a:ea typeface="黑体" panose="0201060906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  &lt;/tr&gt;</a:t>
            </a:r>
            <a:endParaRPr lang="fr-FR" altLang="fr-FR" sz="1600" b="1" dirty="0" smtClean="0">
              <a:solidFill>
                <a:srgbClr val="000000"/>
              </a:solidFill>
              <a:ea typeface="黑体" panose="0201060906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  </a:t>
            </a:r>
            <a:r>
              <a:rPr lang="fr-FR" altLang="zh-CN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....</a:t>
            </a:r>
            <a:r>
              <a:rPr lang="zh-CN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代码同上两行</a:t>
            </a:r>
            <a:r>
              <a:rPr lang="fr-FR" altLang="zh-CN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....</a:t>
            </a:r>
            <a:endParaRPr lang="fr-FR" altLang="fr-FR" sz="1600" b="1" dirty="0" smtClean="0">
              <a:solidFill>
                <a:srgbClr val="000000"/>
              </a:solidFill>
              <a:ea typeface="黑体" panose="0201060906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anose="02010609060101010101" pitchFamily="2" charset="-122"/>
                <a:cs typeface="Courier New" panose="02070309020205020404" pitchFamily="49" charset="0"/>
              </a:rPr>
              <a:t>&lt;/table&gt;</a:t>
            </a:r>
            <a:endParaRPr lang="fr-FR" altLang="fr-FR" sz="1600" b="1" dirty="0" smtClean="0">
              <a:solidFill>
                <a:srgbClr val="000000"/>
              </a:solidFill>
              <a:ea typeface="黑体" panose="0201060906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ea typeface="黑体" panose="02010609060101010101" pitchFamily="2" charset="-122"/>
              </a:rPr>
              <a:t>……</a:t>
            </a:r>
            <a:endParaRPr lang="zh-CN" altLang="en-US" sz="1600" b="1" dirty="0">
              <a:ea typeface="黑体" panose="02010609060101010101" pitchFamily="2" charset="-122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861421" y="3056532"/>
            <a:ext cx="2952750" cy="398463"/>
          </a:xfrm>
          <a:prstGeom prst="wedgeRoundRectCallout">
            <a:avLst>
              <a:gd name="adj1" fmla="val -73977"/>
              <a:gd name="adj2" fmla="val 8625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en-US" altLang="zh-CN" b="1" dirty="0">
                <a:ea typeface="黑体" panose="02010609060101010101" pitchFamily="2" charset="-122"/>
              </a:rPr>
              <a:t> </a:t>
            </a:r>
            <a:r>
              <a:rPr lang="en-US" altLang="zh-CN" b="1" dirty="0" err="1">
                <a:ea typeface="黑体" panose="02010609060101010101" pitchFamily="2" charset="-122"/>
              </a:rPr>
              <a:t>rows</a:t>
            </a:r>
            <a:r>
              <a:rPr lang="en-US" altLang="en-US" b="1" dirty="0" err="1">
                <a:ea typeface="黑体" panose="02010609060101010101" pitchFamily="2" charset="-122"/>
              </a:rPr>
              <a:t>pan</a:t>
            </a:r>
            <a:r>
              <a:rPr lang="en-US" altLang="zh-CN" b="1" dirty="0">
                <a:ea typeface="黑体" panose="02010609060101010101" pitchFamily="2" charset="-122"/>
              </a:rPr>
              <a:t> </a:t>
            </a:r>
            <a:r>
              <a:rPr lang="zh-CN" altLang="en-US" b="1" dirty="0">
                <a:ea typeface="黑体" panose="02010609060101010101" pitchFamily="2" charset="-122"/>
              </a:rPr>
              <a:t>跨</a:t>
            </a:r>
            <a:r>
              <a:rPr lang="en-US" altLang="zh-CN" b="1" dirty="0">
                <a:ea typeface="黑体" panose="02010609060101010101" pitchFamily="2" charset="-122"/>
              </a:rPr>
              <a:t>2</a:t>
            </a:r>
            <a:r>
              <a:rPr lang="zh-CN" altLang="en-US" b="1" dirty="0">
                <a:ea typeface="黑体" panose="02010609060101010101" pitchFamily="2" charset="-122"/>
              </a:rPr>
              <a:t>行 </a:t>
            </a:r>
            <a:endParaRPr lang="zh-CN" altLang="en-US" b="1" dirty="0">
              <a:ea typeface="黑体" panose="02010609060101010101" pitchFamily="2" charset="-122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4861421" y="2265957"/>
            <a:ext cx="2952750" cy="398463"/>
          </a:xfrm>
          <a:prstGeom prst="wedgeRoundRectCallout">
            <a:avLst>
              <a:gd name="adj1" fmla="val -68602"/>
              <a:gd name="adj2" fmla="val 986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en-US" altLang="zh-CN" b="1">
                <a:ea typeface="黑体" panose="02010609060101010101" pitchFamily="2" charset="-122"/>
              </a:rPr>
              <a:t> cols</a:t>
            </a:r>
            <a:r>
              <a:rPr lang="en-US" altLang="en-US" b="1">
                <a:ea typeface="黑体" panose="02010609060101010101" pitchFamily="2" charset="-122"/>
              </a:rPr>
              <a:t>pan</a:t>
            </a:r>
            <a:r>
              <a:rPr lang="en-US" altLang="zh-CN" b="1">
                <a:ea typeface="黑体" panose="02010609060101010101" pitchFamily="2" charset="-122"/>
              </a:rPr>
              <a:t> </a:t>
            </a:r>
            <a:r>
              <a:rPr lang="zh-CN" altLang="en-US" b="1">
                <a:ea typeface="黑体" panose="02010609060101010101" pitchFamily="2" charset="-122"/>
              </a:rPr>
              <a:t>跨</a:t>
            </a:r>
            <a:r>
              <a:rPr lang="en-US" altLang="zh-CN" b="1">
                <a:ea typeface="黑体" panose="02010609060101010101" pitchFamily="2" charset="-122"/>
              </a:rPr>
              <a:t>3</a:t>
            </a:r>
            <a:r>
              <a:rPr lang="zh-CN" altLang="en-US" b="1">
                <a:ea typeface="黑体" panose="02010609060101010101" pitchFamily="2" charset="-122"/>
              </a:rPr>
              <a:t>列 </a:t>
            </a:r>
            <a:endParaRPr lang="zh-CN" altLang="en-US" b="1">
              <a:ea typeface="黑体" panose="02010609060101010101" pitchFamily="2" charset="-122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0" y="3732310"/>
            <a:ext cx="3672384" cy="2310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971600" y="2780928"/>
            <a:ext cx="8229600" cy="314441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/>
              <a:t>表单的作用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400" b="1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/>
              <a:t>表单标记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400" b="1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/>
              <a:t>表单域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400" b="1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/>
              <a:t>下拉菜单标记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400" b="1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b="1" dirty="0" smtClean="0"/>
              <a:t>多行文本标记</a:t>
            </a:r>
            <a:endParaRPr lang="zh-CN" altLang="en-US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0"/>
          <p:cNvSpPr>
            <a:spLocks noChangeArrowheads="1"/>
          </p:cNvSpPr>
          <p:nvPr/>
        </p:nvSpPr>
        <p:spPr bwMode="auto">
          <a:xfrm>
            <a:off x="395536" y="1815679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41"/>
          <p:cNvSpPr txBox="1">
            <a:spLocks noChangeArrowheads="1"/>
          </p:cNvSpPr>
          <p:nvPr/>
        </p:nvSpPr>
        <p:spPr bwMode="auto">
          <a:xfrm>
            <a:off x="395536" y="1772816"/>
            <a:ext cx="3546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L 形 42"/>
          <p:cNvSpPr/>
          <p:nvPr/>
        </p:nvSpPr>
        <p:spPr bwMode="auto">
          <a:xfrm rot="16200000">
            <a:off x="432819" y="1886345"/>
            <a:ext cx="465285" cy="460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43"/>
          <p:cNvSpPr txBox="1">
            <a:spLocks noChangeArrowheads="1"/>
          </p:cNvSpPr>
          <p:nvPr/>
        </p:nvSpPr>
        <p:spPr bwMode="auto">
          <a:xfrm>
            <a:off x="1133176" y="1790278"/>
            <a:ext cx="663979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2" charset="-122"/>
                <a:sym typeface="黑体" panose="02010609060101010101" pitchFamily="2" charset="-122"/>
              </a:rPr>
              <a:t>表单</a:t>
            </a:r>
            <a:endParaRPr lang="zh-CN" altLang="en-US" sz="2400" b="1" dirty="0">
              <a:latin typeface="黑体" panose="02010609060101010101" pitchFamily="2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表单的作用：用来收集用户的信息的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、表单框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&lt;form name="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表单名称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method="post/get"  action=""&gt;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&lt;/form&gt;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说明：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Get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是用来从服务器上获得数据，而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Post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是用来向服务器上传递数据。出于安全性考虑，建议最好使用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Post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提交数据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、表单控件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type="" /&gt;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br>
              <a:rPr lang="zh-CN" altLang="en-US" sz="2400" dirty="0" smtClean="0"/>
            </a:b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67543" y="1772817"/>
          <a:ext cx="8208913" cy="4937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64807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&lt;input  type=“”  name=“”  value=“” 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size=" " 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maxlength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=" "    /&gt;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506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是表单中功能最为丰富的一个标记，使用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标记可以创建按钮、文本输入框、选择框等各种类型的输入字段。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属性标识表单域的名称，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属性标识表单域的类型，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属性定义表单域的值，其他属性根据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的不同而有所变化。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可以是文本输入框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、复选框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checkbox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、单选框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radio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、提交表单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submit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和重置键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reset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maxlength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控制最多输入的字符数，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控制框的宽度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文本框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type="text" value="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默认值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"/&gt;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 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密码框</a:t>
            </a:r>
            <a:br>
              <a:rPr lang="zh-CN" altLang="en-US" sz="2400" b="1" dirty="0" smtClean="0">
                <a:solidFill>
                  <a:srgbClr val="FF0000"/>
                </a:solidFill>
              </a:rPr>
            </a:br>
            <a:r>
              <a:rPr lang="en-US" altLang="zh-CN" sz="2400" b="1" dirty="0" smtClean="0">
                <a:solidFill>
                  <a:srgbClr val="FF0000"/>
                </a:solidFill>
              </a:rPr>
              <a:t>&lt;input type="password" /&gt;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3.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提交按钮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type="submit" value="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按钮内容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/&gt;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 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4.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重置按钮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type="reset" value="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按钮内容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/&gt;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br>
              <a:rPr lang="zh-CN" altLang="en-US" sz="2400" dirty="0" smtClean="0"/>
            </a:b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单选框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单选按钮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type="radio" name="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ral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/&gt;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type="radio" name="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ral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checked="checked" /&gt;(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默认选中；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 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6.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复选框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type="checkbox" name="like" /&gt;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type="checkbox" name="like" disabled="disabled" /&gt;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(disabled="disabled" 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禁用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(checked="checked" 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默认选中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7.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按钮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  name=""   type="button" value=“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按钮内容”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/&gt;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/>
              <a:t>（他和</a:t>
            </a:r>
            <a:r>
              <a:rPr lang="en-US" altLang="zh-CN" sz="2400" b="1" dirty="0" smtClean="0"/>
              <a:t>submit</a:t>
            </a:r>
            <a:r>
              <a:rPr lang="zh-CN" altLang="en-US" sz="2400" b="1" dirty="0" smtClean="0"/>
              <a:t>的区别是 ，</a:t>
            </a:r>
            <a:r>
              <a:rPr lang="en-US" altLang="zh-CN" sz="2400" b="1" dirty="0" smtClean="0"/>
              <a:t>submit</a:t>
            </a:r>
            <a:r>
              <a:rPr lang="zh-CN" altLang="en-US" sz="2400" b="1" dirty="0" smtClean="0"/>
              <a:t>是提交按钮 起到提交信息的作用，</a:t>
            </a:r>
            <a:r>
              <a:rPr lang="en-US" altLang="zh-CN" sz="2400" b="1" dirty="0" smtClean="0"/>
              <a:t>button</a:t>
            </a:r>
            <a:r>
              <a:rPr lang="zh-CN" altLang="en-US" sz="2400" b="1" dirty="0" smtClean="0"/>
              <a:t>只起到跳转的作用，不进行提交。）</a:t>
            </a:r>
            <a:endParaRPr lang="zh-CN" altLang="en-US" sz="2400" b="1" dirty="0" smtClean="0"/>
          </a:p>
          <a:p>
            <a:br>
              <a:rPr lang="zh-CN" altLang="en-US" sz="2400" dirty="0" smtClean="0"/>
            </a:b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8.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下拉菜单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536" y="2636912"/>
          <a:ext cx="8208913" cy="36724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215408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&lt;select name="" 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&lt;option&gt;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下拉选项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1&lt;/option&gt;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&lt;option&gt;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下拉选项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2&lt;/option&gt;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…………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&lt;/select&gt;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518327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表示下拉列表，用户从这个列表中可以选择一个或多个选项。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属性不是必须的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一、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WEB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标准的概念及组成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结构和表现标准：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W3C( World Wide Web Consortium 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万维网联盟</a:t>
            </a:r>
            <a:r>
              <a:rPr lang="zh-CN" altLang="en-US" sz="2400" b="1" dirty="0" smtClean="0"/>
              <a:t>，创建于</a:t>
            </a:r>
            <a:r>
              <a:rPr lang="en-US" altLang="zh-CN" sz="2400" b="1" dirty="0" smtClean="0"/>
              <a:t>1994</a:t>
            </a:r>
            <a:r>
              <a:rPr lang="zh-CN" altLang="en-US" sz="2400" b="1" dirty="0" smtClean="0"/>
              <a:t>年是</a:t>
            </a: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技术领域最具权威和影响力的国际中立性技术标准机构。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制定了结构和表现的标准，非赢利性的。</a:t>
            </a:r>
            <a:r>
              <a:rPr lang="en-US" altLang="zh-CN" sz="2400" b="1" dirty="0" smtClean="0"/>
              <a:t>)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行为标准：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DOM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ECMASCRIPT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ECMA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制定的）欧洲电脑场商联合会。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9.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多行文本框（文本域）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536" y="2636912"/>
          <a:ext cx="8208913" cy="2670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1152128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textarea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name=""  cols=""  rows="" 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textarea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altLang="zh-CN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518327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多行文本。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rows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属性和</a:t>
                      </a:r>
                      <a:r>
                        <a:rPr lang="en-US" altLang="zh-CN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cols</a:t>
                      </a:r>
                      <a:r>
                        <a:rPr lang="zh-CN" alt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属性用来设置文本输入窗口的高度和宽度，单位是字符。</a:t>
                      </a:r>
                      <a:endParaRPr lang="zh-CN" altLang="en-US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quarter" idx="10"/>
          </p:nvPr>
        </p:nvSpPr>
        <p:spPr>
          <a:xfrm>
            <a:off x="372938" y="6214765"/>
            <a:ext cx="2667000" cy="320675"/>
          </a:xfrm>
          <a:noFill/>
          <a:ln>
            <a:miter lim="800000"/>
          </a:ln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 </a:t>
            </a:r>
            <a:endParaRPr lang="en-US" altLang="zh-CN" smtClean="0">
              <a:latin typeface="Arial" panose="020B0604020202020204" pitchFamily="34" charset="0"/>
            </a:endParaRPr>
          </a:p>
        </p:txBody>
      </p:sp>
      <p:pic>
        <p:nvPicPr>
          <p:cNvPr id="3" name="Picture 6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26" y="749002"/>
            <a:ext cx="8208962" cy="5848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" name="AutoShape 63"/>
          <p:cNvSpPr>
            <a:spLocks noChangeArrowheads="1"/>
          </p:cNvSpPr>
          <p:nvPr/>
        </p:nvSpPr>
        <p:spPr bwMode="auto">
          <a:xfrm>
            <a:off x="323726" y="1944390"/>
            <a:ext cx="1728787" cy="693737"/>
          </a:xfrm>
          <a:prstGeom prst="wedgeRoundRectCallout">
            <a:avLst>
              <a:gd name="adj1" fmla="val 76264"/>
              <a:gd name="adj2" fmla="val 7631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anose="02010609060101010101" pitchFamily="2" charset="-122"/>
              </a:rPr>
              <a:t>单行文本框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2" charset="-122"/>
              </a:rPr>
              <a:t>(text</a:t>
            </a:r>
            <a:r>
              <a:rPr lang="en-US" altLang="zh-CN" b="1">
                <a:ea typeface="黑体" panose="02010609060101010101" pitchFamily="2" charset="-122"/>
              </a:rPr>
              <a:t>)</a:t>
            </a:r>
            <a:endParaRPr lang="en-US" altLang="zh-CN" b="1">
              <a:ea typeface="黑体" panose="02010609060101010101" pitchFamily="2" charset="-122"/>
            </a:endParaRPr>
          </a:p>
        </p:txBody>
      </p:sp>
      <p:sp>
        <p:nvSpPr>
          <p:cNvPr id="5" name="AutoShape 64"/>
          <p:cNvSpPr>
            <a:spLocks noChangeArrowheads="1"/>
          </p:cNvSpPr>
          <p:nvPr/>
        </p:nvSpPr>
        <p:spPr bwMode="auto">
          <a:xfrm>
            <a:off x="144338" y="3411240"/>
            <a:ext cx="1728788" cy="693737"/>
          </a:xfrm>
          <a:prstGeom prst="wedgeRoundRectCallout">
            <a:avLst>
              <a:gd name="adj1" fmla="val 69009"/>
              <a:gd name="adj2" fmla="val 13810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ea typeface="黑体" panose="02010609060101010101" pitchFamily="2" charset="-122"/>
              </a:rPr>
              <a:t>单选按钮</a:t>
            </a:r>
            <a:r>
              <a:rPr lang="en-US" altLang="zh-CN" b="1" dirty="0">
                <a:ea typeface="黑体" panose="02010609060101010101" pitchFamily="2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radio</a:t>
            </a:r>
            <a:r>
              <a:rPr lang="en-US" altLang="zh-CN" b="1" dirty="0">
                <a:ea typeface="黑体" panose="02010609060101010101" pitchFamily="2" charset="-122"/>
              </a:rPr>
              <a:t>)</a:t>
            </a:r>
            <a:endParaRPr lang="en-US" altLang="zh-CN" b="1" dirty="0">
              <a:ea typeface="黑体" panose="02010609060101010101" pitchFamily="2" charset="-122"/>
            </a:endParaRPr>
          </a:p>
        </p:txBody>
      </p:sp>
      <p:sp>
        <p:nvSpPr>
          <p:cNvPr id="6" name="AutoShape 65"/>
          <p:cNvSpPr>
            <a:spLocks noChangeArrowheads="1"/>
          </p:cNvSpPr>
          <p:nvPr/>
        </p:nvSpPr>
        <p:spPr bwMode="auto">
          <a:xfrm>
            <a:off x="144338" y="4419302"/>
            <a:ext cx="1728788" cy="693738"/>
          </a:xfrm>
          <a:prstGeom prst="wedgeRoundRectCallout">
            <a:avLst>
              <a:gd name="adj1" fmla="val 63222"/>
              <a:gd name="adj2" fmla="val 586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ea typeface="黑体" panose="02010609060101010101" pitchFamily="2" charset="-122"/>
              </a:rPr>
              <a:t>复选框</a:t>
            </a:r>
            <a:r>
              <a:rPr lang="en-US" altLang="zh-CN" b="1" dirty="0">
                <a:ea typeface="黑体" panose="02010609060101010101" pitchFamily="2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checkbox</a:t>
            </a:r>
            <a:r>
              <a:rPr lang="en-US" altLang="zh-CN" b="1" dirty="0">
                <a:ea typeface="黑体" panose="02010609060101010101" pitchFamily="2" charset="-122"/>
              </a:rPr>
              <a:t>)</a:t>
            </a:r>
            <a:endParaRPr lang="en-US" altLang="zh-CN" b="1" dirty="0">
              <a:ea typeface="黑体" panose="02010609060101010101" pitchFamily="2" charset="-122"/>
            </a:endParaRPr>
          </a:p>
        </p:txBody>
      </p:sp>
      <p:sp>
        <p:nvSpPr>
          <p:cNvPr id="7" name="AutoShape 66"/>
          <p:cNvSpPr>
            <a:spLocks noChangeArrowheads="1"/>
          </p:cNvSpPr>
          <p:nvPr/>
        </p:nvSpPr>
        <p:spPr bwMode="auto">
          <a:xfrm>
            <a:off x="4211513" y="4419302"/>
            <a:ext cx="1809750" cy="693738"/>
          </a:xfrm>
          <a:prstGeom prst="wedgeRoundRectCallout">
            <a:avLst>
              <a:gd name="adj1" fmla="val -87458"/>
              <a:gd name="adj2" fmla="val 994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ea typeface="黑体" panose="02010609060101010101" pitchFamily="2" charset="-122"/>
              </a:rPr>
              <a:t>下拉列表</a:t>
            </a:r>
            <a:r>
              <a:rPr lang="en-US" altLang="zh-CN" b="1" dirty="0">
                <a:ea typeface="黑体" panose="02010609060101010101" pitchFamily="2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select</a:t>
            </a:r>
            <a:r>
              <a:rPr lang="en-US" altLang="zh-CN" b="1" dirty="0">
                <a:ea typeface="黑体" panose="02010609060101010101" pitchFamily="2" charset="-122"/>
              </a:rPr>
              <a:t>)</a:t>
            </a:r>
            <a:endParaRPr lang="en-US" altLang="zh-CN" b="1" dirty="0">
              <a:ea typeface="黑体" panose="02010609060101010101" pitchFamily="2" charset="-122"/>
            </a:endParaRPr>
          </a:p>
        </p:txBody>
      </p:sp>
      <p:sp>
        <p:nvSpPr>
          <p:cNvPr id="8" name="AutoShape 67"/>
          <p:cNvSpPr>
            <a:spLocks noChangeArrowheads="1"/>
          </p:cNvSpPr>
          <p:nvPr/>
        </p:nvSpPr>
        <p:spPr bwMode="auto">
          <a:xfrm>
            <a:off x="3779713" y="5689302"/>
            <a:ext cx="1728788" cy="693738"/>
          </a:xfrm>
          <a:prstGeom prst="wedgeRoundRectCallout">
            <a:avLst>
              <a:gd name="adj1" fmla="val -71028"/>
              <a:gd name="adj2" fmla="val -1453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ea typeface="黑体" panose="02010609060101010101" pitchFamily="2" charset="-122"/>
              </a:rPr>
              <a:t>重置按钮</a:t>
            </a:r>
            <a:endParaRPr lang="zh-CN" altLang="en-US" b="1" dirty="0">
              <a:ea typeface="黑体" panose="02010609060101010101" pitchFamily="2" charset="-122"/>
            </a:endParaRPr>
          </a:p>
          <a:p>
            <a:pPr algn="ctr"/>
            <a:r>
              <a:rPr lang="en-US" altLang="zh-CN" b="1" dirty="0">
                <a:ea typeface="黑体" panose="02010609060101010101" pitchFamily="2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reset</a:t>
            </a:r>
            <a:r>
              <a:rPr lang="en-US" altLang="zh-CN" b="1" dirty="0">
                <a:ea typeface="黑体" panose="02010609060101010101" pitchFamily="2" charset="-122"/>
              </a:rPr>
              <a:t>)</a:t>
            </a:r>
            <a:endParaRPr lang="en-US" altLang="zh-CN" b="1" dirty="0">
              <a:ea typeface="黑体" panose="02010609060101010101" pitchFamily="2" charset="-122"/>
            </a:endParaRPr>
          </a:p>
        </p:txBody>
      </p:sp>
      <p:sp>
        <p:nvSpPr>
          <p:cNvPr id="9" name="AutoShape 68"/>
          <p:cNvSpPr>
            <a:spLocks noChangeArrowheads="1"/>
          </p:cNvSpPr>
          <p:nvPr/>
        </p:nvSpPr>
        <p:spPr bwMode="auto">
          <a:xfrm>
            <a:off x="144338" y="5616277"/>
            <a:ext cx="1728788" cy="693738"/>
          </a:xfrm>
          <a:prstGeom prst="wedgeRoundRectCallout">
            <a:avLst>
              <a:gd name="adj1" fmla="val 80394"/>
              <a:gd name="adj2" fmla="val -172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ea typeface="黑体" panose="02010609060101010101" pitchFamily="2" charset="-122"/>
              </a:rPr>
              <a:t>提交按钮</a:t>
            </a:r>
            <a:r>
              <a:rPr lang="en-US" altLang="zh-CN" b="1" dirty="0">
                <a:ea typeface="黑体" panose="02010609060101010101" pitchFamily="2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submit</a:t>
            </a:r>
            <a:r>
              <a:rPr lang="en-US" altLang="zh-CN" b="1" dirty="0">
                <a:ea typeface="黑体" panose="02010609060101010101" pitchFamily="2" charset="-122"/>
              </a:rPr>
              <a:t>)</a:t>
            </a:r>
            <a:endParaRPr lang="en-US" altLang="zh-CN" b="1" dirty="0">
              <a:ea typeface="黑体" panose="02010609060101010101" pitchFamily="2" charset="-122"/>
            </a:endParaRPr>
          </a:p>
        </p:txBody>
      </p:sp>
      <p:sp>
        <p:nvSpPr>
          <p:cNvPr id="10" name="AutoShape 69"/>
          <p:cNvSpPr>
            <a:spLocks noChangeArrowheads="1"/>
          </p:cNvSpPr>
          <p:nvPr/>
        </p:nvSpPr>
        <p:spPr bwMode="auto">
          <a:xfrm>
            <a:off x="4355976" y="2258715"/>
            <a:ext cx="1839912" cy="693737"/>
          </a:xfrm>
          <a:prstGeom prst="wedgeRoundRectCallout">
            <a:avLst>
              <a:gd name="adj1" fmla="val -91241"/>
              <a:gd name="adj2" fmla="val 1586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ea typeface="黑体" panose="02010609060101010101" pitchFamily="2" charset="-122"/>
              </a:rPr>
              <a:t>密码框</a:t>
            </a:r>
            <a:r>
              <a:rPr lang="en-US" altLang="zh-CN" b="1" dirty="0">
                <a:ea typeface="黑体" panose="02010609060101010101" pitchFamily="2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password</a:t>
            </a:r>
            <a:r>
              <a:rPr lang="en-US" altLang="zh-CN" b="1" dirty="0">
                <a:ea typeface="黑体" panose="02010609060101010101" pitchFamily="2" charset="-122"/>
              </a:rPr>
              <a:t>)</a:t>
            </a:r>
            <a:endParaRPr lang="en-US" altLang="zh-CN" b="1" dirty="0">
              <a:ea typeface="黑体" panose="02010609060101010101" pitchFamily="2" charset="-122"/>
            </a:endParaRPr>
          </a:p>
        </p:txBody>
      </p:sp>
      <p:sp>
        <p:nvSpPr>
          <p:cNvPr id="11" name="AutoShape 71"/>
          <p:cNvSpPr>
            <a:spLocks noChangeArrowheads="1"/>
          </p:cNvSpPr>
          <p:nvPr/>
        </p:nvSpPr>
        <p:spPr bwMode="auto">
          <a:xfrm>
            <a:off x="6876926" y="2187277"/>
            <a:ext cx="1728787" cy="693738"/>
          </a:xfrm>
          <a:prstGeom prst="wedgeRoundRectCallout">
            <a:avLst>
              <a:gd name="adj1" fmla="val -7667"/>
              <a:gd name="adj2" fmla="val 1159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ea typeface="黑体" panose="02010609060101010101" pitchFamily="2" charset="-122"/>
              </a:rPr>
              <a:t>文本域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黑体" panose="02010609060101010101" pitchFamily="2" charset="-122"/>
              </a:rPr>
              <a:t>textarea</a:t>
            </a:r>
            <a:r>
              <a:rPr lang="en-US" altLang="zh-CN" b="1" dirty="0">
                <a:ea typeface="黑体" panose="02010609060101010101" pitchFamily="2" charset="-122"/>
              </a:rPr>
              <a:t>)</a:t>
            </a:r>
            <a:endParaRPr lang="en-US" altLang="zh-CN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316548"/>
            <a:ext cx="9144000" cy="11440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本章完</a:t>
            </a:r>
            <a:endParaRPr lang="zh-CN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</a:t>
            </a:r>
            <a:r>
              <a:rPr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DreamWeaver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基本功能</a:t>
            </a:r>
            <a:endParaRPr lang="zh-CN" alt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网站开发工具</a:t>
            </a:r>
            <a:r>
              <a:rPr lang="en-US" altLang="zh-CN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DreamWeaver</a:t>
            </a:r>
            <a:endParaRPr lang="en-US" altLang="zh-CN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1）新建，打开，保存 (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ctrl+s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2）预览页面 （F12快捷键）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3）建立站点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新建文件夹，给文件夹取名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DreamWeaver</a:t>
            </a: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里，站点→新建站点→选取刚才新建的文件夹→给站点取名（为了便于管理，最好和文件夹同名）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站点→管理站点→可删减</a:t>
            </a:r>
            <a:r>
              <a:rPr lang="zh-CN" alt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或重命名已经建好的站点</a:t>
            </a:r>
            <a:endParaRPr lang="en-US" altLang="zh-C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11825</Words>
  <Application>WPS 演示</Application>
  <PresentationFormat>全屏显示(4:3)</PresentationFormat>
  <Paragraphs>1208</Paragraphs>
  <Slides>82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2" baseType="lpstr">
      <vt:lpstr>Arial</vt:lpstr>
      <vt:lpstr>宋体</vt:lpstr>
      <vt:lpstr>Wingdings</vt:lpstr>
      <vt:lpstr>Calibri</vt:lpstr>
      <vt:lpstr>微软雅黑</vt:lpstr>
      <vt:lpstr>黑体</vt:lpstr>
      <vt:lpstr>幼圆</vt:lpstr>
      <vt:lpstr>Courier New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英俊先生</cp:lastModifiedBy>
  <cp:revision>1279</cp:revision>
  <dcterms:created xsi:type="dcterms:W3CDTF">2009-05-11T03:02:00Z</dcterms:created>
  <dcterms:modified xsi:type="dcterms:W3CDTF">2017-03-09T03:41:41Z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