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handoutMasterIdLst>
    <p:handoutMasterId r:id="rId92"/>
  </p:handoutMasterIdLst>
  <p:sldIdLst>
    <p:sldId id="270" r:id="rId3"/>
    <p:sldId id="306" r:id="rId4"/>
    <p:sldId id="341" r:id="rId5"/>
    <p:sldId id="343" r:id="rId6"/>
    <p:sldId id="404" r:id="rId7"/>
    <p:sldId id="486" r:id="rId8"/>
    <p:sldId id="487" r:id="rId9"/>
    <p:sldId id="568" r:id="rId10"/>
    <p:sldId id="488" r:id="rId11"/>
    <p:sldId id="566" r:id="rId12"/>
    <p:sldId id="567" r:id="rId13"/>
    <p:sldId id="403" r:id="rId14"/>
    <p:sldId id="402" r:id="rId15"/>
    <p:sldId id="405" r:id="rId16"/>
    <p:sldId id="406" r:id="rId17"/>
    <p:sldId id="407" r:id="rId18"/>
    <p:sldId id="408" r:id="rId19"/>
    <p:sldId id="409" r:id="rId20"/>
    <p:sldId id="410" r:id="rId21"/>
    <p:sldId id="489" r:id="rId22"/>
    <p:sldId id="417" r:id="rId23"/>
    <p:sldId id="418" r:id="rId24"/>
    <p:sldId id="419" r:id="rId25"/>
    <p:sldId id="420" r:id="rId26"/>
    <p:sldId id="421" r:id="rId27"/>
    <p:sldId id="422" r:id="rId28"/>
    <p:sldId id="423" r:id="rId29"/>
    <p:sldId id="425" r:id="rId30"/>
    <p:sldId id="424" r:id="rId31"/>
    <p:sldId id="416" r:id="rId32"/>
    <p:sldId id="453" r:id="rId33"/>
    <p:sldId id="426"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 id="446" r:id="rId49"/>
    <p:sldId id="447" r:id="rId50"/>
    <p:sldId id="414" r:id="rId51"/>
    <p:sldId id="490" r:id="rId52"/>
    <p:sldId id="491" r:id="rId53"/>
    <p:sldId id="441" r:id="rId54"/>
    <p:sldId id="492" r:id="rId55"/>
    <p:sldId id="442" r:id="rId56"/>
    <p:sldId id="443" r:id="rId57"/>
    <p:sldId id="444" r:id="rId58"/>
    <p:sldId id="493" r:id="rId59"/>
    <p:sldId id="494" r:id="rId60"/>
    <p:sldId id="459" r:id="rId61"/>
    <p:sldId id="460" r:id="rId62"/>
    <p:sldId id="461" r:id="rId63"/>
    <p:sldId id="462" r:id="rId64"/>
    <p:sldId id="463" r:id="rId65"/>
    <p:sldId id="464" r:id="rId66"/>
    <p:sldId id="498" r:id="rId67"/>
    <p:sldId id="499" r:id="rId68"/>
    <p:sldId id="500" r:id="rId69"/>
    <p:sldId id="501" r:id="rId70"/>
    <p:sldId id="502" r:id="rId71"/>
    <p:sldId id="503" r:id="rId72"/>
    <p:sldId id="465" r:id="rId73"/>
    <p:sldId id="466" r:id="rId74"/>
    <p:sldId id="467" r:id="rId75"/>
    <p:sldId id="468" r:id="rId76"/>
    <p:sldId id="469" r:id="rId77"/>
    <p:sldId id="470" r:id="rId78"/>
    <p:sldId id="471" r:id="rId79"/>
    <p:sldId id="472" r:id="rId80"/>
    <p:sldId id="473" r:id="rId81"/>
    <p:sldId id="496" r:id="rId82"/>
    <p:sldId id="495" r:id="rId83"/>
    <p:sldId id="474" r:id="rId84"/>
    <p:sldId id="497" r:id="rId85"/>
    <p:sldId id="504" r:id="rId86"/>
    <p:sldId id="506" r:id="rId87"/>
    <p:sldId id="505" r:id="rId88"/>
    <p:sldId id="485" r:id="rId89"/>
    <p:sldId id="298" r:id="rId90"/>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9142" autoAdjust="0"/>
  </p:normalViewPr>
  <p:slideViewPr>
    <p:cSldViewPr>
      <p:cViewPr>
        <p:scale>
          <a:sx n="100" d="100"/>
          <a:sy n="100" d="100"/>
        </p:scale>
        <p:origin x="-7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79EEA996-020E-4491-A8FE-2999AE290A2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67AC7D58-F7CB-4D95-AD42-1055CEF0C37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fld>
            <a:endParaRPr lang="zh-CN" altLang="en-US"/>
          </a:p>
        </p:txBody>
      </p:sp>
      <p:pic>
        <p:nvPicPr>
          <p:cNvPr id="7" name="图片 3"/>
          <p:cNvPicPr>
            <a:picLocks noChangeAspect="1"/>
          </p:cNvPicPr>
          <p:nvPr/>
        </p:nvPicPr>
        <p:blipFill>
          <a:blip r:embed="rId12"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585323"/>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anose="020B0503020204020204" pitchFamily="34" charset="-122"/>
                <a:ea typeface="微软雅黑" panose="020B0503020204020204" pitchFamily="34" charset="-122"/>
              </a:rPr>
              <a:t>HTML5</a:t>
            </a:r>
            <a:r>
              <a:rPr lang="zh-CN" altLang="en-US" sz="5400" b="1" dirty="0" smtClean="0">
                <a:solidFill>
                  <a:schemeClr val="bg1"/>
                </a:solidFill>
                <a:latin typeface="微软雅黑" panose="020B0503020204020204" pitchFamily="34" charset="-122"/>
                <a:ea typeface="微软雅黑" panose="020B0503020204020204" pitchFamily="34" charset="-122"/>
              </a:rPr>
              <a:t>第一阶段</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pPr lvl="2" eaLnBrk="1" hangingPunct="1">
              <a:lnSpc>
                <a:spcPct val="150000"/>
              </a:lnSpc>
              <a:spcAft>
                <a:spcPts val="0"/>
              </a:spcAft>
              <a:defRPr/>
            </a:pP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王妮</a:t>
            </a:r>
            <a:endParaRPr lang="en-US" altLang="zh-CN" sz="54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1800557"/>
            <a:ext cx="8358246" cy="4114800"/>
          </a:xfrm>
          <a:prstGeom prst="rect">
            <a:avLst/>
          </a:prstGeom>
          <a:noFill/>
          <a:ln w="9525">
            <a:noFill/>
            <a:miter lim="800000"/>
          </a:ln>
        </p:spPr>
        <p:txBody>
          <a:bodyPr wrap="square">
            <a:spAutoFit/>
          </a:bodyPr>
          <a:lstStyle/>
          <a:p>
            <a:r>
              <a:rPr sz="2400" b="1" dirty="0" smtClean="0"/>
              <a:t>绝大多数的大公司都是采用渐进增强的方式，因为业务优先，提升用户体验永远不会排在最前面。例如：新浪微博网站前端的更新，拥有这种亿级用户的网站，绝对不可能追求某个特效而不考虑低版本用户可不可用，一定是确保低版本到高版本的可访问性，再去渐进增强，采用新功能给高版本用户提供更好的用户体验。</a:t>
            </a:r>
            <a:endParaRPr sz="2400" b="1" dirty="0" smtClean="0"/>
          </a:p>
          <a:p>
            <a:r>
              <a:rPr sz="2400" b="1" dirty="0" smtClean="0"/>
              <a:t>但也不是没有反例。如果你开发的是一款面向青少年的软件（或网站），你知道这个群体的人总是喜欢尝试新事物，总是喜欢酷炫的特效，总是喜欢把它们的软件更新到最新版本（而不像我们老一辈的用户）。面对这种情况，渐进增强的开发流程实为上选。</a:t>
            </a:r>
            <a:endParaRPr sz="24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1800557"/>
            <a:ext cx="8358246" cy="4154984"/>
          </a:xfrm>
          <a:prstGeom prst="rect">
            <a:avLst/>
          </a:prstGeom>
          <a:noFill/>
          <a:ln w="9525">
            <a:noFill/>
            <a:miter lim="800000"/>
          </a:ln>
        </p:spPr>
        <p:txBody>
          <a:bodyPr wrap="square">
            <a:spAutoFit/>
          </a:bodyPr>
          <a:lstStyle/>
          <a:p>
            <a:r>
              <a:rPr lang="en-US" altLang="zh-CN" sz="2400" b="1" dirty="0" smtClean="0"/>
              <a:t>.transition { /*</a:t>
            </a:r>
            <a:r>
              <a:rPr lang="zh-CN" altLang="en-US" sz="2400" b="1" dirty="0" smtClean="0"/>
              <a:t>渐进增强写法*</a:t>
            </a:r>
            <a:r>
              <a:rPr lang="en-US" altLang="zh-CN" sz="2400" b="1" dirty="0" smtClean="0"/>
              <a:t>/ </a:t>
            </a:r>
            <a:endParaRPr lang="en-US" altLang="zh-CN" sz="2400" b="1" dirty="0" smtClean="0"/>
          </a:p>
          <a:p>
            <a:r>
              <a:rPr lang="en-US" altLang="zh-CN" sz="2400" b="1" dirty="0" smtClean="0"/>
              <a:t>-</a:t>
            </a:r>
            <a:r>
              <a:rPr lang="en-US" altLang="zh-CN" sz="2400" b="1" dirty="0" err="1" smtClean="0"/>
              <a:t>webkit</a:t>
            </a:r>
            <a:r>
              <a:rPr lang="en-US" altLang="zh-CN" sz="2400" b="1" dirty="0" smtClean="0"/>
              <a:t>-transition: all .5s;</a:t>
            </a:r>
            <a:endParaRPr lang="en-US" altLang="zh-CN" sz="2400" b="1" dirty="0" smtClean="0"/>
          </a:p>
          <a:p>
            <a:r>
              <a:rPr lang="en-US" altLang="zh-CN" sz="2400" b="1" dirty="0" smtClean="0"/>
              <a:t>    -</a:t>
            </a:r>
            <a:r>
              <a:rPr lang="en-US" altLang="zh-CN" sz="2400" b="1" dirty="0" err="1" smtClean="0"/>
              <a:t>moz</a:t>
            </a:r>
            <a:r>
              <a:rPr lang="en-US" altLang="zh-CN" sz="2400" b="1" dirty="0" smtClean="0"/>
              <a:t>-transition: all .5s;</a:t>
            </a:r>
            <a:endParaRPr lang="en-US" altLang="zh-CN" sz="2400" b="1" dirty="0" smtClean="0"/>
          </a:p>
          <a:p>
            <a:r>
              <a:rPr lang="en-US" altLang="zh-CN" sz="2400" b="1" dirty="0" smtClean="0"/>
              <a:t>         -o-transition: all .5s;</a:t>
            </a:r>
            <a:endParaRPr lang="en-US" altLang="zh-CN" sz="2400" b="1" dirty="0" smtClean="0"/>
          </a:p>
          <a:p>
            <a:r>
              <a:rPr lang="en-US" altLang="zh-CN" sz="2400" b="1" dirty="0" smtClean="0"/>
              <a:t>              transition: all .5s; } </a:t>
            </a:r>
            <a:endParaRPr lang="en-US" altLang="zh-CN" sz="2400" b="1" dirty="0" smtClean="0"/>
          </a:p>
          <a:p>
            <a:endParaRPr lang="en-US" altLang="zh-CN" sz="2400" b="1" dirty="0" smtClean="0"/>
          </a:p>
          <a:p>
            <a:r>
              <a:rPr lang="en-US" altLang="zh-CN" sz="2400" b="1" dirty="0" smtClean="0"/>
              <a:t>.transition { /*</a:t>
            </a:r>
            <a:r>
              <a:rPr lang="zh-CN" altLang="en-US" sz="2400" b="1" dirty="0" smtClean="0"/>
              <a:t>优雅降级写法*</a:t>
            </a:r>
            <a:r>
              <a:rPr lang="en-US" altLang="zh-CN" sz="2400" b="1" dirty="0" smtClean="0"/>
              <a:t>/ </a:t>
            </a:r>
            <a:endParaRPr lang="en-US" altLang="zh-CN" sz="2400" b="1" dirty="0" smtClean="0"/>
          </a:p>
          <a:p>
            <a:r>
              <a:rPr lang="en-US" altLang="zh-CN" sz="2400" b="1" dirty="0" smtClean="0"/>
              <a:t>               transition: all .5s; </a:t>
            </a:r>
            <a:endParaRPr lang="en-US" altLang="zh-CN" sz="2400" b="1" dirty="0" smtClean="0"/>
          </a:p>
          <a:p>
            <a:r>
              <a:rPr lang="en-US" altLang="zh-CN" sz="2400" b="1" dirty="0" smtClean="0"/>
              <a:t>          -o-transition: all .5s;</a:t>
            </a:r>
            <a:endParaRPr lang="en-US" altLang="zh-CN" sz="2400" b="1" dirty="0" smtClean="0"/>
          </a:p>
          <a:p>
            <a:r>
              <a:rPr lang="en-US" altLang="zh-CN" sz="2400" b="1" dirty="0" smtClean="0"/>
              <a:t>     -</a:t>
            </a:r>
            <a:r>
              <a:rPr lang="en-US" altLang="zh-CN" sz="2400" b="1" dirty="0" err="1" smtClean="0"/>
              <a:t>moz</a:t>
            </a:r>
            <a:r>
              <a:rPr lang="en-US" altLang="zh-CN" sz="2400" b="1" dirty="0" smtClean="0"/>
              <a:t>-transition: all .5s;</a:t>
            </a:r>
            <a:endParaRPr lang="en-US" altLang="zh-CN" sz="2400" b="1" dirty="0" smtClean="0"/>
          </a:p>
          <a:p>
            <a:r>
              <a:rPr lang="en-US" altLang="zh-CN" sz="2400" b="1" dirty="0" smtClean="0"/>
              <a:t> -</a:t>
            </a:r>
            <a:r>
              <a:rPr lang="en-US" altLang="zh-CN" sz="2400" b="1" dirty="0" err="1" smtClean="0"/>
              <a:t>webkit</a:t>
            </a:r>
            <a:r>
              <a:rPr lang="en-US" altLang="zh-CN" sz="2400" b="1" dirty="0" smtClean="0"/>
              <a:t>-transition: all .5s; }</a:t>
            </a:r>
            <a:endParaRPr lang="zh-CN" altLang="en-US"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a</a:t>
            </a:r>
            <a:r>
              <a:rPr lang="zh-CN" altLang="en-US" sz="2400" b="1" dirty="0" smtClean="0">
                <a:latin typeface="Arial" panose="020B0604020202020204" pitchFamily="34" charset="0"/>
                <a:cs typeface="Arial" panose="020B0604020202020204" pitchFamily="34" charset="0"/>
              </a:rPr>
              <a:t>、属性选择的语法及应用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在</a:t>
            </a:r>
            <a:r>
              <a:rPr lang="en-US" altLang="zh-CN" sz="2400" b="1" dirty="0" smtClean="0">
                <a:latin typeface="Arial" panose="020B0604020202020204" pitchFamily="34" charset="0"/>
                <a:cs typeface="Arial" panose="020B0604020202020204" pitchFamily="34" charset="0"/>
              </a:rPr>
              <a:t>HTML</a:t>
            </a:r>
            <a:r>
              <a:rPr lang="zh-CN" altLang="en-US" sz="2400" b="1" dirty="0" smtClean="0">
                <a:latin typeface="Arial" panose="020B0604020202020204" pitchFamily="34" charset="0"/>
                <a:cs typeface="Arial" panose="020B0604020202020204" pitchFamily="34" charset="0"/>
              </a:rPr>
              <a:t>中，通过各种各样的属性，我们可以给元素增加很多附加信息。</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例如，通过</a:t>
            </a:r>
            <a:r>
              <a:rPr lang="en-US" altLang="zh-CN" sz="2400" b="1" dirty="0" smtClean="0">
                <a:latin typeface="Arial" panose="020B0604020202020204" pitchFamily="34" charset="0"/>
                <a:cs typeface="Arial" panose="020B0604020202020204" pitchFamily="34" charset="0"/>
              </a:rPr>
              <a:t>width</a:t>
            </a:r>
            <a:r>
              <a:rPr lang="zh-CN" altLang="en-US" sz="2400" b="1" dirty="0" smtClean="0">
                <a:latin typeface="Arial" panose="020B0604020202020204" pitchFamily="34" charset="0"/>
                <a:cs typeface="Arial" panose="020B0604020202020204" pitchFamily="34" charset="0"/>
              </a:rPr>
              <a:t>属性，我们可以指定</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元素的宽度；通过</a:t>
            </a:r>
            <a:r>
              <a:rPr lang="en-US" altLang="zh-CN" sz="2400" b="1" dirty="0" smtClean="0">
                <a:latin typeface="Arial" panose="020B0604020202020204" pitchFamily="34" charset="0"/>
                <a:cs typeface="Arial" panose="020B0604020202020204" pitchFamily="34" charset="0"/>
              </a:rPr>
              <a:t>id</a:t>
            </a:r>
            <a:r>
              <a:rPr lang="zh-CN" altLang="en-US" sz="2400" b="1" dirty="0" smtClean="0">
                <a:latin typeface="Arial" panose="020B0604020202020204" pitchFamily="34" charset="0"/>
                <a:cs typeface="Arial" panose="020B0604020202020204" pitchFamily="34" charset="0"/>
              </a:rPr>
              <a:t>属性，我们可以将不同的</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元素惊醒区分，并且通过</a:t>
            </a:r>
            <a:r>
              <a:rPr lang="en-US" altLang="zh-CN" sz="2400" b="1" dirty="0" smtClean="0">
                <a:latin typeface="Arial" panose="020B0604020202020204" pitchFamily="34" charset="0"/>
                <a:cs typeface="Arial" panose="020B0604020202020204" pitchFamily="34" charset="0"/>
              </a:rPr>
              <a:t>JavaScript</a:t>
            </a:r>
            <a:r>
              <a:rPr lang="zh-CN" altLang="en-US" sz="2400" b="1" dirty="0" smtClean="0">
                <a:latin typeface="Arial" panose="020B0604020202020204" pitchFamily="34" charset="0"/>
                <a:cs typeface="Arial" panose="020B0604020202020204" pitchFamily="34" charset="0"/>
              </a:rPr>
              <a:t>来控制这个</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元素的内容和状态。</a:t>
            </a:r>
            <a:endParaRPr lang="en-US" altLang="zh-CN" sz="2400" b="1" dirty="0" smtClean="0">
              <a:latin typeface="Arial" panose="020B0604020202020204" pitchFamily="34" charset="0"/>
              <a:cs typeface="Arial" panose="020B0604020202020204"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en-US" altLang="zh-CN" sz="2400" b="1" dirty="0" smtClean="0">
                <a:latin typeface="黑体" panose="02010609060101010101" pitchFamily="2" charset="-122"/>
                <a:sym typeface="黑体" panose="02010609060101010101" pitchFamily="2" charset="-122"/>
              </a:rPr>
              <a:t>CSS3 </a:t>
            </a:r>
            <a:r>
              <a:rPr lang="zh-CN" altLang="en-US" sz="2400" b="1" dirty="0" smtClean="0">
                <a:latin typeface="黑体" panose="02010609060101010101" pitchFamily="2" charset="-122"/>
                <a:sym typeface="黑体" panose="02010609060101010101" pitchFamily="2" charset="-122"/>
              </a:rPr>
              <a:t>部分新增选择器的语法及应用场景</a:t>
            </a:r>
            <a:endParaRPr lang="zh-CN" altLang="en-US" sz="2400" b="1" dirty="0">
              <a:latin typeface="黑体" panose="02010609060101010101" pitchFamily="2" charset="-122"/>
              <a:sym typeface="黑体" panose="02010609060101010101" pitchFamily="2" charset="-122"/>
            </a:endParaRPr>
          </a:p>
        </p:txBody>
      </p:sp>
      <p:sp>
        <p:nvSpPr>
          <p:cNvPr id="14"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1</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zh-CN" altLang="en-US" sz="2400" b="1" dirty="0" smtClean="0"/>
              <a:t>（</a:t>
            </a:r>
            <a:r>
              <a:rPr lang="en-US" altLang="zh-CN" sz="2400" b="1" dirty="0" smtClean="0"/>
              <a:t>CSS2.0</a:t>
            </a:r>
            <a:r>
              <a:rPr lang="zh-CN" altLang="en-US" sz="2400" b="1" dirty="0" smtClean="0"/>
              <a:t>）</a:t>
            </a:r>
            <a:endParaRPr lang="zh-CN" altLang="en-US" sz="2400" b="1" dirty="0" smtClean="0"/>
          </a:p>
        </p:txBody>
      </p:sp>
      <p:graphicFrame>
        <p:nvGraphicFramePr>
          <p:cNvPr id="10" name="表格 9"/>
          <p:cNvGraphicFramePr>
            <a:graphicFrameLocks noGrp="1"/>
          </p:cNvGraphicFramePr>
          <p:nvPr/>
        </p:nvGraphicFramePr>
        <p:xfrm>
          <a:off x="467543" y="2433998"/>
          <a:ext cx="8208913" cy="3879564"/>
        </p:xfrm>
        <a:graphic>
          <a:graphicData uri="http://schemas.openxmlformats.org/drawingml/2006/table">
            <a:tbl>
              <a:tblPr firstRow="1" bandRow="1">
                <a:tableStyleId>{93296810-A885-4BE3-A3E7-6D5BEEA58F35}</a:tableStyleId>
              </a:tblPr>
              <a:tblGrid>
                <a:gridCol w="1224137"/>
                <a:gridCol w="6984776"/>
              </a:tblGrid>
              <a:tr h="649782">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229782">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用于选取带有指定属性的元素。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err="1" smtClean="0">
                          <a:latin typeface="Arial" panose="020B0604020202020204" pitchFamily="34" charset="0"/>
                          <a:cs typeface="Arial" panose="020B0604020202020204" pitchFamily="34" charset="0"/>
                        </a:rPr>
                        <a:t>img</a:t>
                      </a:r>
                      <a:r>
                        <a:rPr lang="en-US" altLang="zh-CN" sz="2200" b="1" dirty="0" smtClean="0">
                          <a:latin typeface="Arial" panose="020B0604020202020204" pitchFamily="34" charset="0"/>
                          <a:cs typeface="Arial" panose="020B0604020202020204" pitchFamily="34" charset="0"/>
                        </a:rPr>
                        <a:t>[alt] {margin: 10px;}</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a:t>
                      </a:r>
                      <a:r>
                        <a:rPr lang="en-US" altLang="zh-CN" sz="2200" b="1" dirty="0" err="1" smtClean="0">
                          <a:latin typeface="Arial" panose="020B0604020202020204" pitchFamily="34" charset="0"/>
                          <a:cs typeface="Arial" panose="020B0604020202020204" pitchFamily="34" charset="0"/>
                        </a:rPr>
                        <a:t>img</a:t>
                      </a:r>
                      <a:r>
                        <a:rPr lang="en-US" altLang="zh-CN" sz="2200" b="1" dirty="0" smtClean="0">
                          <a:latin typeface="Arial" panose="020B0604020202020204" pitchFamily="34" charset="0"/>
                          <a:cs typeface="Arial" panose="020B0604020202020204" pitchFamily="34" charset="0"/>
                        </a:rPr>
                        <a:t> </a:t>
                      </a:r>
                      <a:r>
                        <a:rPr lang="en-US" altLang="zh-CN" sz="2200" b="1" dirty="0" err="1" smtClean="0">
                          <a:latin typeface="Arial" panose="020B0604020202020204" pitchFamily="34" charset="0"/>
                          <a:cs typeface="Arial" panose="020B0604020202020204" pitchFamily="34" charset="0"/>
                        </a:rPr>
                        <a:t>src</a:t>
                      </a:r>
                      <a:r>
                        <a:rPr lang="en-US" altLang="zh-CN" sz="2200" b="1" dirty="0" smtClean="0">
                          <a:latin typeface="Arial" panose="020B0604020202020204" pitchFamily="34" charset="0"/>
                          <a:cs typeface="Arial" panose="020B0604020202020204" pitchFamily="34" charset="0"/>
                        </a:rPr>
                        <a:t>="</a:t>
                      </a:r>
                      <a:r>
                        <a:rPr lang="zh-CN" altLang="en-US" sz="2200" b="1" dirty="0" smtClean="0">
                          <a:latin typeface="Arial" panose="020B0604020202020204" pitchFamily="34" charset="0"/>
                          <a:cs typeface="Arial" panose="020B0604020202020204" pitchFamily="34" charset="0"/>
                        </a:rPr>
                        <a:t>图片</a:t>
                      </a:r>
                      <a:r>
                        <a:rPr lang="en-US" altLang="zh-CN" sz="2200" b="1" dirty="0" err="1" smtClean="0">
                          <a:latin typeface="Arial" panose="020B0604020202020204" pitchFamily="34" charset="0"/>
                          <a:cs typeface="Arial" panose="020B0604020202020204" pitchFamily="34" charset="0"/>
                        </a:rPr>
                        <a:t>url</a:t>
                      </a:r>
                      <a:r>
                        <a:rPr lang="en-US" altLang="zh-CN" sz="2200" b="1" dirty="0" smtClean="0">
                          <a:latin typeface="Arial" panose="020B0604020202020204" pitchFamily="34" charset="0"/>
                          <a:cs typeface="Arial" panose="020B0604020202020204" pitchFamily="34" charset="0"/>
                        </a:rPr>
                        <a:t>" alt="" /&gt;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a:t>
                      </a:r>
                      <a:r>
                        <a:rPr lang="en-US" altLang="zh-CN" sz="2200" b="1" dirty="0" err="1" smtClean="0">
                          <a:latin typeface="Arial" panose="020B0604020202020204" pitchFamily="34" charset="0"/>
                          <a:cs typeface="Arial" panose="020B0604020202020204" pitchFamily="34" charset="0"/>
                        </a:rPr>
                        <a:t>img</a:t>
                      </a:r>
                      <a:r>
                        <a:rPr lang="en-US" altLang="zh-CN" sz="2200" b="1" dirty="0" smtClean="0">
                          <a:latin typeface="Arial" panose="020B0604020202020204" pitchFamily="34" charset="0"/>
                          <a:cs typeface="Arial" panose="020B0604020202020204" pitchFamily="34" charset="0"/>
                        </a:rPr>
                        <a:t> </a:t>
                      </a:r>
                      <a:r>
                        <a:rPr lang="en-US" altLang="zh-CN" sz="2200" b="1" dirty="0" err="1" smtClean="0">
                          <a:latin typeface="Arial" panose="020B0604020202020204" pitchFamily="34" charset="0"/>
                          <a:cs typeface="Arial" panose="020B0604020202020204" pitchFamily="34" charset="0"/>
                        </a:rPr>
                        <a:t>src</a:t>
                      </a:r>
                      <a:r>
                        <a:rPr lang="en-US" altLang="zh-CN" sz="2200" b="1" dirty="0" smtClean="0">
                          <a:latin typeface="Arial" panose="020B0604020202020204" pitchFamily="34" charset="0"/>
                          <a:cs typeface="Arial" panose="020B0604020202020204" pitchFamily="34" charset="0"/>
                        </a:rPr>
                        <a:t>="</a:t>
                      </a:r>
                      <a:r>
                        <a:rPr lang="zh-CN" altLang="en-US" sz="2200" b="1" dirty="0" smtClean="0">
                          <a:latin typeface="Arial" panose="020B0604020202020204" pitchFamily="34" charset="0"/>
                          <a:cs typeface="Arial" panose="020B0604020202020204" pitchFamily="34" charset="0"/>
                        </a:rPr>
                        <a:t>图片</a:t>
                      </a:r>
                      <a:r>
                        <a:rPr lang="en-US" altLang="zh-CN" sz="2200" b="1" dirty="0" err="1" smtClean="0">
                          <a:latin typeface="Arial" panose="020B0604020202020204" pitchFamily="34" charset="0"/>
                          <a:cs typeface="Arial" panose="020B0604020202020204" pitchFamily="34" charset="0"/>
                        </a:rPr>
                        <a:t>url</a:t>
                      </a:r>
                      <a:r>
                        <a:rPr lang="en-US" altLang="zh-CN" sz="2200" b="1" dirty="0" smtClean="0">
                          <a:latin typeface="Arial" panose="020B0604020202020204" pitchFamily="34" charset="0"/>
                          <a:cs typeface="Arial" panose="020B0604020202020204" pitchFamily="34" charset="0"/>
                        </a:rPr>
                        <a:t>" /&gt;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endParaRPr lang="zh-CN" altLang="en-US" sz="2400" b="1" dirty="0" smtClean="0"/>
          </a:p>
        </p:txBody>
      </p:sp>
      <p:graphicFrame>
        <p:nvGraphicFramePr>
          <p:cNvPr id="10" name="表格 9"/>
          <p:cNvGraphicFramePr>
            <a:graphicFrameLocks noGrp="1"/>
          </p:cNvGraphicFramePr>
          <p:nvPr/>
        </p:nvGraphicFramePr>
        <p:xfrm>
          <a:off x="467543" y="2433998"/>
          <a:ext cx="8208913" cy="3879564"/>
        </p:xfrm>
        <a:graphic>
          <a:graphicData uri="http://schemas.openxmlformats.org/drawingml/2006/table">
            <a:tbl>
              <a:tblPr firstRow="1" bandRow="1">
                <a:tableStyleId>{93296810-A885-4BE3-A3E7-6D5BEEA58F35}</a:tableStyleId>
              </a:tblPr>
              <a:tblGrid>
                <a:gridCol w="1224137"/>
                <a:gridCol w="6984776"/>
              </a:tblGrid>
              <a:tr h="649782">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229782">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用于选取带有指定属性和值的元素。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input[type="text"] {border: 2px solid #000;}</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&lt;input type="text" /&gt;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&lt;input type="submit" /&gt;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18736"/>
            <a:ext cx="8229600" cy="4320480"/>
          </a:xfrm>
          <a:prstGeom prst="rect">
            <a:avLst/>
          </a:prstGeom>
        </p:spPr>
        <p:txBody>
          <a:bodyPr/>
          <a:lstStyle/>
          <a:p>
            <a:pPr>
              <a:spcBef>
                <a:spcPts val="600"/>
              </a:spcBef>
            </a:pPr>
            <a:r>
              <a:rPr lang="en-US" altLang="zh-CN" sz="2400" b="1" dirty="0" smtClean="0"/>
              <a:t>3</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endParaRPr lang="zh-CN" altLang="en-US" sz="2400" b="1" dirty="0" smtClean="0"/>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用于选取属性值中包含指定词汇的元素。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选择具有</a:t>
                      </a:r>
                      <a:r>
                        <a:rPr lang="en-US" altLang="zh-CN" sz="2200" b="1" dirty="0" err="1" smtClean="0">
                          <a:latin typeface="Arial" panose="020B0604020202020204" pitchFamily="34" charset="0"/>
                          <a:cs typeface="Arial" panose="020B0604020202020204" pitchFamily="34" charset="0"/>
                        </a:rPr>
                        <a:t>att</a:t>
                      </a:r>
                      <a:r>
                        <a:rPr lang="zh-CN" altLang="en-US" sz="2200" b="1" dirty="0" smtClean="0">
                          <a:latin typeface="Arial" panose="020B0604020202020204" pitchFamily="34" charset="0"/>
                          <a:cs typeface="Arial" panose="020B0604020202020204" pitchFamily="34" charset="0"/>
                        </a:rPr>
                        <a:t>属性且属性值为一用空格分隔的字词列表，其中一个等于</a:t>
                      </a:r>
                      <a:r>
                        <a:rPr lang="en-US" altLang="zh-CN" sz="2200" b="1" dirty="0" err="1" smtClean="0">
                          <a:latin typeface="Arial" panose="020B0604020202020204" pitchFamily="34" charset="0"/>
                          <a:cs typeface="Arial" panose="020B0604020202020204" pitchFamily="34" charset="0"/>
                        </a:rPr>
                        <a:t>val</a:t>
                      </a:r>
                      <a:r>
                        <a:rPr lang="zh-CN" altLang="en-US" sz="2200" b="1" dirty="0" smtClean="0">
                          <a:latin typeface="Arial" panose="020B0604020202020204" pitchFamily="34" charset="0"/>
                          <a:cs typeface="Arial" panose="020B0604020202020204" pitchFamily="34" charset="0"/>
                        </a:rPr>
                        <a:t>的</a:t>
                      </a:r>
                      <a:r>
                        <a:rPr lang="en-US" altLang="zh-CN" sz="2200" b="1" dirty="0" smtClean="0">
                          <a:latin typeface="Arial" panose="020B0604020202020204" pitchFamily="34" charset="0"/>
                          <a:cs typeface="Arial" panose="020B0604020202020204" pitchFamily="34" charset="0"/>
                        </a:rPr>
                        <a:t>E</a:t>
                      </a:r>
                      <a:r>
                        <a:rPr lang="zh-CN" altLang="en-US" sz="2200" b="1" dirty="0" smtClean="0">
                          <a:latin typeface="Arial" panose="020B0604020202020204" pitchFamily="34" charset="0"/>
                          <a:cs typeface="Arial" panose="020B0604020202020204" pitchFamily="34" charset="0"/>
                        </a:rPr>
                        <a:t>元素（包含只有一个值且该值等于</a:t>
                      </a:r>
                      <a:r>
                        <a:rPr lang="en-US" altLang="zh-CN" sz="2200" b="1" dirty="0" err="1" smtClean="0">
                          <a:latin typeface="Arial" panose="020B0604020202020204" pitchFamily="34" charset="0"/>
                          <a:cs typeface="Arial" panose="020B0604020202020204" pitchFamily="34" charset="0"/>
                        </a:rPr>
                        <a:t>val</a:t>
                      </a:r>
                      <a:r>
                        <a:rPr lang="zh-CN" altLang="en-US" sz="2200" b="1" dirty="0" smtClean="0">
                          <a:latin typeface="Arial" panose="020B0604020202020204" pitchFamily="34" charset="0"/>
                          <a:cs typeface="Arial" panose="020B0604020202020204" pitchFamily="34" charset="0"/>
                        </a:rPr>
                        <a:t>的情况）。</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例如：</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&lt;style&gt;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div[class~="a"] {border: 2px solid #000;}</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&lt;/style&gt;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&lt;div class="a"&gt;1&lt;/div&gt;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&lt;div class="b"&gt;2&lt;/div&gt;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&lt;div class="a b"&gt;3&lt;/div&gt;</a:t>
                      </a:r>
                      <a:endParaRPr lang="en-US" altLang="zh-CN" sz="18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18736"/>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endParaRPr lang="zh-CN" altLang="en-US" sz="2400" b="1" dirty="0" smtClean="0"/>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用于选取带有以指定值开头的属性值的元素，该值必须是整个单词。</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div[class|="a"] {border: 2px solid #000;}</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class="a-test"&gt;1&lt;/div&gt;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class="b-test"&gt;2&lt;/div&gt;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class="c-test"&gt;3&lt;/div&gt;</a:t>
                      </a:r>
                      <a:endParaRPr lang="en-US" altLang="zh-CN" sz="18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18736"/>
            <a:ext cx="8229600" cy="4320480"/>
          </a:xfrm>
          <a:prstGeom prst="rect">
            <a:avLst/>
          </a:prstGeom>
        </p:spPr>
        <p:txBody>
          <a:bodyPr/>
          <a:lstStyle/>
          <a:p>
            <a:pPr>
              <a:spcBef>
                <a:spcPts val="600"/>
              </a:spcBef>
            </a:pPr>
            <a:r>
              <a:rPr lang="en-US" altLang="zh-CN" sz="2400" b="1" dirty="0" smtClean="0"/>
              <a:t>5</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endParaRPr lang="zh-CN" altLang="en-US" sz="2400" b="1" dirty="0" smtClean="0"/>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匹配属性值以指定值开头的每个元素。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div[class^="a"] {border: 2px solid #000;}</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abc</a:t>
                      </a:r>
                      <a:r>
                        <a:rPr lang="en-US" altLang="zh-CN" sz="2200" b="1" dirty="0" smtClean="0">
                          <a:latin typeface="Arial" panose="020B0604020202020204" pitchFamily="34" charset="0"/>
                          <a:cs typeface="Arial" panose="020B0604020202020204" pitchFamily="34" charset="0"/>
                        </a:rPr>
                        <a:t>"&gt;1&lt;/div&gt;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acb</a:t>
                      </a:r>
                      <a:r>
                        <a:rPr lang="en-US" altLang="zh-CN" sz="2200" b="1" dirty="0" smtClean="0">
                          <a:latin typeface="Arial" panose="020B0604020202020204" pitchFamily="34" charset="0"/>
                          <a:cs typeface="Arial" panose="020B0604020202020204" pitchFamily="34" charset="0"/>
                        </a:rPr>
                        <a:t>"&gt;2&lt;/div&gt;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bac</a:t>
                      </a:r>
                      <a:r>
                        <a:rPr lang="en-US" altLang="zh-CN" sz="2200" b="1" dirty="0" smtClean="0">
                          <a:latin typeface="Arial" panose="020B0604020202020204" pitchFamily="34" charset="0"/>
                          <a:cs typeface="Arial" panose="020B0604020202020204" pitchFamily="34" charset="0"/>
                        </a:rPr>
                        <a:t>"&gt;3&lt;/div&gt;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18736"/>
            <a:ext cx="8229600" cy="4320480"/>
          </a:xfrm>
          <a:prstGeom prst="rect">
            <a:avLst/>
          </a:prstGeom>
        </p:spPr>
        <p:txBody>
          <a:bodyPr/>
          <a:lstStyle/>
          <a:p>
            <a:pPr>
              <a:spcBef>
                <a:spcPts val="600"/>
              </a:spcBef>
            </a:pPr>
            <a:r>
              <a:rPr lang="en-US" altLang="zh-CN" sz="2400" b="1" dirty="0" smtClean="0"/>
              <a:t>6</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endParaRPr lang="zh-CN" altLang="en-US" sz="2400" b="1" dirty="0" smtClean="0"/>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匹配属性值以指定值结尾的每个元素。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div[class$="c"] {border: 2px solid #000;}</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abc</a:t>
                      </a:r>
                      <a:r>
                        <a:rPr lang="en-US" altLang="zh-CN" sz="2200" b="1" dirty="0" smtClean="0">
                          <a:latin typeface="Arial" panose="020B0604020202020204" pitchFamily="34" charset="0"/>
                          <a:cs typeface="Arial" panose="020B0604020202020204" pitchFamily="34" charset="0"/>
                        </a:rPr>
                        <a:t>"&gt;1&lt;/div&gt;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acb</a:t>
                      </a:r>
                      <a:r>
                        <a:rPr lang="en-US" altLang="zh-CN" sz="2200" b="1" dirty="0" smtClean="0">
                          <a:latin typeface="Arial" panose="020B0604020202020204" pitchFamily="34" charset="0"/>
                          <a:cs typeface="Arial" panose="020B0604020202020204" pitchFamily="34" charset="0"/>
                        </a:rPr>
                        <a:t>"&gt;2&lt;/div&gt;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bac</a:t>
                      </a:r>
                      <a:r>
                        <a:rPr lang="en-US" altLang="zh-CN" sz="2200" b="1" dirty="0" smtClean="0">
                          <a:latin typeface="Arial" panose="020B0604020202020204" pitchFamily="34" charset="0"/>
                          <a:cs typeface="Arial" panose="020B0604020202020204" pitchFamily="34" charset="0"/>
                        </a:rPr>
                        <a:t>"&gt;3&lt;/div&gt;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18736"/>
            <a:ext cx="8229600" cy="4320480"/>
          </a:xfrm>
          <a:prstGeom prst="rect">
            <a:avLst/>
          </a:prstGeom>
        </p:spPr>
        <p:txBody>
          <a:bodyPr/>
          <a:lstStyle/>
          <a:p>
            <a:pPr>
              <a:spcBef>
                <a:spcPts val="600"/>
              </a:spcBef>
            </a:pPr>
            <a:r>
              <a:rPr lang="en-US" altLang="zh-CN" sz="2400" b="1" dirty="0" smtClean="0"/>
              <a:t>7</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anose="020B0604020202020204" pitchFamily="34" charset="0"/>
                <a:cs typeface="Arial" panose="020B0604020202020204" pitchFamily="34" charset="0"/>
              </a:rPr>
              <a:t>"</a:t>
            </a:r>
            <a:r>
              <a:rPr lang="en-US" altLang="zh-CN" sz="2400" b="1" dirty="0" err="1" smtClean="0"/>
              <a:t>val</a:t>
            </a:r>
            <a:r>
              <a:rPr lang="en-US" altLang="zh-CN" sz="2400" b="1" dirty="0" smtClean="0">
                <a:latin typeface="Arial" panose="020B0604020202020204" pitchFamily="34" charset="0"/>
                <a:cs typeface="Arial" panose="020B0604020202020204"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endParaRPr lang="zh-CN" altLang="en-US" sz="2400" b="1" dirty="0" smtClean="0"/>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E[</a:t>
                      </a:r>
                      <a:r>
                        <a:rPr lang="en-US" altLang="zh-CN" sz="2400" b="1" dirty="0" err="1" smtClean="0">
                          <a:latin typeface="Arial" panose="020B0604020202020204" pitchFamily="34" charset="0"/>
                          <a:cs typeface="Arial" panose="020B0604020202020204" pitchFamily="34" charset="0"/>
                        </a:rPr>
                        <a:t>att</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val</a:t>
                      </a:r>
                      <a:r>
                        <a:rPr lang="en-US" altLang="zh-CN" sz="2400" b="1" dirty="0" smtClean="0">
                          <a:latin typeface="Arial" panose="020B0604020202020204" pitchFamily="34" charset="0"/>
                          <a:cs typeface="Arial" panose="020B0604020202020204" pitchFamily="34" charset="0"/>
                        </a:rPr>
                        <a:t>"] {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 }</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匹配属性值中包含指定值的每个元素。</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例如：</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div[class*="b"] {border: 2px solid #000;}</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abc</a:t>
                      </a:r>
                      <a:r>
                        <a:rPr lang="en-US" altLang="zh-CN" sz="2200" b="1" dirty="0" smtClean="0">
                          <a:latin typeface="Arial" panose="020B0604020202020204" pitchFamily="34" charset="0"/>
                          <a:cs typeface="Arial" panose="020B0604020202020204" pitchFamily="34" charset="0"/>
                        </a:rPr>
                        <a:t>"&gt;1&lt;/div&gt;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acb</a:t>
                      </a:r>
                      <a:r>
                        <a:rPr lang="en-US" altLang="zh-CN" sz="2200" b="1" dirty="0" smtClean="0">
                          <a:latin typeface="Arial" panose="020B0604020202020204" pitchFamily="34" charset="0"/>
                          <a:cs typeface="Arial" panose="020B0604020202020204" pitchFamily="34" charset="0"/>
                        </a:rPr>
                        <a:t>"&gt;2&lt;/div&gt;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&lt;div class="</a:t>
                      </a:r>
                      <a:r>
                        <a:rPr lang="en-US" altLang="zh-CN" sz="2200" b="1" dirty="0" err="1" smtClean="0">
                          <a:latin typeface="Arial" panose="020B0604020202020204" pitchFamily="34" charset="0"/>
                          <a:cs typeface="Arial" panose="020B0604020202020204" pitchFamily="34" charset="0"/>
                        </a:rPr>
                        <a:t>bac</a:t>
                      </a:r>
                      <a:r>
                        <a:rPr lang="en-US" altLang="zh-CN" sz="2200" b="1" dirty="0" smtClean="0">
                          <a:latin typeface="Arial" panose="020B0604020202020204" pitchFamily="34" charset="0"/>
                          <a:cs typeface="Arial" panose="020B0604020202020204" pitchFamily="34" charset="0"/>
                        </a:rPr>
                        <a:t>"&gt;3&lt;/div&gt;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第十二章</a:t>
            </a:r>
            <a:r>
              <a:rPr lang="en-US" altLang="zh-CN" sz="5400" dirty="0" smtClean="0">
                <a:ln w="18415" cmpd="sng">
                  <a:solidFill>
                    <a:srgbClr val="FFFFFF"/>
                  </a:solidFill>
                  <a:prstDash val="solid"/>
                </a:ln>
                <a:solidFill>
                  <a:schemeClr val="bg1"/>
                </a:solidFill>
                <a:latin typeface="+mn-ea"/>
                <a:ea typeface="+mn-ea"/>
                <a:cs typeface="+mj-cs"/>
              </a:rPr>
              <a:t>CSS3</a:t>
            </a:r>
            <a:r>
              <a:rPr lang="zh-CN" altLang="en-US" sz="5400" dirty="0" smtClean="0">
                <a:ln w="18415" cmpd="sng">
                  <a:solidFill>
                    <a:srgbClr val="FFFFFF"/>
                  </a:solidFill>
                  <a:prstDash val="solid"/>
                </a:ln>
                <a:solidFill>
                  <a:schemeClr val="bg1"/>
                </a:solidFill>
                <a:latin typeface="+mn-ea"/>
                <a:ea typeface="+mn-ea"/>
                <a:cs typeface="+mj-cs"/>
              </a:rPr>
              <a:t>选择器</a:t>
            </a:r>
            <a:r>
              <a:rPr lang="en-US" altLang="zh-CN" sz="5400" dirty="0" smtClean="0">
                <a:ln w="18415" cmpd="sng">
                  <a:solidFill>
                    <a:srgbClr val="FFFFFF"/>
                  </a:solidFill>
                  <a:prstDash val="solid"/>
                </a:ln>
                <a:solidFill>
                  <a:schemeClr val="bg1"/>
                </a:solidFill>
                <a:latin typeface="+mn-ea"/>
                <a:ea typeface="+mn-ea"/>
                <a:cs typeface="+mj-cs"/>
              </a:rPr>
              <a:t>&amp;</a:t>
            </a:r>
            <a:endParaRPr lang="en-US" altLang="zh-CN" sz="5400" dirty="0" smtClean="0">
              <a:ln w="18415" cmpd="sng">
                <a:solidFill>
                  <a:srgbClr val="FFFFFF"/>
                </a:solidFill>
                <a:prstDash val="solid"/>
              </a:ln>
              <a:solidFill>
                <a:schemeClr val="bg1"/>
              </a:solidFill>
              <a:latin typeface="+mn-ea"/>
              <a:ea typeface="+mn-ea"/>
              <a:cs typeface="+mj-cs"/>
            </a:endParaRPr>
          </a:p>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文字与字体相关样式</a:t>
            </a:r>
            <a:endParaRPr lang="zh-CN" altLang="en-US" sz="54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b</a:t>
            </a:r>
            <a:r>
              <a:rPr lang="zh-CN" altLang="en-US" sz="2400" b="1" dirty="0" smtClean="0">
                <a:latin typeface="Arial" panose="020B0604020202020204" pitchFamily="34" charset="0"/>
                <a:cs typeface="Arial" panose="020B0604020202020204" pitchFamily="34" charset="0"/>
              </a:rPr>
              <a:t>、伪类选择器的语法及应用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在</a:t>
            </a:r>
            <a:r>
              <a:rPr lang="en-US" altLang="zh-CN" sz="2400" b="1" dirty="0" smtClean="0">
                <a:latin typeface="Arial" panose="020B0604020202020204" pitchFamily="34" charset="0"/>
                <a:cs typeface="Arial" panose="020B0604020202020204" pitchFamily="34" charset="0"/>
              </a:rPr>
              <a:t>HTML</a:t>
            </a:r>
            <a:r>
              <a:rPr lang="zh-CN" altLang="en-US" sz="2400" b="1" dirty="0" smtClean="0">
                <a:latin typeface="Arial" panose="020B0604020202020204" pitchFamily="34" charset="0"/>
                <a:cs typeface="Arial" panose="020B0604020202020204" pitchFamily="34" charset="0"/>
              </a:rPr>
              <a:t>中，通过各种各样的属性，我们可以给元素增加很多附加信息。</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例如，通过</a:t>
            </a:r>
            <a:r>
              <a:rPr lang="en-US" altLang="zh-CN" sz="2400" b="1" dirty="0" smtClean="0">
                <a:latin typeface="Arial" panose="020B0604020202020204" pitchFamily="34" charset="0"/>
                <a:cs typeface="Arial" panose="020B0604020202020204" pitchFamily="34" charset="0"/>
              </a:rPr>
              <a:t>width</a:t>
            </a:r>
            <a:r>
              <a:rPr lang="zh-CN" altLang="en-US" sz="2400" b="1" dirty="0" smtClean="0">
                <a:latin typeface="Arial" panose="020B0604020202020204" pitchFamily="34" charset="0"/>
                <a:cs typeface="Arial" panose="020B0604020202020204" pitchFamily="34" charset="0"/>
              </a:rPr>
              <a:t>属性，我们可以指定</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元素的宽度；通过</a:t>
            </a:r>
            <a:r>
              <a:rPr lang="en-US" altLang="zh-CN" sz="2400" b="1" dirty="0" smtClean="0">
                <a:latin typeface="Arial" panose="020B0604020202020204" pitchFamily="34" charset="0"/>
                <a:cs typeface="Arial" panose="020B0604020202020204" pitchFamily="34" charset="0"/>
              </a:rPr>
              <a:t>id</a:t>
            </a:r>
            <a:r>
              <a:rPr lang="zh-CN" altLang="en-US" sz="2400" b="1" dirty="0" smtClean="0">
                <a:latin typeface="Arial" panose="020B0604020202020204" pitchFamily="34" charset="0"/>
                <a:cs typeface="Arial" panose="020B0604020202020204" pitchFamily="34" charset="0"/>
              </a:rPr>
              <a:t>属性，我们可以将不同的</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元素惊醒区分，并且通过</a:t>
            </a:r>
            <a:r>
              <a:rPr lang="en-US" altLang="zh-CN" sz="2400" b="1" dirty="0" smtClean="0">
                <a:latin typeface="Arial" panose="020B0604020202020204" pitchFamily="34" charset="0"/>
                <a:cs typeface="Arial" panose="020B0604020202020204" pitchFamily="34" charset="0"/>
              </a:rPr>
              <a:t>JavaScript</a:t>
            </a:r>
            <a:r>
              <a:rPr lang="zh-CN" altLang="en-US" sz="2400" b="1" dirty="0" smtClean="0">
                <a:latin typeface="Arial" panose="020B0604020202020204" pitchFamily="34" charset="0"/>
                <a:cs typeface="Arial" panose="020B0604020202020204" pitchFamily="34" charset="0"/>
              </a:rPr>
              <a:t>来控制这个</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元素的内容和状态。</a:t>
            </a:r>
            <a:endParaRPr lang="en-US" altLang="zh-CN" sz="2400" b="1" dirty="0" smtClean="0">
              <a:latin typeface="Arial" panose="020B0604020202020204" pitchFamily="34" charset="0"/>
              <a:cs typeface="Arial" panose="020B0604020202020204"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en-US" altLang="zh-CN" sz="2400" b="1" dirty="0" smtClean="0">
                <a:latin typeface="黑体" panose="02010609060101010101" pitchFamily="2" charset="-122"/>
                <a:sym typeface="黑体" panose="02010609060101010101" pitchFamily="2" charset="-122"/>
              </a:rPr>
              <a:t>CSS3 </a:t>
            </a:r>
            <a:r>
              <a:rPr lang="zh-CN" altLang="en-US" sz="2400" b="1" dirty="0" smtClean="0">
                <a:latin typeface="黑体" panose="02010609060101010101" pitchFamily="2" charset="-122"/>
                <a:sym typeface="黑体" panose="02010609060101010101" pitchFamily="2" charset="-122"/>
              </a:rPr>
              <a:t>部分新增选择器的语法及应用场景</a:t>
            </a:r>
            <a:endParaRPr lang="zh-CN" altLang="en-US" sz="2400" b="1" dirty="0">
              <a:latin typeface="黑体" panose="02010609060101010101" pitchFamily="2" charset="-122"/>
              <a:sym typeface="黑体" panose="02010609060101010101" pitchFamily="2" charset="-122"/>
            </a:endParaRPr>
          </a:p>
        </p:txBody>
      </p:sp>
      <p:sp>
        <p:nvSpPr>
          <p:cNvPr id="14"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10" name="内容占位符 2"/>
          <p:cNvSpPr txBox="1"/>
          <p:nvPr/>
        </p:nvSpPr>
        <p:spPr>
          <a:xfrm>
            <a:off x="428596" y="2000240"/>
            <a:ext cx="8229600" cy="4887424"/>
          </a:xfrm>
          <a:prstGeom prst="rect">
            <a:avLst/>
          </a:prstGeom>
        </p:spPr>
        <p:txBody>
          <a:bodyPr/>
          <a:lstStyle/>
          <a:p>
            <a:r>
              <a:rPr lang="en-US" altLang="zh-CN" sz="2000" b="1" dirty="0" smtClean="0">
                <a:latin typeface="Arial" panose="020B0604020202020204" pitchFamily="34" charset="0"/>
                <a:cs typeface="Arial" panose="020B0604020202020204" pitchFamily="34" charset="0"/>
              </a:rPr>
              <a:t>1</a:t>
            </a:r>
            <a:r>
              <a:rPr lang="zh-CN" altLang="en-US" sz="2000" b="1" dirty="0" smtClean="0">
                <a:latin typeface="Arial" panose="020B0604020202020204" pitchFamily="34" charset="0"/>
                <a:cs typeface="Arial" panose="020B0604020202020204" pitchFamily="34" charset="0"/>
              </a:rPr>
              <a:t>、</a:t>
            </a:r>
            <a:r>
              <a:rPr lang="en-US" altLang="zh-CN" sz="2000" b="1" dirty="0" smtClean="0">
                <a:latin typeface="Arial" panose="020B0604020202020204" pitchFamily="34" charset="0"/>
                <a:cs typeface="Arial" panose="020B0604020202020204" pitchFamily="34" charset="0"/>
              </a:rPr>
              <a:t>:first-child</a:t>
            </a:r>
            <a:r>
              <a:rPr lang="zh-CN" altLang="en-US" sz="2000" b="1" dirty="0" smtClean="0">
                <a:latin typeface="Arial" panose="020B0604020202020204" pitchFamily="34" charset="0"/>
                <a:cs typeface="Arial" panose="020B0604020202020204" pitchFamily="34" charset="0"/>
              </a:rPr>
              <a:t>与</a:t>
            </a:r>
            <a:r>
              <a:rPr lang="en-US" altLang="zh-CN" sz="2000" b="1" dirty="0" smtClean="0">
                <a:latin typeface="Arial" panose="020B0604020202020204" pitchFamily="34" charset="0"/>
                <a:cs typeface="Arial" panose="020B0604020202020204" pitchFamily="34" charset="0"/>
              </a:rPr>
              <a:t>:last-child</a:t>
            </a:r>
            <a:r>
              <a:rPr lang="zh-CN" altLang="en-US" sz="2000" b="1" dirty="0" smtClean="0">
                <a:latin typeface="Arial" panose="020B0604020202020204" pitchFamily="34" charset="0"/>
                <a:cs typeface="Arial" panose="020B0604020202020204" pitchFamily="34" charset="0"/>
              </a:rPr>
              <a:t>选择器</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单独指定第一个子元素和最后一个子元素的样式</a:t>
            </a:r>
            <a:endParaRPr lang="en-US" altLang="zh-CN" sz="20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r>
              <a:rPr lang="zh-CN" altLang="en-US" sz="1600" b="1" dirty="0" smtClean="0">
                <a:latin typeface="Arial" panose="020B0604020202020204" pitchFamily="34" charset="0"/>
                <a:cs typeface="Arial" panose="020B0604020202020204" pitchFamily="34" charset="0"/>
              </a:rPr>
              <a:t>例如：</a:t>
            </a:r>
            <a:endParaRPr lang="en-US" altLang="zh-CN" sz="1600"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rPr>
              <a:t>&lt;style&gt;</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err="1" smtClean="0">
                <a:solidFill>
                  <a:sysClr val="windowText" lastClr="000000"/>
                </a:solidFill>
              </a:rPr>
              <a:t>li:first</a:t>
            </a:r>
            <a:r>
              <a:rPr lang="en-US" altLang="zh-CN" sz="1600" b="1" kern="0" dirty="0" smtClean="0">
                <a:solidFill>
                  <a:sysClr val="windowText" lastClr="000000"/>
                </a:solidFill>
              </a:rPr>
              <a:t>-child {background: #ff0;}</a:t>
            </a:r>
            <a:endParaRPr lang="en-US" altLang="zh-CN" sz="1600" b="1" kern="0" dirty="0" smtClean="0">
              <a:solidFill>
                <a:sysClr val="windowText" lastClr="000000"/>
              </a:solidFill>
            </a:endParaRPr>
          </a:p>
          <a:p>
            <a:pPr eaLnBrk="1" fontAlgn="auto" hangingPunct="1">
              <a:spcBef>
                <a:spcPts val="0"/>
              </a:spcBef>
              <a:spcAft>
                <a:spcPts val="0"/>
              </a:spcAft>
              <a:defRPr/>
            </a:pPr>
            <a:r>
              <a:rPr lang="en-US" altLang="zh-CN" sz="1600" b="1" kern="0" dirty="0" err="1" smtClean="0">
                <a:solidFill>
                  <a:sysClr val="windowText" lastClr="000000"/>
                </a:solidFill>
              </a:rPr>
              <a:t>li:last</a:t>
            </a:r>
            <a:r>
              <a:rPr lang="en-US" altLang="zh-CN" sz="1600" b="1" kern="0" dirty="0" smtClean="0">
                <a:solidFill>
                  <a:sysClr val="windowText" lastClr="000000"/>
                </a:solidFill>
              </a:rPr>
              <a:t>-child {background: #00f;}</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rPr>
              <a:t>&lt;/style&gt;</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&lt;body&gt;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&lt;h1&gt;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a:t>
            </a:r>
            <a:r>
              <a:rPr lang="en-US" altLang="zh-CN" sz="1600" b="1" kern="0" dirty="0" smtClean="0">
                <a:solidFill>
                  <a:sysClr val="windowText" lastClr="000000"/>
                </a:solidFill>
                <a:latin typeface="Arial" panose="020B0604020202020204" pitchFamily="34" charset="0"/>
                <a:cs typeface="Arial" panose="020B0604020202020204" pitchFamily="34" charset="0"/>
              </a:rPr>
              <a:t>A&lt;/h1&gt;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ul</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1&lt;/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2&lt;/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3&lt;/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4&lt;/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5&lt;/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ul</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&lt;/body&gt;</a:t>
            </a:r>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5" name="文本框 38"/>
          <p:cNvSpPr txBox="1">
            <a:spLocks noChangeArrowheads="1"/>
          </p:cNvSpPr>
          <p:nvPr/>
        </p:nvSpPr>
        <p:spPr bwMode="auto">
          <a:xfrm>
            <a:off x="428596" y="1571612"/>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结构性伪类选择器语法及应用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2</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:nth-child</a:t>
            </a:r>
            <a:r>
              <a:rPr lang="zh-CN" altLang="en-US" sz="2400" b="1" dirty="0" smtClean="0">
                <a:latin typeface="Arial" panose="020B0604020202020204" pitchFamily="34" charset="0"/>
                <a:cs typeface="Arial" panose="020B0604020202020204" pitchFamily="34" charset="0"/>
              </a:rPr>
              <a:t>与</a:t>
            </a:r>
            <a:r>
              <a:rPr lang="en-US" altLang="zh-CN" sz="2400" b="1" dirty="0" smtClean="0">
                <a:latin typeface="Arial" panose="020B0604020202020204" pitchFamily="34" charset="0"/>
                <a:cs typeface="Arial" panose="020B0604020202020204" pitchFamily="34" charset="0"/>
              </a:rPr>
              <a:t>:nth-last-child</a:t>
            </a:r>
            <a:r>
              <a:rPr lang="zh-CN" altLang="en-US" sz="2400" b="1" dirty="0" smtClean="0">
                <a:latin typeface="Arial" panose="020B0604020202020204" pitchFamily="34" charset="0"/>
                <a:cs typeface="Arial" panose="020B0604020202020204" pitchFamily="34" charset="0"/>
              </a:rPr>
              <a:t>选择器</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对指定序号的子元素使用样式</a:t>
            </a:r>
            <a:endParaRPr lang="en-US" altLang="zh-CN" sz="24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r>
              <a:rPr lang="zh-CN" altLang="en-US" sz="1600" b="1" dirty="0" smtClean="0">
                <a:latin typeface="Arial" panose="020B0604020202020204" pitchFamily="34" charset="0"/>
                <a:cs typeface="Arial" panose="020B0604020202020204" pitchFamily="34" charset="0"/>
              </a:rPr>
              <a:t>例如：</a:t>
            </a:r>
            <a:endParaRPr lang="en-US" altLang="zh-CN" sz="1600"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rPr>
              <a:t>&lt;style&gt;</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err="1" smtClean="0">
                <a:solidFill>
                  <a:sysClr val="windowText" lastClr="000000"/>
                </a:solidFill>
              </a:rPr>
              <a:t>li:nth</a:t>
            </a:r>
            <a:r>
              <a:rPr lang="en-US" altLang="zh-CN" sz="1600" b="1" kern="0" dirty="0" smtClean="0">
                <a:solidFill>
                  <a:sysClr val="windowText" lastClr="000000"/>
                </a:solidFill>
              </a:rPr>
              <a:t>-child(2) {background: #ff0;}</a:t>
            </a:r>
            <a:endParaRPr lang="en-US" altLang="zh-CN" sz="1600" b="1" kern="0" dirty="0" smtClean="0">
              <a:solidFill>
                <a:sysClr val="windowText" lastClr="000000"/>
              </a:solidFill>
            </a:endParaRPr>
          </a:p>
          <a:p>
            <a:pPr eaLnBrk="1" fontAlgn="auto" hangingPunct="1">
              <a:spcBef>
                <a:spcPts val="0"/>
              </a:spcBef>
              <a:spcAft>
                <a:spcPts val="0"/>
              </a:spcAft>
              <a:defRPr/>
            </a:pPr>
            <a:r>
              <a:rPr lang="en-US" altLang="zh-CN" sz="1600" b="1" kern="0" dirty="0" err="1" smtClean="0">
                <a:solidFill>
                  <a:sysClr val="windowText" lastClr="000000"/>
                </a:solidFill>
              </a:rPr>
              <a:t>li:nth</a:t>
            </a:r>
            <a:r>
              <a:rPr lang="en-US" altLang="zh-CN" sz="1600" b="1" kern="0" dirty="0" smtClean="0">
                <a:solidFill>
                  <a:sysClr val="windowText" lastClr="000000"/>
                </a:solidFill>
              </a:rPr>
              <a:t>-last-child(2) {background: #00f;}</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rPr>
              <a:t>&lt;/style&gt;</a:t>
            </a:r>
            <a:endParaRPr lang="en-US" altLang="zh-CN" sz="16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&lt;body&gt;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&lt;h1&gt;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a:t>
            </a:r>
            <a:r>
              <a:rPr lang="en-US" altLang="zh-CN" sz="1600" b="1" kern="0" dirty="0" smtClean="0">
                <a:solidFill>
                  <a:sysClr val="windowText" lastClr="000000"/>
                </a:solidFill>
                <a:latin typeface="Arial" panose="020B0604020202020204" pitchFamily="34" charset="0"/>
                <a:cs typeface="Arial" panose="020B0604020202020204" pitchFamily="34" charset="0"/>
              </a:rPr>
              <a:t>A&lt;/h1&gt;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ul</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1&lt;/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2&lt;/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3&lt;/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4&lt;/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r>
              <a:rPr lang="zh-CN" altLang="en-US" sz="1600" b="1" kern="0" dirty="0" smtClean="0">
                <a:solidFill>
                  <a:sysClr val="windowText" lastClr="000000"/>
                </a:solidFill>
                <a:latin typeface="Arial" panose="020B0604020202020204" pitchFamily="34" charset="0"/>
                <a:cs typeface="Arial" panose="020B0604020202020204" pitchFamily="34" charset="0"/>
              </a:rPr>
              <a:t>列表项目</a:t>
            </a:r>
            <a:r>
              <a:rPr lang="en-US" altLang="zh-CN" sz="1600" b="1" kern="0" dirty="0" smtClean="0">
                <a:solidFill>
                  <a:sysClr val="windowText" lastClr="000000"/>
                </a:solidFill>
                <a:latin typeface="Arial" panose="020B0604020202020204" pitchFamily="34" charset="0"/>
                <a:cs typeface="Arial" panose="020B0604020202020204" pitchFamily="34" charset="0"/>
              </a:rPr>
              <a:t>5&lt;/</a:t>
            </a:r>
            <a:r>
              <a:rPr lang="en-US" altLang="zh-CN" sz="1600" b="1" kern="0" dirty="0" err="1" smtClean="0">
                <a:solidFill>
                  <a:sysClr val="windowText" lastClr="000000"/>
                </a:solidFill>
                <a:latin typeface="Arial" panose="020B0604020202020204" pitchFamily="34" charset="0"/>
                <a:cs typeface="Arial" panose="020B0604020202020204" pitchFamily="34" charset="0"/>
              </a:rPr>
              <a:t>li</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a:t>
            </a:r>
            <a:r>
              <a:rPr lang="en-US" altLang="zh-CN" sz="1600" b="1" kern="0" dirty="0" err="1" smtClean="0">
                <a:solidFill>
                  <a:sysClr val="windowText" lastClr="000000"/>
                </a:solidFill>
                <a:latin typeface="Arial" panose="020B0604020202020204" pitchFamily="34" charset="0"/>
                <a:cs typeface="Arial" panose="020B0604020202020204" pitchFamily="34" charset="0"/>
              </a:rPr>
              <a:t>ul</a:t>
            </a:r>
            <a:r>
              <a:rPr lang="en-US" altLang="zh-CN" sz="1600" b="1" kern="0" dirty="0" smtClean="0">
                <a:solidFill>
                  <a:sysClr val="windowText" lastClr="000000"/>
                </a:solidFill>
                <a:latin typeface="Arial" panose="020B0604020202020204" pitchFamily="34" charset="0"/>
                <a:cs typeface="Arial" panose="020B0604020202020204" pitchFamily="34" charset="0"/>
              </a:rPr>
              <a:t>&gt;</a:t>
            </a:r>
            <a:endParaRPr lang="en-US" altLang="zh-CN" sz="1600"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600" b="1" kern="0" dirty="0" smtClean="0">
                <a:solidFill>
                  <a:sysClr val="windowText" lastClr="000000"/>
                </a:solidFill>
                <a:latin typeface="Arial" panose="020B0604020202020204" pitchFamily="34" charset="0"/>
                <a:cs typeface="Arial" panose="020B0604020202020204" pitchFamily="34" charset="0"/>
              </a:rPr>
              <a:t>&lt;/body&gt;</a:t>
            </a:r>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对所有第奇数个子元素或第偶数个子元素使用样式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:nth-child(odd){}//</a:t>
            </a:r>
            <a:r>
              <a:rPr lang="zh-CN" altLang="en-US" sz="2400" b="1" dirty="0" smtClean="0">
                <a:latin typeface="Arial" panose="020B0604020202020204" pitchFamily="34" charset="0"/>
                <a:cs typeface="Arial" panose="020B0604020202020204" pitchFamily="34" charset="0"/>
              </a:rPr>
              <a:t>所有正数下第奇数个子元素</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:nth-child(even){}//</a:t>
            </a:r>
            <a:r>
              <a:rPr lang="zh-CN" altLang="en-US" sz="2400" b="1" dirty="0" smtClean="0">
                <a:latin typeface="Arial" panose="020B0604020202020204" pitchFamily="34" charset="0"/>
                <a:cs typeface="Arial" panose="020B0604020202020204" pitchFamily="34" charset="0"/>
              </a:rPr>
              <a:t>所有正数下第偶个子元素</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:nth-last-child(odd){}//</a:t>
            </a:r>
            <a:r>
              <a:rPr lang="zh-CN" altLang="en-US" sz="2400" b="1" dirty="0" smtClean="0">
                <a:latin typeface="Arial" panose="020B0604020202020204" pitchFamily="34" charset="0"/>
                <a:cs typeface="Arial" panose="020B0604020202020204" pitchFamily="34" charset="0"/>
              </a:rPr>
              <a:t>所有倒数上去第奇数个子元素</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:nth-last-child(even){}//</a:t>
            </a:r>
            <a:r>
              <a:rPr lang="zh-CN" altLang="en-US" sz="2400" b="1" dirty="0" smtClean="0">
                <a:latin typeface="Arial" panose="020B0604020202020204" pitchFamily="34" charset="0"/>
                <a:cs typeface="Arial" panose="020B0604020202020204" pitchFamily="34" charset="0"/>
              </a:rPr>
              <a:t>所有倒数上第偶个子元素</a:t>
            </a:r>
            <a:endParaRPr lang="en-US" altLang="zh-CN" sz="2400" b="1" dirty="0" smtClean="0">
              <a:latin typeface="Arial" panose="020B0604020202020204" pitchFamily="34" charset="0"/>
              <a:cs typeface="Arial" panose="020B0604020202020204" pitchFamily="34" charset="0"/>
            </a:endParaRPr>
          </a:p>
          <a:p>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zh-CN" altLang="en-US" sz="1400" b="1" dirty="0" smtClean="0">
                <a:latin typeface="Arial" panose="020B0604020202020204" pitchFamily="34" charset="0"/>
                <a:cs typeface="Arial" panose="020B0604020202020204" pitchFamily="34" charset="0"/>
              </a:rPr>
              <a:t>例</a:t>
            </a:r>
            <a:r>
              <a:rPr lang="en-US" altLang="zh-CN" sz="1400" b="1" dirty="0" smtClean="0">
                <a:latin typeface="Arial" panose="020B0604020202020204" pitchFamily="34" charset="0"/>
                <a:cs typeface="Arial" panose="020B0604020202020204" pitchFamily="34" charset="0"/>
              </a:rPr>
              <a:t>1</a:t>
            </a:r>
            <a:r>
              <a:rPr lang="zh-CN" altLang="en-US" sz="1400" b="1" dirty="0" smtClean="0">
                <a:latin typeface="Arial" panose="020B0604020202020204" pitchFamily="34" charset="0"/>
                <a:cs typeface="Arial" panose="020B0604020202020204" pitchFamily="34" charset="0"/>
              </a:rPr>
              <a: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h2:nth-child(odd){color:#f66}</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h2:nth-child(even){color:#f00}</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&lt;div&gt;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&lt;h2&gt;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&lt;/h2&gt;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&lt;p&gt;</a:t>
            </a:r>
            <a:r>
              <a:rPr lang="zh-CN" altLang="en-US" sz="1400" b="1" dirty="0" smtClean="0">
                <a:latin typeface="Arial" panose="020B0604020202020204" pitchFamily="34" charset="0"/>
                <a:cs typeface="Arial" panose="020B0604020202020204" pitchFamily="34" charset="0"/>
              </a:rPr>
              <a:t>内容</a:t>
            </a:r>
            <a:r>
              <a:rPr lang="en-US" altLang="zh-CN" sz="1400" b="1" dirty="0" smtClean="0">
                <a:latin typeface="Arial" panose="020B0604020202020204" pitchFamily="34" charset="0"/>
                <a:cs typeface="Arial" panose="020B0604020202020204" pitchFamily="34" charset="0"/>
              </a:rPr>
              <a:t>&lt;/p&gt;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&lt;h2&gt;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&lt;/h2&gt;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&lt;p&gt;</a:t>
            </a:r>
            <a:r>
              <a:rPr lang="zh-CN" altLang="en-US" sz="1400" b="1" dirty="0" smtClean="0">
                <a:latin typeface="Arial" panose="020B0604020202020204" pitchFamily="34" charset="0"/>
                <a:cs typeface="Arial" panose="020B0604020202020204" pitchFamily="34" charset="0"/>
              </a:rPr>
              <a:t>内容</a:t>
            </a:r>
            <a:r>
              <a:rPr lang="en-US" altLang="zh-CN" sz="1400" b="1" dirty="0" smtClean="0">
                <a:latin typeface="Arial" panose="020B0604020202020204" pitchFamily="34" charset="0"/>
                <a:cs typeface="Arial" panose="020B0604020202020204" pitchFamily="34" charset="0"/>
              </a:rPr>
              <a:t>&lt;/p&gt;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&lt;h2&gt;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&lt;/h2&gt;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&lt;p&gt;</a:t>
            </a:r>
            <a:r>
              <a:rPr lang="zh-CN" altLang="en-US" sz="1400" b="1" dirty="0" smtClean="0">
                <a:latin typeface="Arial" panose="020B0604020202020204" pitchFamily="34" charset="0"/>
                <a:cs typeface="Arial" panose="020B0604020202020204" pitchFamily="34" charset="0"/>
              </a:rPr>
              <a:t>内容</a:t>
            </a:r>
            <a:r>
              <a:rPr lang="en-US" altLang="zh-CN" sz="1400" b="1" dirty="0" smtClean="0">
                <a:latin typeface="Arial" panose="020B0604020202020204" pitchFamily="34" charset="0"/>
                <a:cs typeface="Arial" panose="020B0604020202020204" pitchFamily="34" charset="0"/>
              </a:rPr>
              <a:t>&lt;/p&gt;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&lt;h2&gt;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&lt;/h2&gt;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&lt;p&gt;</a:t>
            </a:r>
            <a:r>
              <a:rPr lang="zh-CN" altLang="en-US" sz="1400" b="1" dirty="0" smtClean="0">
                <a:latin typeface="Arial" panose="020B0604020202020204" pitchFamily="34" charset="0"/>
                <a:cs typeface="Arial" panose="020B0604020202020204" pitchFamily="34" charset="0"/>
              </a:rPr>
              <a:t>内容</a:t>
            </a:r>
            <a:r>
              <a:rPr lang="en-US" altLang="zh-CN" sz="1400" b="1" dirty="0" smtClean="0">
                <a:latin typeface="Arial" panose="020B0604020202020204" pitchFamily="34" charset="0"/>
                <a:cs typeface="Arial" panose="020B0604020202020204" pitchFamily="34" charset="0"/>
              </a:rPr>
              <a:t>&lt;/p&gt;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&lt;/div&gt;</a:t>
            </a:r>
            <a:endParaRPr lang="en-US" altLang="zh-CN" sz="14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说明：</a:t>
            </a:r>
            <a:r>
              <a:rPr lang="en-US" altLang="zh-CN" sz="2400" b="1" dirty="0" smtClean="0">
                <a:latin typeface="Arial" panose="020B0604020202020204" pitchFamily="34" charset="0"/>
                <a:cs typeface="Arial" panose="020B0604020202020204" pitchFamily="34" charset="0"/>
              </a:rPr>
              <a:t>nth-child</a:t>
            </a:r>
            <a:r>
              <a:rPr lang="zh-CN" altLang="en-US" sz="2400" b="1" dirty="0" smtClean="0">
                <a:latin typeface="Arial" panose="020B0604020202020204" pitchFamily="34" charset="0"/>
                <a:cs typeface="Arial" panose="020B0604020202020204" pitchFamily="34" charset="0"/>
              </a:rPr>
              <a:t>选择器在计算子元素是第奇数个元素还是偶数个元素时，是连同父元素的所有子元素一起计算的，换句话说就是</a:t>
            </a:r>
            <a:r>
              <a:rPr lang="en-US" altLang="zh-CN" sz="2400" b="1" dirty="0" smtClean="0">
                <a:latin typeface="Arial" panose="020B0604020202020204" pitchFamily="34" charset="0"/>
                <a:cs typeface="Arial" panose="020B0604020202020204" pitchFamily="34" charset="0"/>
              </a:rPr>
              <a:t>h2:nth-child(odd)</a:t>
            </a:r>
            <a:r>
              <a:rPr lang="zh-CN" altLang="en-US" sz="2400" b="1" dirty="0" smtClean="0">
                <a:latin typeface="Arial" panose="020B0604020202020204" pitchFamily="34" charset="0"/>
                <a:cs typeface="Arial" panose="020B0604020202020204" pitchFamily="34" charset="0"/>
              </a:rPr>
              <a:t>指代的是当</a:t>
            </a:r>
            <a:r>
              <a:rPr lang="en-US" altLang="zh-CN" sz="2400" b="1" dirty="0" smtClean="0">
                <a:latin typeface="Arial" panose="020B0604020202020204" pitchFamily="34" charset="0"/>
                <a:cs typeface="Arial" panose="020B0604020202020204" pitchFamily="34" charset="0"/>
              </a:rPr>
              <a:t>div</a:t>
            </a:r>
            <a:r>
              <a:rPr lang="zh-CN" altLang="en-US" sz="2400" b="1" dirty="0" smtClean="0">
                <a:latin typeface="Arial" panose="020B0604020202020204" pitchFamily="34" charset="0"/>
                <a:cs typeface="Arial" panose="020B0604020202020204" pitchFamily="34" charset="0"/>
              </a:rPr>
              <a:t>中的第奇数个子元素如果是</a:t>
            </a:r>
            <a:r>
              <a:rPr lang="en-US" altLang="zh-CN" sz="2400" b="1" dirty="0" smtClean="0">
                <a:latin typeface="Arial" panose="020B0604020202020204" pitchFamily="34" charset="0"/>
                <a:cs typeface="Arial" panose="020B0604020202020204" pitchFamily="34" charset="0"/>
              </a:rPr>
              <a:t>h2</a:t>
            </a:r>
            <a:r>
              <a:rPr lang="zh-CN" altLang="en-US" sz="2400" b="1" dirty="0" smtClean="0">
                <a:latin typeface="Arial" panose="020B0604020202020204" pitchFamily="34" charset="0"/>
                <a:cs typeface="Arial" panose="020B0604020202020204" pitchFamily="34" charset="0"/>
              </a:rPr>
              <a:t>子元素的时候使用</a:t>
            </a:r>
            <a:endParaRPr lang="en-US" altLang="zh-CN" sz="24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	</a:t>
            </a:r>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zh-CN" altLang="en-US" sz="1400" b="1" dirty="0" smtClean="0">
                <a:latin typeface="Arial" panose="020B0604020202020204" pitchFamily="34" charset="0"/>
                <a:cs typeface="Arial" panose="020B0604020202020204" pitchFamily="34" charset="0"/>
              </a:rPr>
              <a:t>例</a:t>
            </a:r>
            <a:r>
              <a:rPr lang="en-US" altLang="zh-CN" sz="1400" b="1" dirty="0" smtClean="0">
                <a:latin typeface="Arial" panose="020B0604020202020204" pitchFamily="34" charset="0"/>
                <a:cs typeface="Arial" panose="020B0604020202020204" pitchFamily="34" charset="0"/>
              </a:rPr>
              <a:t>2</a:t>
            </a:r>
            <a:r>
              <a:rPr lang="zh-CN" altLang="en-US" sz="1400" b="1" dirty="0" smtClean="0">
                <a:latin typeface="Arial" panose="020B0604020202020204" pitchFamily="34" charset="0"/>
                <a:cs typeface="Arial" panose="020B0604020202020204" pitchFamily="34" charset="0"/>
              </a:rPr>
              <a: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en-US" altLang="zh-CN" sz="1400" b="1" dirty="0" smtClean="0">
              <a:latin typeface="Arial" panose="020B0604020202020204" pitchFamily="34" charset="0"/>
              <a:cs typeface="Arial" panose="020B0604020202020204" pitchFamily="34" charset="0"/>
            </a:endParaRPr>
          </a:p>
          <a:p>
            <a:r>
              <a:rPr lang="en-US" altLang="zh-CN" sz="1400" b="1" dirty="0" err="1" smtClean="0">
                <a:latin typeface="Arial" panose="020B0604020202020204" pitchFamily="34" charset="0"/>
                <a:cs typeface="Arial" panose="020B0604020202020204" pitchFamily="34" charset="0"/>
              </a:rPr>
              <a:t>li:nth</a:t>
            </a:r>
            <a:r>
              <a:rPr lang="en-US" altLang="zh-CN" sz="1400" b="1" dirty="0" smtClean="0">
                <a:latin typeface="Arial" panose="020B0604020202020204" pitchFamily="34" charset="0"/>
                <a:cs typeface="Arial" panose="020B0604020202020204" pitchFamily="34" charset="0"/>
              </a:rPr>
              <a:t>-child(odd){font-size: 18px;}</a:t>
            </a:r>
            <a:endParaRPr lang="en-US" altLang="zh-CN" sz="1400" b="1" dirty="0" smtClean="0">
              <a:latin typeface="Arial" panose="020B0604020202020204" pitchFamily="34" charset="0"/>
              <a:cs typeface="Arial" panose="020B0604020202020204" pitchFamily="34" charset="0"/>
            </a:endParaRPr>
          </a:p>
          <a:p>
            <a:r>
              <a:rPr lang="en-US" altLang="zh-CN" sz="1400" b="1" dirty="0" err="1" smtClean="0">
                <a:latin typeface="Arial" panose="020B0604020202020204" pitchFamily="34" charset="0"/>
                <a:cs typeface="Arial" panose="020B0604020202020204" pitchFamily="34" charset="0"/>
              </a:rPr>
              <a:t>li:nth</a:t>
            </a:r>
            <a:r>
              <a:rPr lang="en-US" altLang="zh-CN" sz="1400" b="1" dirty="0" smtClean="0">
                <a:latin typeface="Arial" panose="020B0604020202020204" pitchFamily="34" charset="0"/>
                <a:cs typeface="Arial" panose="020B0604020202020204" pitchFamily="34" charset="0"/>
              </a:rPr>
              <a:t>-child(even){font-size: 36px;}</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&lt;div &gt;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&lt;h2&gt;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A&lt;/h2&gt;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ul</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2"/>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r>
              <a:rPr lang="zh-CN" altLang="en-US" sz="1400" b="1" dirty="0" smtClean="0">
                <a:latin typeface="Arial" panose="020B0604020202020204" pitchFamily="34" charset="0"/>
                <a:cs typeface="Arial" panose="020B0604020202020204" pitchFamily="34" charset="0"/>
              </a:rPr>
              <a:t>标题</a:t>
            </a:r>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li</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pPr lvl="1"/>
            <a:r>
              <a:rPr lang="en-US" altLang="zh-CN" sz="1400" b="1" dirty="0" smtClean="0">
                <a:latin typeface="Arial" panose="020B0604020202020204" pitchFamily="34" charset="0"/>
                <a:cs typeface="Arial" panose="020B0604020202020204" pitchFamily="34" charset="0"/>
              </a:rPr>
              <a:t>&lt;/</a:t>
            </a:r>
            <a:r>
              <a:rPr lang="en-US" altLang="zh-CN" sz="1400" b="1" dirty="0" err="1" smtClean="0">
                <a:latin typeface="Arial" panose="020B0604020202020204" pitchFamily="34" charset="0"/>
                <a:cs typeface="Arial" panose="020B0604020202020204" pitchFamily="34" charset="0"/>
              </a:rPr>
              <a:t>ul</a:t>
            </a:r>
            <a:r>
              <a:rPr lang="en-US" altLang="zh-CN" sz="1400" b="1" dirty="0" smtClean="0">
                <a:latin typeface="Arial" panose="020B0604020202020204" pitchFamily="34" charset="0"/>
                <a:cs typeface="Arial" panose="020B0604020202020204" pitchFamily="34" charset="0"/>
              </a:rPr>
              <a:t>&gt;</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&lt;/div&gt;</a:t>
            </a:r>
            <a:endParaRPr lang="en-US" altLang="zh-CN" sz="14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说明：父元素是列表的时候，因为列表中只可能有列表项目一种子元素，所以不会有问题，而当父元素是</a:t>
            </a:r>
            <a:r>
              <a:rPr lang="en-US" altLang="zh-CN" sz="2000" b="1" dirty="0" smtClean="0">
                <a:latin typeface="Arial" panose="020B0604020202020204" pitchFamily="34" charset="0"/>
                <a:cs typeface="Arial" panose="020B0604020202020204" pitchFamily="34" charset="0"/>
              </a:rPr>
              <a:t>div</a:t>
            </a:r>
            <a:r>
              <a:rPr lang="zh-CN" altLang="en-US" sz="2000" b="1" dirty="0" smtClean="0">
                <a:latin typeface="Arial" panose="020B0604020202020204" pitchFamily="34" charset="0"/>
                <a:cs typeface="Arial" panose="020B0604020202020204" pitchFamily="34" charset="0"/>
              </a:rPr>
              <a:t>的时候，因为</a:t>
            </a:r>
            <a:r>
              <a:rPr lang="en-US" altLang="zh-CN" sz="2000" b="1" dirty="0" smtClean="0">
                <a:latin typeface="Arial" panose="020B0604020202020204" pitchFamily="34" charset="0"/>
                <a:cs typeface="Arial" panose="020B0604020202020204" pitchFamily="34" charset="0"/>
              </a:rPr>
              <a:t>div</a:t>
            </a:r>
            <a:r>
              <a:rPr lang="zh-CN" altLang="en-US" sz="2000" b="1" dirty="0" smtClean="0">
                <a:latin typeface="Arial" panose="020B0604020202020204" pitchFamily="34" charset="0"/>
                <a:cs typeface="Arial" panose="020B0604020202020204" pitchFamily="34" charset="0"/>
              </a:rPr>
              <a:t>的子元素中有了不止一种子元素，所以引起了问题的产生</a:t>
            </a:r>
            <a:endParaRPr lang="en-US" altLang="zh-CN" sz="20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	</a:t>
            </a:r>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10" name="内容占位符 2"/>
          <p:cNvSpPr txBox="1"/>
          <p:nvPr/>
        </p:nvSpPr>
        <p:spPr>
          <a:xfrm>
            <a:off x="467544" y="1756286"/>
            <a:ext cx="8229600"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3</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:nth-of-type</a:t>
            </a:r>
            <a:r>
              <a:rPr lang="zh-CN" altLang="en-US" sz="2400" b="1" dirty="0" smtClean="0">
                <a:latin typeface="Arial" panose="020B0604020202020204" pitchFamily="34" charset="0"/>
                <a:cs typeface="Arial" panose="020B0604020202020204" pitchFamily="34" charset="0"/>
              </a:rPr>
              <a:t>与</a:t>
            </a:r>
            <a:r>
              <a:rPr lang="en-US" altLang="zh-CN" sz="2400" b="1" dirty="0" smtClean="0">
                <a:latin typeface="Arial" panose="020B0604020202020204" pitchFamily="34" charset="0"/>
                <a:cs typeface="Arial" panose="020B0604020202020204" pitchFamily="34" charset="0"/>
              </a:rPr>
              <a:t>:nth-last-of-type</a:t>
            </a:r>
            <a:r>
              <a:rPr lang="zh-CN" altLang="en-US" sz="2400" b="1" dirty="0" smtClean="0">
                <a:latin typeface="Arial" panose="020B0604020202020204" pitchFamily="34" charset="0"/>
                <a:cs typeface="Arial" panose="020B0604020202020204" pitchFamily="34" charset="0"/>
              </a:rPr>
              <a:t>选择器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使用这两种选择器时，</a:t>
            </a:r>
            <a:r>
              <a:rPr lang="en-US" altLang="zh-CN" sz="2400" b="1" dirty="0" smtClean="0">
                <a:latin typeface="Arial" panose="020B0604020202020204" pitchFamily="34" charset="0"/>
                <a:cs typeface="Arial" panose="020B0604020202020204" pitchFamily="34" charset="0"/>
              </a:rPr>
              <a:t>CSS3</a:t>
            </a:r>
            <a:r>
              <a:rPr lang="zh-CN" altLang="en-US" sz="2400" b="1" dirty="0" smtClean="0">
                <a:latin typeface="Arial" panose="020B0604020202020204" pitchFamily="34" charset="0"/>
                <a:cs typeface="Arial" panose="020B0604020202020204" pitchFamily="34" charset="0"/>
              </a:rPr>
              <a:t>在计算子元素是第奇数个子元素还是第偶数个子元素的时候，就只针对同类型的子元素进行计算了。</a:t>
            </a:r>
            <a:endParaRPr lang="en-US" altLang="zh-CN" sz="24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例如：</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h2:nth-of-type(odd){color:#f66}</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h2:nth-of-type(even){color:#f00}</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&lt;div&gt;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&lt;h2&gt;</a:t>
            </a:r>
            <a:r>
              <a:rPr lang="zh-CN" altLang="en-US" sz="2000" b="1" dirty="0" smtClean="0">
                <a:latin typeface="Arial" panose="020B0604020202020204" pitchFamily="34" charset="0"/>
                <a:cs typeface="Arial" panose="020B0604020202020204" pitchFamily="34" charset="0"/>
              </a:rPr>
              <a:t>标题</a:t>
            </a:r>
            <a:r>
              <a:rPr lang="en-US" altLang="zh-CN" sz="2000" b="1" dirty="0" smtClean="0">
                <a:latin typeface="Arial" panose="020B0604020202020204" pitchFamily="34" charset="0"/>
                <a:cs typeface="Arial" panose="020B0604020202020204" pitchFamily="34" charset="0"/>
              </a:rPr>
              <a:t>&lt;/h2&gt;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内容</a:t>
            </a:r>
            <a:r>
              <a:rPr lang="en-US" altLang="zh-CN" sz="2000" b="1" dirty="0" smtClean="0">
                <a:latin typeface="Arial" panose="020B0604020202020204" pitchFamily="34" charset="0"/>
                <a:cs typeface="Arial" panose="020B0604020202020204" pitchFamily="34" charset="0"/>
              </a:rPr>
              <a:t>&lt;/p&gt;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&lt;h2&gt;</a:t>
            </a:r>
            <a:r>
              <a:rPr lang="zh-CN" altLang="en-US" sz="2000" b="1" dirty="0" smtClean="0">
                <a:latin typeface="Arial" panose="020B0604020202020204" pitchFamily="34" charset="0"/>
                <a:cs typeface="Arial" panose="020B0604020202020204" pitchFamily="34" charset="0"/>
              </a:rPr>
              <a:t>标题</a:t>
            </a:r>
            <a:r>
              <a:rPr lang="en-US" altLang="zh-CN" sz="2000" b="1" dirty="0" smtClean="0">
                <a:latin typeface="Arial" panose="020B0604020202020204" pitchFamily="34" charset="0"/>
                <a:cs typeface="Arial" panose="020B0604020202020204" pitchFamily="34" charset="0"/>
              </a:rPr>
              <a:t>&lt;/h2&gt;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内容</a:t>
            </a:r>
            <a:r>
              <a:rPr lang="en-US" altLang="zh-CN" sz="2000" b="1" dirty="0" smtClean="0">
                <a:latin typeface="Arial" panose="020B0604020202020204" pitchFamily="34" charset="0"/>
                <a:cs typeface="Arial" panose="020B0604020202020204" pitchFamily="34" charset="0"/>
              </a:rPr>
              <a:t>&lt;/p&gt;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&lt;h2&gt;</a:t>
            </a:r>
            <a:r>
              <a:rPr lang="zh-CN" altLang="en-US" sz="2000" b="1" dirty="0" smtClean="0">
                <a:latin typeface="Arial" panose="020B0604020202020204" pitchFamily="34" charset="0"/>
                <a:cs typeface="Arial" panose="020B0604020202020204" pitchFamily="34" charset="0"/>
              </a:rPr>
              <a:t>标题</a:t>
            </a:r>
            <a:r>
              <a:rPr lang="en-US" altLang="zh-CN" sz="2000" b="1" dirty="0" smtClean="0">
                <a:latin typeface="Arial" panose="020B0604020202020204" pitchFamily="34" charset="0"/>
                <a:cs typeface="Arial" panose="020B0604020202020204" pitchFamily="34" charset="0"/>
              </a:rPr>
              <a:t>&lt;/h2&gt;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内容</a:t>
            </a:r>
            <a:r>
              <a:rPr lang="en-US" altLang="zh-CN" sz="2000" b="1" dirty="0" smtClean="0">
                <a:latin typeface="Arial" panose="020B0604020202020204" pitchFamily="34" charset="0"/>
                <a:cs typeface="Arial" panose="020B0604020202020204" pitchFamily="34" charset="0"/>
              </a:rPr>
              <a:t>&lt;/p&gt;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&lt;h2&gt;</a:t>
            </a:r>
            <a:r>
              <a:rPr lang="zh-CN" altLang="en-US" sz="2000" b="1" dirty="0" smtClean="0">
                <a:latin typeface="Arial" panose="020B0604020202020204" pitchFamily="34" charset="0"/>
                <a:cs typeface="Arial" panose="020B0604020202020204" pitchFamily="34" charset="0"/>
              </a:rPr>
              <a:t>标题</a:t>
            </a:r>
            <a:r>
              <a:rPr lang="en-US" altLang="zh-CN" sz="2000" b="1" dirty="0" smtClean="0">
                <a:latin typeface="Arial" panose="020B0604020202020204" pitchFamily="34" charset="0"/>
                <a:cs typeface="Arial" panose="020B0604020202020204" pitchFamily="34" charset="0"/>
              </a:rPr>
              <a:t>&lt;/h2&gt;</a:t>
            </a:r>
            <a:endParaRPr lang="en-US" altLang="zh-CN" sz="2000" b="1" dirty="0" smtClean="0">
              <a:latin typeface="Arial" panose="020B0604020202020204" pitchFamily="34" charset="0"/>
              <a:cs typeface="Arial" panose="020B0604020202020204" pitchFamily="34" charset="0"/>
            </a:endParaRPr>
          </a:p>
          <a:p>
            <a:pPr lvl="1"/>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内容</a:t>
            </a:r>
            <a:r>
              <a:rPr lang="en-US" altLang="zh-CN" sz="2000" b="1" dirty="0" smtClean="0">
                <a:latin typeface="Arial" panose="020B0604020202020204" pitchFamily="34" charset="0"/>
                <a:cs typeface="Arial" panose="020B0604020202020204" pitchFamily="34" charset="0"/>
              </a:rPr>
              <a:t>&lt;/p&gt;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&lt;/div&gt;</a:t>
            </a:r>
            <a:r>
              <a:rPr lang="en-US" altLang="zh-CN" sz="1600" b="1" dirty="0" smtClean="0">
                <a:latin typeface="Arial" panose="020B0604020202020204" pitchFamily="34" charset="0"/>
                <a:cs typeface="Arial" panose="020B0604020202020204" pitchFamily="34" charset="0"/>
              </a:rPr>
              <a:t>	</a:t>
            </a:r>
            <a:endParaRPr lang="en-US" altLang="zh-CN" sz="16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19298"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4</a:t>
            </a:r>
            <a:r>
              <a:rPr lang="zh-CN" altLang="en-US" sz="2400" b="1" dirty="0" smtClean="0">
                <a:latin typeface="Arial" panose="020B0604020202020204" pitchFamily="34" charset="0"/>
                <a:cs typeface="Arial" panose="020B0604020202020204" pitchFamily="34" charset="0"/>
              </a:rPr>
              <a:t>、循环使用样式</a:t>
            </a:r>
            <a:endParaRPr lang="en-US" altLang="zh-CN" sz="2000" b="1" dirty="0" smtClean="0">
              <a:latin typeface="Arial" panose="020B0604020202020204" pitchFamily="34" charset="0"/>
              <a:cs typeface="Arial" panose="020B0604020202020204" pitchFamily="34" charset="0"/>
            </a:endParaRPr>
          </a:p>
          <a:p>
            <a:r>
              <a:rPr lang="zh-CN" altLang="en-US" sz="2200" b="1" dirty="0" smtClean="0">
                <a:latin typeface="Arial" panose="020B0604020202020204" pitchFamily="34" charset="0"/>
                <a:cs typeface="Arial" panose="020B0604020202020204" pitchFamily="34" charset="0"/>
              </a:rPr>
              <a:t>语法</a:t>
            </a:r>
            <a:r>
              <a:rPr lang="en-US" altLang="zh-CN" sz="2200" b="1" dirty="0" smtClean="0">
                <a:latin typeface="Arial" panose="020B0604020202020204" pitchFamily="34" charset="0"/>
                <a:cs typeface="Arial" panose="020B0604020202020204" pitchFamily="34" charset="0"/>
              </a:rPr>
              <a:t>:    E:nth-child(n) {</a:t>
            </a:r>
            <a:r>
              <a:rPr lang="en-US" altLang="zh-CN" sz="2200" b="1" dirty="0" err="1" smtClean="0">
                <a:latin typeface="Arial" panose="020B0604020202020204" pitchFamily="34" charset="0"/>
                <a:cs typeface="Arial" panose="020B0604020202020204" pitchFamily="34" charset="0"/>
              </a:rPr>
              <a:t>sRules</a:t>
            </a:r>
            <a:r>
              <a:rPr lang="en-US" altLang="zh-CN" sz="2200" b="1" dirty="0" smtClean="0">
                <a:latin typeface="Arial" panose="020B0604020202020204" pitchFamily="34" charset="0"/>
                <a:cs typeface="Arial" panose="020B0604020202020204" pitchFamily="34" charset="0"/>
              </a:rPr>
              <a:t>}    E:nth-last-child(n) {</a:t>
            </a:r>
            <a:r>
              <a:rPr lang="en-US" altLang="zh-CN" sz="2200" b="1" dirty="0" err="1" smtClean="0">
                <a:latin typeface="Arial" panose="020B0604020202020204" pitchFamily="34" charset="0"/>
                <a:cs typeface="Arial" panose="020B0604020202020204" pitchFamily="34" charset="0"/>
              </a:rPr>
              <a:t>sRules</a:t>
            </a:r>
            <a:r>
              <a:rPr lang="en-US" altLang="zh-CN" sz="2200" b="1" dirty="0" smtClean="0">
                <a:latin typeface="Arial" panose="020B0604020202020204" pitchFamily="34" charset="0"/>
                <a:cs typeface="Arial" panose="020B0604020202020204" pitchFamily="34" charset="0"/>
              </a:rPr>
              <a:t>}</a:t>
            </a:r>
            <a:endParaRPr lang="en-US" altLang="zh-CN" sz="22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:nth-child(n){    } // </a:t>
            </a:r>
            <a:r>
              <a:rPr lang="zh-CN" altLang="en-US" b="1" dirty="0" smtClean="0">
                <a:latin typeface="Arial" panose="020B0604020202020204" pitchFamily="34" charset="0"/>
                <a:cs typeface="Arial" panose="020B0604020202020204" pitchFamily="34" charset="0"/>
              </a:rPr>
              <a:t>参数为</a:t>
            </a:r>
            <a:r>
              <a:rPr lang="en-US" altLang="zh-CN" b="1" dirty="0" smtClean="0">
                <a:latin typeface="Arial" panose="020B0604020202020204" pitchFamily="34" charset="0"/>
                <a:cs typeface="Arial" panose="020B0604020202020204" pitchFamily="34" charset="0"/>
              </a:rPr>
              <a:t>n </a:t>
            </a:r>
            <a:endParaRPr lang="en-US" altLang="zh-CN"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a:t>
            </a:r>
            <a:r>
              <a:rPr lang="zh-CN" altLang="en-US" b="1" dirty="0" smtClean="0">
                <a:latin typeface="Arial" panose="020B0604020202020204" pitchFamily="34" charset="0"/>
                <a:cs typeface="Arial" panose="020B0604020202020204" pitchFamily="34" charset="0"/>
              </a:rPr>
              <a:t>所有的行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n+2:</a:t>
            </a:r>
            <a:r>
              <a:rPr lang="zh-CN" altLang="en-US" b="1" dirty="0" smtClean="0">
                <a:latin typeface="Arial" panose="020B0604020202020204" pitchFamily="34" charset="0"/>
                <a:cs typeface="Arial" panose="020B0604020202020204" pitchFamily="34" charset="0"/>
              </a:rPr>
              <a:t>除第</a:t>
            </a:r>
            <a:r>
              <a:rPr lang="en-US" altLang="zh-CN" b="1" dirty="0" smtClean="0">
                <a:latin typeface="Arial" panose="020B0604020202020204" pitchFamily="34" charset="0"/>
                <a:cs typeface="Arial" panose="020B0604020202020204" pitchFamily="34" charset="0"/>
              </a:rPr>
              <a:t>1</a:t>
            </a:r>
            <a:r>
              <a:rPr lang="zh-CN" altLang="en-US" b="1" dirty="0" smtClean="0">
                <a:latin typeface="Arial" panose="020B0604020202020204" pitchFamily="34" charset="0"/>
                <a:cs typeface="Arial" panose="020B0604020202020204" pitchFamily="34" charset="0"/>
              </a:rPr>
              <a:t>行外所有的行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2n:</a:t>
            </a:r>
            <a:r>
              <a:rPr lang="zh-CN" altLang="en-US" b="1" dirty="0" smtClean="0">
                <a:latin typeface="Arial" panose="020B0604020202020204" pitchFamily="34" charset="0"/>
                <a:cs typeface="Arial" panose="020B0604020202020204" pitchFamily="34" charset="0"/>
              </a:rPr>
              <a:t>每</a:t>
            </a:r>
            <a:r>
              <a:rPr lang="en-US" altLang="zh-CN" b="1" dirty="0" smtClean="0">
                <a:latin typeface="Arial" panose="020B0604020202020204" pitchFamily="34" charset="0"/>
                <a:cs typeface="Arial" panose="020B0604020202020204" pitchFamily="34" charset="0"/>
              </a:rPr>
              <a:t>2</a:t>
            </a:r>
            <a:r>
              <a:rPr lang="zh-CN" altLang="en-US" b="1" dirty="0" smtClean="0">
                <a:latin typeface="Arial" panose="020B0604020202020204" pitchFamily="34" charset="0"/>
                <a:cs typeface="Arial" panose="020B0604020202020204" pitchFamily="34" charset="0"/>
              </a:rPr>
              <a:t>行选择一行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3n:</a:t>
            </a:r>
            <a:r>
              <a:rPr lang="zh-CN" altLang="en-US" b="1" dirty="0" smtClean="0">
                <a:latin typeface="Arial" panose="020B0604020202020204" pitchFamily="34" charset="0"/>
                <a:cs typeface="Arial" panose="020B0604020202020204" pitchFamily="34" charset="0"/>
              </a:rPr>
              <a:t>每</a:t>
            </a:r>
            <a:r>
              <a:rPr lang="en-US" altLang="zh-CN" b="1" dirty="0" smtClean="0">
                <a:latin typeface="Arial" panose="020B0604020202020204" pitchFamily="34" charset="0"/>
                <a:cs typeface="Arial" panose="020B0604020202020204" pitchFamily="34" charset="0"/>
              </a:rPr>
              <a:t>3</a:t>
            </a:r>
            <a:r>
              <a:rPr lang="zh-CN" altLang="en-US" b="1" dirty="0" smtClean="0">
                <a:latin typeface="Arial" panose="020B0604020202020204" pitchFamily="34" charset="0"/>
                <a:cs typeface="Arial" panose="020B0604020202020204" pitchFamily="34" charset="0"/>
              </a:rPr>
              <a:t>行选择一行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2n+4:</a:t>
            </a:r>
            <a:r>
              <a:rPr lang="zh-CN" altLang="en-US" b="1" dirty="0" smtClean="0">
                <a:latin typeface="Arial" panose="020B0604020202020204" pitchFamily="34" charset="0"/>
                <a:cs typeface="Arial" panose="020B0604020202020204" pitchFamily="34" charset="0"/>
              </a:rPr>
              <a:t>从第</a:t>
            </a:r>
            <a:r>
              <a:rPr lang="en-US" altLang="zh-CN" b="1" dirty="0" smtClean="0">
                <a:latin typeface="Arial" panose="020B0604020202020204" pitchFamily="34" charset="0"/>
                <a:cs typeface="Arial" panose="020B0604020202020204" pitchFamily="34" charset="0"/>
              </a:rPr>
              <a:t>4</a:t>
            </a:r>
            <a:r>
              <a:rPr lang="zh-CN" altLang="en-US" b="1" dirty="0" smtClean="0">
                <a:latin typeface="Arial" panose="020B0604020202020204" pitchFamily="34" charset="0"/>
                <a:cs typeface="Arial" panose="020B0604020202020204" pitchFamily="34" charset="0"/>
              </a:rPr>
              <a:t>行开始隔</a:t>
            </a:r>
            <a:r>
              <a:rPr lang="en-US" altLang="zh-CN" b="1" dirty="0" smtClean="0">
                <a:latin typeface="Arial" panose="020B0604020202020204" pitchFamily="34" charset="0"/>
                <a:cs typeface="Arial" panose="020B0604020202020204" pitchFamily="34" charset="0"/>
              </a:rPr>
              <a:t>1</a:t>
            </a:r>
            <a:r>
              <a:rPr lang="zh-CN" altLang="en-US" b="1" dirty="0" smtClean="0">
                <a:latin typeface="Arial" panose="020B0604020202020204" pitchFamily="34" charset="0"/>
                <a:cs typeface="Arial" panose="020B0604020202020204" pitchFamily="34" charset="0"/>
              </a:rPr>
              <a:t>行选择</a:t>
            </a:r>
            <a:r>
              <a:rPr lang="en-US" altLang="zh-CN" b="1" dirty="0" smtClean="0">
                <a:latin typeface="Arial" panose="020B0604020202020204" pitchFamily="34" charset="0"/>
                <a:cs typeface="Arial" panose="020B0604020202020204" pitchFamily="34" charset="0"/>
              </a:rPr>
              <a:t>1</a:t>
            </a:r>
            <a:r>
              <a:rPr lang="zh-CN" altLang="en-US" b="1" dirty="0" smtClean="0">
                <a:latin typeface="Arial" panose="020B0604020202020204" pitchFamily="34" charset="0"/>
                <a:cs typeface="Arial" panose="020B0604020202020204" pitchFamily="34" charset="0"/>
              </a:rPr>
              <a:t>行</a:t>
            </a:r>
            <a:endParaRPr lang="en-US" altLang="zh-CN" b="1" dirty="0" smtClean="0">
              <a:latin typeface="Arial" panose="020B0604020202020204" pitchFamily="34" charset="0"/>
              <a:cs typeface="Arial" panose="020B0604020202020204" pitchFamily="34" charset="0"/>
            </a:endParaRPr>
          </a:p>
          <a:p>
            <a:endParaRPr lang="en-US" altLang="zh-CN"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:nth-last-child(n) {   } </a:t>
            </a:r>
            <a:r>
              <a:rPr lang="zh-CN" altLang="en-US" b="1" dirty="0" smtClean="0">
                <a:latin typeface="Arial" panose="020B0604020202020204" pitchFamily="34" charset="0"/>
                <a:cs typeface="Arial" panose="020B0604020202020204" pitchFamily="34" charset="0"/>
              </a:rPr>
              <a:t>从后向前选择</a:t>
            </a:r>
            <a:r>
              <a:rPr lang="en-US" altLang="zh-CN" b="1" dirty="0" smtClean="0">
                <a:latin typeface="Arial" panose="020B0604020202020204" pitchFamily="34" charset="0"/>
                <a:cs typeface="Arial" panose="020B0604020202020204" pitchFamily="34" charset="0"/>
              </a:rPr>
              <a:t>,n</a:t>
            </a:r>
            <a:r>
              <a:rPr lang="zh-CN" altLang="en-US" b="1" dirty="0" smtClean="0">
                <a:latin typeface="Arial" panose="020B0604020202020204" pitchFamily="34" charset="0"/>
                <a:cs typeface="Arial" panose="020B0604020202020204" pitchFamily="34" charset="0"/>
              </a:rPr>
              <a:t>为参数</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a:t>
            </a:r>
            <a:r>
              <a:rPr lang="zh-CN" altLang="en-US" b="1" dirty="0" smtClean="0">
                <a:latin typeface="Arial" panose="020B0604020202020204" pitchFamily="34" charset="0"/>
                <a:cs typeface="Arial" panose="020B0604020202020204" pitchFamily="34" charset="0"/>
              </a:rPr>
              <a:t>所有行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2:</a:t>
            </a:r>
            <a:r>
              <a:rPr lang="zh-CN" altLang="en-US" b="1" dirty="0" smtClean="0">
                <a:latin typeface="Arial" panose="020B0604020202020204" pitchFamily="34" charset="0"/>
                <a:cs typeface="Arial" panose="020B0604020202020204" pitchFamily="34" charset="0"/>
              </a:rPr>
              <a:t>倒数第</a:t>
            </a:r>
            <a:r>
              <a:rPr lang="en-US" altLang="zh-CN" b="1" dirty="0" smtClean="0">
                <a:latin typeface="Arial" panose="020B0604020202020204" pitchFamily="34" charset="0"/>
                <a:cs typeface="Arial" panose="020B0604020202020204" pitchFamily="34" charset="0"/>
              </a:rPr>
              <a:t>2</a:t>
            </a:r>
            <a:r>
              <a:rPr lang="zh-CN" altLang="en-US" b="1" dirty="0" smtClean="0">
                <a:latin typeface="Arial" panose="020B0604020202020204" pitchFamily="34" charset="0"/>
                <a:cs typeface="Arial" panose="020B0604020202020204" pitchFamily="34" charset="0"/>
              </a:rPr>
              <a:t>行</a:t>
            </a:r>
            <a:endParaRPr lang="zh-CN" altLang="en-US" b="1" dirty="0" smtClean="0">
              <a:latin typeface="Arial" panose="020B0604020202020204" pitchFamily="34" charset="0"/>
              <a:cs typeface="Arial" panose="020B0604020202020204" pitchFamily="34" charset="0"/>
            </a:endParaRPr>
          </a:p>
          <a:p>
            <a:r>
              <a:rPr lang="en-US" altLang="zh-CN" b="1" dirty="0" smtClean="0">
                <a:latin typeface="Arial" panose="020B0604020202020204" pitchFamily="34" charset="0"/>
                <a:cs typeface="Arial" panose="020B0604020202020204" pitchFamily="34" charset="0"/>
              </a:rPr>
              <a:t>-n+3:</a:t>
            </a:r>
            <a:r>
              <a:rPr lang="zh-CN" altLang="en-US" b="1" dirty="0" smtClean="0">
                <a:latin typeface="Arial" panose="020B0604020202020204" pitchFamily="34" charset="0"/>
                <a:cs typeface="Arial" panose="020B0604020202020204" pitchFamily="34" charset="0"/>
              </a:rPr>
              <a:t>最后</a:t>
            </a:r>
            <a:r>
              <a:rPr lang="en-US" altLang="zh-CN" b="1" dirty="0" smtClean="0">
                <a:latin typeface="Arial" panose="020B0604020202020204" pitchFamily="34" charset="0"/>
                <a:cs typeface="Arial" panose="020B0604020202020204" pitchFamily="34" charset="0"/>
              </a:rPr>
              <a:t>3</a:t>
            </a:r>
            <a:r>
              <a:rPr lang="zh-CN" altLang="en-US" b="1" dirty="0" smtClean="0">
                <a:latin typeface="Arial" panose="020B0604020202020204" pitchFamily="34" charset="0"/>
                <a:cs typeface="Arial" panose="020B0604020202020204" pitchFamily="34" charset="0"/>
              </a:rPr>
              <a:t>行</a:t>
            </a:r>
            <a:endParaRPr lang="en-US" altLang="zh-CN"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200" b="1" dirty="0" err="1" smtClean="0">
                <a:latin typeface="Arial" panose="020B0604020202020204" pitchFamily="34" charset="0"/>
                <a:cs typeface="Arial" panose="020B0604020202020204" pitchFamily="34" charset="0"/>
              </a:rPr>
              <a:t>αn+β</a:t>
            </a:r>
            <a:r>
              <a:rPr lang="zh-CN" altLang="en-US" sz="2200" b="1" dirty="0" smtClean="0">
                <a:latin typeface="Arial" panose="020B0604020202020204" pitchFamily="34" charset="0"/>
                <a:cs typeface="Arial" panose="020B0604020202020204" pitchFamily="34" charset="0"/>
              </a:rPr>
              <a:t>形式，</a:t>
            </a:r>
            <a:r>
              <a:rPr lang="en-US" altLang="zh-CN" sz="2200" b="1" dirty="0" smtClean="0">
                <a:latin typeface="Arial" panose="020B0604020202020204" pitchFamily="34" charset="0"/>
                <a:cs typeface="Arial" panose="020B0604020202020204" pitchFamily="34" charset="0"/>
              </a:rPr>
              <a:t>α</a:t>
            </a:r>
            <a:r>
              <a:rPr lang="zh-CN" altLang="en-US" sz="2200" b="1" dirty="0" smtClean="0">
                <a:latin typeface="Arial" panose="020B0604020202020204" pitchFamily="34" charset="0"/>
                <a:cs typeface="Arial" panose="020B0604020202020204" pitchFamily="34" charset="0"/>
              </a:rPr>
              <a:t>表示每次循环中共包括几种样式，</a:t>
            </a:r>
            <a:r>
              <a:rPr lang="en-US" altLang="zh-CN" sz="2200" b="1" dirty="0" smtClean="0">
                <a:latin typeface="Arial" panose="020B0604020202020204" pitchFamily="34" charset="0"/>
                <a:cs typeface="Arial" panose="020B0604020202020204" pitchFamily="34" charset="0"/>
              </a:rPr>
              <a:t>β</a:t>
            </a:r>
            <a:r>
              <a:rPr lang="zh-CN" altLang="en-US" sz="2200" b="1" dirty="0" smtClean="0">
                <a:latin typeface="Arial" panose="020B0604020202020204" pitchFamily="34" charset="0"/>
                <a:cs typeface="Arial" panose="020B0604020202020204" pitchFamily="34" charset="0"/>
              </a:rPr>
              <a:t>表示指定的样式在循环中所处的位置</a:t>
            </a:r>
            <a:endParaRPr lang="zh-CN" altLang="en-US" sz="2200" b="1" dirty="0" smtClean="0">
              <a:latin typeface="Arial" panose="020B0604020202020204" pitchFamily="34" charset="0"/>
              <a:cs typeface="Arial" panose="020B0604020202020204" pitchFamily="34" charset="0"/>
            </a:endParaRPr>
          </a:p>
          <a:p>
            <a:endParaRPr lang="zh-CN" altLang="en-US"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5</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:only-child</a:t>
            </a:r>
            <a:r>
              <a:rPr lang="zh-CN" altLang="en-US" sz="2400" b="1" dirty="0" smtClean="0">
                <a:latin typeface="Arial" panose="020B0604020202020204" pitchFamily="34" charset="0"/>
                <a:cs typeface="Arial" panose="020B0604020202020204" pitchFamily="34" charset="0"/>
              </a:rPr>
              <a:t>选择器</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只有一个元素的时候使用</a:t>
            </a:r>
            <a:endParaRPr lang="en-US" altLang="zh-CN" sz="1600" b="1" dirty="0" smtClean="0">
              <a:latin typeface="Arial" panose="020B0604020202020204" pitchFamily="34" charset="0"/>
              <a:cs typeface="Arial" panose="020B0604020202020204" pitchFamily="34" charset="0"/>
            </a:endParaRPr>
          </a:p>
          <a:p>
            <a:r>
              <a:rPr lang="zh-CN" altLang="en-US" sz="1400" b="1" dirty="0" smtClean="0">
                <a:latin typeface="Arial" panose="020B0604020202020204" pitchFamily="34" charset="0"/>
                <a:cs typeface="Arial" panose="020B0604020202020204" pitchFamily="34" charset="0"/>
              </a:rPr>
              <a:t>例如：</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en-US" altLang="zh-CN" sz="1400" b="1" dirty="0" smtClean="0">
              <a:latin typeface="Arial" panose="020B0604020202020204" pitchFamily="34" charset="0"/>
              <a:cs typeface="Arial" panose="020B0604020202020204" pitchFamily="34" charset="0"/>
            </a:endParaRPr>
          </a:p>
          <a:p>
            <a:r>
              <a:rPr lang="it-IT" altLang="zh-CN" sz="1400" b="1" dirty="0" smtClean="0">
                <a:latin typeface="Arial" panose="020B0604020202020204" pitchFamily="34" charset="0"/>
                <a:cs typeface="Arial" panose="020B0604020202020204" pitchFamily="34" charset="0"/>
              </a:rPr>
              <a:t>.oul1 li:only-child{font-size:36px;}</a:t>
            </a:r>
            <a:endParaRPr lang="en-US" altLang="zh-CN" sz="1400" b="1" dirty="0" smtClean="0">
              <a:latin typeface="Arial" panose="020B0604020202020204" pitchFamily="34" charset="0"/>
              <a:cs typeface="Arial" panose="020B0604020202020204" pitchFamily="34" charset="0"/>
            </a:endParaRPr>
          </a:p>
          <a:p>
            <a:r>
              <a:rPr lang="en-US" altLang="zh-CN" sz="1400" b="1" dirty="0" smtClean="0">
                <a:latin typeface="Arial" panose="020B0604020202020204" pitchFamily="34" charset="0"/>
                <a:cs typeface="Arial" panose="020B0604020202020204" pitchFamily="34" charset="0"/>
              </a:rPr>
              <a:t>&lt;/style&gt;</a:t>
            </a:r>
            <a:endParaRPr lang="it-IT" altLang="zh-CN" sz="1400" b="1" dirty="0" smtClean="0">
              <a:latin typeface="Arial" panose="020B0604020202020204" pitchFamily="34" charset="0"/>
              <a:cs typeface="Arial" panose="020B0604020202020204" pitchFamily="34" charset="0"/>
            </a:endParaRPr>
          </a:p>
          <a:p>
            <a:r>
              <a:rPr lang="it-IT" altLang="zh-CN" sz="1400" b="1" dirty="0" smtClean="0">
                <a:latin typeface="Arial" panose="020B0604020202020204" pitchFamily="34" charset="0"/>
                <a:cs typeface="Arial" panose="020B0604020202020204" pitchFamily="34" charset="0"/>
              </a:rPr>
              <a:t>&lt;ul class="oul1"&gt;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&lt;li&gt;1111111&lt;/li&gt;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&lt;li&gt;2222222&lt;/li&gt;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&lt;li&gt;3333333&lt;/li&gt;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&lt;li&gt;4444444&lt;/li&gt;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&lt;li&gt;555555&lt;/li&gt;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&lt;li&gt;666666&lt;/li&gt;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&lt;li&gt;777777&lt;/li&gt;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&lt;li&gt;8888888&lt;/li&gt;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&lt;li&gt;9999999&lt;/li&gt;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&lt;li&gt;0000000&lt;/li&gt;</a:t>
            </a:r>
            <a:endParaRPr lang="it-IT" altLang="zh-CN" sz="1400" b="1" dirty="0" smtClean="0">
              <a:latin typeface="Arial" panose="020B0604020202020204" pitchFamily="34" charset="0"/>
              <a:cs typeface="Arial" panose="020B0604020202020204" pitchFamily="34" charset="0"/>
            </a:endParaRPr>
          </a:p>
          <a:p>
            <a:r>
              <a:rPr lang="it-IT" altLang="zh-CN" sz="1400" b="1" dirty="0" smtClean="0">
                <a:latin typeface="Arial" panose="020B0604020202020204" pitchFamily="34" charset="0"/>
                <a:cs typeface="Arial" panose="020B0604020202020204" pitchFamily="34" charset="0"/>
              </a:rPr>
              <a:t>&lt;/ul&gt;</a:t>
            </a:r>
            <a:endParaRPr lang="it-IT" altLang="zh-CN" sz="1400" b="1" dirty="0" smtClean="0">
              <a:latin typeface="Arial" panose="020B0604020202020204" pitchFamily="34" charset="0"/>
              <a:cs typeface="Arial" panose="020B0604020202020204" pitchFamily="34" charset="0"/>
            </a:endParaRPr>
          </a:p>
          <a:p>
            <a:r>
              <a:rPr lang="it-IT" altLang="zh-CN" sz="1400" b="1" dirty="0" smtClean="0">
                <a:latin typeface="Arial" panose="020B0604020202020204" pitchFamily="34" charset="0"/>
                <a:cs typeface="Arial" panose="020B0604020202020204" pitchFamily="34" charset="0"/>
              </a:rPr>
              <a:t>&lt;ul class="oul1"&gt;</a:t>
            </a:r>
            <a:endParaRPr lang="it-IT" altLang="zh-CN" sz="1400" b="1" dirty="0" smtClean="0">
              <a:latin typeface="Arial" panose="020B0604020202020204" pitchFamily="34" charset="0"/>
              <a:cs typeface="Arial" panose="020B0604020202020204" pitchFamily="34" charset="0"/>
            </a:endParaRPr>
          </a:p>
          <a:p>
            <a:pPr lvl="1"/>
            <a:r>
              <a:rPr lang="it-IT" altLang="zh-CN" sz="1400" b="1" dirty="0" smtClean="0">
                <a:latin typeface="Arial" panose="020B0604020202020204" pitchFamily="34" charset="0"/>
                <a:cs typeface="Arial" panose="020B0604020202020204" pitchFamily="34" charset="0"/>
              </a:rPr>
              <a:t>&lt;li&gt;1111111&lt;/li&gt;</a:t>
            </a:r>
            <a:endParaRPr lang="it-IT" altLang="zh-CN" sz="1400" b="1" dirty="0" smtClean="0">
              <a:latin typeface="Arial" panose="020B0604020202020204" pitchFamily="34" charset="0"/>
              <a:cs typeface="Arial" panose="020B0604020202020204" pitchFamily="34" charset="0"/>
            </a:endParaRPr>
          </a:p>
          <a:p>
            <a:r>
              <a:rPr lang="it-IT" altLang="zh-CN" sz="1400" b="1" dirty="0" smtClean="0">
                <a:latin typeface="Arial" panose="020B0604020202020204" pitchFamily="34" charset="0"/>
                <a:cs typeface="Arial" panose="020B0604020202020204" pitchFamily="34" charset="0"/>
              </a:rPr>
              <a:t>&lt;/ul&gt;</a:t>
            </a:r>
            <a:endParaRPr lang="it-IT" altLang="zh-CN" sz="1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11" name="内容占位符 2"/>
          <p:cNvSpPr txBox="1"/>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20" name="内容占位符 2"/>
          <p:cNvSpPr txBox="1"/>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21" name="矩形 14"/>
          <p:cNvSpPr>
            <a:spLocks noChangeArrowheads="1"/>
          </p:cNvSpPr>
          <p:nvPr/>
        </p:nvSpPr>
        <p:spPr bwMode="auto">
          <a:xfrm>
            <a:off x="755576" y="2037804"/>
            <a:ext cx="565150" cy="593725"/>
          </a:xfrm>
          <a:prstGeom prst="rect">
            <a:avLst/>
          </a:prstGeom>
          <a:solidFill>
            <a:srgbClr val="FF682F"/>
          </a:solidFill>
          <a:ln w="9525">
            <a:noFill/>
            <a:miter lim="800000"/>
          </a:ln>
        </p:spPr>
        <p:txBody>
          <a:bodyPr anchor="ctr"/>
          <a:lstStyle/>
          <a:p>
            <a:pPr algn="ctr" eaLnBrk="1" hangingPunct="1"/>
            <a:endParaRPr lang="zh-CN" altLang="en-US"/>
          </a:p>
        </p:txBody>
      </p:sp>
      <p:sp>
        <p:nvSpPr>
          <p:cNvPr id="22" name="文本框 15"/>
          <p:cNvSpPr txBox="1">
            <a:spLocks noChangeArrowheads="1"/>
          </p:cNvSpPr>
          <p:nvPr/>
        </p:nvSpPr>
        <p:spPr bwMode="auto">
          <a:xfrm>
            <a:off x="852414" y="2010817"/>
            <a:ext cx="468312" cy="647700"/>
          </a:xfrm>
          <a:prstGeom prst="rect">
            <a:avLst/>
          </a:prstGeom>
          <a:noFill/>
          <a:ln w="9525">
            <a:noFill/>
            <a:miter lim="800000"/>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23" name="L 形 16"/>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
        <p:nvSpPr>
          <p:cNvPr id="24" name="文本框 38"/>
          <p:cNvSpPr txBox="1">
            <a:spLocks noChangeArrowheads="1"/>
          </p:cNvSpPr>
          <p:nvPr/>
        </p:nvSpPr>
        <p:spPr bwMode="auto">
          <a:xfrm>
            <a:off x="1752525" y="2104479"/>
            <a:ext cx="7035329" cy="523220"/>
          </a:xfrm>
          <a:prstGeom prst="rect">
            <a:avLst/>
          </a:prstGeom>
          <a:noFill/>
          <a:ln w="9525">
            <a:noFill/>
            <a:miter lim="800000"/>
          </a:ln>
        </p:spPr>
        <p:txBody>
          <a:bodyPr wrap="square">
            <a:spAutoFit/>
          </a:bodyPr>
          <a:lstStyle/>
          <a:p>
            <a:r>
              <a:rPr lang="en-US" altLang="zh-CN" sz="2800" b="1" dirty="0" smtClean="0">
                <a:latin typeface="黑体" panose="02010609060101010101" pitchFamily="2" charset="-122"/>
                <a:sym typeface="黑体" panose="02010609060101010101" pitchFamily="2" charset="-122"/>
              </a:rPr>
              <a:t>CSS3 </a:t>
            </a:r>
            <a:r>
              <a:rPr lang="zh-CN" altLang="en-US" sz="2800" b="1" dirty="0" smtClean="0">
                <a:latin typeface="黑体" panose="02010609060101010101" pitchFamily="2" charset="-122"/>
                <a:sym typeface="黑体" panose="02010609060101010101" pitchFamily="2" charset="-122"/>
              </a:rPr>
              <a:t>的概念、优势及应用</a:t>
            </a:r>
            <a:endParaRPr lang="zh-CN" altLang="en-US" sz="2800" b="1" dirty="0" smtClean="0">
              <a:latin typeface="黑体" panose="02010609060101010101" pitchFamily="2" charset="-122"/>
              <a:sym typeface="黑体" panose="02010609060101010101" pitchFamily="2" charset="-122"/>
            </a:endParaRPr>
          </a:p>
        </p:txBody>
      </p:sp>
      <p:sp>
        <p:nvSpPr>
          <p:cNvPr id="25" name="矩形 35"/>
          <p:cNvSpPr>
            <a:spLocks noChangeArrowheads="1"/>
          </p:cNvSpPr>
          <p:nvPr/>
        </p:nvSpPr>
        <p:spPr bwMode="auto">
          <a:xfrm>
            <a:off x="755576" y="2963985"/>
            <a:ext cx="565150" cy="592138"/>
          </a:xfrm>
          <a:prstGeom prst="rect">
            <a:avLst/>
          </a:prstGeom>
          <a:solidFill>
            <a:srgbClr val="FF682F"/>
          </a:solidFill>
          <a:ln w="9525">
            <a:noFill/>
            <a:miter lim="800000"/>
          </a:ln>
        </p:spPr>
        <p:txBody>
          <a:bodyPr anchor="ctr"/>
          <a:lstStyle/>
          <a:p>
            <a:pPr algn="ctr" eaLnBrk="1" hangingPunct="1"/>
            <a:endParaRPr lang="zh-CN" altLang="en-US"/>
          </a:p>
        </p:txBody>
      </p:sp>
      <p:sp>
        <p:nvSpPr>
          <p:cNvPr id="26" name="文本框 36"/>
          <p:cNvSpPr txBox="1">
            <a:spLocks noChangeArrowheads="1"/>
          </p:cNvSpPr>
          <p:nvPr/>
        </p:nvSpPr>
        <p:spPr bwMode="auto">
          <a:xfrm>
            <a:off x="828601" y="2919535"/>
            <a:ext cx="468313" cy="646113"/>
          </a:xfrm>
          <a:prstGeom prst="rect">
            <a:avLst/>
          </a:prstGeom>
          <a:noFill/>
          <a:ln w="9525">
            <a:noFill/>
            <a:miter lim="800000"/>
          </a:ln>
        </p:spPr>
        <p:txBody>
          <a:bodyPr>
            <a:spAutoFit/>
          </a:bodyPr>
          <a:lstStyle/>
          <a:p>
            <a:pPr eaLnBrk="1" hangingPunct="1"/>
            <a:r>
              <a:rPr lang="en-US" sz="3600" dirty="0">
                <a:solidFill>
                  <a:schemeClr val="bg1"/>
                </a:solidFill>
              </a:rPr>
              <a:t>2</a:t>
            </a:r>
            <a:endParaRPr lang="zh-CN" altLang="en-US" sz="3600" dirty="0">
              <a:solidFill>
                <a:schemeClr val="bg1"/>
              </a:solidFill>
            </a:endParaRPr>
          </a:p>
        </p:txBody>
      </p:sp>
      <p:sp>
        <p:nvSpPr>
          <p:cNvPr id="27" name="L 形 37"/>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
        <p:nvSpPr>
          <p:cNvPr id="28" name="文本框 38"/>
          <p:cNvSpPr txBox="1">
            <a:spLocks noChangeArrowheads="1"/>
          </p:cNvSpPr>
          <p:nvPr/>
        </p:nvSpPr>
        <p:spPr bwMode="auto">
          <a:xfrm>
            <a:off x="1752525" y="3030660"/>
            <a:ext cx="7035329" cy="523220"/>
          </a:xfrm>
          <a:prstGeom prst="rect">
            <a:avLst/>
          </a:prstGeom>
          <a:noFill/>
          <a:ln w="9525">
            <a:noFill/>
            <a:miter lim="800000"/>
          </a:ln>
        </p:spPr>
        <p:txBody>
          <a:bodyPr wrap="square">
            <a:spAutoFit/>
          </a:bodyPr>
          <a:lstStyle/>
          <a:p>
            <a:r>
              <a:rPr lang="zh-CN" altLang="en-US" sz="2800" b="1" dirty="0" smtClean="0">
                <a:latin typeface="黑体" panose="02010609060101010101" pitchFamily="2" charset="-122"/>
                <a:sym typeface="黑体" panose="02010609060101010101" pitchFamily="2" charset="-122"/>
              </a:rPr>
              <a:t>渐进增强和优雅降级的简介</a:t>
            </a:r>
            <a:endParaRPr lang="zh-CN" altLang="en-US" sz="2800" b="1" dirty="0">
              <a:latin typeface="黑体" panose="02010609060101010101" pitchFamily="2" charset="-122"/>
              <a:sym typeface="黑体" panose="02010609060101010101" pitchFamily="2" charset="-122"/>
            </a:endParaRPr>
          </a:p>
        </p:txBody>
      </p:sp>
      <p:sp>
        <p:nvSpPr>
          <p:cNvPr id="29" name="矩形 40"/>
          <p:cNvSpPr>
            <a:spLocks noChangeArrowheads="1"/>
          </p:cNvSpPr>
          <p:nvPr/>
        </p:nvSpPr>
        <p:spPr bwMode="auto">
          <a:xfrm>
            <a:off x="755576" y="3826494"/>
            <a:ext cx="565150" cy="593725"/>
          </a:xfrm>
          <a:prstGeom prst="rect">
            <a:avLst/>
          </a:prstGeom>
          <a:solidFill>
            <a:srgbClr val="FF682F"/>
          </a:solidFill>
          <a:ln w="9525">
            <a:noFill/>
            <a:miter lim="800000"/>
          </a:ln>
        </p:spPr>
        <p:txBody>
          <a:bodyPr anchor="ctr"/>
          <a:lstStyle/>
          <a:p>
            <a:pPr algn="ctr" eaLnBrk="1" hangingPunct="1"/>
            <a:endParaRPr lang="zh-CN" altLang="en-US"/>
          </a:p>
        </p:txBody>
      </p:sp>
      <p:sp>
        <p:nvSpPr>
          <p:cNvPr id="30" name="文本框 41"/>
          <p:cNvSpPr txBox="1">
            <a:spLocks noChangeArrowheads="1"/>
          </p:cNvSpPr>
          <p:nvPr/>
        </p:nvSpPr>
        <p:spPr bwMode="auto">
          <a:xfrm>
            <a:off x="828601" y="3783631"/>
            <a:ext cx="468313" cy="646113"/>
          </a:xfrm>
          <a:prstGeom prst="rect">
            <a:avLst/>
          </a:prstGeom>
          <a:noFill/>
          <a:ln w="9525">
            <a:noFill/>
            <a:miter lim="800000"/>
          </a:ln>
        </p:spPr>
        <p:txBody>
          <a:bodyPr>
            <a:spAutoFit/>
          </a:bodyPr>
          <a:lstStyle/>
          <a:p>
            <a:pPr eaLnBrk="1" hangingPunct="1"/>
            <a:r>
              <a:rPr lang="en-US" sz="3600">
                <a:solidFill>
                  <a:schemeClr val="bg1"/>
                </a:solidFill>
              </a:rPr>
              <a:t>3</a:t>
            </a:r>
            <a:endParaRPr lang="zh-CN" altLang="en-US" sz="3600">
              <a:solidFill>
                <a:schemeClr val="bg1"/>
              </a:solidFill>
            </a:endParaRPr>
          </a:p>
        </p:txBody>
      </p:sp>
      <p:sp>
        <p:nvSpPr>
          <p:cNvPr id="31" name="L 形 42"/>
          <p:cNvSpPr/>
          <p:nvPr/>
        </p:nvSpPr>
        <p:spPr bwMode="auto">
          <a:xfrm rot="16200000">
            <a:off x="792088" y="3897932"/>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
        <p:nvSpPr>
          <p:cNvPr id="32" name="文本框 43"/>
          <p:cNvSpPr txBox="1">
            <a:spLocks noChangeArrowheads="1"/>
          </p:cNvSpPr>
          <p:nvPr/>
        </p:nvSpPr>
        <p:spPr bwMode="auto">
          <a:xfrm>
            <a:off x="1752525" y="3894756"/>
            <a:ext cx="6639793" cy="523220"/>
          </a:xfrm>
          <a:prstGeom prst="rect">
            <a:avLst/>
          </a:prstGeom>
          <a:noFill/>
          <a:ln w="9525">
            <a:noFill/>
            <a:miter lim="800000"/>
          </a:ln>
        </p:spPr>
        <p:txBody>
          <a:bodyPr wrap="square">
            <a:spAutoFit/>
          </a:bodyPr>
          <a:lstStyle/>
          <a:p>
            <a:r>
              <a:rPr lang="en-US" altLang="zh-CN" sz="2800" b="1" dirty="0" smtClean="0">
                <a:latin typeface="黑体" panose="02010609060101010101" pitchFamily="2" charset="-122"/>
                <a:sym typeface="黑体" panose="02010609060101010101" pitchFamily="2" charset="-122"/>
              </a:rPr>
              <a:t>CSS3 </a:t>
            </a:r>
            <a:r>
              <a:rPr lang="zh-CN" altLang="en-US" sz="2800" b="1" dirty="0" smtClean="0">
                <a:latin typeface="黑体" panose="02010609060101010101" pitchFamily="2" charset="-122"/>
                <a:sym typeface="黑体" panose="02010609060101010101" pitchFamily="2" charset="-122"/>
              </a:rPr>
              <a:t>部分新增选择器的语法及应用场景</a:t>
            </a:r>
            <a:endParaRPr lang="zh-CN" altLang="en-US" sz="2800" b="1" dirty="0" smtClean="0">
              <a:latin typeface="黑体" panose="02010609060101010101" pitchFamily="2" charset="-122"/>
              <a:sym typeface="黑体" panose="02010609060101010101" pitchFamily="2" charset="-122"/>
            </a:endParaRPr>
          </a:p>
        </p:txBody>
      </p:sp>
      <p:sp>
        <p:nvSpPr>
          <p:cNvPr id="33" name="矩形 40"/>
          <p:cNvSpPr>
            <a:spLocks noChangeArrowheads="1"/>
          </p:cNvSpPr>
          <p:nvPr/>
        </p:nvSpPr>
        <p:spPr bwMode="auto">
          <a:xfrm>
            <a:off x="755576" y="4762598"/>
            <a:ext cx="565150" cy="593725"/>
          </a:xfrm>
          <a:prstGeom prst="rect">
            <a:avLst/>
          </a:prstGeom>
          <a:solidFill>
            <a:srgbClr val="FF682F"/>
          </a:solidFill>
          <a:ln w="9525">
            <a:noFill/>
            <a:miter lim="800000"/>
          </a:ln>
        </p:spPr>
        <p:txBody>
          <a:bodyPr anchor="ctr"/>
          <a:lstStyle/>
          <a:p>
            <a:pPr algn="ctr" eaLnBrk="1" hangingPunct="1"/>
            <a:endParaRPr lang="zh-CN" altLang="en-US"/>
          </a:p>
        </p:txBody>
      </p:sp>
      <p:sp>
        <p:nvSpPr>
          <p:cNvPr id="34" name="文本框 41"/>
          <p:cNvSpPr txBox="1">
            <a:spLocks noChangeArrowheads="1"/>
          </p:cNvSpPr>
          <p:nvPr/>
        </p:nvSpPr>
        <p:spPr bwMode="auto">
          <a:xfrm>
            <a:off x="828601" y="4719735"/>
            <a:ext cx="468313" cy="646113"/>
          </a:xfrm>
          <a:prstGeom prst="rect">
            <a:avLst/>
          </a:prstGeom>
          <a:noFill/>
          <a:ln w="9525">
            <a:noFill/>
            <a:miter lim="800000"/>
          </a:ln>
        </p:spPr>
        <p:txBody>
          <a:bodyPr>
            <a:spAutoFit/>
          </a:bodyPr>
          <a:lstStyle/>
          <a:p>
            <a:pPr eaLnBrk="1" hangingPunct="1"/>
            <a:r>
              <a:rPr lang="en-US" sz="3600" dirty="0" smtClean="0">
                <a:solidFill>
                  <a:schemeClr val="bg1"/>
                </a:solidFill>
              </a:rPr>
              <a:t>4</a:t>
            </a:r>
            <a:endParaRPr lang="zh-CN" altLang="en-US" sz="3600" dirty="0">
              <a:solidFill>
                <a:schemeClr val="bg1"/>
              </a:solidFill>
            </a:endParaRPr>
          </a:p>
        </p:txBody>
      </p:sp>
      <p:sp>
        <p:nvSpPr>
          <p:cNvPr id="35" name="L 形 42"/>
          <p:cNvSpPr/>
          <p:nvPr/>
        </p:nvSpPr>
        <p:spPr bwMode="auto">
          <a:xfrm rot="16200000">
            <a:off x="792088" y="48340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
        <p:nvSpPr>
          <p:cNvPr id="36" name="文本框 43"/>
          <p:cNvSpPr txBox="1">
            <a:spLocks noChangeArrowheads="1"/>
          </p:cNvSpPr>
          <p:nvPr/>
        </p:nvSpPr>
        <p:spPr bwMode="auto">
          <a:xfrm>
            <a:off x="1752525" y="4830860"/>
            <a:ext cx="6639793" cy="523220"/>
          </a:xfrm>
          <a:prstGeom prst="rect">
            <a:avLst/>
          </a:prstGeom>
          <a:noFill/>
          <a:ln w="9525">
            <a:noFill/>
            <a:miter lim="800000"/>
          </a:ln>
        </p:spPr>
        <p:txBody>
          <a:bodyPr wrap="square">
            <a:spAutoFit/>
          </a:bodyPr>
          <a:lstStyle/>
          <a:p>
            <a:r>
              <a:rPr lang="en-US" altLang="zh-CN" sz="2800" b="1" dirty="0" smtClean="0">
                <a:latin typeface="黑体" panose="02010609060101010101" pitchFamily="2" charset="-122"/>
                <a:sym typeface="黑体" panose="02010609060101010101" pitchFamily="2" charset="-122"/>
              </a:rPr>
              <a:t>CSS3 </a:t>
            </a:r>
            <a:r>
              <a:rPr lang="zh-CN" altLang="en-US" sz="2800" b="1" dirty="0" smtClean="0">
                <a:latin typeface="黑体" panose="02010609060101010101" pitchFamily="2" charset="-122"/>
                <a:sym typeface="黑体" panose="02010609060101010101" pitchFamily="2" charset="-122"/>
              </a:rPr>
              <a:t>层级选择器的语法及应用场景</a:t>
            </a:r>
            <a:endParaRPr lang="zh-CN" altLang="en-US" sz="2800" b="1" dirty="0" smtClean="0">
              <a:latin typeface="黑体" panose="02010609060101010101" pitchFamily="2" charset="-122"/>
              <a:sym typeface="黑体" panose="02010609060101010101" pitchFamily="2" charset="-122"/>
            </a:endParaRPr>
          </a:p>
        </p:txBody>
      </p:sp>
      <p:sp>
        <p:nvSpPr>
          <p:cNvPr id="37" name="矩形 40"/>
          <p:cNvSpPr>
            <a:spLocks noChangeArrowheads="1"/>
          </p:cNvSpPr>
          <p:nvPr/>
        </p:nvSpPr>
        <p:spPr bwMode="auto">
          <a:xfrm>
            <a:off x="755576" y="5698702"/>
            <a:ext cx="565150" cy="593725"/>
          </a:xfrm>
          <a:prstGeom prst="rect">
            <a:avLst/>
          </a:prstGeom>
          <a:solidFill>
            <a:srgbClr val="FF682F"/>
          </a:solidFill>
          <a:ln w="9525">
            <a:noFill/>
            <a:miter lim="800000"/>
          </a:ln>
        </p:spPr>
        <p:txBody>
          <a:bodyPr anchor="ctr"/>
          <a:lstStyle/>
          <a:p>
            <a:pPr algn="ctr" eaLnBrk="1" hangingPunct="1"/>
            <a:endParaRPr lang="zh-CN" altLang="en-US"/>
          </a:p>
        </p:txBody>
      </p:sp>
      <p:sp>
        <p:nvSpPr>
          <p:cNvPr id="38" name="文本框 41"/>
          <p:cNvSpPr txBox="1">
            <a:spLocks noChangeArrowheads="1"/>
          </p:cNvSpPr>
          <p:nvPr/>
        </p:nvSpPr>
        <p:spPr bwMode="auto">
          <a:xfrm>
            <a:off x="828601" y="5655839"/>
            <a:ext cx="468313" cy="646113"/>
          </a:xfrm>
          <a:prstGeom prst="rect">
            <a:avLst/>
          </a:prstGeom>
          <a:noFill/>
          <a:ln w="9525">
            <a:noFill/>
            <a:miter lim="800000"/>
          </a:ln>
        </p:spPr>
        <p:txBody>
          <a:bodyPr>
            <a:spAutoFit/>
          </a:bodyPr>
          <a:lstStyle/>
          <a:p>
            <a:pPr eaLnBrk="1" hangingPunct="1"/>
            <a:r>
              <a:rPr lang="en-US" sz="3600" dirty="0" smtClean="0">
                <a:solidFill>
                  <a:schemeClr val="bg1"/>
                </a:solidFill>
              </a:rPr>
              <a:t>5</a:t>
            </a:r>
            <a:endParaRPr lang="zh-CN" altLang="en-US" sz="3600" dirty="0">
              <a:solidFill>
                <a:schemeClr val="bg1"/>
              </a:solidFill>
            </a:endParaRPr>
          </a:p>
        </p:txBody>
      </p:sp>
      <p:sp>
        <p:nvSpPr>
          <p:cNvPr id="39" name="L 形 42"/>
          <p:cNvSpPr/>
          <p:nvPr/>
        </p:nvSpPr>
        <p:spPr bwMode="auto">
          <a:xfrm rot="16200000">
            <a:off x="792088" y="5770140"/>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
        <p:nvSpPr>
          <p:cNvPr id="40" name="文本框 43"/>
          <p:cNvSpPr txBox="1">
            <a:spLocks noChangeArrowheads="1"/>
          </p:cNvSpPr>
          <p:nvPr/>
        </p:nvSpPr>
        <p:spPr bwMode="auto">
          <a:xfrm>
            <a:off x="1752525" y="5766964"/>
            <a:ext cx="7105755" cy="523220"/>
          </a:xfrm>
          <a:prstGeom prst="rect">
            <a:avLst/>
          </a:prstGeom>
          <a:noFill/>
          <a:ln w="9525">
            <a:noFill/>
            <a:miter lim="800000"/>
          </a:ln>
        </p:spPr>
        <p:txBody>
          <a:bodyPr wrap="square">
            <a:spAutoFit/>
          </a:bodyPr>
          <a:lstStyle/>
          <a:p>
            <a:r>
              <a:rPr lang="en-US" altLang="zh-CN" sz="2800" b="1" dirty="0" smtClean="0">
                <a:latin typeface="黑体" panose="02010609060101010101" pitchFamily="2" charset="-122"/>
                <a:sym typeface="黑体" panose="02010609060101010101" pitchFamily="2" charset="-122"/>
              </a:rPr>
              <a:t>CSS3 </a:t>
            </a:r>
            <a:r>
              <a:rPr lang="zh-CN" altLang="en-US" sz="2800" b="1" dirty="0" smtClean="0">
                <a:latin typeface="黑体" panose="02010609060101010101" pitchFamily="2" charset="-122"/>
                <a:sym typeface="黑体" panose="02010609060101010101" pitchFamily="2" charset="-122"/>
              </a:rPr>
              <a:t>新增关于文本属性的语法及应用场景</a:t>
            </a:r>
            <a:endParaRPr lang="zh-CN" altLang="en-US" sz="2800" b="1" dirty="0" smtClean="0">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357430"/>
            <a:ext cx="8229600" cy="3958730"/>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:target</a:t>
            </a:r>
            <a:r>
              <a:rPr lang="zh-CN" altLang="en-US" sz="2400" b="1" dirty="0" smtClean="0">
                <a:latin typeface="Arial" panose="020B0604020202020204" pitchFamily="34" charset="0"/>
                <a:cs typeface="Arial" panose="020B0604020202020204" pitchFamily="34" charset="0"/>
              </a:rPr>
              <a:t>选择器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突出显示活动的 </a:t>
            </a:r>
            <a:r>
              <a:rPr lang="en-US" altLang="zh-CN" sz="2400" b="1" dirty="0" smtClean="0">
                <a:latin typeface="Arial" panose="020B0604020202020204" pitchFamily="34" charset="0"/>
                <a:cs typeface="Arial" panose="020B0604020202020204" pitchFamily="34" charset="0"/>
              </a:rPr>
              <a:t>HTML </a:t>
            </a:r>
            <a:r>
              <a:rPr lang="zh-CN" altLang="en-US" sz="2400" b="1" dirty="0" smtClean="0">
                <a:latin typeface="Arial" panose="020B0604020202020204" pitchFamily="34" charset="0"/>
                <a:cs typeface="Arial" panose="020B0604020202020204" pitchFamily="34" charset="0"/>
              </a:rPr>
              <a:t>锚</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URL </a:t>
            </a:r>
            <a:r>
              <a:rPr lang="zh-CN" altLang="en-US" sz="2400" b="1" dirty="0" smtClean="0">
                <a:latin typeface="Arial" panose="020B0604020202020204" pitchFamily="34" charset="0"/>
                <a:cs typeface="Arial" panose="020B0604020202020204" pitchFamily="34" charset="0"/>
              </a:rPr>
              <a:t>带有后面跟有锚名称 </a:t>
            </a:r>
            <a:r>
              <a:rPr lang="en-US" altLang="zh-CN" sz="2400" b="1" dirty="0" smtClean="0">
                <a:latin typeface="Arial" panose="020B0604020202020204" pitchFamily="34" charset="0"/>
                <a:cs typeface="Arial" panose="020B0604020202020204" pitchFamily="34" charset="0"/>
              </a:rPr>
              <a:t>#</a:t>
            </a:r>
            <a:r>
              <a:rPr lang="zh-CN" altLang="en-US" sz="2400" b="1" dirty="0" smtClean="0">
                <a:latin typeface="Arial" panose="020B0604020202020204" pitchFamily="34" charset="0"/>
                <a:cs typeface="Arial" panose="020B0604020202020204" pitchFamily="34" charset="0"/>
              </a:rPr>
              <a:t>，指向文档内某个具体的元素。这个被链接的元素就是目标元素</a:t>
            </a:r>
            <a:r>
              <a:rPr lang="en-US" altLang="zh-CN" sz="2400" b="1" dirty="0" smtClean="0">
                <a:latin typeface="Arial" panose="020B0604020202020204" pitchFamily="34" charset="0"/>
                <a:cs typeface="Arial" panose="020B0604020202020204" pitchFamily="34" charset="0"/>
              </a:rPr>
              <a:t>(target element)</a:t>
            </a:r>
            <a:r>
              <a:rPr lang="zh-CN" altLang="en-US" sz="2400" b="1" dirty="0" smtClean="0">
                <a:latin typeface="Arial" panose="020B0604020202020204" pitchFamily="34" charset="0"/>
                <a:cs typeface="Arial" panose="020B0604020202020204" pitchFamily="34" charset="0"/>
              </a:rPr>
              <a:t>。</a:t>
            </a:r>
            <a:endParaRPr lang="zh-CN" altLang="en-US"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:target </a:t>
            </a:r>
            <a:r>
              <a:rPr lang="zh-CN" altLang="en-US" sz="2400" b="1" dirty="0" smtClean="0">
                <a:latin typeface="Arial" panose="020B0604020202020204" pitchFamily="34" charset="0"/>
                <a:cs typeface="Arial" panose="020B0604020202020204" pitchFamily="34" charset="0"/>
              </a:rPr>
              <a:t>选择器可用于选取当前活动的目标元素。</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使用该选择器来对页面中的某个</a:t>
            </a:r>
            <a:r>
              <a:rPr lang="en-US" altLang="zh-CN" sz="2400" b="1" dirty="0" smtClean="0">
                <a:latin typeface="Arial" panose="020B0604020202020204" pitchFamily="34" charset="0"/>
                <a:cs typeface="Arial" panose="020B0604020202020204" pitchFamily="34" charset="0"/>
              </a:rPr>
              <a:t>target</a:t>
            </a:r>
            <a:r>
              <a:rPr lang="zh-CN" altLang="en-US" sz="2400" b="1" dirty="0" smtClean="0">
                <a:latin typeface="Arial" panose="020B0604020202020204" pitchFamily="34" charset="0"/>
                <a:cs typeface="Arial" panose="020B0604020202020204" pitchFamily="34" charset="0"/>
              </a:rPr>
              <a:t>元素（该元素的</a:t>
            </a:r>
            <a:r>
              <a:rPr lang="en-US" altLang="zh-CN" sz="2400" b="1" dirty="0" smtClean="0">
                <a:latin typeface="Arial" panose="020B0604020202020204" pitchFamily="34" charset="0"/>
                <a:cs typeface="Arial" panose="020B0604020202020204" pitchFamily="34" charset="0"/>
              </a:rPr>
              <a:t>id</a:t>
            </a:r>
            <a:r>
              <a:rPr lang="zh-CN" altLang="en-US" sz="2400" b="1" dirty="0" smtClean="0">
                <a:latin typeface="Arial" panose="020B0604020202020204" pitchFamily="34" charset="0"/>
                <a:cs typeface="Arial" panose="020B0604020202020204" pitchFamily="34" charset="0"/>
              </a:rPr>
              <a:t>当做页面中的超链接来使用）指定样式，该样式只在用户点击了页面中的超链接，并且跳转到</a:t>
            </a:r>
            <a:r>
              <a:rPr lang="en-US" altLang="zh-CN" sz="2400" b="1" dirty="0" smtClean="0">
                <a:latin typeface="Arial" panose="020B0604020202020204" pitchFamily="34" charset="0"/>
                <a:cs typeface="Arial" panose="020B0604020202020204" pitchFamily="34" charset="0"/>
              </a:rPr>
              <a:t>target</a:t>
            </a:r>
            <a:r>
              <a:rPr lang="zh-CN" altLang="en-US" sz="2400" b="1" dirty="0" smtClean="0">
                <a:latin typeface="Arial" panose="020B0604020202020204" pitchFamily="34" charset="0"/>
                <a:cs typeface="Arial" panose="020B0604020202020204" pitchFamily="34" charset="0"/>
              </a:rPr>
              <a:t>元素后起作用。</a:t>
            </a:r>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5" name="文本框 38"/>
          <p:cNvSpPr txBox="1">
            <a:spLocks noChangeArrowheads="1"/>
          </p:cNvSpPr>
          <p:nvPr/>
        </p:nvSpPr>
        <p:spPr bwMode="auto">
          <a:xfrm>
            <a:off x="428596" y="1571612"/>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目标伪类选择器语法及应用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zh-CN" altLang="en-US" b="1" dirty="0" smtClean="0">
                <a:latin typeface="Arial" panose="020B0604020202020204" pitchFamily="34" charset="0"/>
                <a:cs typeface="Arial" panose="020B0604020202020204" pitchFamily="34" charset="0"/>
              </a:rPr>
              <a:t>例如：</a:t>
            </a:r>
            <a:endParaRPr lang="en-US" altLang="zh-CN"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rPr>
              <a:t>&lt;style&gt;</a:t>
            </a:r>
            <a:endParaRPr lang="en-US" altLang="zh-CN"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rPr>
              <a:t>:target {background: #ff0;}</a:t>
            </a:r>
            <a:endParaRPr lang="en-US" altLang="zh-CN"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rPr>
              <a:t>&lt;/style&gt;</a:t>
            </a:r>
            <a:endParaRPr lang="en-US" altLang="zh-CN"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latin typeface="Arial" panose="020B0604020202020204" pitchFamily="34" charset="0"/>
                <a:cs typeface="Arial" panose="020B0604020202020204" pitchFamily="34" charset="0"/>
              </a:rPr>
              <a:t>&lt;body&gt;</a:t>
            </a:r>
            <a:endParaRPr lang="en-US" altLang="zh-CN"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latin typeface="Arial" panose="020B0604020202020204" pitchFamily="34" charset="0"/>
                <a:cs typeface="Arial" panose="020B0604020202020204" pitchFamily="34" charset="0"/>
              </a:rPr>
              <a:t>&lt;p id=</a:t>
            </a:r>
            <a:r>
              <a:rPr lang="en-US" altLang="zh-CN" b="1" dirty="0" smtClean="0">
                <a:latin typeface="Arial" panose="020B0604020202020204" pitchFamily="34" charset="0"/>
                <a:cs typeface="Arial" panose="020B0604020202020204" pitchFamily="34" charset="0"/>
              </a:rPr>
              <a:t> "menu" </a:t>
            </a:r>
            <a:r>
              <a:rPr lang="en-US" altLang="zh-CN" b="1" kern="0" dirty="0" smtClean="0">
                <a:solidFill>
                  <a:sysClr val="windowText" lastClr="000000"/>
                </a:solidFill>
                <a:latin typeface="Arial" panose="020B0604020202020204" pitchFamily="34" charset="0"/>
                <a:cs typeface="Arial" panose="020B0604020202020204" pitchFamily="34" charset="0"/>
              </a:rPr>
              <a:t>&gt;&lt;a </a:t>
            </a:r>
            <a:r>
              <a:rPr lang="en-US" altLang="zh-CN" b="1" kern="0" dirty="0" err="1" smtClean="0">
                <a:solidFill>
                  <a:sysClr val="windowText" lastClr="000000"/>
                </a:solidFill>
                <a:latin typeface="Arial" panose="020B0604020202020204" pitchFamily="34" charset="0"/>
                <a:cs typeface="Arial" panose="020B0604020202020204" pitchFamily="34" charset="0"/>
              </a:rPr>
              <a:t>href</a:t>
            </a:r>
            <a:r>
              <a:rPr lang="en-US" altLang="zh-CN" b="1" kern="0" dirty="0" smtClean="0">
                <a:solidFill>
                  <a:sysClr val="windowText" lastClr="000000"/>
                </a:solidFill>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 #text1 " &gt;</a:t>
            </a:r>
            <a:r>
              <a:rPr lang="zh-CN" altLang="en-US" b="1" dirty="0" smtClean="0">
                <a:latin typeface="Arial" panose="020B0604020202020204" pitchFamily="34" charset="0"/>
                <a:cs typeface="Arial" panose="020B0604020202020204" pitchFamily="34" charset="0"/>
              </a:rPr>
              <a:t>示例文字</a:t>
            </a:r>
            <a:r>
              <a:rPr lang="en-US" altLang="zh-CN" b="1" dirty="0" smtClean="0">
                <a:latin typeface="Arial" panose="020B0604020202020204" pitchFamily="34" charset="0"/>
                <a:cs typeface="Arial" panose="020B0604020202020204" pitchFamily="34" charset="0"/>
              </a:rPr>
              <a:t>1&lt;/a&gt; |  </a:t>
            </a:r>
            <a:r>
              <a:rPr lang="en-US" altLang="zh-CN" b="1" kern="0" dirty="0" smtClean="0">
                <a:solidFill>
                  <a:sysClr val="windowText" lastClr="000000"/>
                </a:solidFill>
                <a:latin typeface="Arial" panose="020B0604020202020204" pitchFamily="34" charset="0"/>
                <a:cs typeface="Arial" panose="020B0604020202020204" pitchFamily="34" charset="0"/>
              </a:rPr>
              <a:t>&lt;a </a:t>
            </a:r>
            <a:r>
              <a:rPr lang="en-US" altLang="zh-CN" b="1" kern="0" dirty="0" err="1" smtClean="0">
                <a:solidFill>
                  <a:sysClr val="windowText" lastClr="000000"/>
                </a:solidFill>
                <a:latin typeface="Arial" panose="020B0604020202020204" pitchFamily="34" charset="0"/>
                <a:cs typeface="Arial" panose="020B0604020202020204" pitchFamily="34" charset="0"/>
              </a:rPr>
              <a:t>href</a:t>
            </a:r>
            <a:r>
              <a:rPr lang="en-US" altLang="zh-CN" b="1" kern="0" dirty="0" smtClean="0">
                <a:solidFill>
                  <a:sysClr val="windowText" lastClr="000000"/>
                </a:solidFill>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 #text2 " &gt;</a:t>
            </a:r>
            <a:r>
              <a:rPr lang="zh-CN" altLang="en-US" b="1" dirty="0" smtClean="0">
                <a:latin typeface="Arial" panose="020B0604020202020204" pitchFamily="34" charset="0"/>
                <a:cs typeface="Arial" panose="020B0604020202020204" pitchFamily="34" charset="0"/>
              </a:rPr>
              <a:t>示例文字</a:t>
            </a:r>
            <a:r>
              <a:rPr lang="en-US" altLang="zh-CN" b="1" dirty="0" smtClean="0">
                <a:latin typeface="Arial" panose="020B0604020202020204" pitchFamily="34" charset="0"/>
                <a:cs typeface="Arial" panose="020B0604020202020204" pitchFamily="34" charset="0"/>
              </a:rPr>
              <a:t>2&lt;/a&gt;</a:t>
            </a:r>
            <a:r>
              <a:rPr lang="en-US" altLang="zh-CN" b="1" kern="0" dirty="0" smtClean="0">
                <a:solidFill>
                  <a:sysClr val="windowText" lastClr="000000"/>
                </a:solidFill>
                <a:latin typeface="Arial" panose="020B0604020202020204" pitchFamily="34" charset="0"/>
                <a:cs typeface="Arial" panose="020B0604020202020204" pitchFamily="34" charset="0"/>
              </a:rPr>
              <a:t>&lt;/p&gt;</a:t>
            </a:r>
            <a:endParaRPr lang="en-US" altLang="zh-CN"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latin typeface="Arial" panose="020B0604020202020204" pitchFamily="34" charset="0"/>
                <a:cs typeface="Arial" panose="020B0604020202020204" pitchFamily="34" charset="0"/>
              </a:rPr>
              <a:t>&lt;div id=</a:t>
            </a:r>
            <a:r>
              <a:rPr lang="en-US" altLang="zh-CN" b="1" dirty="0" smtClean="0">
                <a:latin typeface="Arial" panose="020B0604020202020204" pitchFamily="34" charset="0"/>
                <a:cs typeface="Arial" panose="020B0604020202020204" pitchFamily="34" charset="0"/>
              </a:rPr>
              <a:t> " text1 " &gt;</a:t>
            </a:r>
            <a:endParaRPr lang="en-US" altLang="zh-CN" b="1" dirty="0" smtClean="0">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b="1" dirty="0" smtClean="0">
                <a:latin typeface="Arial" panose="020B0604020202020204" pitchFamily="34" charset="0"/>
                <a:cs typeface="Arial" panose="020B0604020202020204" pitchFamily="34" charset="0"/>
              </a:rPr>
              <a:t>&lt;h1&gt;</a:t>
            </a:r>
            <a:r>
              <a:rPr lang="zh-CN" altLang="en-US" b="1" dirty="0" smtClean="0">
                <a:latin typeface="Arial" panose="020B0604020202020204" pitchFamily="34" charset="0"/>
                <a:cs typeface="Arial" panose="020B0604020202020204" pitchFamily="34" charset="0"/>
              </a:rPr>
              <a:t>示例文字</a:t>
            </a:r>
            <a:r>
              <a:rPr lang="en-US" altLang="zh-CN" b="1" dirty="0" smtClean="0">
                <a:latin typeface="Arial" panose="020B0604020202020204" pitchFamily="34" charset="0"/>
                <a:cs typeface="Arial" panose="020B0604020202020204" pitchFamily="34" charset="0"/>
              </a:rPr>
              <a:t>1 &lt;/h1&gt;</a:t>
            </a:r>
            <a:endParaRPr lang="en-US" altLang="zh-CN" b="1" dirty="0" smtClean="0">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b="1" dirty="0" smtClean="0">
                <a:latin typeface="Arial" panose="020B0604020202020204" pitchFamily="34" charset="0"/>
                <a:cs typeface="Arial" panose="020B0604020202020204" pitchFamily="34" charset="0"/>
              </a:rPr>
              <a:t>&lt;p&gt;……</a:t>
            </a:r>
            <a:r>
              <a:rPr lang="zh-CN" altLang="en-US" b="1" dirty="0" smtClean="0">
                <a:latin typeface="Arial" panose="020B0604020202020204" pitchFamily="34" charset="0"/>
                <a:cs typeface="Arial" panose="020B0604020202020204" pitchFamily="34" charset="0"/>
              </a:rPr>
              <a:t>此处略去</a:t>
            </a:r>
            <a:r>
              <a:rPr lang="en-US" altLang="zh-CN" b="1" dirty="0" smtClean="0">
                <a:latin typeface="Arial" panose="020B0604020202020204" pitchFamily="34" charset="0"/>
                <a:cs typeface="Arial" panose="020B0604020202020204" pitchFamily="34" charset="0"/>
              </a:rPr>
              <a:t>……&lt;/p&gt;</a:t>
            </a:r>
            <a:endParaRPr lang="en-US" altLang="zh-CN"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dirty="0" smtClean="0">
                <a:latin typeface="Arial" panose="020B0604020202020204" pitchFamily="34" charset="0"/>
                <a:cs typeface="Arial" panose="020B0604020202020204" pitchFamily="34" charset="0"/>
              </a:rPr>
              <a:t>&lt;/div&gt; </a:t>
            </a:r>
            <a:endParaRPr lang="en-US" altLang="zh-CN"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latin typeface="Arial" panose="020B0604020202020204" pitchFamily="34" charset="0"/>
                <a:cs typeface="Arial" panose="020B0604020202020204" pitchFamily="34" charset="0"/>
              </a:rPr>
              <a:t>&lt;div id=</a:t>
            </a:r>
            <a:r>
              <a:rPr lang="en-US" altLang="zh-CN" b="1" dirty="0" smtClean="0">
                <a:latin typeface="Arial" panose="020B0604020202020204" pitchFamily="34" charset="0"/>
                <a:cs typeface="Arial" panose="020B0604020202020204" pitchFamily="34" charset="0"/>
              </a:rPr>
              <a:t> " text2 " &gt;</a:t>
            </a:r>
            <a:endParaRPr lang="en-US" altLang="zh-CN" b="1" dirty="0" smtClean="0">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b="1" dirty="0" smtClean="0">
                <a:latin typeface="Arial" panose="020B0604020202020204" pitchFamily="34" charset="0"/>
                <a:cs typeface="Arial" panose="020B0604020202020204" pitchFamily="34" charset="0"/>
              </a:rPr>
              <a:t>&lt;h1&gt;</a:t>
            </a:r>
            <a:r>
              <a:rPr lang="zh-CN" altLang="en-US" b="1" dirty="0" smtClean="0">
                <a:latin typeface="Arial" panose="020B0604020202020204" pitchFamily="34" charset="0"/>
                <a:cs typeface="Arial" panose="020B0604020202020204" pitchFamily="34" charset="0"/>
              </a:rPr>
              <a:t>示例文字</a:t>
            </a:r>
            <a:r>
              <a:rPr lang="en-US" altLang="zh-CN" b="1" dirty="0" smtClean="0">
                <a:latin typeface="Arial" panose="020B0604020202020204" pitchFamily="34" charset="0"/>
                <a:cs typeface="Arial" panose="020B0604020202020204" pitchFamily="34" charset="0"/>
              </a:rPr>
              <a:t>1 &lt;/h1&gt;</a:t>
            </a:r>
            <a:endParaRPr lang="en-US" altLang="zh-CN" b="1" dirty="0" smtClean="0">
              <a:latin typeface="Arial" panose="020B0604020202020204" pitchFamily="34" charset="0"/>
              <a:cs typeface="Arial" panose="020B0604020202020204" pitchFamily="34" charset="0"/>
            </a:endParaRPr>
          </a:p>
          <a:p>
            <a:pPr lvl="1" eaLnBrk="1" fontAlgn="auto" hangingPunct="1">
              <a:spcBef>
                <a:spcPts val="0"/>
              </a:spcBef>
              <a:spcAft>
                <a:spcPts val="0"/>
              </a:spcAft>
              <a:defRPr/>
            </a:pPr>
            <a:r>
              <a:rPr lang="en-US" altLang="zh-CN" b="1" dirty="0" smtClean="0">
                <a:latin typeface="Arial" panose="020B0604020202020204" pitchFamily="34" charset="0"/>
                <a:cs typeface="Arial" panose="020B0604020202020204" pitchFamily="34" charset="0"/>
              </a:rPr>
              <a:t>&lt;p&gt;……</a:t>
            </a:r>
            <a:r>
              <a:rPr lang="zh-CN" altLang="en-US" b="1" dirty="0" smtClean="0">
                <a:latin typeface="Arial" panose="020B0604020202020204" pitchFamily="34" charset="0"/>
                <a:cs typeface="Arial" panose="020B0604020202020204" pitchFamily="34" charset="0"/>
              </a:rPr>
              <a:t>此处略去</a:t>
            </a:r>
            <a:r>
              <a:rPr lang="en-US" altLang="zh-CN" b="1" dirty="0" smtClean="0">
                <a:latin typeface="Arial" panose="020B0604020202020204" pitchFamily="34" charset="0"/>
                <a:cs typeface="Arial" panose="020B0604020202020204" pitchFamily="34" charset="0"/>
              </a:rPr>
              <a:t>……&lt;/p&gt;</a:t>
            </a:r>
            <a:endParaRPr lang="en-US" altLang="zh-CN"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dirty="0" smtClean="0">
                <a:latin typeface="Arial" panose="020B0604020202020204" pitchFamily="34" charset="0"/>
                <a:cs typeface="Arial" panose="020B0604020202020204" pitchFamily="34" charset="0"/>
              </a:rPr>
              <a:t>&lt;/div&gt; </a:t>
            </a:r>
            <a:endParaRPr lang="en-US" altLang="zh-CN" b="1" kern="0" dirty="0" smtClean="0">
              <a:solidFill>
                <a:sysClr val="windowText" lastClr="000000"/>
              </a:solidFill>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b="1" kern="0" dirty="0" smtClean="0">
                <a:solidFill>
                  <a:sysClr val="windowText" lastClr="000000"/>
                </a:solidFill>
                <a:latin typeface="Arial" panose="020B0604020202020204" pitchFamily="34" charset="0"/>
                <a:cs typeface="Arial" panose="020B0604020202020204" pitchFamily="34" charset="0"/>
              </a:rPr>
              <a:t>&lt;/body&gt;</a:t>
            </a:r>
            <a:endParaRPr lang="en-US" altLang="zh-CN"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在</a:t>
            </a:r>
            <a:r>
              <a:rPr lang="en-US" altLang="zh-CN" sz="2400" b="1" dirty="0" smtClean="0">
                <a:latin typeface="Arial" panose="020B0604020202020204" pitchFamily="34" charset="0"/>
                <a:cs typeface="Arial" panose="020B0604020202020204" pitchFamily="34" charset="0"/>
              </a:rPr>
              <a:t>CSS3</a:t>
            </a:r>
            <a:r>
              <a:rPr lang="zh-CN" altLang="en-US" sz="2400" b="1" dirty="0" smtClean="0">
                <a:latin typeface="Arial" panose="020B0604020202020204" pitchFamily="34" charset="0"/>
                <a:cs typeface="Arial" panose="020B0604020202020204" pitchFamily="34" charset="0"/>
              </a:rPr>
              <a:t>的选择器中，除了结构性伪类选择器外，还有一种</a:t>
            </a:r>
            <a:r>
              <a:rPr lang="en-US" altLang="zh-CN" sz="2400" b="1" dirty="0" smtClean="0">
                <a:latin typeface="Arial" panose="020B0604020202020204" pitchFamily="34" charset="0"/>
                <a:cs typeface="Arial" panose="020B0604020202020204" pitchFamily="34" charset="0"/>
              </a:rPr>
              <a:t>UI</a:t>
            </a:r>
            <a:r>
              <a:rPr lang="zh-CN" altLang="en-US" sz="2400" b="1" dirty="0" smtClean="0">
                <a:latin typeface="Arial" panose="020B0604020202020204" pitchFamily="34" charset="0"/>
                <a:cs typeface="Arial" panose="020B0604020202020204" pitchFamily="34" charset="0"/>
              </a:rPr>
              <a:t>元素状态伪类选择器。</a:t>
            </a:r>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这些选择器的共同特征是：指定的样式只有当元素处于某种状态下时才起作用，在默认状态下不起作用。</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在</a:t>
            </a:r>
            <a:r>
              <a:rPr lang="en-US" altLang="zh-CN" sz="2400" b="1" dirty="0" smtClean="0">
                <a:latin typeface="Arial" panose="020B0604020202020204" pitchFamily="34" charset="0"/>
                <a:cs typeface="Arial" panose="020B0604020202020204" pitchFamily="34" charset="0"/>
              </a:rPr>
              <a:t>CSS3</a:t>
            </a:r>
            <a:r>
              <a:rPr lang="zh-CN" altLang="en-US" sz="2400" b="1" dirty="0" smtClean="0">
                <a:latin typeface="Arial" panose="020B0604020202020204" pitchFamily="34" charset="0"/>
                <a:cs typeface="Arial" panose="020B0604020202020204" pitchFamily="34" charset="0"/>
              </a:rPr>
              <a:t>中，共有</a:t>
            </a:r>
            <a:r>
              <a:rPr lang="en-US" altLang="zh-CN" sz="2400" b="1" dirty="0" smtClean="0">
                <a:latin typeface="Arial" panose="020B0604020202020204" pitchFamily="34" charset="0"/>
                <a:cs typeface="Arial" panose="020B0604020202020204" pitchFamily="34" charset="0"/>
              </a:rPr>
              <a:t>11</a:t>
            </a:r>
            <a:r>
              <a:rPr lang="zh-CN" altLang="en-US" sz="2400" b="1" dirty="0" smtClean="0">
                <a:latin typeface="Arial" panose="020B0604020202020204" pitchFamily="34" charset="0"/>
                <a:cs typeface="Arial" panose="020B0604020202020204" pitchFamily="34" charset="0"/>
              </a:rPr>
              <a:t>种</a:t>
            </a:r>
            <a:r>
              <a:rPr lang="en-US" altLang="zh-CN" sz="2400" b="1" dirty="0" smtClean="0">
                <a:latin typeface="Arial" panose="020B0604020202020204" pitchFamily="34" charset="0"/>
                <a:cs typeface="Arial" panose="020B0604020202020204" pitchFamily="34" charset="0"/>
              </a:rPr>
              <a:t>UI</a:t>
            </a:r>
            <a:r>
              <a:rPr lang="zh-CN" altLang="en-US" sz="2400" b="1" dirty="0" smtClean="0">
                <a:latin typeface="Arial" panose="020B0604020202020204" pitchFamily="34" charset="0"/>
                <a:cs typeface="Arial" panose="020B0604020202020204" pitchFamily="34" charset="0"/>
              </a:rPr>
              <a:t>元素状态伪类选择器：</a:t>
            </a:r>
            <a:endParaRPr lang="zh-CN" altLang="en-US"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E:hover</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E:active</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E:focus</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E:enabled</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E:disabled</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E:read-onl</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E:read-write</a:t>
            </a:r>
            <a:r>
              <a:rPr lang="zh-CN" altLang="en-US" sz="2400" b="1" dirty="0" smtClean="0">
                <a:latin typeface="Arial" panose="020B0604020202020204" pitchFamily="34" charset="0"/>
                <a:cs typeface="Arial" panose="020B0604020202020204" pitchFamily="34" charset="0"/>
              </a:rPr>
              <a:t>、</a:t>
            </a:r>
            <a:endParaRPr lang="zh-CN" altLang="en-US"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E:checked</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E:default</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E:indeterminate</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E:selection</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a:t>
            </a:r>
            <a:r>
              <a:rPr lang="en-US" altLang="zh-CN" sz="2400" b="1" dirty="0" smtClean="0">
                <a:solidFill>
                  <a:srgbClr val="FF0000"/>
                </a:solidFill>
                <a:latin typeface="黑体" panose="02010609060101010101" pitchFamily="2" charset="-122"/>
                <a:sym typeface="黑体" panose="02010609060101010101" pitchFamily="2" charset="-122"/>
              </a:rPr>
              <a:t>UI</a:t>
            </a:r>
            <a:r>
              <a:rPr lang="zh-CN" altLang="en-US" sz="2400" b="1" dirty="0" smtClean="0">
                <a:solidFill>
                  <a:srgbClr val="FF0000"/>
                </a:solidFill>
                <a:latin typeface="黑体" panose="02010609060101010101" pitchFamily="2" charset="-122"/>
                <a:sym typeface="黑体" panose="02010609060101010101" pitchFamily="2" charset="-122"/>
              </a:rPr>
              <a:t>元素状态伪类选择器语法及应用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1</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E:hover</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E:active</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E:focus</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E:hover</a:t>
            </a:r>
            <a:r>
              <a:rPr lang="zh-CN" altLang="en-US" sz="2400" b="1" dirty="0" smtClean="0">
                <a:latin typeface="Arial" panose="020B0604020202020204" pitchFamily="34" charset="0"/>
                <a:cs typeface="Arial" panose="020B0604020202020204" pitchFamily="34" charset="0"/>
              </a:rPr>
              <a:t> 选择器用来指定当鼠标指针移动到元素上面是元素所使用的样式。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E:active</a:t>
            </a:r>
            <a:r>
              <a:rPr lang="zh-CN" altLang="en-US" sz="2400" b="1" dirty="0" smtClean="0">
                <a:latin typeface="Arial" panose="020B0604020202020204" pitchFamily="34" charset="0"/>
                <a:cs typeface="Arial" panose="020B0604020202020204" pitchFamily="34" charset="0"/>
              </a:rPr>
              <a:t>选择器用来指定元素被激活（鼠标在元素上按下还没有松开）时使用的样式。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E:focus</a:t>
            </a:r>
            <a:r>
              <a:rPr lang="zh-CN" altLang="en-US" sz="2400" b="1" dirty="0" smtClean="0">
                <a:latin typeface="Arial" panose="020B0604020202020204" pitchFamily="34" charset="0"/>
                <a:cs typeface="Arial" panose="020B0604020202020204" pitchFamily="34" charset="0"/>
              </a:rPr>
              <a:t>选择器用来指定元素获得光标焦点时使用的样式，主要是在文本框控件获得焦点并进行文字输入的时候使用。</a:t>
            </a:r>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例如：</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&lt;style&gt;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input[type=</a:t>
            </a:r>
            <a:r>
              <a:rPr lang="it-IT" altLang="zh-CN" sz="2400" b="1" dirty="0" smtClean="0">
                <a:latin typeface="Arial" panose="020B0604020202020204" pitchFamily="34" charset="0"/>
                <a:cs typeface="Arial" panose="020B0604020202020204" pitchFamily="34" charset="0"/>
              </a:rPr>
              <a:t>"text"</a:t>
            </a:r>
            <a:r>
              <a:rPr lang="en-US" altLang="zh-CN" sz="2400" b="1" dirty="0" smtClean="0">
                <a:latin typeface="Arial" panose="020B0604020202020204" pitchFamily="34" charset="0"/>
                <a:cs typeface="Arial" panose="020B0604020202020204" pitchFamily="34" charset="0"/>
              </a:rPr>
              <a:t>]:hover {background:#f00;}</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input[type=</a:t>
            </a:r>
            <a:r>
              <a:rPr lang="it-IT" altLang="zh-CN" sz="2400" b="1" dirty="0" smtClean="0">
                <a:latin typeface="Arial" panose="020B0604020202020204" pitchFamily="34" charset="0"/>
                <a:cs typeface="Arial" panose="020B0604020202020204" pitchFamily="34" charset="0"/>
              </a:rPr>
              <a:t>"text"</a:t>
            </a:r>
            <a:r>
              <a:rPr lang="en-US" altLang="zh-CN" sz="2400" b="1" dirty="0" smtClean="0">
                <a:latin typeface="Arial" panose="020B0604020202020204" pitchFamily="34" charset="0"/>
                <a:cs typeface="Arial" panose="020B0604020202020204" pitchFamily="34" charset="0"/>
              </a:rPr>
              <a:t>]:focus {background:#0f0;}</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input[type=</a:t>
            </a:r>
            <a:r>
              <a:rPr lang="it-IT" altLang="zh-CN" sz="2400" b="1" dirty="0" smtClean="0">
                <a:latin typeface="Arial" panose="020B0604020202020204" pitchFamily="34" charset="0"/>
                <a:cs typeface="Arial" panose="020B0604020202020204" pitchFamily="34" charset="0"/>
              </a:rPr>
              <a:t>"text"</a:t>
            </a:r>
            <a:r>
              <a:rPr lang="en-US" altLang="zh-CN" sz="2400" b="1" dirty="0" smtClean="0">
                <a:latin typeface="Arial" panose="020B0604020202020204" pitchFamily="34" charset="0"/>
                <a:cs typeface="Arial" panose="020B0604020202020204" pitchFamily="34" charset="0"/>
              </a:rPr>
              <a:t>]:active {background:#00f;}</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&lt;/style&gt;</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&lt;body&gt;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&lt;form&gt;</a:t>
            </a:r>
            <a:endParaRPr lang="en-US" altLang="zh-CN" sz="2400" b="1" dirty="0" smtClean="0">
              <a:latin typeface="Arial" panose="020B0604020202020204" pitchFamily="34" charset="0"/>
              <a:cs typeface="Arial" panose="020B0604020202020204" pitchFamily="34" charset="0"/>
            </a:endParaRPr>
          </a:p>
          <a:p>
            <a:pPr lvl="1"/>
            <a:r>
              <a:rPr lang="en-US" altLang="zh-CN" sz="2400" b="1" dirty="0" smtClean="0">
                <a:latin typeface="Arial" panose="020B0604020202020204" pitchFamily="34" charset="0"/>
                <a:cs typeface="Arial" panose="020B0604020202020204" pitchFamily="34" charset="0"/>
              </a:rPr>
              <a:t>&lt;p&gt;</a:t>
            </a:r>
            <a:r>
              <a:rPr lang="zh-CN" altLang="en-US" sz="2400" b="1" dirty="0" smtClean="0">
                <a:latin typeface="Arial" panose="020B0604020202020204" pitchFamily="34" charset="0"/>
                <a:cs typeface="Arial" panose="020B0604020202020204" pitchFamily="34" charset="0"/>
              </a:rPr>
              <a:t>姓名：</a:t>
            </a:r>
            <a:r>
              <a:rPr lang="en-US" altLang="zh-CN" sz="2400" b="1" dirty="0" smtClean="0">
                <a:latin typeface="Arial" panose="020B0604020202020204" pitchFamily="34" charset="0"/>
                <a:cs typeface="Arial" panose="020B0604020202020204" pitchFamily="34" charset="0"/>
              </a:rPr>
              <a:t>&lt;input type=</a:t>
            </a:r>
            <a:r>
              <a:rPr lang="it-IT" altLang="zh-CN" sz="2400" b="1" dirty="0" smtClean="0">
                <a:latin typeface="Arial" panose="020B0604020202020204" pitchFamily="34" charset="0"/>
                <a:cs typeface="Arial" panose="020B0604020202020204" pitchFamily="34" charset="0"/>
              </a:rPr>
              <a:t>"text" </a:t>
            </a:r>
            <a:r>
              <a:rPr lang="en-US" altLang="zh-CN" sz="2400" b="1" dirty="0" smtClean="0">
                <a:latin typeface="Arial" panose="020B0604020202020204" pitchFamily="34" charset="0"/>
                <a:cs typeface="Arial" panose="020B0604020202020204" pitchFamily="34" charset="0"/>
              </a:rPr>
              <a:t>name=</a:t>
            </a:r>
            <a:r>
              <a:rPr lang="it-IT" altLang="zh-CN" sz="2400" b="1" dirty="0" smtClean="0">
                <a:latin typeface="Arial" panose="020B0604020202020204" pitchFamily="34" charset="0"/>
                <a:cs typeface="Arial" panose="020B0604020202020204" pitchFamily="34" charset="0"/>
              </a:rPr>
              <a:t>"name" /&gt;&lt;/p&gt;</a:t>
            </a:r>
            <a:endParaRPr lang="it-IT" altLang="zh-CN" sz="2400" b="1" dirty="0" smtClean="0">
              <a:latin typeface="Arial" panose="020B0604020202020204" pitchFamily="34" charset="0"/>
              <a:cs typeface="Arial" panose="020B0604020202020204" pitchFamily="34" charset="0"/>
            </a:endParaRPr>
          </a:p>
          <a:p>
            <a:pPr lvl="1"/>
            <a:r>
              <a:rPr lang="en-US" altLang="zh-CN" sz="2400" b="1" dirty="0" smtClean="0">
                <a:latin typeface="Arial" panose="020B0604020202020204" pitchFamily="34" charset="0"/>
                <a:cs typeface="Arial" panose="020B0604020202020204" pitchFamily="34" charset="0"/>
              </a:rPr>
              <a:t>&lt;p&gt;</a:t>
            </a:r>
            <a:r>
              <a:rPr lang="zh-CN" altLang="en-US" sz="2400" b="1" dirty="0" smtClean="0">
                <a:latin typeface="Arial" panose="020B0604020202020204" pitchFamily="34" charset="0"/>
                <a:cs typeface="Arial" panose="020B0604020202020204" pitchFamily="34" charset="0"/>
              </a:rPr>
              <a:t>地址：</a:t>
            </a:r>
            <a:r>
              <a:rPr lang="en-US" altLang="zh-CN" sz="2400" b="1" dirty="0" smtClean="0">
                <a:latin typeface="Arial" panose="020B0604020202020204" pitchFamily="34" charset="0"/>
                <a:cs typeface="Arial" panose="020B0604020202020204" pitchFamily="34" charset="0"/>
              </a:rPr>
              <a:t>&lt;input type=</a:t>
            </a:r>
            <a:r>
              <a:rPr lang="it-IT" altLang="zh-CN" sz="2400" b="1" dirty="0" smtClean="0">
                <a:latin typeface="Arial" panose="020B0604020202020204" pitchFamily="34" charset="0"/>
                <a:cs typeface="Arial" panose="020B0604020202020204" pitchFamily="34" charset="0"/>
              </a:rPr>
              <a:t>"text" </a:t>
            </a:r>
            <a:r>
              <a:rPr lang="en-US" altLang="zh-CN" sz="2400" b="1" dirty="0" smtClean="0">
                <a:latin typeface="Arial" panose="020B0604020202020204" pitchFamily="34" charset="0"/>
                <a:cs typeface="Arial" panose="020B0604020202020204" pitchFamily="34" charset="0"/>
              </a:rPr>
              <a:t>name=</a:t>
            </a:r>
            <a:r>
              <a:rPr lang="it-IT" altLang="zh-CN"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address</a:t>
            </a:r>
            <a:r>
              <a:rPr lang="it-IT" altLang="zh-CN" sz="2400" b="1" dirty="0" smtClean="0">
                <a:latin typeface="Arial" panose="020B0604020202020204" pitchFamily="34" charset="0"/>
                <a:cs typeface="Arial" panose="020B0604020202020204" pitchFamily="34" charset="0"/>
              </a:rPr>
              <a:t>" /&gt;&lt;/p&gt;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&lt;/form&gt;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&lt;/body&gt;</a:t>
            </a:r>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229600"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2</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E:enabled</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E:disabled</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E:enabled</a:t>
            </a:r>
            <a:r>
              <a:rPr lang="zh-CN" altLang="en-US" sz="2400" b="1" dirty="0" smtClean="0">
                <a:latin typeface="Arial" panose="020B0604020202020204" pitchFamily="34" charset="0"/>
                <a:cs typeface="Arial" panose="020B0604020202020204" pitchFamily="34" charset="0"/>
              </a:rPr>
              <a:t>选择器用来指定当元素处于可用状态时的样式。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E:disabled</a:t>
            </a:r>
            <a:r>
              <a:rPr lang="zh-CN" altLang="en-US" sz="2400" b="1" dirty="0" smtClean="0">
                <a:latin typeface="Arial" panose="020B0604020202020204" pitchFamily="34" charset="0"/>
                <a:cs typeface="Arial" panose="020B0604020202020204" pitchFamily="34" charset="0"/>
              </a:rPr>
              <a:t>选择器用来指定元素处于不可用状态时的样式。</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90736" cy="4887424"/>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例如：</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&lt;style&gt; </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input[type="text"]:enabled {background:#ff0;}</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input[type="text"]:disabled {background:#</a:t>
            </a:r>
            <a:r>
              <a:rPr lang="en-US" altLang="zh-CN" sz="2400" b="1" dirty="0" err="1" smtClean="0">
                <a:latin typeface="Arial" panose="020B0604020202020204" pitchFamily="34" charset="0"/>
                <a:cs typeface="Arial" panose="020B0604020202020204" pitchFamily="34" charset="0"/>
              </a:rPr>
              <a:t>ddd</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&lt;/style&gt;</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&lt;body&gt;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&lt;form action=""&gt;</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姓名</a:t>
            </a:r>
            <a:r>
              <a:rPr lang="en-US" altLang="zh-CN" sz="2400" b="1" dirty="0" smtClean="0">
                <a:latin typeface="Arial" panose="020B0604020202020204" pitchFamily="34" charset="0"/>
                <a:cs typeface="Arial" panose="020B0604020202020204" pitchFamily="34" charset="0"/>
              </a:rPr>
              <a:t>: &lt;input type=“text” value=“AA" /&gt;</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地址</a:t>
            </a:r>
            <a:r>
              <a:rPr lang="en-US" altLang="zh-CN" sz="2400" b="1" dirty="0" smtClean="0">
                <a:latin typeface="Arial" panose="020B0604020202020204" pitchFamily="34" charset="0"/>
                <a:cs typeface="Arial" panose="020B0604020202020204" pitchFamily="34" charset="0"/>
              </a:rPr>
              <a:t>: &lt;input type="text" value=“</a:t>
            </a:r>
            <a:r>
              <a:rPr lang="en-US" altLang="zh-CN" sz="2400" b="1" dirty="0" err="1" smtClean="0">
                <a:latin typeface="Arial" panose="020B0604020202020204" pitchFamily="34" charset="0"/>
                <a:cs typeface="Arial" panose="020B0604020202020204" pitchFamily="34" charset="0"/>
              </a:rPr>
              <a:t>ShangHai</a:t>
            </a:r>
            <a:r>
              <a:rPr lang="en-US" altLang="zh-CN" sz="2400" b="1" dirty="0" smtClean="0">
                <a:latin typeface="Arial" panose="020B0604020202020204" pitchFamily="34" charset="0"/>
                <a:cs typeface="Arial" panose="020B0604020202020204" pitchFamily="34" charset="0"/>
              </a:rPr>
              <a:t>" /&gt;</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爱好</a:t>
            </a:r>
            <a:r>
              <a:rPr lang="en-US" altLang="zh-CN" sz="2400" b="1" dirty="0" smtClean="0">
                <a:latin typeface="Arial" panose="020B0604020202020204" pitchFamily="34" charset="0"/>
                <a:cs typeface="Arial" panose="020B0604020202020204" pitchFamily="34" charset="0"/>
              </a:rPr>
              <a:t>: &lt;input type="text" disabled value=“LOL" /&gt;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&lt;/form&gt;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&lt;/body&gt;</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3</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E:read-only</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E:read-write</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E:read-only</a:t>
            </a:r>
            <a:r>
              <a:rPr lang="zh-CN" altLang="en-US" sz="2400" b="1" dirty="0" smtClean="0">
                <a:latin typeface="Arial" panose="020B0604020202020204" pitchFamily="34" charset="0"/>
                <a:cs typeface="Arial" panose="020B0604020202020204" pitchFamily="34" charset="0"/>
              </a:rPr>
              <a:t>选择器用来指定当元素处于只读状态时的样式。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E:read-write</a:t>
            </a:r>
            <a:r>
              <a:rPr lang="zh-CN" altLang="en-US" sz="2400" b="1" dirty="0" smtClean="0">
                <a:latin typeface="Arial" panose="020B0604020202020204" pitchFamily="34" charset="0"/>
                <a:cs typeface="Arial" panose="020B0604020202020204" pitchFamily="34" charset="0"/>
              </a:rPr>
              <a:t>选择器用来指定元素处于非只读状态时的样式。</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90736"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例如：</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 </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input[type="text"]:read-only {background: #ff0;}</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input[type="text"]:read-write {background:#0ff;}</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&lt;form action=""&gt;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姓名：</a:t>
            </a:r>
            <a:r>
              <a:rPr lang="en-US" altLang="zh-CN" sz="2000" b="1" dirty="0" smtClean="0">
                <a:latin typeface="Arial" panose="020B0604020202020204" pitchFamily="34" charset="0"/>
                <a:cs typeface="Arial" panose="020B0604020202020204" pitchFamily="34" charset="0"/>
              </a:rPr>
              <a:t>&lt;input type="text" name="name" /&gt;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地址：</a:t>
            </a:r>
            <a:r>
              <a:rPr lang="en-US" altLang="zh-CN" sz="2000" b="1" dirty="0" smtClean="0">
                <a:latin typeface="Arial" panose="020B0604020202020204" pitchFamily="34" charset="0"/>
                <a:cs typeface="Arial" panose="020B0604020202020204" pitchFamily="34" charset="0"/>
              </a:rPr>
              <a:t>&lt;input type="text" name="address" value="</a:t>
            </a:r>
            <a:r>
              <a:rPr lang="zh-CN" altLang="en-US" sz="2000" b="1" dirty="0" smtClean="0">
                <a:latin typeface="Arial" panose="020B0604020202020204" pitchFamily="34" charset="0"/>
                <a:cs typeface="Arial" panose="020B0604020202020204" pitchFamily="34" charset="0"/>
              </a:rPr>
              <a:t>江苏省苏州市</a:t>
            </a:r>
            <a:r>
              <a:rPr lang="en-US" altLang="zh-CN" sz="2000" b="1" dirty="0" smtClean="0">
                <a:latin typeface="Arial" panose="020B0604020202020204" pitchFamily="34" charset="0"/>
                <a:cs typeface="Arial" panose="020B0604020202020204" pitchFamily="34" charset="0"/>
              </a:rPr>
              <a:t>" </a:t>
            </a:r>
            <a:r>
              <a:rPr lang="en-US" altLang="zh-CN" sz="2000" b="1" dirty="0" err="1" smtClean="0">
                <a:latin typeface="Arial" panose="020B0604020202020204" pitchFamily="34" charset="0"/>
                <a:cs typeface="Arial" panose="020B0604020202020204" pitchFamily="34" charset="0"/>
              </a:rPr>
              <a:t>readonly</a:t>
            </a:r>
            <a:r>
              <a:rPr lang="en-US" altLang="zh-CN" sz="2000" b="1" dirty="0" smtClean="0">
                <a:latin typeface="Arial" panose="020B0604020202020204" pitchFamily="34" charset="0"/>
                <a:cs typeface="Arial" panose="020B0604020202020204" pitchFamily="34" charset="0"/>
              </a:rPr>
              <a:t> /&gt;&lt;/p&gt;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&lt;/form&gt;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4</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E:checked</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用来指定当表单中的</a:t>
            </a:r>
            <a:r>
              <a:rPr lang="en-US" altLang="zh-CN" sz="2400" b="1" dirty="0" smtClean="0">
                <a:latin typeface="Arial" panose="020B0604020202020204" pitchFamily="34" charset="0"/>
                <a:cs typeface="Arial" panose="020B0604020202020204" pitchFamily="34" charset="0"/>
              </a:rPr>
              <a:t>radio</a:t>
            </a:r>
            <a:r>
              <a:rPr lang="zh-CN" altLang="en-US" sz="2400" b="1" dirty="0" smtClean="0">
                <a:latin typeface="Arial" panose="020B0604020202020204" pitchFamily="34" charset="0"/>
                <a:cs typeface="Arial" panose="020B0604020202020204" pitchFamily="34" charset="0"/>
              </a:rPr>
              <a:t>单选框或</a:t>
            </a:r>
            <a:r>
              <a:rPr lang="en-US" altLang="zh-CN" sz="2400" b="1" smtClean="0">
                <a:latin typeface="Arial" panose="020B0604020202020204" pitchFamily="34" charset="0"/>
                <a:cs typeface="Arial" panose="020B0604020202020204" pitchFamily="34" charset="0"/>
              </a:rPr>
              <a:t>checkbox</a:t>
            </a:r>
            <a:r>
              <a:rPr lang="zh-CN" altLang="en-US" sz="2400" b="1" smtClean="0">
                <a:latin typeface="Arial" panose="020B0604020202020204" pitchFamily="34" charset="0"/>
                <a:cs typeface="Arial" panose="020B0604020202020204" pitchFamily="34" charset="0"/>
              </a:rPr>
              <a:t>复选框</a:t>
            </a:r>
            <a:r>
              <a:rPr lang="zh-CN" altLang="en-US" sz="2400" b="1" dirty="0" smtClean="0">
                <a:latin typeface="Arial" panose="020B0604020202020204" pitchFamily="34" charset="0"/>
                <a:cs typeface="Arial" panose="020B0604020202020204" pitchFamily="34" charset="0"/>
              </a:rPr>
              <a:t>处于选取状态时的样式。在</a:t>
            </a:r>
            <a:r>
              <a:rPr lang="en-US" altLang="zh-CN" sz="2400" b="1" dirty="0" smtClean="0">
                <a:latin typeface="Arial" panose="020B0604020202020204" pitchFamily="34" charset="0"/>
                <a:cs typeface="Arial" panose="020B0604020202020204" pitchFamily="34" charset="0"/>
              </a:rPr>
              <a:t>Firefox</a:t>
            </a:r>
            <a:r>
              <a:rPr lang="zh-CN" altLang="en-US" sz="2400" b="1" dirty="0" smtClean="0">
                <a:latin typeface="Arial" panose="020B0604020202020204" pitchFamily="34" charset="0"/>
                <a:cs typeface="Arial" panose="020B0604020202020204" pitchFamily="34" charset="0"/>
              </a:rPr>
              <a:t>浏览器中，需要把它写成</a:t>
            </a:r>
            <a:r>
              <a:rPr lang="en-US" altLang="zh-CN" sz="2400" b="1" dirty="0" smtClean="0">
                <a:latin typeface="Arial" panose="020B0604020202020204" pitchFamily="34" charset="0"/>
                <a:cs typeface="Arial" panose="020B0604020202020204" pitchFamily="34" charset="0"/>
              </a:rPr>
              <a:t>“ -</a:t>
            </a:r>
            <a:r>
              <a:rPr lang="en-US" altLang="zh-CN" sz="2400" b="1" dirty="0" err="1" smtClean="0">
                <a:latin typeface="Arial" panose="020B0604020202020204" pitchFamily="34" charset="0"/>
                <a:cs typeface="Arial" panose="020B0604020202020204" pitchFamily="34" charset="0"/>
              </a:rPr>
              <a:t>moz</a:t>
            </a:r>
            <a:r>
              <a:rPr lang="en-US" altLang="zh-CN" sz="2400" b="1" dirty="0" smtClean="0">
                <a:latin typeface="Arial" panose="020B0604020202020204" pitchFamily="34" charset="0"/>
                <a:cs typeface="Arial" panose="020B0604020202020204" pitchFamily="34" charset="0"/>
              </a:rPr>
              <a:t>-checked ”</a:t>
            </a:r>
            <a:r>
              <a:rPr lang="zh-CN" altLang="en-US" sz="2400" b="1" dirty="0" smtClean="0">
                <a:latin typeface="Arial" panose="020B0604020202020204" pitchFamily="34" charset="0"/>
                <a:cs typeface="Arial" panose="020B0604020202020204" pitchFamily="34" charset="0"/>
              </a:rPr>
              <a:t>的形式。</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2500306"/>
            <a:ext cx="8358246" cy="4154984"/>
          </a:xfrm>
          <a:prstGeom prst="rect">
            <a:avLst/>
          </a:prstGeom>
          <a:noFill/>
          <a:ln w="9525">
            <a:noFill/>
            <a:miter lim="800000"/>
          </a:ln>
        </p:spPr>
        <p:txBody>
          <a:bodyPr wrap="square">
            <a:spAutoFit/>
          </a:bodyPr>
          <a:lstStyle/>
          <a:p>
            <a:r>
              <a:rPr lang="en-US" altLang="zh-CN" sz="2400" b="1" dirty="0" smtClean="0"/>
              <a:t>CSS</a:t>
            </a:r>
            <a:r>
              <a:rPr lang="zh-CN" altLang="en-US" sz="2400" b="1" dirty="0" smtClean="0"/>
              <a:t>即</a:t>
            </a:r>
            <a:r>
              <a:rPr lang="zh-CN" altLang="en-US" sz="2400" b="1" dirty="0" smtClean="0">
                <a:solidFill>
                  <a:srgbClr val="FF0000"/>
                </a:solidFill>
              </a:rPr>
              <a:t>层叠样式表</a:t>
            </a:r>
            <a:r>
              <a:rPr lang="zh-CN" altLang="en-US" sz="2400" b="1" dirty="0" smtClean="0"/>
              <a:t>（</a:t>
            </a:r>
            <a:r>
              <a:rPr lang="en-US" altLang="zh-CN" sz="2400" b="1" dirty="0" smtClean="0"/>
              <a:t>Cascading </a:t>
            </a:r>
            <a:r>
              <a:rPr lang="en-US" altLang="zh-CN" sz="2400" b="1" dirty="0" err="1" smtClean="0"/>
              <a:t>StyleSheet</a:t>
            </a:r>
            <a:r>
              <a:rPr lang="zh-CN" altLang="en-US" sz="2400" b="1" dirty="0" smtClean="0"/>
              <a:t>）</a:t>
            </a:r>
            <a:endParaRPr lang="en-US" altLang="zh-CN" sz="2400" b="1" dirty="0" smtClean="0"/>
          </a:p>
          <a:p>
            <a:endParaRPr lang="zh-CN" altLang="en-US" sz="2400" b="1" dirty="0" smtClean="0"/>
          </a:p>
          <a:p>
            <a:r>
              <a:rPr lang="en-US" altLang="zh-CN" sz="2400" b="1" dirty="0" smtClean="0"/>
              <a:t>CSS3</a:t>
            </a:r>
            <a:r>
              <a:rPr lang="zh-CN" altLang="en-US" sz="2400" b="1" dirty="0" smtClean="0"/>
              <a:t>是</a:t>
            </a:r>
            <a:r>
              <a:rPr lang="en-US" altLang="zh-CN" sz="2400" b="1" dirty="0" smtClean="0"/>
              <a:t>CSS</a:t>
            </a:r>
            <a:r>
              <a:rPr lang="zh-CN" altLang="en-US" sz="2400" b="1" dirty="0" smtClean="0"/>
              <a:t>技术的升级版本，</a:t>
            </a:r>
            <a:r>
              <a:rPr lang="en-US" altLang="zh-CN" sz="2400" b="1" dirty="0" smtClean="0"/>
              <a:t>CSS3</a:t>
            </a:r>
            <a:r>
              <a:rPr lang="zh-CN" altLang="en-US" sz="2400" b="1" dirty="0" smtClean="0"/>
              <a:t>语言开发是朝着</a:t>
            </a:r>
            <a:r>
              <a:rPr lang="zh-CN" altLang="en-US" sz="2400" b="1" dirty="0" smtClean="0">
                <a:solidFill>
                  <a:srgbClr val="FF0000"/>
                </a:solidFill>
              </a:rPr>
              <a:t>模块化</a:t>
            </a:r>
            <a:r>
              <a:rPr lang="zh-CN" altLang="en-US" sz="2400" b="1" dirty="0" smtClean="0"/>
              <a:t>发展的</a:t>
            </a:r>
            <a:endParaRPr lang="zh-CN" altLang="en-US" sz="2400" b="1" dirty="0" smtClean="0"/>
          </a:p>
          <a:p>
            <a:r>
              <a:rPr lang="zh-CN" altLang="en-US" sz="2400" b="1" dirty="0" smtClean="0"/>
              <a:t>模块包括： </a:t>
            </a:r>
            <a:r>
              <a:rPr lang="zh-CN" altLang="en-US" sz="2400" b="1" dirty="0" smtClean="0">
                <a:solidFill>
                  <a:srgbClr val="FF0000"/>
                </a:solidFill>
              </a:rPr>
              <a:t>盒子模型、列表模块、超链接方式 、语言模块 、背景和边框 、文字特效 、多栏布局</a:t>
            </a:r>
            <a:r>
              <a:rPr lang="zh-CN" altLang="en-US" sz="2400" b="1" dirty="0" smtClean="0"/>
              <a:t>等</a:t>
            </a:r>
            <a:endParaRPr lang="en-US" altLang="zh-CN" sz="2400" b="1" dirty="0" smtClean="0"/>
          </a:p>
          <a:p>
            <a:endParaRPr lang="zh-CN" altLang="en-US" sz="2400" b="1" dirty="0" smtClean="0"/>
          </a:p>
          <a:p>
            <a:r>
              <a:rPr lang="en-US" altLang="zh-CN" sz="2400" b="1" dirty="0" smtClean="0"/>
              <a:t>CSS </a:t>
            </a:r>
            <a:r>
              <a:rPr lang="zh-CN" altLang="en-US" sz="2400" b="1" dirty="0" smtClean="0"/>
              <a:t>用于控制网页的样式和布局。</a:t>
            </a:r>
            <a:endParaRPr lang="zh-CN" altLang="en-US" sz="2400" b="1" dirty="0" smtClean="0"/>
          </a:p>
          <a:p>
            <a:r>
              <a:rPr lang="en-US" altLang="zh-CN" sz="2400" b="1" dirty="0" smtClean="0"/>
              <a:t>CSS3 </a:t>
            </a:r>
            <a:r>
              <a:rPr lang="zh-CN" altLang="en-US" sz="2400" b="1" dirty="0" smtClean="0"/>
              <a:t>是最新的 </a:t>
            </a:r>
            <a:r>
              <a:rPr lang="en-US" altLang="zh-CN" sz="2400" b="1" dirty="0" smtClean="0"/>
              <a:t>CSS </a:t>
            </a:r>
            <a:r>
              <a:rPr lang="zh-CN" altLang="en-US" sz="2400" b="1" dirty="0" smtClean="0"/>
              <a:t>标准。</a:t>
            </a:r>
            <a:endParaRPr lang="zh-CN" altLang="en-US" sz="2400" b="1" dirty="0" smtClean="0"/>
          </a:p>
          <a:p>
            <a:r>
              <a:rPr lang="en-US" altLang="zh-CN" sz="2400" b="1" dirty="0" smtClean="0"/>
              <a:t>CSS3 </a:t>
            </a:r>
            <a:r>
              <a:rPr lang="zh-CN" altLang="en-US" sz="2400" b="1" dirty="0" smtClean="0"/>
              <a:t>完全向后兼容，因此您不必改变现有的设计。浏览器通常支持 </a:t>
            </a:r>
            <a:r>
              <a:rPr lang="en-US" altLang="zh-CN" sz="2400" b="1" dirty="0" smtClean="0"/>
              <a:t>CSS2</a:t>
            </a:r>
            <a:r>
              <a:rPr lang="zh-CN" altLang="en-US" sz="2400" b="1" dirty="0" smtClean="0"/>
              <a:t>。</a:t>
            </a:r>
            <a:endParaRPr lang="zh-CN" altLang="en-US" sz="2400" b="1" dirty="0" smtClean="0"/>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8"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en-US" altLang="zh-CN" sz="2400" b="1" smtClean="0">
                <a:latin typeface="黑体" panose="02010609060101010101" pitchFamily="2" charset="-122"/>
                <a:sym typeface="黑体" panose="02010609060101010101" pitchFamily="2" charset="-122"/>
              </a:rPr>
              <a:t>CSS3</a:t>
            </a:r>
            <a:r>
              <a:rPr lang="zh-CN" altLang="en-US" sz="2400" b="1" smtClean="0">
                <a:latin typeface="黑体" panose="02010609060101010101" pitchFamily="2" charset="-122"/>
                <a:sym typeface="黑体" panose="02010609060101010101" pitchFamily="2" charset="-122"/>
              </a:rPr>
              <a:t>的</a:t>
            </a:r>
            <a:r>
              <a:rPr lang="zh-CN" altLang="en-US" sz="2400" b="1" dirty="0" smtClean="0">
                <a:latin typeface="黑体" panose="02010609060101010101" pitchFamily="2" charset="-122"/>
                <a:sym typeface="黑体" panose="02010609060101010101" pitchFamily="2" charset="-122"/>
              </a:rPr>
              <a:t>概念、优势及应用</a:t>
            </a:r>
            <a:endParaRPr lang="zh-CN" altLang="en-US" sz="2400" b="1" dirty="0" smtClean="0">
              <a:latin typeface="黑体" panose="02010609060101010101" pitchFamily="2" charset="-122"/>
              <a:sym typeface="黑体" panose="02010609060101010101" pitchFamily="2" charset="-122"/>
            </a:endParaRPr>
          </a:p>
        </p:txBody>
      </p:sp>
      <p:sp>
        <p:nvSpPr>
          <p:cNvPr id="9"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90736"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例如：</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input[type="checkbox"]:checked {outline:2px solid blue;}</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&lt;form&gt;</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兴趣</a:t>
            </a:r>
            <a:r>
              <a:rPr lang="en-US" altLang="zh-CN" sz="2000" b="1" dirty="0" smtClean="0">
                <a:latin typeface="Arial" panose="020B0604020202020204" pitchFamily="34" charset="0"/>
                <a:cs typeface="Arial" panose="020B0604020202020204" pitchFamily="34" charset="0"/>
              </a:rPr>
              <a:t>:&lt;input type="checkbox" /&gt;</a:t>
            </a:r>
            <a:r>
              <a:rPr lang="zh-CN" altLang="en-US" sz="2000" b="1" dirty="0" smtClean="0">
                <a:latin typeface="Arial" panose="020B0604020202020204" pitchFamily="34" charset="0"/>
                <a:cs typeface="Arial" panose="020B0604020202020204" pitchFamily="34" charset="0"/>
              </a:rPr>
              <a:t>阅读</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&lt;input type="checkbox" /&gt;</a:t>
            </a:r>
            <a:r>
              <a:rPr lang="zh-CN" altLang="en-US" sz="2000" b="1" dirty="0" smtClean="0">
                <a:latin typeface="Arial" panose="020B0604020202020204" pitchFamily="34" charset="0"/>
                <a:cs typeface="Arial" panose="020B0604020202020204" pitchFamily="34" charset="0"/>
              </a:rPr>
              <a:t>旅游</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&lt;input type="checkbox" /&gt;</a:t>
            </a:r>
            <a:r>
              <a:rPr lang="zh-CN" altLang="en-US" sz="2000" b="1" dirty="0" smtClean="0">
                <a:latin typeface="Arial" panose="020B0604020202020204" pitchFamily="34" charset="0"/>
                <a:cs typeface="Arial" panose="020B0604020202020204" pitchFamily="34" charset="0"/>
              </a:rPr>
              <a:t>看电影</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&lt;input type="checkbox" /&gt;</a:t>
            </a:r>
            <a:r>
              <a:rPr lang="zh-CN" altLang="en-US" sz="2000" b="1" dirty="0" smtClean="0">
                <a:latin typeface="Arial" panose="020B0604020202020204" pitchFamily="34" charset="0"/>
                <a:cs typeface="Arial" panose="020B0604020202020204" pitchFamily="34" charset="0"/>
              </a:rPr>
              <a:t>上网</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&lt;/form&gt;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5</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E:default</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用来指定当页面打开时默认处于选取状态的单选框或复选框空间的样式。需要注意的是，即使用户将该单选框或复选框控件的选取状态设定为非选取状态，</a:t>
            </a:r>
            <a:r>
              <a:rPr lang="en-US" altLang="zh-CN" sz="2400" b="1" dirty="0" smtClean="0">
                <a:latin typeface="Arial" panose="020B0604020202020204" pitchFamily="34" charset="0"/>
                <a:cs typeface="Arial" panose="020B0604020202020204" pitchFamily="34" charset="0"/>
              </a:rPr>
              <a:t> E:default</a:t>
            </a:r>
            <a:r>
              <a:rPr lang="zh-CN" altLang="en-US" sz="2400" b="1" dirty="0" smtClean="0">
                <a:latin typeface="Arial" panose="020B0604020202020204" pitchFamily="34" charset="0"/>
                <a:cs typeface="Arial" panose="020B0604020202020204" pitchFamily="34" charset="0"/>
              </a:rPr>
              <a:t>选择器中指定的样式仍然有效。</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90736" cy="4887424"/>
          </a:xfrm>
          <a:prstGeom prst="rect">
            <a:avLst/>
          </a:prstGeom>
        </p:spPr>
        <p:txBody>
          <a:bodyPr/>
          <a:lstStyle/>
          <a:p>
            <a:r>
              <a:rPr lang="zh-CN" altLang="en-US" sz="2200" b="1" dirty="0" smtClean="0">
                <a:latin typeface="Arial" panose="020B0604020202020204" pitchFamily="34" charset="0"/>
                <a:cs typeface="Arial" panose="020B0604020202020204" pitchFamily="34" charset="0"/>
              </a:rPr>
              <a:t>例如：</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input[type="checkbox"]:default {outline:2px solid blue;}</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&lt;body&gt;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&lt;form&gt;</a:t>
            </a:r>
            <a:endParaRPr lang="en-US" altLang="zh-CN" sz="2200" b="1" dirty="0" smtClean="0">
              <a:latin typeface="Arial" panose="020B0604020202020204" pitchFamily="34" charset="0"/>
              <a:cs typeface="Arial" panose="020B0604020202020204" pitchFamily="34" charset="0"/>
            </a:endParaRPr>
          </a:p>
          <a:p>
            <a:r>
              <a:rPr lang="zh-CN" altLang="en-US" sz="2200" b="1" dirty="0" smtClean="0">
                <a:latin typeface="Arial" panose="020B0604020202020204" pitchFamily="34" charset="0"/>
                <a:cs typeface="Arial" panose="020B0604020202020204" pitchFamily="34" charset="0"/>
              </a:rPr>
              <a:t>兴趣</a:t>
            </a:r>
            <a:r>
              <a:rPr lang="en-US" altLang="zh-CN" sz="2200" b="1" dirty="0" smtClean="0">
                <a:latin typeface="Arial" panose="020B0604020202020204" pitchFamily="34" charset="0"/>
                <a:cs typeface="Arial" panose="020B0604020202020204" pitchFamily="34" charset="0"/>
              </a:rPr>
              <a:t>:&lt;input type="checkbox" checked&gt;</a:t>
            </a:r>
            <a:r>
              <a:rPr lang="zh-CN" altLang="en-US" sz="2200" b="1" dirty="0" smtClean="0">
                <a:latin typeface="Arial" panose="020B0604020202020204" pitchFamily="34" charset="0"/>
                <a:cs typeface="Arial" panose="020B0604020202020204" pitchFamily="34" charset="0"/>
              </a:rPr>
              <a:t>阅读</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&lt;input type="checkbox"&gt;</a:t>
            </a:r>
            <a:r>
              <a:rPr lang="zh-CN" altLang="en-US" sz="2200" b="1" dirty="0" smtClean="0">
                <a:latin typeface="Arial" panose="020B0604020202020204" pitchFamily="34" charset="0"/>
                <a:cs typeface="Arial" panose="020B0604020202020204" pitchFamily="34" charset="0"/>
              </a:rPr>
              <a:t>旅游</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&lt;input type="checkbox"&gt;</a:t>
            </a:r>
            <a:r>
              <a:rPr lang="zh-CN" altLang="en-US" sz="2200" b="1" dirty="0" smtClean="0">
                <a:latin typeface="Arial" panose="020B0604020202020204" pitchFamily="34" charset="0"/>
                <a:cs typeface="Arial" panose="020B0604020202020204" pitchFamily="34" charset="0"/>
              </a:rPr>
              <a:t>看电影</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&lt;input type="checkbox"&gt;</a:t>
            </a:r>
            <a:r>
              <a:rPr lang="zh-CN" altLang="en-US" sz="2200" b="1" dirty="0" smtClean="0">
                <a:latin typeface="Arial" panose="020B0604020202020204" pitchFamily="34" charset="0"/>
                <a:cs typeface="Arial" panose="020B0604020202020204" pitchFamily="34" charset="0"/>
              </a:rPr>
              <a:t>上网</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&lt;/form&gt;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&lt;/body&gt;</a:t>
            </a:r>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6</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E:indeterminate</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用来指定当页面打开时，如果一组单选框中任何一个单选框都没有被设定为选取状态时整组单选框的样式，如果用户选取了其中任何一个单选框，则该样式被取消指定。</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390736" cy="4887424"/>
          </a:xfrm>
          <a:prstGeom prst="rect">
            <a:avLst/>
          </a:prstGeom>
        </p:spPr>
        <p:txBody>
          <a:bodyPr/>
          <a:lstStyle/>
          <a:p>
            <a:r>
              <a:rPr lang="zh-CN" altLang="en-US" sz="2200" b="1" dirty="0" smtClean="0">
                <a:latin typeface="Arial" panose="020B0604020202020204" pitchFamily="34" charset="0"/>
                <a:cs typeface="Arial" panose="020B0604020202020204" pitchFamily="34" charset="0"/>
              </a:rPr>
              <a:t>例如：</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&lt;style type="text/</a:t>
            </a:r>
            <a:r>
              <a:rPr lang="en-US" altLang="zh-CN" sz="2200" b="1" dirty="0" err="1" smtClean="0">
                <a:latin typeface="Arial" panose="020B0604020202020204" pitchFamily="34" charset="0"/>
                <a:cs typeface="Arial" panose="020B0604020202020204" pitchFamily="34" charset="0"/>
              </a:rPr>
              <a:t>css</a:t>
            </a:r>
            <a:r>
              <a:rPr lang="en-US" altLang="zh-CN" sz="2200" b="1" dirty="0" smtClean="0">
                <a:latin typeface="Arial" panose="020B0604020202020204" pitchFamily="34" charset="0"/>
                <a:cs typeface="Arial" panose="020B0604020202020204" pitchFamily="34" charset="0"/>
              </a:rPr>
              <a:t>"&gt;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input[type="radio"]:indeterminate{outline: solid 3px blue;}</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&lt;body&gt;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&lt;form&gt;</a:t>
            </a:r>
            <a:endParaRPr lang="en-US" altLang="zh-CN" sz="2200" b="1" dirty="0" smtClean="0">
              <a:latin typeface="Arial" panose="020B0604020202020204" pitchFamily="34" charset="0"/>
              <a:cs typeface="Arial" panose="020B0604020202020204" pitchFamily="34" charset="0"/>
            </a:endParaRPr>
          </a:p>
          <a:p>
            <a:r>
              <a:rPr lang="zh-CN" altLang="en-US" sz="2200" b="1" dirty="0" smtClean="0">
                <a:latin typeface="Arial" panose="020B0604020202020204" pitchFamily="34" charset="0"/>
                <a:cs typeface="Arial" panose="020B0604020202020204" pitchFamily="34" charset="0"/>
              </a:rPr>
              <a:t>年龄：</a:t>
            </a:r>
            <a:endParaRPr lang="zh-CN" altLang="en-US"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&lt;input type="radio" name="radio" value="male" /&gt;</a:t>
            </a:r>
            <a:r>
              <a:rPr lang="zh-CN" altLang="en-US" sz="2200" b="1" dirty="0" smtClean="0">
                <a:latin typeface="Arial" panose="020B0604020202020204" pitchFamily="34" charset="0"/>
                <a:cs typeface="Arial" panose="020B0604020202020204" pitchFamily="34" charset="0"/>
              </a:rPr>
              <a:t>男</a:t>
            </a:r>
            <a:endParaRPr lang="zh-CN" altLang="en-US"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&lt;input type="radio" name="radio" value="female" /&gt;</a:t>
            </a:r>
            <a:r>
              <a:rPr lang="zh-CN" altLang="en-US" sz="2200" b="1" dirty="0" smtClean="0">
                <a:latin typeface="Arial" panose="020B0604020202020204" pitchFamily="34" charset="0"/>
                <a:cs typeface="Arial" panose="020B0604020202020204" pitchFamily="34" charset="0"/>
              </a:rPr>
              <a:t>女</a:t>
            </a:r>
            <a:endParaRPr lang="zh-CN" altLang="en-US"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&lt;/form&gt;</a:t>
            </a:r>
            <a:endParaRPr lang="en-US" altLang="zh-CN" sz="2200" b="1" dirty="0" smtClean="0">
              <a:latin typeface="Arial" panose="020B0604020202020204" pitchFamily="34" charset="0"/>
              <a:cs typeface="Arial" panose="020B0604020202020204" pitchFamily="34" charset="0"/>
            </a:endParaRPr>
          </a:p>
          <a:p>
            <a:r>
              <a:rPr lang="en-US" altLang="zh-CN" sz="2200" b="1" dirty="0" smtClean="0">
                <a:latin typeface="Arial" panose="020B0604020202020204" pitchFamily="34" charset="0"/>
                <a:cs typeface="Arial" panose="020B0604020202020204" pitchFamily="34" charset="0"/>
              </a:rPr>
              <a:t>&lt;/body&gt;</a:t>
            </a:r>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756286"/>
            <a:ext cx="8462174" cy="4887424"/>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7</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E::selection</a:t>
            </a:r>
            <a:endParaRPr lang="en-US" altLang="zh-CN" sz="24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用来指定当元素处于选中状态时的样式</a:t>
            </a:r>
            <a:endParaRPr lang="en-US"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643050"/>
            <a:ext cx="8390736" cy="4887424"/>
          </a:xfrm>
          <a:prstGeom prst="rect">
            <a:avLst/>
          </a:prstGeom>
        </p:spPr>
        <p:txBody>
          <a:bodyPr/>
          <a:lstStyle/>
          <a:p>
            <a:r>
              <a:rPr lang="zh-CN" altLang="en-US" sz="1600" b="1" dirty="0" smtClean="0">
                <a:latin typeface="Arial" panose="020B0604020202020204" pitchFamily="34" charset="0"/>
                <a:cs typeface="Arial" panose="020B0604020202020204" pitchFamily="34" charset="0"/>
              </a:rPr>
              <a:t>例如：</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&lt;style&gt;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p::selection{background:#f00; color:#</a:t>
            </a:r>
            <a:r>
              <a:rPr lang="en-US" altLang="zh-CN" sz="1600" b="1" dirty="0" err="1" smtClean="0">
                <a:latin typeface="Arial" panose="020B0604020202020204" pitchFamily="34" charset="0"/>
                <a:cs typeface="Arial" panose="020B0604020202020204" pitchFamily="34" charset="0"/>
              </a:rPr>
              <a:t>fff</a:t>
            </a:r>
            <a:r>
              <a:rPr lang="en-US" altLang="zh-CN" sz="1600" b="1" dirty="0" smtClean="0">
                <a:latin typeface="Arial" panose="020B0604020202020204" pitchFamily="34" charset="0"/>
                <a:cs typeface="Arial" panose="020B0604020202020204" pitchFamily="34" charset="0"/>
              </a:rPr>
              <a: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input[type="text"]::selection{background:#0ff;color:#</a:t>
            </a:r>
            <a:r>
              <a:rPr lang="en-US" altLang="zh-CN" sz="1600" b="1" dirty="0" err="1" smtClean="0">
                <a:latin typeface="Arial" panose="020B0604020202020204" pitchFamily="34" charset="0"/>
                <a:cs typeface="Arial" panose="020B0604020202020204" pitchFamily="34" charset="0"/>
              </a:rPr>
              <a:t>fff</a:t>
            </a:r>
            <a:r>
              <a:rPr lang="en-US" altLang="zh-CN" sz="1600" b="1" dirty="0" smtClean="0">
                <a:latin typeface="Arial" panose="020B0604020202020204" pitchFamily="34" charset="0"/>
                <a:cs typeface="Arial" panose="020B0604020202020204" pitchFamily="34" charset="0"/>
              </a:rPr>
              <a: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td::selection{background:#0f0;color:#</a:t>
            </a:r>
            <a:r>
              <a:rPr lang="en-US" altLang="zh-CN" sz="1600" b="1" dirty="0" err="1" smtClean="0">
                <a:latin typeface="Arial" panose="020B0604020202020204" pitchFamily="34" charset="0"/>
                <a:cs typeface="Arial" panose="020B0604020202020204" pitchFamily="34" charset="0"/>
              </a:rPr>
              <a:t>fff</a:t>
            </a:r>
            <a:r>
              <a:rPr lang="en-US" altLang="zh-CN" sz="1600" b="1" dirty="0" smtClean="0">
                <a:latin typeface="Arial" panose="020B0604020202020204" pitchFamily="34" charset="0"/>
                <a:cs typeface="Arial" panose="020B0604020202020204" pitchFamily="34" charset="0"/>
              </a:rPr>
              <a: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&lt;/style&gt;</a:t>
            </a:r>
            <a:endParaRPr lang="en-US" altLang="zh-CN" sz="1600" b="1" dirty="0" smtClean="0">
              <a:latin typeface="Arial" panose="020B0604020202020204" pitchFamily="34" charset="0"/>
              <a:cs typeface="Arial" panose="020B0604020202020204" pitchFamily="34" charset="0"/>
            </a:endParaRPr>
          </a:p>
          <a:p>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&lt;body&gt;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&lt;p&gt;</a:t>
            </a:r>
            <a:r>
              <a:rPr lang="zh-CN" altLang="en-US" sz="1600" b="1" dirty="0" smtClean="0">
                <a:latin typeface="Arial" panose="020B0604020202020204" pitchFamily="34" charset="0"/>
                <a:cs typeface="Arial" panose="020B0604020202020204" pitchFamily="34" charset="0"/>
              </a:rPr>
              <a:t>这是一段测试文字。</a:t>
            </a:r>
            <a:r>
              <a:rPr lang="en-US" altLang="zh-CN" sz="1600" b="1" dirty="0" smtClean="0">
                <a:latin typeface="Arial" panose="020B0604020202020204" pitchFamily="34" charset="0"/>
                <a:cs typeface="Arial" panose="020B0604020202020204" pitchFamily="34" charset="0"/>
              </a:rPr>
              <a:t>&lt;/p&gt;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&lt;input type="text" value="</a:t>
            </a:r>
            <a:r>
              <a:rPr lang="zh-CN" altLang="en-US" sz="1600" b="1" dirty="0" smtClean="0">
                <a:latin typeface="Arial" panose="020B0604020202020204" pitchFamily="34" charset="0"/>
                <a:cs typeface="Arial" panose="020B0604020202020204" pitchFamily="34" charset="0"/>
              </a:rPr>
              <a:t>这是一段测试文字。</a:t>
            </a:r>
            <a:r>
              <a:rPr lang="en-US" altLang="zh-CN" sz="1600" b="1" dirty="0" smtClean="0">
                <a:latin typeface="Arial" panose="020B0604020202020204" pitchFamily="34" charset="0"/>
                <a:cs typeface="Arial" panose="020B0604020202020204" pitchFamily="34" charset="0"/>
              </a:rPr>
              <a:t>"/&gt;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&lt;table border="1" </a:t>
            </a:r>
            <a:r>
              <a:rPr lang="en-US" altLang="zh-CN" sz="1600" b="1" dirty="0" err="1" smtClean="0">
                <a:latin typeface="Arial" panose="020B0604020202020204" pitchFamily="34" charset="0"/>
                <a:cs typeface="Arial" panose="020B0604020202020204" pitchFamily="34" charset="0"/>
              </a:rPr>
              <a:t>cellspacing</a:t>
            </a:r>
            <a:r>
              <a:rPr lang="en-US" altLang="zh-CN" sz="1600" b="1" dirty="0" smtClean="0">
                <a:latin typeface="Arial" panose="020B0604020202020204" pitchFamily="34" charset="0"/>
                <a:cs typeface="Arial" panose="020B0604020202020204" pitchFamily="34" charset="0"/>
              </a:rPr>
              <a:t>="0" </a:t>
            </a:r>
            <a:r>
              <a:rPr lang="en-US" altLang="zh-CN" sz="1600" b="1" dirty="0" err="1" smtClean="0">
                <a:latin typeface="Arial" panose="020B0604020202020204" pitchFamily="34" charset="0"/>
                <a:cs typeface="Arial" panose="020B0604020202020204" pitchFamily="34" charset="0"/>
              </a:rPr>
              <a:t>cellpadding</a:t>
            </a:r>
            <a:r>
              <a:rPr lang="en-US" altLang="zh-CN" sz="1600" b="1" dirty="0" smtClean="0">
                <a:latin typeface="Arial" panose="020B0604020202020204" pitchFamily="34" charset="0"/>
                <a:cs typeface="Arial" panose="020B0604020202020204" pitchFamily="34" charset="0"/>
              </a:rPr>
              <a:t>="0"&gt;</a:t>
            </a:r>
            <a:endParaRPr lang="en-US" altLang="zh-CN" sz="1600" b="1" dirty="0" smtClean="0">
              <a:latin typeface="Arial" panose="020B0604020202020204" pitchFamily="34" charset="0"/>
              <a:cs typeface="Arial" panose="020B0604020202020204" pitchFamily="34" charset="0"/>
            </a:endParaRPr>
          </a:p>
          <a:p>
            <a:pPr lvl="1"/>
            <a:r>
              <a:rPr lang="en-US" altLang="zh-CN" sz="1600" b="1" dirty="0" smtClean="0">
                <a:latin typeface="Arial" panose="020B0604020202020204" pitchFamily="34" charset="0"/>
                <a:cs typeface="Arial" panose="020B0604020202020204" pitchFamily="34" charset="0"/>
              </a:rPr>
              <a:t>&lt;</a:t>
            </a:r>
            <a:r>
              <a:rPr lang="en-US" altLang="zh-CN" sz="1600" b="1" dirty="0" err="1" smtClean="0">
                <a:latin typeface="Arial" panose="020B0604020202020204" pitchFamily="34" charset="0"/>
                <a:cs typeface="Arial" panose="020B0604020202020204" pitchFamily="34" charset="0"/>
              </a:rPr>
              <a:t>tr</a:t>
            </a:r>
            <a:r>
              <a:rPr lang="en-US" altLang="zh-CN" sz="1600" b="1" dirty="0" smtClean="0">
                <a:latin typeface="Arial" panose="020B0604020202020204" pitchFamily="34" charset="0"/>
                <a:cs typeface="Arial" panose="020B0604020202020204" pitchFamily="34" charset="0"/>
              </a:rPr>
              <a:t>&gt;</a:t>
            </a:r>
            <a:endParaRPr lang="en-US" altLang="zh-CN" sz="1600" b="1" dirty="0" smtClean="0">
              <a:latin typeface="Arial" panose="020B0604020202020204" pitchFamily="34" charset="0"/>
              <a:cs typeface="Arial" panose="020B0604020202020204" pitchFamily="34" charset="0"/>
            </a:endParaRPr>
          </a:p>
          <a:p>
            <a:pPr lvl="2"/>
            <a:r>
              <a:rPr lang="en-US" altLang="zh-CN" sz="1600" b="1" dirty="0" smtClean="0">
                <a:latin typeface="Arial" panose="020B0604020202020204" pitchFamily="34" charset="0"/>
                <a:cs typeface="Arial" panose="020B0604020202020204" pitchFamily="34" charset="0"/>
              </a:rPr>
              <a:t>&lt;td&gt;</a:t>
            </a:r>
            <a:r>
              <a:rPr lang="zh-CN" altLang="en-US" sz="1600" b="1" dirty="0" smtClean="0">
                <a:latin typeface="Arial" panose="020B0604020202020204" pitchFamily="34" charset="0"/>
                <a:cs typeface="Arial" panose="020B0604020202020204" pitchFamily="34" charset="0"/>
              </a:rPr>
              <a:t>测试文字</a:t>
            </a:r>
            <a:r>
              <a:rPr lang="en-US" altLang="zh-CN" sz="1600" b="1" dirty="0" smtClean="0">
                <a:latin typeface="Arial" panose="020B0604020202020204" pitchFamily="34" charset="0"/>
                <a:cs typeface="Arial" panose="020B0604020202020204" pitchFamily="34" charset="0"/>
              </a:rPr>
              <a:t>&lt;/td&gt;</a:t>
            </a:r>
            <a:endParaRPr lang="en-US" altLang="zh-CN" sz="1600" b="1" dirty="0" smtClean="0">
              <a:latin typeface="Arial" panose="020B0604020202020204" pitchFamily="34" charset="0"/>
              <a:cs typeface="Arial" panose="020B0604020202020204" pitchFamily="34" charset="0"/>
            </a:endParaRPr>
          </a:p>
          <a:p>
            <a:pPr lvl="2"/>
            <a:r>
              <a:rPr lang="en-US" altLang="zh-CN" sz="1600" b="1" dirty="0" smtClean="0">
                <a:latin typeface="Arial" panose="020B0604020202020204" pitchFamily="34" charset="0"/>
                <a:cs typeface="Arial" panose="020B0604020202020204" pitchFamily="34" charset="0"/>
              </a:rPr>
              <a:t>&lt;td&gt;</a:t>
            </a:r>
            <a:r>
              <a:rPr lang="zh-CN" altLang="en-US" sz="1600" b="1" dirty="0" smtClean="0">
                <a:latin typeface="Arial" panose="020B0604020202020204" pitchFamily="34" charset="0"/>
                <a:cs typeface="Arial" panose="020B0604020202020204" pitchFamily="34" charset="0"/>
              </a:rPr>
              <a:t>测试文字</a:t>
            </a:r>
            <a:r>
              <a:rPr lang="en-US" altLang="zh-CN" sz="1600" b="1" dirty="0" smtClean="0">
                <a:latin typeface="Arial" panose="020B0604020202020204" pitchFamily="34" charset="0"/>
                <a:cs typeface="Arial" panose="020B0604020202020204" pitchFamily="34" charset="0"/>
              </a:rPr>
              <a:t>&lt;/td&gt;</a:t>
            </a:r>
            <a:endParaRPr lang="en-US" altLang="zh-CN" sz="1600" b="1" dirty="0" smtClean="0">
              <a:latin typeface="Arial" panose="020B0604020202020204" pitchFamily="34" charset="0"/>
              <a:cs typeface="Arial" panose="020B0604020202020204" pitchFamily="34" charset="0"/>
            </a:endParaRPr>
          </a:p>
          <a:p>
            <a:pPr lvl="1"/>
            <a:r>
              <a:rPr lang="en-US" altLang="zh-CN" sz="1600" b="1" dirty="0" smtClean="0">
                <a:latin typeface="Arial" panose="020B0604020202020204" pitchFamily="34" charset="0"/>
                <a:cs typeface="Arial" panose="020B0604020202020204" pitchFamily="34" charset="0"/>
              </a:rPr>
              <a:t>&lt;/</a:t>
            </a:r>
            <a:r>
              <a:rPr lang="en-US" altLang="zh-CN" sz="1600" b="1" dirty="0" err="1" smtClean="0">
                <a:latin typeface="Arial" panose="020B0604020202020204" pitchFamily="34" charset="0"/>
                <a:cs typeface="Arial" panose="020B0604020202020204" pitchFamily="34" charset="0"/>
              </a:rPr>
              <a:t>tr</a:t>
            </a:r>
            <a:r>
              <a:rPr lang="en-US" altLang="zh-CN" sz="1600" b="1" dirty="0" smtClean="0">
                <a:latin typeface="Arial" panose="020B0604020202020204" pitchFamily="34" charset="0"/>
                <a:cs typeface="Arial" panose="020B0604020202020204" pitchFamily="34" charset="0"/>
              </a:rPr>
              <a:t>&gt;</a:t>
            </a:r>
            <a:endParaRPr lang="en-US" altLang="zh-CN" sz="1600" b="1" dirty="0" smtClean="0">
              <a:latin typeface="Arial" panose="020B0604020202020204" pitchFamily="34" charset="0"/>
              <a:cs typeface="Arial" panose="020B0604020202020204" pitchFamily="34" charset="0"/>
            </a:endParaRPr>
          </a:p>
          <a:p>
            <a:pPr lvl="1"/>
            <a:r>
              <a:rPr lang="en-US" altLang="zh-CN" sz="1600" b="1" dirty="0" smtClean="0">
                <a:latin typeface="Arial" panose="020B0604020202020204" pitchFamily="34" charset="0"/>
                <a:cs typeface="Arial" panose="020B0604020202020204" pitchFamily="34" charset="0"/>
              </a:rPr>
              <a:t>&lt;</a:t>
            </a:r>
            <a:r>
              <a:rPr lang="en-US" altLang="zh-CN" sz="1600" b="1" dirty="0" err="1" smtClean="0">
                <a:latin typeface="Arial" panose="020B0604020202020204" pitchFamily="34" charset="0"/>
                <a:cs typeface="Arial" panose="020B0604020202020204" pitchFamily="34" charset="0"/>
              </a:rPr>
              <a:t>tr</a:t>
            </a:r>
            <a:r>
              <a:rPr lang="en-US" altLang="zh-CN" sz="1600" b="1" dirty="0" smtClean="0">
                <a:latin typeface="Arial" panose="020B0604020202020204" pitchFamily="34" charset="0"/>
                <a:cs typeface="Arial" panose="020B0604020202020204" pitchFamily="34" charset="0"/>
              </a:rPr>
              <a:t>&gt;</a:t>
            </a:r>
            <a:endParaRPr lang="en-US" altLang="zh-CN" sz="1600" b="1" dirty="0" smtClean="0">
              <a:latin typeface="Arial" panose="020B0604020202020204" pitchFamily="34" charset="0"/>
              <a:cs typeface="Arial" panose="020B0604020202020204" pitchFamily="34" charset="0"/>
            </a:endParaRPr>
          </a:p>
          <a:p>
            <a:pPr lvl="2"/>
            <a:r>
              <a:rPr lang="en-US" altLang="zh-CN" sz="1600" b="1" dirty="0" smtClean="0">
                <a:latin typeface="Arial" panose="020B0604020202020204" pitchFamily="34" charset="0"/>
                <a:cs typeface="Arial" panose="020B0604020202020204" pitchFamily="34" charset="0"/>
              </a:rPr>
              <a:t>&lt;td&gt;</a:t>
            </a:r>
            <a:r>
              <a:rPr lang="zh-CN" altLang="en-US" sz="1600" b="1" dirty="0" smtClean="0">
                <a:latin typeface="Arial" panose="020B0604020202020204" pitchFamily="34" charset="0"/>
                <a:cs typeface="Arial" panose="020B0604020202020204" pitchFamily="34" charset="0"/>
              </a:rPr>
              <a:t>测试文字</a:t>
            </a:r>
            <a:r>
              <a:rPr lang="en-US" altLang="zh-CN" sz="1600" b="1" dirty="0" smtClean="0">
                <a:latin typeface="Arial" panose="020B0604020202020204" pitchFamily="34" charset="0"/>
                <a:cs typeface="Arial" panose="020B0604020202020204" pitchFamily="34" charset="0"/>
              </a:rPr>
              <a:t>&lt;/td&gt;</a:t>
            </a:r>
            <a:endParaRPr lang="en-US" altLang="zh-CN" sz="1600" b="1" dirty="0" smtClean="0">
              <a:latin typeface="Arial" panose="020B0604020202020204" pitchFamily="34" charset="0"/>
              <a:cs typeface="Arial" panose="020B0604020202020204" pitchFamily="34" charset="0"/>
            </a:endParaRPr>
          </a:p>
          <a:p>
            <a:pPr lvl="2"/>
            <a:r>
              <a:rPr lang="en-US" altLang="zh-CN" sz="1600" b="1" dirty="0" smtClean="0">
                <a:latin typeface="Arial" panose="020B0604020202020204" pitchFamily="34" charset="0"/>
                <a:cs typeface="Arial" panose="020B0604020202020204" pitchFamily="34" charset="0"/>
              </a:rPr>
              <a:t>&lt;td&gt;</a:t>
            </a:r>
            <a:r>
              <a:rPr lang="zh-CN" altLang="en-US" sz="1600" b="1" dirty="0" smtClean="0">
                <a:latin typeface="Arial" panose="020B0604020202020204" pitchFamily="34" charset="0"/>
                <a:cs typeface="Arial" panose="020B0604020202020204" pitchFamily="34" charset="0"/>
              </a:rPr>
              <a:t>测试文字</a:t>
            </a:r>
            <a:r>
              <a:rPr lang="en-US" altLang="zh-CN" sz="1600" b="1" dirty="0" smtClean="0">
                <a:latin typeface="Arial" panose="020B0604020202020204" pitchFamily="34" charset="0"/>
                <a:cs typeface="Arial" panose="020B0604020202020204" pitchFamily="34" charset="0"/>
              </a:rPr>
              <a:t>&lt;/td&gt;</a:t>
            </a:r>
            <a:endParaRPr lang="en-US" altLang="zh-CN" sz="1600" b="1" dirty="0" smtClean="0">
              <a:latin typeface="Arial" panose="020B0604020202020204" pitchFamily="34" charset="0"/>
              <a:cs typeface="Arial" panose="020B0604020202020204" pitchFamily="34" charset="0"/>
            </a:endParaRPr>
          </a:p>
          <a:p>
            <a:pPr lvl="1"/>
            <a:r>
              <a:rPr lang="en-US" altLang="zh-CN" sz="1600" b="1" dirty="0" smtClean="0">
                <a:latin typeface="Arial" panose="020B0604020202020204" pitchFamily="34" charset="0"/>
                <a:cs typeface="Arial" panose="020B0604020202020204" pitchFamily="34" charset="0"/>
              </a:rPr>
              <a:t>&lt;/</a:t>
            </a:r>
            <a:r>
              <a:rPr lang="en-US" altLang="zh-CN" sz="1600" b="1" dirty="0" err="1" smtClean="0">
                <a:latin typeface="Arial" panose="020B0604020202020204" pitchFamily="34" charset="0"/>
                <a:cs typeface="Arial" panose="020B0604020202020204" pitchFamily="34" charset="0"/>
              </a:rPr>
              <a:t>tr</a:t>
            </a:r>
            <a:r>
              <a:rPr lang="en-US" altLang="zh-CN" sz="1600" b="1" dirty="0" smtClean="0">
                <a:latin typeface="Arial" panose="020B0604020202020204" pitchFamily="34" charset="0"/>
                <a:cs typeface="Arial" panose="020B0604020202020204" pitchFamily="34" charset="0"/>
              </a:rPr>
              <a:t>&gt; </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&lt;/table&gt;</a:t>
            </a:r>
            <a:endParaRPr lang="en-US" altLang="zh-CN" sz="1600" b="1" dirty="0" smtClean="0">
              <a:latin typeface="Arial" panose="020B0604020202020204" pitchFamily="34" charset="0"/>
              <a:cs typeface="Arial" panose="020B0604020202020204" pitchFamily="34" charset="0"/>
            </a:endParaRPr>
          </a:p>
          <a:p>
            <a:r>
              <a:rPr lang="en-US" altLang="zh-CN" sz="1600" b="1" dirty="0" smtClean="0">
                <a:latin typeface="Arial" panose="020B0604020202020204" pitchFamily="34" charset="0"/>
                <a:cs typeface="Arial" panose="020B0604020202020204" pitchFamily="34" charset="0"/>
              </a:rPr>
              <a:t>&lt;/body&gt;</a:t>
            </a:r>
            <a:endParaRPr lang="en-US" altLang="zh-CN" sz="16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lang</a:t>
            </a:r>
            <a:r>
              <a:rPr lang="en-US" altLang="zh-CN" sz="2400" b="1" dirty="0" smtClean="0">
                <a:latin typeface="Arial" panose="020B0604020202020204" pitchFamily="34" charset="0"/>
                <a:cs typeface="Arial" panose="020B0604020202020204" pitchFamily="34" charset="0"/>
              </a:rPr>
              <a:t> </a:t>
            </a:r>
            <a:r>
              <a:rPr lang="zh-CN" altLang="en-US" sz="2400" b="1" dirty="0" smtClean="0">
                <a:latin typeface="Arial" panose="020B0604020202020204" pitchFamily="34" charset="0"/>
                <a:cs typeface="Arial" panose="020B0604020202020204" pitchFamily="34" charset="0"/>
              </a:rPr>
              <a:t>伪类使你有能力为不同的语言定义特殊的规则。</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在下面的例子中，</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lang</a:t>
            </a:r>
            <a:r>
              <a:rPr lang="en-US" altLang="zh-CN" sz="2400" b="1" dirty="0" smtClean="0">
                <a:latin typeface="Arial" panose="020B0604020202020204" pitchFamily="34" charset="0"/>
                <a:cs typeface="Arial" panose="020B0604020202020204" pitchFamily="34" charset="0"/>
              </a:rPr>
              <a:t> </a:t>
            </a:r>
            <a:r>
              <a:rPr lang="zh-CN" altLang="en-US" sz="2400" b="1" dirty="0" smtClean="0">
                <a:latin typeface="Arial" panose="020B0604020202020204" pitchFamily="34" charset="0"/>
                <a:cs typeface="Arial" panose="020B0604020202020204" pitchFamily="34" charset="0"/>
              </a:rPr>
              <a:t>类为属性值为 </a:t>
            </a:r>
            <a:r>
              <a:rPr lang="en-US" altLang="zh-CN" sz="2400" b="1" dirty="0" smtClean="0">
                <a:latin typeface="Arial" panose="020B0604020202020204" pitchFamily="34" charset="0"/>
                <a:cs typeface="Arial" panose="020B0604020202020204" pitchFamily="34" charset="0"/>
              </a:rPr>
              <a:t>no</a:t>
            </a:r>
            <a:r>
              <a:rPr lang="zh-CN" altLang="en-US" sz="2400" b="1" dirty="0" smtClean="0">
                <a:latin typeface="Arial" panose="020B0604020202020204" pitchFamily="34" charset="0"/>
                <a:cs typeface="Arial" panose="020B0604020202020204" pitchFamily="34" charset="0"/>
              </a:rPr>
              <a:t>的 </a:t>
            </a:r>
            <a:r>
              <a:rPr lang="en-US" altLang="zh-CN" sz="2400" b="1" dirty="0" smtClean="0">
                <a:latin typeface="Arial" panose="020B0604020202020204" pitchFamily="34" charset="0"/>
                <a:cs typeface="Arial" panose="020B0604020202020204" pitchFamily="34" charset="0"/>
              </a:rPr>
              <a:t>q </a:t>
            </a:r>
            <a:r>
              <a:rPr lang="zh-CN" altLang="en-US" sz="2400" b="1" dirty="0" smtClean="0">
                <a:latin typeface="Arial" panose="020B0604020202020204" pitchFamily="34" charset="0"/>
                <a:cs typeface="Arial" panose="020B0604020202020204" pitchFamily="34" charset="0"/>
              </a:rPr>
              <a:t>元素定义引号的类型</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语言伪类选择器语法及应用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643050"/>
            <a:ext cx="8390736"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例如：</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p:lang(bb){background:#f00;}</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&lt;p&gt;</a:t>
            </a:r>
            <a:r>
              <a:rPr lang="zh-CN" altLang="en-US" sz="2000" b="1" dirty="0" smtClean="0">
                <a:latin typeface="Arial" panose="020B0604020202020204" pitchFamily="34" charset="0"/>
                <a:cs typeface="Arial" panose="020B0604020202020204" pitchFamily="34" charset="0"/>
              </a:rPr>
              <a:t>王英俊先生萌萌哒</a:t>
            </a:r>
            <a:r>
              <a:rPr lang="en-US" altLang="zh-CN" sz="2000" b="1" dirty="0" smtClean="0">
                <a:latin typeface="Arial" panose="020B0604020202020204" pitchFamily="34" charset="0"/>
                <a:cs typeface="Arial" panose="020B0604020202020204" pitchFamily="34" charset="0"/>
              </a:rPr>
              <a:t>~&lt;/</a:t>
            </a:r>
            <a:r>
              <a:rPr lang="it-IT" altLang="zh-CN" sz="2000" b="1" dirty="0" smtClean="0">
                <a:latin typeface="Arial" panose="020B0604020202020204" pitchFamily="34" charset="0"/>
                <a:cs typeface="Arial" panose="020B0604020202020204" pitchFamily="34" charset="0"/>
              </a:rPr>
              <a:t>p&gt;</a:t>
            </a:r>
            <a:endParaRPr lang="it-IT"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&lt;p lang=“</a:t>
            </a:r>
            <a:r>
              <a:rPr lang="en-US" altLang="zh-CN" sz="2000" b="1" dirty="0" smtClean="0">
                <a:latin typeface="Arial" panose="020B0604020202020204" pitchFamily="34" charset="0"/>
                <a:cs typeface="Arial" panose="020B0604020202020204" pitchFamily="34" charset="0"/>
              </a:rPr>
              <a:t>bb</a:t>
            </a:r>
            <a:r>
              <a:rPr lang="it-IT" altLang="zh-CN" sz="2000" b="1" dirty="0" smtClean="0">
                <a:latin typeface="Arial" panose="020B0604020202020204" pitchFamily="34" charset="0"/>
                <a:cs typeface="Arial" panose="020B0604020202020204" pitchFamily="34" charset="0"/>
              </a:rPr>
              <a:t>"&gt;</a:t>
            </a:r>
            <a:r>
              <a:rPr lang="zh-CN" altLang="en-US" sz="2000" b="1" dirty="0" smtClean="0">
                <a:latin typeface="Arial" panose="020B0604020202020204" pitchFamily="34" charset="0"/>
                <a:cs typeface="Arial" panose="020B0604020202020204" pitchFamily="34" charset="0"/>
              </a:rPr>
              <a:t>王英俊先生萌萌哒</a:t>
            </a:r>
            <a:r>
              <a:rPr lang="en-US" altLang="zh-CN" sz="2000" b="1" dirty="0" smtClean="0">
                <a:latin typeface="Arial" panose="020B0604020202020204" pitchFamily="34" charset="0"/>
                <a:cs typeface="Arial" panose="020B0604020202020204" pitchFamily="34" charset="0"/>
              </a:rPr>
              <a:t>~&lt;</a:t>
            </a:r>
            <a:r>
              <a:rPr lang="it-IT" altLang="zh-CN" sz="2000" b="1" dirty="0" smtClean="0">
                <a:latin typeface="Arial" panose="020B0604020202020204" pitchFamily="34" charset="0"/>
                <a:cs typeface="Arial" panose="020B0604020202020204" pitchFamily="34" charset="0"/>
              </a:rPr>
              <a:t>/p&gt;</a:t>
            </a:r>
            <a:endParaRPr lang="it-IT"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643182"/>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:not</a:t>
            </a:r>
            <a:r>
              <a:rPr lang="zh-CN" altLang="en-US" sz="2400" b="1" dirty="0" smtClean="0">
                <a:latin typeface="Arial" panose="020B0604020202020204" pitchFamily="34" charset="0"/>
                <a:cs typeface="Arial" panose="020B0604020202020204" pitchFamily="34" charset="0"/>
              </a:rPr>
              <a:t>选择器</a:t>
            </a:r>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如果相对某个结构元素使用样式，但是想排除这个结构元素下面的子结构元素，让它不使用整个样式时，可以使用</a:t>
            </a:r>
            <a:r>
              <a:rPr lang="en-US" altLang="zh-CN" sz="2400" b="1" dirty="0" smtClean="0">
                <a:latin typeface="Arial" panose="020B0604020202020204" pitchFamily="34" charset="0"/>
                <a:cs typeface="Arial" panose="020B0604020202020204" pitchFamily="34" charset="0"/>
              </a:rPr>
              <a:t>not</a:t>
            </a:r>
            <a:r>
              <a:rPr lang="zh-CN" altLang="en-US" sz="2400" b="1" dirty="0" smtClean="0">
                <a:latin typeface="Arial" panose="020B0604020202020204" pitchFamily="34" charset="0"/>
                <a:cs typeface="Arial" panose="020B0604020202020204" pitchFamily="34" charset="0"/>
              </a:rPr>
              <a:t>选择器。</a:t>
            </a:r>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例如：</a:t>
            </a:r>
            <a:endParaRPr lang="en-US" altLang="zh-CN" sz="2400" b="1" dirty="0" smtClean="0">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dirty="0" smtClean="0">
                <a:solidFill>
                  <a:sysClr val="windowText" lastClr="000000"/>
                </a:solidFill>
              </a:rPr>
              <a:t>&lt;style&gt;</a:t>
            </a:r>
            <a:endParaRPr lang="en-US" altLang="zh-CN" sz="24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dirty="0" smtClean="0">
                <a:solidFill>
                  <a:sysClr val="windowText" lastClr="000000"/>
                </a:solidFill>
              </a:rPr>
              <a:t>h1 </a:t>
            </a:r>
            <a:r>
              <a:rPr lang="en-US" altLang="zh-CN" sz="2400" b="1" kern="0" smtClean="0">
                <a:solidFill>
                  <a:sysClr val="windowText" lastClr="000000"/>
                </a:solidFill>
              </a:rPr>
              <a:t>{color:#</a:t>
            </a:r>
            <a:r>
              <a:rPr lang="en-US" altLang="zh-CN" sz="2400" b="1" kern="0" dirty="0" smtClean="0">
                <a:solidFill>
                  <a:sysClr val="windowText" lastClr="000000"/>
                </a:solidFill>
              </a:rPr>
              <a:t>333;}</a:t>
            </a:r>
            <a:endParaRPr lang="en-US" altLang="zh-CN" sz="24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dirty="0" smtClean="0">
                <a:solidFill>
                  <a:sysClr val="windowText" lastClr="000000"/>
                </a:solidFill>
              </a:rPr>
              <a:t>:not(h1) {color:#ff0;}</a:t>
            </a:r>
            <a:endParaRPr lang="en-US" altLang="zh-CN" sz="2400" b="1" kern="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dirty="0" smtClean="0">
                <a:solidFill>
                  <a:sysClr val="windowText" lastClr="000000"/>
                </a:solidFill>
              </a:rPr>
              <a:t>&lt;/style&gt;</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5" name="文本框 38"/>
          <p:cNvSpPr txBox="1">
            <a:spLocks noChangeArrowheads="1"/>
          </p:cNvSpPr>
          <p:nvPr/>
        </p:nvSpPr>
        <p:spPr bwMode="auto">
          <a:xfrm>
            <a:off x="428596" y="1785926"/>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否定伪类选择器语法及应用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1800557"/>
            <a:ext cx="8358246" cy="3139321"/>
          </a:xfrm>
          <a:prstGeom prst="rect">
            <a:avLst/>
          </a:prstGeom>
          <a:noFill/>
          <a:ln w="9525">
            <a:noFill/>
            <a:miter lim="800000"/>
          </a:ln>
        </p:spPr>
        <p:txBody>
          <a:bodyPr wrap="square">
            <a:spAutoFit/>
          </a:bodyPr>
          <a:lstStyle/>
          <a:p>
            <a:r>
              <a:rPr lang="zh-CN" altLang="en-US" sz="2200" b="1" dirty="0" smtClean="0"/>
              <a:t>选择器是</a:t>
            </a:r>
            <a:r>
              <a:rPr lang="en-US" altLang="zh-CN" sz="2200" b="1" dirty="0" smtClean="0"/>
              <a:t>css3</a:t>
            </a:r>
            <a:r>
              <a:rPr lang="zh-CN" altLang="en-US" sz="2200" b="1" dirty="0" smtClean="0"/>
              <a:t>中的一个重要内容。使用它可以大幅度提高开发人员书写或修改样式表时的工作效率。</a:t>
            </a:r>
            <a:endParaRPr lang="en-US" altLang="zh-CN" sz="2200" b="1" dirty="0" smtClean="0"/>
          </a:p>
          <a:p>
            <a:endParaRPr lang="en-US" altLang="zh-CN" sz="2200" b="1" dirty="0" smtClean="0"/>
          </a:p>
          <a:p>
            <a:r>
              <a:rPr lang="zh-CN" altLang="en-US" sz="2200" b="1" dirty="0" smtClean="0"/>
              <a:t>在</a:t>
            </a:r>
            <a:r>
              <a:rPr lang="en-US" altLang="zh-CN" sz="2200" b="1" dirty="0" smtClean="0"/>
              <a:t>CSS3</a:t>
            </a:r>
            <a:r>
              <a:rPr lang="zh-CN" altLang="en-US" sz="2200" b="1" dirty="0" smtClean="0"/>
              <a:t>中，提倡使用选择器来讲样式与元素直接绑定起来，这样的话，在样式表中什么样式与什么元素相匹配变得一目了然，修改起来也很方便。不仅如此，通过选择器，我们还可以实现各种机构复杂的制定，同时也能大量减少样式表的代码书写量，最终书写出来的样式表也会变得简洁明了。</a:t>
            </a:r>
            <a:endParaRPr lang="zh-CN" altLang="en-US" sz="2200" b="1" dirty="0" smtClean="0"/>
          </a:p>
          <a:p>
            <a:endParaRPr lang="zh-CN" altLang="en-US" sz="22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动态伪类并不存在于</a:t>
            </a:r>
            <a:r>
              <a:rPr lang="en-US" altLang="zh-CN" sz="2400" b="1" dirty="0" smtClean="0">
                <a:latin typeface="Arial" panose="020B0604020202020204" pitchFamily="34" charset="0"/>
                <a:cs typeface="Arial" panose="020B0604020202020204" pitchFamily="34" charset="0"/>
              </a:rPr>
              <a:t>HTML</a:t>
            </a:r>
            <a:r>
              <a:rPr lang="zh-CN" altLang="en-US" sz="2400" b="1" dirty="0" smtClean="0">
                <a:latin typeface="Arial" panose="020B0604020202020204" pitchFamily="34" charset="0"/>
                <a:cs typeface="Arial" panose="020B0604020202020204" pitchFamily="34" charset="0"/>
              </a:rPr>
              <a:t>中，只有当用户和网站交互的时候才能体现出来。动态伪类包含两种，第一种是在链接中常看到的锚点伪类，另一种为用户行为伪类。</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ln>
        </p:spPr>
        <p:txBody>
          <a:bodyPr wrap="square">
            <a:spAutoFit/>
          </a:bodyPr>
          <a:lstStyle/>
          <a:p>
            <a:pPr>
              <a:buFont typeface="Wingdings" panose="05000000000000000000" pitchFamily="2" charset="2"/>
              <a:buChar char="u"/>
            </a:pPr>
            <a:r>
              <a:rPr lang="zh-CN" altLang="en-US" sz="2400" b="1" dirty="0" smtClean="0">
                <a:solidFill>
                  <a:srgbClr val="FF0000"/>
                </a:solidFill>
                <a:latin typeface="黑体" panose="02010609060101010101" pitchFamily="2" charset="-122"/>
                <a:sym typeface="黑体" panose="02010609060101010101" pitchFamily="2" charset="-122"/>
              </a:rPr>
              <a:t> 动态伪类选择器语法及应用</a:t>
            </a:r>
            <a:endParaRPr lang="zh-CN" altLang="en-US" sz="2400" b="1" dirty="0">
              <a:solidFill>
                <a:srgbClr val="FF0000"/>
              </a:solidFill>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571612"/>
            <a:ext cx="8390736" cy="4887424"/>
          </a:xfrm>
          <a:prstGeom prst="rect">
            <a:avLst/>
          </a:prstGeom>
        </p:spPr>
        <p:txBody>
          <a:bodyPr/>
          <a:lstStyle/>
          <a:p>
            <a:r>
              <a:rPr lang="en-US" altLang="zh-CN" sz="2000" b="1" dirty="0" smtClean="0">
                <a:latin typeface="Arial" panose="020B0604020202020204" pitchFamily="34" charset="0"/>
                <a:cs typeface="Arial" panose="020B0604020202020204" pitchFamily="34" charset="0"/>
              </a:rPr>
              <a:t>E:link </a:t>
            </a:r>
            <a:r>
              <a:rPr lang="zh-CN" altLang="en-US" sz="2000" b="1" dirty="0" smtClean="0">
                <a:latin typeface="Arial" panose="020B0604020202020204" pitchFamily="34" charset="0"/>
                <a:cs typeface="Arial" panose="020B0604020202020204" pitchFamily="34" charset="0"/>
              </a:rPr>
              <a:t>链接伪类选择器 </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选择匹配的</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元素，而且匹配元素被定义了超链接并未被访问过。常用于链接锚点上</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E:visited </a:t>
            </a:r>
            <a:r>
              <a:rPr lang="zh-CN" altLang="en-US" sz="2000" b="1" dirty="0" smtClean="0">
                <a:latin typeface="Arial" panose="020B0604020202020204" pitchFamily="34" charset="0"/>
                <a:cs typeface="Arial" panose="020B0604020202020204" pitchFamily="34" charset="0"/>
              </a:rPr>
              <a:t>链接伪类选择器</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选择匹配的</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元素，而且匹配元素被定义了超链接并已被访问过。常用于链接锚点上</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E:hover </a:t>
            </a:r>
            <a:r>
              <a:rPr lang="zh-CN" altLang="en-US" sz="2000" b="1" dirty="0" smtClean="0">
                <a:latin typeface="Arial" panose="020B0604020202020204" pitchFamily="34" charset="0"/>
                <a:cs typeface="Arial" panose="020B0604020202020204" pitchFamily="34" charset="0"/>
              </a:rPr>
              <a:t>用户行为伪类选择器</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选择匹配的</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元素，而且匹配元素被激活。常用于锚点与按钮上。</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E:avtive </a:t>
            </a:r>
            <a:r>
              <a:rPr lang="zh-CN" altLang="en-US" sz="2000" b="1" dirty="0" smtClean="0">
                <a:latin typeface="Arial" panose="020B0604020202020204" pitchFamily="34" charset="0"/>
                <a:cs typeface="Arial" panose="020B0604020202020204" pitchFamily="34" charset="0"/>
              </a:rPr>
              <a:t>用户行为伪类选择器</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选择匹配的</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元素，且用户鼠标停留在元素</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上。</a:t>
            </a:r>
            <a:r>
              <a:rPr lang="en-US" altLang="zh-CN" sz="2000" b="1" dirty="0" smtClean="0">
                <a:latin typeface="Arial" panose="020B0604020202020204" pitchFamily="34" charset="0"/>
                <a:cs typeface="Arial" panose="020B0604020202020204" pitchFamily="34" charset="0"/>
              </a:rPr>
              <a:t>IE6</a:t>
            </a:r>
            <a:r>
              <a:rPr lang="zh-CN" altLang="en-US" sz="2000" b="1" dirty="0" smtClean="0">
                <a:latin typeface="Arial" panose="020B0604020202020204" pitchFamily="34" charset="0"/>
                <a:cs typeface="Arial" panose="020B0604020202020204" pitchFamily="34" charset="0"/>
              </a:rPr>
              <a:t>及以下浏览器仅支持</a:t>
            </a:r>
            <a:r>
              <a:rPr lang="en-US" altLang="zh-CN" sz="2000" b="1" dirty="0" smtClean="0">
                <a:latin typeface="Arial" panose="020B0604020202020204" pitchFamily="34" charset="0"/>
                <a:cs typeface="Arial" panose="020B0604020202020204" pitchFamily="34" charset="0"/>
              </a:rPr>
              <a:t>a:hover</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E:focus</a:t>
            </a:r>
            <a:r>
              <a:rPr lang="zh-CN" altLang="en-US" sz="2000" b="1" dirty="0" smtClean="0">
                <a:latin typeface="Arial" panose="020B0604020202020204" pitchFamily="34" charset="0"/>
                <a:cs typeface="Arial" panose="020B0604020202020204" pitchFamily="34" charset="0"/>
              </a:rPr>
              <a:t>用户行为为类选择器</a:t>
            </a:r>
            <a:endParaRPr lang="en-US" altLang="zh-CN" sz="2000" b="1" dirty="0" smtClean="0">
              <a:latin typeface="Arial" panose="020B0604020202020204" pitchFamily="34" charset="0"/>
              <a:cs typeface="Arial" panose="020B0604020202020204" pitchFamily="34" charset="0"/>
            </a:endParaRPr>
          </a:p>
          <a:p>
            <a:r>
              <a:rPr lang="zh-CN" altLang="en-US" sz="2000" b="1" dirty="0" smtClean="0">
                <a:latin typeface="Arial" panose="020B0604020202020204" pitchFamily="34" charset="0"/>
                <a:cs typeface="Arial" panose="020B0604020202020204" pitchFamily="34" charset="0"/>
              </a:rPr>
              <a:t>选择匹配的</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元素，而且匹配的元素获得焦点</a:t>
            </a:r>
            <a:endParaRPr lang="it-IT" altLang="zh-CN" sz="20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a</a:t>
            </a:r>
            <a:r>
              <a:rPr lang="zh-CN" altLang="en-US" sz="2400" b="1" dirty="0" smtClean="0">
                <a:latin typeface="Arial" panose="020B0604020202020204" pitchFamily="34" charset="0"/>
                <a:cs typeface="Arial" panose="020B0604020202020204" pitchFamily="34" charset="0"/>
              </a:rPr>
              <a:t>、子选择器的语法及应用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语法：</a:t>
            </a:r>
            <a:r>
              <a:rPr lang="en-US" altLang="zh-CN" sz="2400" b="1" dirty="0" smtClean="0">
                <a:latin typeface="Arial" panose="020B0604020202020204" pitchFamily="34" charset="0"/>
                <a:cs typeface="Arial" panose="020B0604020202020204" pitchFamily="34" charset="0"/>
              </a:rPr>
              <a:t>E&gt;F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子元素选择器（</a:t>
            </a:r>
            <a:r>
              <a:rPr lang="en-US" altLang="zh-CN" sz="2400" b="1" dirty="0" smtClean="0">
                <a:latin typeface="Arial" panose="020B0604020202020204" pitchFamily="34" charset="0"/>
                <a:cs typeface="Arial" panose="020B0604020202020204" pitchFamily="34" charset="0"/>
              </a:rPr>
              <a:t>Child selectors</a:t>
            </a:r>
            <a:r>
              <a:rPr lang="zh-CN" altLang="en-US" sz="2400" b="1" dirty="0" smtClean="0">
                <a:latin typeface="Arial" panose="020B0604020202020204" pitchFamily="34" charset="0"/>
                <a:cs typeface="Arial" panose="020B0604020202020204" pitchFamily="34" charset="0"/>
              </a:rPr>
              <a:t>）只能选择作为某元素子元素的元素</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选择匹配的</a:t>
            </a:r>
            <a:r>
              <a:rPr lang="en-US" altLang="zh-CN" sz="2400" b="1" dirty="0" smtClean="0">
                <a:latin typeface="Arial" panose="020B0604020202020204" pitchFamily="34" charset="0"/>
                <a:cs typeface="Arial" panose="020B0604020202020204" pitchFamily="34" charset="0"/>
              </a:rPr>
              <a:t>F</a:t>
            </a:r>
            <a:r>
              <a:rPr lang="zh-CN" altLang="en-US" sz="2400" b="1" dirty="0" smtClean="0">
                <a:latin typeface="Arial" panose="020B0604020202020204" pitchFamily="34" charset="0"/>
                <a:cs typeface="Arial" panose="020B0604020202020204" pitchFamily="34" charset="0"/>
              </a:rPr>
              <a:t>元素，且匹配的</a:t>
            </a:r>
            <a:r>
              <a:rPr lang="en-US" altLang="zh-CN" sz="2400" b="1" dirty="0" smtClean="0">
                <a:latin typeface="Arial" panose="020B0604020202020204" pitchFamily="34" charset="0"/>
                <a:cs typeface="Arial" panose="020B0604020202020204" pitchFamily="34" charset="0"/>
              </a:rPr>
              <a:t>F</a:t>
            </a:r>
            <a:r>
              <a:rPr lang="zh-CN" altLang="en-US" sz="2400" b="1" dirty="0" smtClean="0">
                <a:latin typeface="Arial" panose="020B0604020202020204" pitchFamily="34" charset="0"/>
                <a:cs typeface="Arial" panose="020B0604020202020204" pitchFamily="34" charset="0"/>
              </a:rPr>
              <a:t>元素为所匹配的</a:t>
            </a:r>
            <a:r>
              <a:rPr lang="en-US" altLang="zh-CN" sz="2400" b="1" dirty="0" smtClean="0">
                <a:latin typeface="Arial" panose="020B0604020202020204" pitchFamily="34" charset="0"/>
                <a:cs typeface="Arial" panose="020B0604020202020204" pitchFamily="34" charset="0"/>
              </a:rPr>
              <a:t>E</a:t>
            </a:r>
            <a:r>
              <a:rPr lang="zh-CN" altLang="en-US" sz="2400" b="1" dirty="0" smtClean="0">
                <a:latin typeface="Arial" panose="020B0604020202020204" pitchFamily="34" charset="0"/>
                <a:cs typeface="Arial" panose="020B0604020202020204" pitchFamily="34" charset="0"/>
              </a:rPr>
              <a:t>元素的子元素</a:t>
            </a:r>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smtClean="0">
                <a:solidFill>
                  <a:schemeClr val="bg1"/>
                </a:solidFill>
              </a:rPr>
              <a:t>4</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en-US" altLang="zh-CN" sz="2400" b="1" dirty="0" smtClean="0">
                <a:latin typeface="黑体" panose="02010609060101010101" pitchFamily="2" charset="-122"/>
                <a:sym typeface="黑体" panose="02010609060101010101" pitchFamily="2" charset="-122"/>
              </a:rPr>
              <a:t>CSS3 </a:t>
            </a:r>
            <a:r>
              <a:rPr lang="zh-CN" altLang="en-US" sz="2400" b="1" dirty="0" smtClean="0">
                <a:latin typeface="黑体" panose="02010609060101010101" pitchFamily="2" charset="-122"/>
                <a:sym typeface="黑体" panose="02010609060101010101" pitchFamily="2" charset="-122"/>
              </a:rPr>
              <a:t>层级选择器的语法及应用场景</a:t>
            </a:r>
            <a:endParaRPr lang="zh-CN" altLang="en-US" sz="2400" b="1" dirty="0">
              <a:latin typeface="黑体" panose="02010609060101010101" pitchFamily="2" charset="-122"/>
              <a:sym typeface="黑体" panose="02010609060101010101" pitchFamily="2" charset="-122"/>
            </a:endParaRPr>
          </a:p>
        </p:txBody>
      </p:sp>
      <p:sp>
        <p:nvSpPr>
          <p:cNvPr id="14"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语法：</a:t>
            </a:r>
            <a:r>
              <a:rPr lang="en-US" altLang="zh-CN" sz="2400" b="1" dirty="0" smtClean="0">
                <a:latin typeface="Arial" panose="020B0604020202020204" pitchFamily="34" charset="0"/>
                <a:cs typeface="Arial" panose="020B0604020202020204" pitchFamily="34" charset="0"/>
              </a:rPr>
              <a:t>E+F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相邻兄弟选择器可以选择紧接在另一元素后的元素，而且他们具有一个相同的父元素，</a:t>
            </a:r>
            <a:endParaRPr lang="en-US" altLang="zh-CN"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E F</a:t>
            </a:r>
            <a:r>
              <a:rPr lang="zh-CN" altLang="en-US" sz="2400" b="1" dirty="0" smtClean="0">
                <a:latin typeface="Arial" panose="020B0604020202020204" pitchFamily="34" charset="0"/>
                <a:cs typeface="Arial" panose="020B0604020202020204" pitchFamily="34" charset="0"/>
              </a:rPr>
              <a:t>两元素具有一个相同的父元素，而且</a:t>
            </a:r>
            <a:r>
              <a:rPr lang="zh-CN" altLang="en-US" sz="2400" b="1" dirty="0" smtClean="0">
                <a:latin typeface="Arial" panose="020B0604020202020204" pitchFamily="34" charset="0"/>
                <a:ea typeface="Arial Unicode MS" pitchFamily="34" charset="-122"/>
                <a:cs typeface="Arial" panose="020B0604020202020204" pitchFamily="34" charset="0"/>
              </a:rPr>
              <a:t>Ｆ</a:t>
            </a:r>
            <a:r>
              <a:rPr lang="zh-CN" altLang="en-US" sz="2400" b="1" dirty="0" smtClean="0">
                <a:latin typeface="Arial" panose="020B0604020202020204" pitchFamily="34" charset="0"/>
                <a:cs typeface="Arial" panose="020B0604020202020204" pitchFamily="34" charset="0"/>
              </a:rPr>
              <a:t>元素在</a:t>
            </a:r>
            <a:r>
              <a:rPr lang="zh-CN" altLang="en-US" sz="2400" b="1" dirty="0" smtClean="0">
                <a:latin typeface="Arial" panose="020B0604020202020204" pitchFamily="34" charset="0"/>
                <a:ea typeface="Arial Unicode MS" pitchFamily="34" charset="-122"/>
                <a:cs typeface="Arial" panose="020B0604020202020204" pitchFamily="34" charset="0"/>
              </a:rPr>
              <a:t>Ｅ</a:t>
            </a:r>
            <a:r>
              <a:rPr lang="zh-CN" altLang="en-US" sz="2400" b="1" dirty="0" smtClean="0">
                <a:latin typeface="Arial" panose="020B0604020202020204" pitchFamily="34" charset="0"/>
                <a:cs typeface="Arial" panose="020B0604020202020204" pitchFamily="34" charset="0"/>
              </a:rPr>
              <a:t>元素后面，而且相邻。</a:t>
            </a:r>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13" name="文本框 38"/>
          <p:cNvSpPr txBox="1">
            <a:spLocks noChangeArrowheads="1"/>
          </p:cNvSpPr>
          <p:nvPr/>
        </p:nvSpPr>
        <p:spPr bwMode="auto">
          <a:xfrm>
            <a:off x="571472" y="1800557"/>
            <a:ext cx="7035329" cy="461665"/>
          </a:xfrm>
          <a:prstGeom prst="rect">
            <a:avLst/>
          </a:prstGeom>
          <a:noFill/>
          <a:ln w="9525">
            <a:noFill/>
            <a:miter lim="800000"/>
          </a:ln>
        </p:spPr>
        <p:txBody>
          <a:bodyPr wrap="square">
            <a:spAutoFit/>
          </a:bodyPr>
          <a:lstStyle/>
          <a:p>
            <a:r>
              <a:rPr lang="en-US" altLang="zh-CN" sz="2400" b="1" dirty="0" smtClean="0">
                <a:latin typeface="Arial" panose="020B0604020202020204" pitchFamily="34" charset="0"/>
                <a:cs typeface="Arial" panose="020B0604020202020204" pitchFamily="34" charset="0"/>
                <a:sym typeface="黑体" panose="02010609060101010101" pitchFamily="2" charset="-122"/>
              </a:rPr>
              <a:t>b</a:t>
            </a:r>
            <a:r>
              <a:rPr lang="zh-CN" altLang="en-US" sz="2400" b="1" dirty="0" smtClean="0">
                <a:latin typeface="黑体" panose="02010609060101010101" pitchFamily="2" charset="-122"/>
                <a:sym typeface="黑体" panose="02010609060101010101" pitchFamily="2" charset="-122"/>
              </a:rPr>
              <a:t>、相邻兄弟选择器的语法及应用</a:t>
            </a:r>
            <a:endParaRPr lang="zh-CN" altLang="en-US" sz="2400" b="1" dirty="0">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643050"/>
            <a:ext cx="3675828"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a:t>
            </a:r>
            <a:r>
              <a:rPr lang="en-US" altLang="zh-CN" sz="2000" b="1" dirty="0" smtClean="0">
                <a:latin typeface="Arial" panose="020B0604020202020204" pitchFamily="34" charset="0"/>
                <a:cs typeface="Arial" panose="020B0604020202020204" pitchFamily="34" charset="0"/>
              </a:rPr>
              <a:t>1</a:t>
            </a:r>
            <a:r>
              <a:rPr lang="zh-CN" altLang="en-US" sz="2000" b="1" dirty="0" smtClean="0">
                <a:latin typeface="Arial" panose="020B0604020202020204" pitchFamily="34" charset="0"/>
                <a:cs typeface="Arial" panose="020B0604020202020204" pitchFamily="34" charset="0"/>
              </a:rPr>
              <a: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err="1" smtClean="0">
                <a:latin typeface="Arial" panose="020B0604020202020204" pitchFamily="34" charset="0"/>
                <a:cs typeface="Arial" panose="020B0604020202020204" pitchFamily="34" charset="0"/>
              </a:rPr>
              <a:t>li+li</a:t>
            </a:r>
            <a:r>
              <a:rPr lang="en-US" altLang="zh-CN" sz="2000" b="1" dirty="0" smtClean="0">
                <a:latin typeface="Arial" panose="020B0604020202020204" pitchFamily="34" charset="0"/>
                <a:cs typeface="Arial" panose="020B0604020202020204" pitchFamily="34" charset="0"/>
              </a:rPr>
              <a:t> {color:#f66}</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&lt;li&gt;11111&lt;/li&gt;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&lt;li&gt;2222&lt;/li&gt;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&lt;li&gt;3333&lt;/li&gt;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&lt;li&gt;4444&lt;/li&gt;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&lt;li&gt;5555&lt;/li&gt;</a:t>
            </a:r>
            <a:endParaRPr lang="it-IT"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
        <p:nvSpPr>
          <p:cNvPr id="5" name="内容占位符 2"/>
          <p:cNvSpPr txBox="1"/>
          <p:nvPr/>
        </p:nvSpPr>
        <p:spPr>
          <a:xfrm>
            <a:off x="4286248" y="1643050"/>
            <a:ext cx="4643470"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a:t>
            </a:r>
            <a:r>
              <a:rPr lang="en-US" altLang="zh-CN" sz="2000" b="1" dirty="0" smtClean="0">
                <a:latin typeface="Arial" panose="020B0604020202020204" pitchFamily="34" charset="0"/>
                <a:cs typeface="Arial" panose="020B0604020202020204" pitchFamily="34" charset="0"/>
              </a:rPr>
              <a:t>2</a:t>
            </a:r>
            <a:r>
              <a:rPr lang="zh-CN" altLang="en-US" sz="2000" b="1" dirty="0" smtClean="0">
                <a:latin typeface="Arial" panose="020B0604020202020204" pitchFamily="34" charset="0"/>
                <a:cs typeface="Arial" panose="020B0604020202020204" pitchFamily="34" charset="0"/>
              </a:rPr>
              <a: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a:t>
            </a:r>
            <a:r>
              <a:rPr lang="en-US" altLang="zh-CN" sz="2000" b="1" dirty="0" err="1" smtClean="0">
                <a:latin typeface="Arial" panose="020B0604020202020204" pitchFamily="34" charset="0"/>
                <a:cs typeface="Arial" panose="020B0604020202020204" pitchFamily="34" charset="0"/>
              </a:rPr>
              <a:t>oli</a:t>
            </a:r>
            <a:r>
              <a:rPr lang="en-US" altLang="zh-CN" sz="2000" b="1" dirty="0" smtClean="0">
                <a:latin typeface="Arial" panose="020B0604020202020204" pitchFamily="34" charset="0"/>
                <a:cs typeface="Arial" panose="020B0604020202020204" pitchFamily="34" charset="0"/>
              </a:rPr>
              <a:t> + </a:t>
            </a:r>
            <a:r>
              <a:rPr lang="en-US" altLang="zh-CN" sz="2000" b="1" dirty="0" err="1" smtClean="0">
                <a:latin typeface="Arial" panose="020B0604020202020204" pitchFamily="34" charset="0"/>
                <a:cs typeface="Arial" panose="020B0604020202020204" pitchFamily="34" charset="0"/>
              </a:rPr>
              <a:t>li</a:t>
            </a:r>
            <a:r>
              <a:rPr lang="en-US" altLang="zh-CN" sz="2000" b="1" dirty="0" smtClean="0">
                <a:latin typeface="Arial" panose="020B0604020202020204" pitchFamily="34" charset="0"/>
                <a:cs typeface="Arial" panose="020B0604020202020204" pitchFamily="34" charset="0"/>
              </a:rPr>
              <a:t> {color:#ff0}</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 class="oli"&gt;11111&lt;/li&gt;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&lt;li&gt;2222&lt;/li&gt;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 class="oli"&gt;3333&lt;/li&gt;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&lt;li&gt;4444&lt;/li&gt;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 class="oli"&gt;5555&lt;/li&gt;</a:t>
            </a:r>
            <a:endParaRPr lang="it-IT"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语法：</a:t>
            </a:r>
            <a:r>
              <a:rPr lang="en-US" altLang="zh-CN" sz="2400" b="1" dirty="0" smtClean="0">
                <a:latin typeface="Arial" panose="020B0604020202020204" pitchFamily="34" charset="0"/>
                <a:cs typeface="Arial" panose="020B0604020202020204" pitchFamily="34" charset="0"/>
              </a:rPr>
              <a:t>E~F {</a:t>
            </a:r>
            <a:r>
              <a:rPr lang="en-US" altLang="zh-CN" sz="2400" b="1" dirty="0" err="1" smtClean="0">
                <a:latin typeface="Arial" panose="020B0604020202020204" pitchFamily="34" charset="0"/>
                <a:cs typeface="Arial" panose="020B0604020202020204" pitchFamily="34" charset="0"/>
              </a:rPr>
              <a:t>sRules</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用来指定位于同一个父元素之中的某个元素之后的所有其他某个种类的兄弟元素所使用的样式</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选择某元素后面的所有兄弟元素，需要在同一个父元素之中，</a:t>
            </a:r>
            <a:r>
              <a:rPr lang="en-US" altLang="zh-CN" sz="2400" b="1" dirty="0" smtClean="0">
                <a:latin typeface="Arial" panose="020B0604020202020204" pitchFamily="34" charset="0"/>
                <a:cs typeface="Arial" panose="020B0604020202020204" pitchFamily="34" charset="0"/>
              </a:rPr>
              <a:t>E</a:t>
            </a:r>
            <a:r>
              <a:rPr lang="zh-CN" altLang="en-US" sz="2400" b="1" dirty="0" smtClean="0">
                <a:latin typeface="Arial" panose="020B0604020202020204" pitchFamily="34" charset="0"/>
                <a:cs typeface="Arial" panose="020B0604020202020204" pitchFamily="34" charset="0"/>
              </a:rPr>
              <a:t>和</a:t>
            </a:r>
            <a:r>
              <a:rPr lang="en-US" altLang="zh-CN" sz="2400" b="1" dirty="0" smtClean="0">
                <a:latin typeface="Arial" panose="020B0604020202020204" pitchFamily="34" charset="0"/>
                <a:cs typeface="Arial" panose="020B0604020202020204" pitchFamily="34" charset="0"/>
              </a:rPr>
              <a:t>F</a:t>
            </a:r>
            <a:r>
              <a:rPr lang="zh-CN" altLang="en-US" sz="2400" b="1" dirty="0" smtClean="0">
                <a:latin typeface="Arial" panose="020B0604020202020204" pitchFamily="34" charset="0"/>
                <a:cs typeface="Arial" panose="020B0604020202020204" pitchFamily="34" charset="0"/>
              </a:rPr>
              <a:t>元素是属于同一父元素之内，并且</a:t>
            </a:r>
            <a:r>
              <a:rPr lang="en-US" altLang="zh-CN" sz="2400" b="1" dirty="0" smtClean="0">
                <a:latin typeface="Arial" panose="020B0604020202020204" pitchFamily="34" charset="0"/>
                <a:cs typeface="Arial" panose="020B0604020202020204" pitchFamily="34" charset="0"/>
              </a:rPr>
              <a:t>F</a:t>
            </a:r>
            <a:r>
              <a:rPr lang="zh-CN" altLang="en-US" sz="2400" b="1" dirty="0" smtClean="0">
                <a:latin typeface="Arial" panose="020B0604020202020204" pitchFamily="34" charset="0"/>
                <a:cs typeface="Arial" panose="020B0604020202020204" pitchFamily="34" charset="0"/>
              </a:rPr>
              <a:t>元素在</a:t>
            </a:r>
            <a:r>
              <a:rPr lang="zh-CN" altLang="en-US" sz="2400" b="1" dirty="0" smtClean="0">
                <a:latin typeface="Arial Unicode MS" pitchFamily="34" charset="-122"/>
                <a:ea typeface="Arial Unicode MS" pitchFamily="34" charset="-122"/>
                <a:cs typeface="Arial Unicode MS" pitchFamily="34" charset="-122"/>
              </a:rPr>
              <a:t>Ｅ</a:t>
            </a:r>
            <a:r>
              <a:rPr lang="zh-CN" altLang="en-US" sz="2400" b="1" dirty="0" smtClean="0">
                <a:latin typeface="Arial" panose="020B0604020202020204" pitchFamily="34" charset="0"/>
                <a:cs typeface="Arial" panose="020B0604020202020204" pitchFamily="34" charset="0"/>
              </a:rPr>
              <a:t>元素之后，那么</a:t>
            </a:r>
            <a:r>
              <a:rPr lang="en-US" altLang="zh-CN" sz="2400" b="1" dirty="0" smtClean="0">
                <a:latin typeface="Arial" panose="020B0604020202020204" pitchFamily="34" charset="0"/>
                <a:cs typeface="Arial" panose="020B0604020202020204" pitchFamily="34" charset="0"/>
              </a:rPr>
              <a:t>E ~ F </a:t>
            </a:r>
            <a:r>
              <a:rPr lang="zh-CN" altLang="en-US" sz="2400" b="1" dirty="0" smtClean="0">
                <a:latin typeface="Arial" panose="020B0604020202020204" pitchFamily="34" charset="0"/>
                <a:cs typeface="Arial" panose="020B0604020202020204" pitchFamily="34" charset="0"/>
              </a:rPr>
              <a:t>选择器将选择中所有</a:t>
            </a:r>
            <a:r>
              <a:rPr lang="zh-CN" altLang="en-US" sz="2400" b="1" dirty="0" smtClean="0">
                <a:latin typeface="Arial" panose="020B0604020202020204" pitchFamily="34" charset="0"/>
                <a:ea typeface="Arial Unicode MS" pitchFamily="34" charset="-122"/>
                <a:cs typeface="Arial" panose="020B0604020202020204" pitchFamily="34" charset="0"/>
              </a:rPr>
              <a:t>Ｅ</a:t>
            </a:r>
            <a:r>
              <a:rPr lang="zh-CN" altLang="en-US" sz="2400" b="1" dirty="0" smtClean="0">
                <a:latin typeface="Arial" panose="020B0604020202020204" pitchFamily="34" charset="0"/>
                <a:cs typeface="Arial" panose="020B0604020202020204" pitchFamily="34" charset="0"/>
              </a:rPr>
              <a:t>元素后面的</a:t>
            </a:r>
            <a:r>
              <a:rPr lang="zh-CN" altLang="en-US" sz="2400" b="1" dirty="0" smtClean="0">
                <a:latin typeface="Arial Unicode MS" pitchFamily="34" charset="-122"/>
                <a:ea typeface="Arial Unicode MS" pitchFamily="34" charset="-122"/>
                <a:cs typeface="Arial Unicode MS" pitchFamily="34" charset="-122"/>
              </a:rPr>
              <a:t>Ｆ</a:t>
            </a:r>
            <a:r>
              <a:rPr lang="zh-CN" altLang="en-US" sz="2400" b="1" dirty="0" smtClean="0">
                <a:latin typeface="Arial" panose="020B0604020202020204" pitchFamily="34" charset="0"/>
                <a:cs typeface="Arial" panose="020B0604020202020204" pitchFamily="34" charset="0"/>
              </a:rPr>
              <a:t>元素</a:t>
            </a:r>
            <a:endParaRPr lang="zh-CN" altLang="en-US" sz="2400" b="1" dirty="0" smtClean="0">
              <a:latin typeface="Arial" panose="020B0604020202020204" pitchFamily="34" charset="0"/>
              <a:cs typeface="Arial" panose="020B0604020202020204" pitchFamily="34" charset="0"/>
            </a:endParaRPr>
          </a:p>
          <a:p>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sp>
        <p:nvSpPr>
          <p:cNvPr id="13" name="文本框 38"/>
          <p:cNvSpPr txBox="1">
            <a:spLocks noChangeArrowheads="1"/>
          </p:cNvSpPr>
          <p:nvPr/>
        </p:nvSpPr>
        <p:spPr bwMode="auto">
          <a:xfrm>
            <a:off x="571472" y="1800557"/>
            <a:ext cx="7035329" cy="461665"/>
          </a:xfrm>
          <a:prstGeom prst="rect">
            <a:avLst/>
          </a:prstGeom>
          <a:noFill/>
          <a:ln w="9525">
            <a:noFill/>
            <a:miter lim="800000"/>
          </a:ln>
        </p:spPr>
        <p:txBody>
          <a:bodyPr wrap="square">
            <a:spAutoFit/>
          </a:bodyPr>
          <a:lstStyle/>
          <a:p>
            <a:r>
              <a:rPr lang="en-US" altLang="zh-CN" sz="2400" b="1" dirty="0" smtClean="0">
                <a:latin typeface="Arial" panose="020B0604020202020204" pitchFamily="34" charset="0"/>
                <a:cs typeface="Arial" panose="020B0604020202020204" pitchFamily="34" charset="0"/>
                <a:sym typeface="黑体" panose="02010609060101010101" pitchFamily="2" charset="-122"/>
              </a:rPr>
              <a:t>c</a:t>
            </a:r>
            <a:r>
              <a:rPr lang="zh-CN" altLang="en-US" sz="2400" b="1" dirty="0" smtClean="0">
                <a:latin typeface="黑体" panose="02010609060101010101" pitchFamily="2" charset="-122"/>
                <a:sym typeface="黑体" panose="02010609060101010101" pitchFamily="2" charset="-122"/>
              </a:rPr>
              <a:t>、通用兄弟选择器的语法及应用</a:t>
            </a:r>
            <a:endParaRPr lang="zh-CN" altLang="en-US" sz="2400" b="1" dirty="0">
              <a:latin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643050"/>
            <a:ext cx="8390736" cy="4887424"/>
          </a:xfrm>
          <a:prstGeom prst="rect">
            <a:avLst/>
          </a:prstGeom>
        </p:spPr>
        <p:txBody>
          <a:bodyPr/>
          <a:lstStyle/>
          <a:p>
            <a:r>
              <a:rPr lang="zh-CN" altLang="en-US" sz="2000" b="1" dirty="0" smtClean="0">
                <a:latin typeface="Arial" panose="020B0604020202020204" pitchFamily="34" charset="0"/>
                <a:cs typeface="Arial" panose="020B0604020202020204" pitchFamily="34" charset="0"/>
              </a:rPr>
              <a:t>例如：</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a:t>
            </a:r>
            <a:r>
              <a:rPr lang="en-US" altLang="zh-CN" sz="2000" b="1" dirty="0" err="1" smtClean="0">
                <a:latin typeface="Arial" panose="020B0604020202020204" pitchFamily="34" charset="0"/>
                <a:cs typeface="Arial" panose="020B0604020202020204" pitchFamily="34" charset="0"/>
              </a:rPr>
              <a:t>active~li</a:t>
            </a:r>
            <a:r>
              <a:rPr lang="en-US" altLang="zh-CN" sz="2000" b="1" dirty="0" smtClean="0">
                <a:latin typeface="Arial" panose="020B0604020202020204" pitchFamily="34" charset="0"/>
                <a:cs typeface="Arial" panose="020B0604020202020204" pitchFamily="34" charset="0"/>
              </a:rPr>
              <a:t> {color:#f66}</a:t>
            </a:r>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&lt;/style&gt;</a:t>
            </a:r>
            <a:endParaRPr lang="en-US" altLang="zh-CN" sz="2000" b="1" dirty="0" smtClean="0">
              <a:latin typeface="Arial" panose="020B0604020202020204" pitchFamily="34" charset="0"/>
              <a:cs typeface="Arial" panose="020B0604020202020204" pitchFamily="34" charset="0"/>
            </a:endParaRPr>
          </a:p>
          <a:p>
            <a:endParaRPr lang="en-US"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 class="active"&gt;11111&lt;/li&gt;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&lt;li&gt;2222&lt;/li&gt;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&lt;li&gt;3333&lt;/li&gt;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&lt;li&gt;4444&lt;/li&gt;</a:t>
            </a:r>
            <a:endParaRPr lang="it-IT" altLang="zh-CN" sz="2000" b="1" dirty="0" smtClean="0">
              <a:latin typeface="Arial" panose="020B0604020202020204" pitchFamily="34" charset="0"/>
              <a:cs typeface="Arial" panose="020B0604020202020204" pitchFamily="34" charset="0"/>
            </a:endParaRPr>
          </a:p>
          <a:p>
            <a:pPr lvl="1"/>
            <a:r>
              <a:rPr lang="it-IT" altLang="zh-CN" sz="2000" b="1" dirty="0" smtClean="0">
                <a:latin typeface="Arial" panose="020B0604020202020204" pitchFamily="34" charset="0"/>
                <a:cs typeface="Arial" panose="020B0604020202020204" pitchFamily="34" charset="0"/>
              </a:rPr>
              <a:t>&lt;li&gt;5555&lt;/li&gt;</a:t>
            </a:r>
            <a:endParaRPr lang="it-IT" altLang="zh-CN" sz="2000" b="1" dirty="0" smtClean="0">
              <a:latin typeface="Arial" panose="020B0604020202020204" pitchFamily="34" charset="0"/>
              <a:cs typeface="Arial" panose="020B0604020202020204" pitchFamily="34" charset="0"/>
            </a:endParaRPr>
          </a:p>
          <a:p>
            <a:r>
              <a:rPr lang="it-IT" altLang="zh-CN" sz="2000" b="1" dirty="0" smtClean="0">
                <a:latin typeface="Arial" panose="020B0604020202020204" pitchFamily="34" charset="0"/>
                <a:cs typeface="Arial" panose="020B0604020202020204" pitchFamily="34" charset="0"/>
              </a:rPr>
              <a:t>&lt;/ul&gt;</a:t>
            </a:r>
            <a:endParaRPr lang="it-IT" altLang="zh-CN" sz="2000" b="1" dirty="0" smtClean="0">
              <a:latin typeface="Arial" panose="020B0604020202020204" pitchFamily="34" charset="0"/>
              <a:cs typeface="Arial" panose="020B0604020202020204" pitchFamily="34" charset="0"/>
            </a:endParaRPr>
          </a:p>
          <a:p>
            <a:r>
              <a:rPr lang="en-US" altLang="zh-CN" sz="2000" b="1" dirty="0" smtClean="0">
                <a:latin typeface="Arial" panose="020B0604020202020204" pitchFamily="34" charset="0"/>
                <a:cs typeface="Arial" panose="020B0604020202020204" pitchFamily="34" charset="0"/>
              </a:rPr>
              <a:t>&lt;/body&gt;</a:t>
            </a:r>
            <a:endParaRPr lang="en-US" altLang="zh-CN" sz="2000" b="1" dirty="0" smtClean="0">
              <a:latin typeface="Arial" panose="020B0604020202020204" pitchFamily="34" charset="0"/>
              <a:cs typeface="Arial" panose="020B0604020202020204" pitchFamily="34" charset="0"/>
            </a:endParaRPr>
          </a:p>
          <a:p>
            <a:endParaRPr lang="en-US" altLang="zh-CN" sz="14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en-US" altLang="zh-CN" sz="2200" b="1" dirty="0" smtClean="0">
              <a:latin typeface="Arial" panose="020B0604020202020204" pitchFamily="34" charset="0"/>
              <a:cs typeface="Arial" panose="020B0604020202020204" pitchFamily="34" charset="0"/>
            </a:endParaRPr>
          </a:p>
          <a:p>
            <a:endParaRPr lang="it-IT" altLang="zh-CN" sz="24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2492896"/>
            <a:ext cx="8229600" cy="3744416"/>
          </a:xfrm>
          <a:prstGeom prst="rect">
            <a:avLst/>
          </a:prstGeom>
        </p:spPr>
        <p:txBody>
          <a:bodyPr/>
          <a:lstStyle/>
          <a:p>
            <a:r>
              <a:rPr lang="en-US" altLang="zh-CN" sz="2400" b="1" dirty="0" smtClean="0">
                <a:latin typeface="Arial" panose="020B0604020202020204" pitchFamily="34" charset="0"/>
                <a:cs typeface="Arial" panose="020B0604020202020204" pitchFamily="34" charset="0"/>
              </a:rPr>
              <a:t>a</a:t>
            </a:r>
            <a:r>
              <a:rPr lang="zh-CN" altLang="en-US" sz="2400" b="1" dirty="0" smtClean="0">
                <a:latin typeface="Arial" panose="020B0604020202020204" pitchFamily="34" charset="0"/>
                <a:cs typeface="Arial" panose="020B0604020202020204" pitchFamily="34" charset="0"/>
              </a:rPr>
              <a:t>、 浏览器前缀的简介及应用</a:t>
            </a:r>
            <a:endParaRPr lang="en-US" altLang="zh-CN"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a:p>
            <a:r>
              <a:rPr lang="zh-CN" altLang="en-US" sz="2400" b="1" dirty="0" smtClean="0">
                <a:latin typeface="Arial" panose="020B0604020202020204" pitchFamily="34" charset="0"/>
                <a:cs typeface="Arial" panose="020B0604020202020204" pitchFamily="34" charset="0"/>
              </a:rPr>
              <a:t>有些时候，某些</a:t>
            </a:r>
            <a:r>
              <a:rPr lang="en-US" altLang="zh-CN" sz="2400" b="1" dirty="0" smtClean="0">
                <a:latin typeface="Arial" panose="020B0604020202020204" pitchFamily="34" charset="0"/>
                <a:cs typeface="Arial" panose="020B0604020202020204" pitchFamily="34" charset="0"/>
              </a:rPr>
              <a:t>CSS</a:t>
            </a:r>
            <a:r>
              <a:rPr lang="zh-CN" altLang="en-US" sz="2400" b="1" dirty="0" smtClean="0">
                <a:latin typeface="Arial" panose="020B0604020202020204" pitchFamily="34" charset="0"/>
                <a:cs typeface="Arial" panose="020B0604020202020204" pitchFamily="34" charset="0"/>
              </a:rPr>
              <a:t>属性还只是最新版的预览版，并未发布成最终的正式版，而大部分浏览器已经为这些属性提供了支持，但这些属性是小部分浏览器专有的；有些时候，有些浏览器为了扩展某方面的功能，它们会选择新增的一些</a:t>
            </a:r>
            <a:r>
              <a:rPr lang="en-US" altLang="zh-CN" sz="2400" b="1" dirty="0" smtClean="0">
                <a:latin typeface="Arial" panose="020B0604020202020204" pitchFamily="34" charset="0"/>
                <a:cs typeface="Arial" panose="020B0604020202020204" pitchFamily="34" charset="0"/>
              </a:rPr>
              <a:t>CSS</a:t>
            </a:r>
            <a:r>
              <a:rPr lang="zh-CN" altLang="en-US" sz="2400" b="1" dirty="0" smtClean="0">
                <a:latin typeface="Arial" panose="020B0604020202020204" pitchFamily="34" charset="0"/>
                <a:cs typeface="Arial" panose="020B0604020202020204" pitchFamily="34" charset="0"/>
              </a:rPr>
              <a:t>属性，这些自行扩展的</a:t>
            </a:r>
            <a:r>
              <a:rPr lang="en-US" altLang="zh-CN" sz="2400" b="1" dirty="0" smtClean="0">
                <a:latin typeface="Arial" panose="020B0604020202020204" pitchFamily="34" charset="0"/>
                <a:cs typeface="Arial" panose="020B0604020202020204" pitchFamily="34" charset="0"/>
              </a:rPr>
              <a:t>CSS</a:t>
            </a:r>
            <a:r>
              <a:rPr lang="zh-CN" altLang="en-US" sz="2400" b="1" dirty="0" smtClean="0">
                <a:latin typeface="Arial" panose="020B0604020202020204" pitchFamily="34" charset="0"/>
                <a:cs typeface="Arial" panose="020B0604020202020204" pitchFamily="34" charset="0"/>
              </a:rPr>
              <a:t>属性也是浏览器专属的。为了让这些浏览器识别这些专属属性，</a:t>
            </a:r>
            <a:r>
              <a:rPr lang="en-US" altLang="zh-CN" sz="2400" b="1" dirty="0" smtClean="0">
                <a:latin typeface="Arial" panose="020B0604020202020204" pitchFamily="34" charset="0"/>
                <a:cs typeface="Arial" panose="020B0604020202020204" pitchFamily="34" charset="0"/>
              </a:rPr>
              <a:t>CSS</a:t>
            </a:r>
            <a:r>
              <a:rPr lang="zh-CN" altLang="en-US" sz="2400" b="1" dirty="0" smtClean="0">
                <a:latin typeface="Arial" panose="020B0604020202020204" pitchFamily="34" charset="0"/>
                <a:cs typeface="Arial" panose="020B0604020202020204" pitchFamily="34" charset="0"/>
              </a:rPr>
              <a:t>规范允许在</a:t>
            </a:r>
            <a:r>
              <a:rPr lang="en-US" altLang="zh-CN" sz="2400" b="1" dirty="0" smtClean="0">
                <a:latin typeface="Arial" panose="020B0604020202020204" pitchFamily="34" charset="0"/>
                <a:cs typeface="Arial" panose="020B0604020202020204" pitchFamily="34" charset="0"/>
              </a:rPr>
              <a:t>CSS</a:t>
            </a:r>
            <a:r>
              <a:rPr lang="zh-CN" altLang="en-US" sz="2400" b="1" dirty="0" smtClean="0">
                <a:latin typeface="Arial" panose="020B0604020202020204" pitchFamily="34" charset="0"/>
                <a:cs typeface="Arial" panose="020B0604020202020204" pitchFamily="34" charset="0"/>
              </a:rPr>
              <a:t>属性前增加各自的浏览器前缀。</a:t>
            </a:r>
            <a:endParaRPr lang="en-US" altLang="zh-CN" sz="2400" b="1" dirty="0" smtClean="0">
              <a:latin typeface="Arial" panose="020B0604020202020204" pitchFamily="34" charset="0"/>
              <a:cs typeface="Arial" panose="020B0604020202020204"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smtClean="0">
                <a:solidFill>
                  <a:schemeClr val="bg1"/>
                </a:solidFill>
              </a:rPr>
              <a:t>5</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en-US" altLang="zh-CN" sz="2400" b="1" dirty="0" smtClean="0">
                <a:latin typeface="黑体" panose="02010609060101010101" pitchFamily="2" charset="-122"/>
                <a:sym typeface="黑体" panose="02010609060101010101" pitchFamily="2" charset="-122"/>
              </a:rPr>
              <a:t>CSS3 </a:t>
            </a:r>
            <a:r>
              <a:rPr lang="zh-CN" altLang="en-US" sz="2400" b="1" dirty="0" smtClean="0">
                <a:latin typeface="黑体" panose="02010609060101010101" pitchFamily="2" charset="-122"/>
                <a:sym typeface="黑体" panose="02010609060101010101" pitchFamily="2" charset="-122"/>
              </a:rPr>
              <a:t>新增关于文本属性的语法及应用场景</a:t>
            </a:r>
            <a:endParaRPr lang="zh-CN" altLang="en-US" sz="2400" b="1" dirty="0">
              <a:latin typeface="黑体" panose="02010609060101010101" pitchFamily="2" charset="-122"/>
              <a:sym typeface="黑体" panose="02010609060101010101" pitchFamily="2" charset="-122"/>
            </a:endParaRPr>
          </a:p>
        </p:txBody>
      </p:sp>
      <p:sp>
        <p:nvSpPr>
          <p:cNvPr id="14"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10" name="内容占位符 2"/>
          <p:cNvSpPr txBox="1"/>
          <p:nvPr/>
        </p:nvSpPr>
        <p:spPr>
          <a:xfrm>
            <a:off x="467544" y="1857364"/>
            <a:ext cx="8229600" cy="3744416"/>
          </a:xfrm>
          <a:prstGeom prst="rect">
            <a:avLst/>
          </a:prstGeom>
        </p:spPr>
        <p:txBody>
          <a:bodyPr/>
          <a:lstStyle/>
          <a:p>
            <a:r>
              <a:rPr lang="zh-CN" altLang="en-US" sz="2400" b="1" dirty="0" smtClean="0">
                <a:latin typeface="Arial" panose="020B0604020202020204" pitchFamily="34" charset="0"/>
                <a:cs typeface="Arial" panose="020B0604020202020204" pitchFamily="34" charset="0"/>
              </a:rPr>
              <a:t>以下是几种常用前缀</a:t>
            </a:r>
            <a:endParaRPr lang="zh-CN" altLang="en-US"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webkit</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moz</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-ms-</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-o-</a:t>
            </a:r>
            <a:endParaRPr lang="en-US" altLang="zh-CN" sz="2400" b="1" dirty="0" smtClean="0">
              <a:latin typeface="Arial" panose="020B0604020202020204" pitchFamily="34" charset="0"/>
              <a:cs typeface="Arial" panose="020B0604020202020204" pitchFamily="34" charset="0"/>
            </a:endParaRPr>
          </a:p>
          <a:p>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khtml</a:t>
            </a:r>
            <a:r>
              <a:rPr lang="en-US" altLang="zh-CN" sz="2400" b="1" dirty="0" smtClean="0">
                <a:latin typeface="Arial" panose="020B0604020202020204" pitchFamily="34" charset="0"/>
                <a:cs typeface="Arial" panose="020B0604020202020204" pitchFamily="34" charset="0"/>
              </a:rPr>
              <a:t>-</a:t>
            </a:r>
            <a:r>
              <a:rPr lang="zh-CN" altLang="en-US" sz="2400" b="1" dirty="0" smtClean="0">
                <a:latin typeface="Arial" panose="020B0604020202020204" pitchFamily="34" charset="0"/>
                <a:cs typeface="Arial" panose="020B0604020202020204" pitchFamily="34" charset="0"/>
              </a:rPr>
              <a:t>（现在基本都没有用了，被</a:t>
            </a:r>
            <a:r>
              <a:rPr lang="en-US" altLang="zh-CN" sz="2400" b="1" dirty="0" smtClean="0">
                <a:latin typeface="Arial" panose="020B0604020202020204" pitchFamily="34" charset="0"/>
                <a:cs typeface="Arial" panose="020B0604020202020204" pitchFamily="34" charset="0"/>
              </a:rPr>
              <a:t>-</a:t>
            </a:r>
            <a:r>
              <a:rPr lang="en-US" altLang="zh-CN" sz="2400" b="1" dirty="0" err="1" smtClean="0">
                <a:latin typeface="Arial" panose="020B0604020202020204" pitchFamily="34" charset="0"/>
                <a:cs typeface="Arial" panose="020B0604020202020204" pitchFamily="34" charset="0"/>
              </a:rPr>
              <a:t>webkit</a:t>
            </a:r>
            <a:r>
              <a:rPr lang="en-US" altLang="zh-CN" sz="2400" b="1" dirty="0" smtClean="0">
                <a:latin typeface="Arial" panose="020B0604020202020204" pitchFamily="34" charset="0"/>
                <a:cs typeface="Arial" panose="020B0604020202020204" pitchFamily="34" charset="0"/>
              </a:rPr>
              <a:t>-</a:t>
            </a:r>
            <a:r>
              <a:rPr lang="zh-CN" altLang="en-US" sz="2400" b="1" dirty="0" smtClean="0">
                <a:latin typeface="Arial" panose="020B0604020202020204" pitchFamily="34" charset="0"/>
                <a:cs typeface="Arial" panose="020B0604020202020204" pitchFamily="34" charset="0"/>
              </a:rPr>
              <a:t>取代）</a:t>
            </a:r>
            <a:endParaRPr lang="zh-CN" altLang="en-US" sz="2400" b="1" dirty="0" smtClean="0">
              <a:latin typeface="Arial" panose="020B0604020202020204" pitchFamily="34" charset="0"/>
              <a:cs typeface="Arial" panose="020B0604020202020204" pitchFamily="34" charset="0"/>
            </a:endParaRPr>
          </a:p>
          <a:p>
            <a:endParaRPr lang="en-US" altLang="zh-CN" sz="2400" b="1" dirty="0" smtClean="0">
              <a:latin typeface="Arial" panose="020B0604020202020204" pitchFamily="34" charset="0"/>
              <a:cs typeface="Arial" panose="020B0604020202020204" pitchFamily="34" charset="0"/>
            </a:endParaRPr>
          </a:p>
        </p:txBody>
      </p:sp>
      <p:pic>
        <p:nvPicPr>
          <p:cNvPr id="111621" name="Picture 5"/>
          <p:cNvPicPr>
            <a:picLocks noChangeAspect="1" noChangeArrowheads="1"/>
          </p:cNvPicPr>
          <p:nvPr/>
        </p:nvPicPr>
        <p:blipFill>
          <a:blip r:embed="rId1"/>
          <a:srcRect/>
          <a:stretch>
            <a:fillRect/>
          </a:stretch>
        </p:blipFill>
        <p:spPr bwMode="auto">
          <a:xfrm>
            <a:off x="357158" y="4500570"/>
            <a:ext cx="8399463" cy="189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b</a:t>
            </a:r>
            <a:r>
              <a:rPr lang="zh-CN" altLang="en-US" sz="2400" b="1" dirty="0" smtClean="0"/>
              <a:t>、文本阴影属性语法及应用</a:t>
            </a:r>
            <a:endParaRPr lang="zh-CN" altLang="en-US" sz="2400" b="1" dirty="0" smtClean="0"/>
          </a:p>
        </p:txBody>
      </p:sp>
      <p:graphicFrame>
        <p:nvGraphicFramePr>
          <p:cNvPr id="15" name="表格 14"/>
          <p:cNvGraphicFramePr>
            <a:graphicFrameLocks noGrp="1"/>
          </p:cNvGraphicFramePr>
          <p:nvPr/>
        </p:nvGraphicFramePr>
        <p:xfrm>
          <a:off x="467543" y="2433998"/>
          <a:ext cx="8208913" cy="3117754"/>
        </p:xfrm>
        <a:graphic>
          <a:graphicData uri="http://schemas.openxmlformats.org/drawingml/2006/table">
            <a:tbl>
              <a:tblPr firstRow="1" bandRow="1">
                <a:tableStyleId>{93296810-A885-4BE3-A3E7-6D5BEEA58F35}</a:tableStyleId>
              </a:tblPr>
              <a:tblGrid>
                <a:gridCol w="1224137"/>
                <a:gridCol w="6984776"/>
              </a:tblGrid>
              <a:tr h="433192">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text-</a:t>
                      </a:r>
                      <a:r>
                        <a:rPr lang="en-US" altLang="zh-CN" sz="2400" b="1" dirty="0" err="1" smtClean="0">
                          <a:latin typeface="Arial" panose="020B0604020202020204" pitchFamily="34" charset="0"/>
                          <a:cs typeface="Arial" panose="020B0604020202020204" pitchFamily="34" charset="0"/>
                        </a:rPr>
                        <a:t>shadow:length</a:t>
                      </a:r>
                      <a:r>
                        <a:rPr lang="en-US" altLang="zh-CN" sz="2400" b="1" dirty="0" smtClean="0">
                          <a:latin typeface="Arial" panose="020B0604020202020204" pitchFamily="34" charset="0"/>
                          <a:cs typeface="Arial" panose="020B0604020202020204" pitchFamily="34" charset="0"/>
                        </a:rPr>
                        <a:t> length </a:t>
                      </a:r>
                      <a:r>
                        <a:rPr lang="en-US" altLang="zh-CN" sz="2400" b="1" dirty="0" err="1" smtClean="0">
                          <a:latin typeface="Arial" panose="020B0604020202020204" pitchFamily="34" charset="0"/>
                          <a:cs typeface="Arial" panose="020B0604020202020204" pitchFamily="34" charset="0"/>
                        </a:rPr>
                        <a:t>length</a:t>
                      </a:r>
                      <a:r>
                        <a:rPr lang="en-US" altLang="zh-CN" sz="2400" b="1" dirty="0" smtClean="0">
                          <a:latin typeface="Arial" panose="020B0604020202020204" pitchFamily="34" charset="0"/>
                          <a:cs typeface="Arial" panose="020B0604020202020204" pitchFamily="34" charset="0"/>
                        </a:rPr>
                        <a:t> color;</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2660554">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前面三个</a:t>
                      </a:r>
                      <a:r>
                        <a:rPr lang="en-US" altLang="zh-CN" sz="2200" b="1" dirty="0" smtClean="0">
                          <a:latin typeface="Arial" panose="020B0604020202020204" pitchFamily="34" charset="0"/>
                          <a:cs typeface="Arial" panose="020B0604020202020204" pitchFamily="34" charset="0"/>
                        </a:rPr>
                        <a:t>length</a:t>
                      </a:r>
                      <a:r>
                        <a:rPr lang="zh-CN" altLang="en-US" sz="2200" b="1" dirty="0" smtClean="0">
                          <a:latin typeface="Arial" panose="020B0604020202020204" pitchFamily="34" charset="0"/>
                          <a:cs typeface="Arial" panose="020B0604020202020204" pitchFamily="34" charset="0"/>
                        </a:rPr>
                        <a:t>分别指阴影离开文字的横方向举例，阴影离开文字的竖方向距离和阴影的模糊半径，</a:t>
                      </a:r>
                      <a:r>
                        <a:rPr lang="en-US" altLang="zh-CN" sz="2200" b="1" dirty="0" smtClean="0">
                          <a:latin typeface="Arial" panose="020B0604020202020204" pitchFamily="34" charset="0"/>
                          <a:cs typeface="Arial" panose="020B0604020202020204" pitchFamily="34" charset="0"/>
                        </a:rPr>
                        <a:t>color</a:t>
                      </a:r>
                      <a:r>
                        <a:rPr lang="zh-CN" altLang="en-US" sz="2200" b="1" dirty="0" smtClean="0">
                          <a:latin typeface="Arial" panose="020B0604020202020204" pitchFamily="34" charset="0"/>
                          <a:cs typeface="Arial" panose="020B0604020202020204" pitchFamily="34" charset="0"/>
                        </a:rPr>
                        <a:t>指阴影的颜色。</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指定多个阴影：</a:t>
                      </a:r>
                      <a:r>
                        <a:rPr lang="en-US" altLang="zh-CN" sz="2200" b="1" dirty="0" smtClean="0">
                          <a:latin typeface="Arial" panose="020B0604020202020204" pitchFamily="34" charset="0"/>
                          <a:cs typeface="Arial" panose="020B0604020202020204" pitchFamily="34" charset="0"/>
                        </a:rPr>
                        <a:t>(</a:t>
                      </a:r>
                      <a:r>
                        <a:rPr lang="zh-CN" altLang="en-US" sz="2200" b="1" dirty="0" smtClean="0">
                          <a:latin typeface="Arial" panose="020B0604020202020204" pitchFamily="34" charset="0"/>
                          <a:cs typeface="Arial" panose="020B0604020202020204" pitchFamily="34" charset="0"/>
                        </a:rPr>
                        <a:t>参数形式为</a:t>
                      </a:r>
                      <a:r>
                        <a:rPr lang="en-US" altLang="zh-CN" sz="2200" b="1" dirty="0" smtClean="0">
                          <a:latin typeface="Arial" panose="020B0604020202020204" pitchFamily="34" charset="0"/>
                          <a:cs typeface="Arial" panose="020B0604020202020204" pitchFamily="34" charset="0"/>
                        </a:rPr>
                        <a:t>X</a:t>
                      </a:r>
                      <a:r>
                        <a:rPr lang="zh-CN" altLang="en-US" sz="2200" b="1" dirty="0" smtClean="0">
                          <a:latin typeface="Arial" panose="020B0604020202020204" pitchFamily="34" charset="0"/>
                          <a:cs typeface="Arial" panose="020B0604020202020204" pitchFamily="34" charset="0"/>
                        </a:rPr>
                        <a:t>坐标 </a:t>
                      </a:r>
                      <a:r>
                        <a:rPr lang="en-US" altLang="zh-CN" sz="2200" b="1" dirty="0" smtClean="0">
                          <a:latin typeface="Arial" panose="020B0604020202020204" pitchFamily="34" charset="0"/>
                          <a:cs typeface="Arial" panose="020B0604020202020204" pitchFamily="34" charset="0"/>
                        </a:rPr>
                        <a:t>Y</a:t>
                      </a:r>
                      <a:r>
                        <a:rPr lang="zh-CN" altLang="en-US" sz="2200" b="1" dirty="0" smtClean="0">
                          <a:latin typeface="Arial" panose="020B0604020202020204" pitchFamily="34" charset="0"/>
                          <a:cs typeface="Arial" panose="020B0604020202020204" pitchFamily="34" charset="0"/>
                        </a:rPr>
                        <a:t>坐标 阴影颜色</a:t>
                      </a:r>
                      <a:r>
                        <a:rPr lang="en-US" altLang="zh-CN" sz="2200" b="1" dirty="0" smtClean="0">
                          <a:latin typeface="Arial" panose="020B0604020202020204" pitchFamily="34" charset="0"/>
                          <a:cs typeface="Arial" panose="020B0604020202020204" pitchFamily="34" charset="0"/>
                        </a:rPr>
                        <a: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text-shadow:10px 10px #f66,40px 35px #f00,70px 60px #000;</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2500306"/>
            <a:ext cx="8358246" cy="2800767"/>
          </a:xfrm>
          <a:prstGeom prst="rect">
            <a:avLst/>
          </a:prstGeom>
          <a:noFill/>
          <a:ln w="9525">
            <a:noFill/>
            <a:miter lim="800000"/>
          </a:ln>
        </p:spPr>
        <p:txBody>
          <a:bodyPr wrap="square">
            <a:spAutoFit/>
          </a:bodyPr>
          <a:lstStyle/>
          <a:p>
            <a:r>
              <a:rPr lang="zh-CN" altLang="en-US" sz="2200" b="1" dirty="0" smtClean="0"/>
              <a:t>优雅降级和渐进增强印象中是随着</a:t>
            </a:r>
            <a:r>
              <a:rPr lang="en-US" altLang="zh-CN" sz="2200" b="1" dirty="0" smtClean="0"/>
              <a:t>css3</a:t>
            </a:r>
            <a:r>
              <a:rPr lang="zh-CN" altLang="en-US" sz="2200" b="1" dirty="0" smtClean="0"/>
              <a:t>流出来的一个概念。</a:t>
            </a:r>
            <a:endParaRPr lang="en-US" altLang="zh-CN" sz="2200" b="1" dirty="0" smtClean="0"/>
          </a:p>
          <a:p>
            <a:endParaRPr lang="en-US" altLang="zh-CN" sz="2200" b="1" dirty="0" smtClean="0"/>
          </a:p>
          <a:p>
            <a:r>
              <a:rPr lang="zh-CN" altLang="en-US" sz="2200" b="1" dirty="0" smtClean="0"/>
              <a:t>由于低级浏览器不支持</a:t>
            </a:r>
            <a:r>
              <a:rPr lang="en-US" altLang="zh-CN" sz="2200" b="1" dirty="0" smtClean="0"/>
              <a:t>css3</a:t>
            </a:r>
            <a:r>
              <a:rPr lang="zh-CN" altLang="en-US" sz="2200" b="1" dirty="0" smtClean="0"/>
              <a:t>，但</a:t>
            </a:r>
            <a:r>
              <a:rPr lang="en-US" altLang="zh-CN" sz="2200" b="1" dirty="0" smtClean="0"/>
              <a:t>css3</a:t>
            </a:r>
            <a:r>
              <a:rPr lang="zh-CN" altLang="en-US" sz="2200" b="1" dirty="0" smtClean="0"/>
              <a:t>的效果又太优秀不忍放弃，所以在高级浏览中使用</a:t>
            </a:r>
            <a:r>
              <a:rPr lang="en-US" altLang="zh-CN" sz="2200" b="1" dirty="0" smtClean="0"/>
              <a:t>css3</a:t>
            </a:r>
            <a:r>
              <a:rPr lang="zh-CN" altLang="en-US" sz="2200" b="1" dirty="0" smtClean="0"/>
              <a:t>而低级浏览器只保证最基本的功能。</a:t>
            </a:r>
            <a:endParaRPr lang="en-US" altLang="zh-CN" sz="2200" b="1" dirty="0" smtClean="0"/>
          </a:p>
          <a:p>
            <a:endParaRPr lang="en-US" altLang="zh-CN" sz="2200" b="1" dirty="0" smtClean="0"/>
          </a:p>
          <a:p>
            <a:r>
              <a:rPr lang="zh-CN" altLang="en-US" sz="2200" b="1" dirty="0" smtClean="0"/>
              <a:t>乍一看两个概念差不多，都是在关注不同浏览器下的不同体验，关键的区别是他们所侧重的内容，以及这种不同造成的工作流程的差异。</a:t>
            </a:r>
            <a:endParaRPr lang="en-US" altLang="zh-CN" sz="2200" b="1" dirty="0" smtClean="0"/>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8" name="文本框 38"/>
          <p:cNvSpPr txBox="1">
            <a:spLocks noChangeArrowheads="1"/>
          </p:cNvSpPr>
          <p:nvPr/>
        </p:nvSpPr>
        <p:spPr bwMode="auto">
          <a:xfrm>
            <a:off x="1205184" y="1800557"/>
            <a:ext cx="7035329" cy="461665"/>
          </a:xfrm>
          <a:prstGeom prst="rect">
            <a:avLst/>
          </a:prstGeom>
          <a:noFill/>
          <a:ln w="9525">
            <a:noFill/>
            <a:miter lim="800000"/>
          </a:ln>
        </p:spPr>
        <p:txBody>
          <a:bodyPr wrap="square">
            <a:spAutoFit/>
          </a:bodyPr>
          <a:lstStyle/>
          <a:p>
            <a:r>
              <a:rPr lang="zh-CN" altLang="en-US" sz="2400" b="1" dirty="0" smtClean="0">
                <a:latin typeface="黑体" panose="02010609060101010101" pitchFamily="2" charset="-122"/>
                <a:sym typeface="黑体" panose="02010609060101010101" pitchFamily="2" charset="-122"/>
              </a:rPr>
              <a:t>渐进增强和优雅降级的简介</a:t>
            </a:r>
            <a:endParaRPr lang="zh-CN" altLang="en-US" sz="2400" b="1" dirty="0">
              <a:latin typeface="黑体" panose="02010609060101010101" pitchFamily="2" charset="-122"/>
              <a:sym typeface="黑体" panose="02010609060101010101" pitchFamily="2" charset="-122"/>
            </a:endParaRPr>
          </a:p>
        </p:txBody>
      </p:sp>
      <p:sp>
        <p:nvSpPr>
          <p:cNvPr id="9" name="L 形 37"/>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ln>
        </p:spPr>
        <p:txBody>
          <a:bodyPr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2428868"/>
          <a:ext cx="8208913" cy="3590575"/>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word-</a:t>
                      </a:r>
                      <a:r>
                        <a:rPr lang="en-US" altLang="zh-CN" sz="2400" b="1" dirty="0" err="1" smtClean="0">
                          <a:latin typeface="Arial" panose="020B0604020202020204" pitchFamily="34" charset="0"/>
                          <a:cs typeface="Arial" panose="020B0604020202020204" pitchFamily="34" charset="0"/>
                        </a:rPr>
                        <a:t>break:normal</a:t>
                      </a:r>
                      <a:r>
                        <a:rPr lang="en-US" altLang="zh-CN" sz="2400" b="1" dirty="0" smtClean="0">
                          <a:latin typeface="Arial" panose="020B0604020202020204" pitchFamily="34" charset="0"/>
                          <a:cs typeface="Arial" panose="020B0604020202020204" pitchFamily="34" charset="0"/>
                        </a:rPr>
                        <a:t>/keep-all/break-all</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019071">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使用该属性自己决定自动换行的处理方法，通过对其的指定，不仅仅可以让浏览器实现半角空格或连字符后面的换行，而且可以让浏览器实现任意位置的换行。</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参数可以为</a:t>
                      </a:r>
                      <a:r>
                        <a:rPr lang="en-US" altLang="zh-CN" sz="2200" b="1" dirty="0" smtClean="0">
                          <a:latin typeface="Arial" panose="020B0604020202020204" pitchFamily="34" charset="0"/>
                          <a:cs typeface="Arial" panose="020B0604020202020204" pitchFamily="34" charset="0"/>
                        </a:rPr>
                        <a:t>normal/keep-all/break-all</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normal:</a:t>
                      </a:r>
                      <a:r>
                        <a:rPr lang="zh-CN" altLang="en-US" sz="2200" b="1" dirty="0" smtClean="0">
                          <a:latin typeface="Arial" panose="020B0604020202020204" pitchFamily="34" charset="0"/>
                          <a:cs typeface="Arial" panose="020B0604020202020204" pitchFamily="34" charset="0"/>
                        </a:rPr>
                        <a:t>使用浏览器默认换行规则</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keep-all:</a:t>
                      </a:r>
                      <a:r>
                        <a:rPr lang="zh-CN" altLang="en-US" sz="2200" b="1" dirty="0" smtClean="0">
                          <a:latin typeface="Arial" panose="020B0604020202020204" pitchFamily="34" charset="0"/>
                          <a:cs typeface="Arial" panose="020B0604020202020204" pitchFamily="34" charset="0"/>
                        </a:rPr>
                        <a:t>只能在半角空格或连接字符处换行</a:t>
                      </a: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break-all:</a:t>
                      </a:r>
                      <a:r>
                        <a:rPr lang="zh-CN" altLang="en-US" sz="2200" b="1" dirty="0" smtClean="0">
                          <a:latin typeface="Arial" panose="020B0604020202020204" pitchFamily="34" charset="0"/>
                          <a:cs typeface="Arial" panose="020B0604020202020204" pitchFamily="34" charset="0"/>
                        </a:rPr>
                        <a:t>允许在单词内换行（对于标点符号来说，允许标点符号位于行首，不过在</a:t>
                      </a:r>
                      <a:r>
                        <a:rPr lang="en-US" altLang="zh-CN" sz="2200" b="1" dirty="0" smtClean="0">
                          <a:latin typeface="Arial" panose="020B0604020202020204" pitchFamily="34" charset="0"/>
                          <a:cs typeface="Arial" panose="020B0604020202020204" pitchFamily="34" charset="0"/>
                        </a:rPr>
                        <a:t>IE</a:t>
                      </a:r>
                      <a:r>
                        <a:rPr lang="zh-CN" altLang="en-US" sz="2200" b="1" dirty="0" smtClean="0">
                          <a:latin typeface="Arial" panose="020B0604020202020204" pitchFamily="34" charset="0"/>
                          <a:cs typeface="Arial" panose="020B0604020202020204" pitchFamily="34" charset="0"/>
                        </a:rPr>
                        <a:t>中是不可以的）</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
        <p:nvSpPr>
          <p:cNvPr id="5"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c</a:t>
            </a:r>
            <a:r>
              <a:rPr lang="zh-CN" altLang="en-US" sz="2400" b="1" dirty="0" smtClean="0"/>
              <a:t>、文本换行的相关属性语法及应用</a:t>
            </a:r>
            <a:endParaRPr lang="zh-CN" altLang="en-US" sz="2400"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1928802"/>
          <a:ext cx="8208913" cy="4377513"/>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word-wrap</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normal/break-word</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让长单词与</a:t>
                      </a:r>
                      <a:r>
                        <a:rPr lang="en-US" altLang="zh-CN" sz="2200" b="1" dirty="0" smtClean="0">
                          <a:latin typeface="Arial" panose="020B0604020202020204" pitchFamily="34" charset="0"/>
                          <a:cs typeface="Arial" panose="020B0604020202020204" pitchFamily="34" charset="0"/>
                        </a:rPr>
                        <a:t>URL</a:t>
                      </a:r>
                      <a:r>
                        <a:rPr lang="zh-CN" altLang="en-US" sz="2200" b="1" dirty="0" smtClean="0">
                          <a:latin typeface="Arial" panose="020B0604020202020204" pitchFamily="34" charset="0"/>
                          <a:cs typeface="Arial" panose="020B0604020202020204" pitchFamily="34" charset="0"/>
                        </a:rPr>
                        <a:t>地址自动换行</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zh-CN" altLang="en-US"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err="1" smtClean="0">
                          <a:latin typeface="Arial" panose="020B0604020202020204" pitchFamily="34" charset="0"/>
                          <a:cs typeface="Arial" panose="020B0604020202020204" pitchFamily="34" charset="0"/>
                        </a:rPr>
                        <a:t>p.test</a:t>
                      </a:r>
                      <a:r>
                        <a:rPr lang="en-US" altLang="zh-CN" sz="2200" b="1" dirty="0" smtClean="0">
                          <a:latin typeface="Arial" panose="020B0604020202020204" pitchFamily="34" charset="0"/>
                          <a:cs typeface="Arial" panose="020B0604020202020204" pitchFamily="34" charset="0"/>
                        </a:rPr>
                        <a:t>{width:11em; border:1px solid #000000;word-wrap:break-word;}</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&lt;/style&gt;</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&lt;p class="test"&gt;This paragraph contains a very long word: </a:t>
                      </a:r>
                      <a:r>
                        <a:rPr lang="en-US" altLang="zh-CN" sz="2200" b="1" dirty="0" err="1" smtClean="0">
                          <a:latin typeface="Arial" panose="020B0604020202020204" pitchFamily="34" charset="0"/>
                          <a:cs typeface="Arial" panose="020B0604020202020204" pitchFamily="34" charset="0"/>
                        </a:rPr>
                        <a:t>thisisaveryveryveryveryveryverylongword</a:t>
                      </a:r>
                      <a:r>
                        <a:rPr lang="en-US" altLang="zh-CN" sz="2200" b="1" dirty="0" smtClean="0">
                          <a:latin typeface="Arial" panose="020B0604020202020204" pitchFamily="34" charset="0"/>
                          <a:cs typeface="Arial" panose="020B0604020202020204" pitchFamily="34" charset="0"/>
                        </a:rPr>
                        <a:t>. </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The long word will break and wrap to the next line.&lt;/p&gt;</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d</a:t>
            </a:r>
            <a:r>
              <a:rPr lang="zh-CN" altLang="en-US" sz="2400" b="1" dirty="0" smtClean="0"/>
              <a:t>、使用服务端字体，</a:t>
            </a:r>
            <a:r>
              <a:rPr lang="en-US" altLang="zh-CN" sz="2400" b="1" dirty="0" smtClean="0"/>
              <a:t>@font-face </a:t>
            </a:r>
            <a:r>
              <a:rPr lang="zh-CN" altLang="en-US" sz="2400" b="1" dirty="0" smtClean="0"/>
              <a:t>语法及应用</a:t>
            </a:r>
            <a:endParaRPr lang="en-US" altLang="zh-CN" sz="2400" b="1" dirty="0" smtClean="0"/>
          </a:p>
          <a:p>
            <a:pPr>
              <a:spcBef>
                <a:spcPts val="600"/>
              </a:spcBef>
            </a:pPr>
            <a:endParaRPr lang="en-US" altLang="zh-CN" sz="2400" b="1" dirty="0" smtClean="0"/>
          </a:p>
          <a:p>
            <a:pPr>
              <a:spcBef>
                <a:spcPts val="600"/>
              </a:spcBef>
            </a:pPr>
            <a:r>
              <a:rPr lang="zh-CN" altLang="en-US" sz="2400" b="1" dirty="0" smtClean="0"/>
              <a:t>在</a:t>
            </a:r>
            <a:r>
              <a:rPr lang="en-US" altLang="zh-CN" sz="2400" b="1" dirty="0" smtClean="0"/>
              <a:t>CSS3</a:t>
            </a:r>
            <a:r>
              <a:rPr lang="zh-CN" altLang="en-US" sz="2400" b="1" dirty="0" smtClean="0"/>
              <a:t>之前，页面文字所使用的字体必须已经在客户端中被安装才能正常显示，在样式表中允许指定当前字体不能正常显示时使用的替代字体，但是如果这个替代字体在客户端中也没有安装时，使用这个字体的文字就不能正常显示了。</a:t>
            </a:r>
            <a:endParaRPr lang="en-US" altLang="zh-CN" sz="2400" b="1" dirty="0" smtClean="0"/>
          </a:p>
          <a:p>
            <a:pPr>
              <a:spcBef>
                <a:spcPts val="600"/>
              </a:spcBef>
            </a:pPr>
            <a:r>
              <a:rPr lang="zh-CN" altLang="en-US" sz="2400" b="1" dirty="0" smtClean="0"/>
              <a:t>为了解决这个问题，在</a:t>
            </a:r>
            <a:r>
              <a:rPr lang="en-US" altLang="zh-CN" sz="2400" b="1" dirty="0" smtClean="0"/>
              <a:t>CSS3</a:t>
            </a:r>
            <a:r>
              <a:rPr lang="zh-CN" altLang="en-US" sz="2400" b="1" dirty="0" smtClean="0"/>
              <a:t>中，新增了</a:t>
            </a:r>
            <a:r>
              <a:rPr lang="en-US" altLang="zh-CN" sz="2400" b="1" dirty="0" smtClean="0"/>
              <a:t>Web Fonts</a:t>
            </a:r>
            <a:r>
              <a:rPr lang="zh-CN" altLang="en-US" sz="2400" b="1" dirty="0" smtClean="0"/>
              <a:t>功能，网页中可以使用安装在服务器端的字体，只要某个字体在服务器端已经安装，网页中就能够正常显示了。</a:t>
            </a:r>
            <a:endParaRPr lang="en-US" altLang="zh-CN" sz="24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643050"/>
            <a:ext cx="8229600" cy="4320480"/>
          </a:xfrm>
          <a:prstGeom prst="rect">
            <a:avLst/>
          </a:prstGeom>
        </p:spPr>
        <p:txBody>
          <a:bodyPr/>
          <a:lstStyle/>
          <a:p>
            <a:pPr>
              <a:spcBef>
                <a:spcPts val="600"/>
              </a:spcBef>
            </a:pPr>
            <a:r>
              <a:rPr lang="zh-CN" altLang="en-US" sz="2400" b="1" dirty="0" smtClean="0"/>
              <a:t>在网页上显示服务端字体</a:t>
            </a:r>
            <a:endParaRPr lang="zh-CN" altLang="en-US" sz="2400" b="1" dirty="0" smtClean="0"/>
          </a:p>
        </p:txBody>
      </p:sp>
      <p:graphicFrame>
        <p:nvGraphicFramePr>
          <p:cNvPr id="15" name="表格 14"/>
          <p:cNvGraphicFramePr>
            <a:graphicFrameLocks noGrp="1"/>
          </p:cNvGraphicFramePr>
          <p:nvPr/>
        </p:nvGraphicFramePr>
        <p:xfrm>
          <a:off x="467543" y="2291122"/>
          <a:ext cx="8208913" cy="4066836"/>
        </p:xfrm>
        <a:graphic>
          <a:graphicData uri="http://schemas.openxmlformats.org/drawingml/2006/table">
            <a:tbl>
              <a:tblPr firstRow="1" bandRow="1">
                <a:tableStyleId>{93296810-A885-4BE3-A3E7-6D5BEEA58F35}</a:tableStyleId>
              </a:tblPr>
              <a:tblGrid>
                <a:gridCol w="1224137"/>
                <a:gridCol w="6984776"/>
              </a:tblGrid>
              <a:tr h="960766">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Arial" panose="020B0604020202020204" pitchFamily="34" charset="0"/>
                          <a:cs typeface="Arial" panose="020B0604020202020204" pitchFamily="34" charset="0"/>
                        </a:rPr>
                        <a:t>在</a:t>
                      </a:r>
                      <a:r>
                        <a:rPr lang="en-US" altLang="zh-CN" sz="2400" b="1" dirty="0" smtClean="0">
                          <a:latin typeface="Arial" panose="020B0604020202020204" pitchFamily="34" charset="0"/>
                          <a:cs typeface="Arial" panose="020B0604020202020204" pitchFamily="34" charset="0"/>
                        </a:rPr>
                        <a:t>CSS3</a:t>
                      </a:r>
                      <a:r>
                        <a:rPr lang="zh-CN" altLang="en-US" sz="2400" b="1" dirty="0" smtClean="0">
                          <a:latin typeface="Arial" panose="020B0604020202020204" pitchFamily="34" charset="0"/>
                          <a:cs typeface="Arial" panose="020B0604020202020204" pitchFamily="34" charset="0"/>
                        </a:rPr>
                        <a:t>中，使用</a:t>
                      </a:r>
                      <a:r>
                        <a:rPr lang="en-US" altLang="zh-CN" sz="2400" b="1" dirty="0" smtClean="0">
                          <a:latin typeface="Arial" panose="020B0604020202020204" pitchFamily="34" charset="0"/>
                          <a:cs typeface="Arial" panose="020B0604020202020204" pitchFamily="34" charset="0"/>
                        </a:rPr>
                        <a:t>@font-face</a:t>
                      </a:r>
                      <a:r>
                        <a:rPr lang="zh-CN" altLang="en-US" sz="2400" b="1" dirty="0" smtClean="0">
                          <a:latin typeface="Arial" panose="020B0604020202020204" pitchFamily="34" charset="0"/>
                          <a:cs typeface="Arial" panose="020B0604020202020204" pitchFamily="34" charset="0"/>
                        </a:rPr>
                        <a:t>属性来利用服务端的字体</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106070">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用法：</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@font-face{</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font-</a:t>
                      </a:r>
                      <a:r>
                        <a:rPr lang="en-US" altLang="zh-CN" sz="1800" b="1" dirty="0" err="1" smtClean="0">
                          <a:latin typeface="Arial" panose="020B0604020202020204" pitchFamily="34" charset="0"/>
                          <a:cs typeface="Arial" panose="020B0604020202020204" pitchFamily="34" charset="0"/>
                        </a:rPr>
                        <a:t>family:WebFont</a:t>
                      </a:r>
                      <a:r>
                        <a:rPr lang="en-US" altLang="zh-CN" sz="1800" b="1" dirty="0" smtClean="0">
                          <a:latin typeface="Arial" panose="020B0604020202020204" pitchFamily="34" charset="0"/>
                          <a:cs typeface="Arial" panose="020B0604020202020204" pitchFamily="34" charset="0"/>
                        </a:rPr>
                        <a: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err="1" smtClean="0">
                          <a:latin typeface="Arial" panose="020B0604020202020204" pitchFamily="34" charset="0"/>
                          <a:cs typeface="Arial" panose="020B0604020202020204" pitchFamily="34" charset="0"/>
                        </a:rPr>
                        <a:t>src:url</a:t>
                      </a:r>
                      <a:r>
                        <a:rPr lang="en-US" altLang="zh-CN" sz="1800" b="1" dirty="0" smtClean="0">
                          <a:latin typeface="Arial" panose="020B0604020202020204" pitchFamily="34" charset="0"/>
                          <a:cs typeface="Arial" panose="020B0604020202020204" pitchFamily="34" charset="0"/>
                        </a:rPr>
                        <a:t>("fonts/Fontin_Sans_B_45b.otf") format("</a:t>
                      </a:r>
                      <a:r>
                        <a:rPr lang="en-US" altLang="zh-CN" sz="1800" b="1" dirty="0" err="1" smtClean="0">
                          <a:latin typeface="Arial" panose="020B0604020202020204" pitchFamily="34" charset="0"/>
                          <a:cs typeface="Arial" panose="020B0604020202020204" pitchFamily="34" charset="0"/>
                        </a:rPr>
                        <a:t>opentype</a:t>
                      </a:r>
                      <a:r>
                        <a:rPr lang="en-US" altLang="zh-CN" sz="1800" b="1" dirty="0" smtClean="0">
                          <a:latin typeface="Arial" panose="020B0604020202020204" pitchFamily="34" charset="0"/>
                          <a:cs typeface="Arial" panose="020B0604020202020204" pitchFamily="34" charset="0"/>
                        </a:rPr>
                        <a: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div {font-</a:t>
                      </a:r>
                      <a:r>
                        <a:rPr lang="en-US" altLang="zh-CN" sz="1800" b="1" dirty="0" err="1" smtClean="0">
                          <a:latin typeface="Arial" panose="020B0604020202020204" pitchFamily="34" charset="0"/>
                          <a:cs typeface="Arial" panose="020B0604020202020204" pitchFamily="34" charset="0"/>
                        </a:rPr>
                        <a:t>family:WebFont</a:t>
                      </a:r>
                      <a:r>
                        <a:rPr lang="en-US" altLang="zh-CN" sz="1800" b="1" dirty="0" smtClean="0">
                          <a:latin typeface="Arial" panose="020B0604020202020204" pitchFamily="34" charset="0"/>
                          <a:cs typeface="Arial" panose="020B0604020202020204" pitchFamily="34" charset="0"/>
                        </a:rPr>
                        <a:t>;}</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a:t>
                      </a:r>
                      <a:r>
                        <a:rPr lang="en-US" altLang="zh-CN" sz="1800" b="1" dirty="0" err="1" smtClean="0">
                          <a:latin typeface="Arial" panose="020B0604020202020204" pitchFamily="34" charset="0"/>
                          <a:cs typeface="Arial" panose="020B0604020202020204" pitchFamily="34" charset="0"/>
                        </a:rPr>
                        <a:t>WebFont</a:t>
                      </a:r>
                      <a:r>
                        <a:rPr lang="zh-CN" altLang="en-US" sz="1800" b="1" dirty="0" smtClean="0">
                          <a:latin typeface="Arial" panose="020B0604020202020204" pitchFamily="34" charset="0"/>
                          <a:cs typeface="Arial" panose="020B0604020202020204" pitchFamily="34" charset="0"/>
                        </a:rPr>
                        <a:t>用来声明使用服务端的字体。</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//format</a:t>
                      </a:r>
                      <a:r>
                        <a:rPr lang="zh-CN" altLang="en-US" sz="1800" b="1" dirty="0" smtClean="0">
                          <a:latin typeface="Arial" panose="020B0604020202020204" pitchFamily="34" charset="0"/>
                          <a:cs typeface="Arial" panose="020B0604020202020204" pitchFamily="34" charset="0"/>
                        </a:rPr>
                        <a:t>用来声明字体文件的格式，可以省略文件格式的声明而单独使用</a:t>
                      </a:r>
                      <a:r>
                        <a:rPr lang="en-US" altLang="zh-CN" sz="1800" b="1" dirty="0" err="1" smtClean="0">
                          <a:latin typeface="Arial" panose="020B0604020202020204" pitchFamily="34" charset="0"/>
                          <a:cs typeface="Arial" panose="020B0604020202020204" pitchFamily="34" charset="0"/>
                        </a:rPr>
                        <a:t>src</a:t>
                      </a:r>
                      <a:r>
                        <a:rPr lang="zh-CN" altLang="en-US" sz="1800" b="1" dirty="0" smtClean="0">
                          <a:latin typeface="Arial" panose="020B0604020202020204" pitchFamily="34" charset="0"/>
                          <a:cs typeface="Arial" panose="020B0604020202020204" pitchFamily="34" charset="0"/>
                        </a:rPr>
                        <a:t>属性值。</a:t>
                      </a:r>
                      <a:endParaRPr lang="en-US" altLang="zh-CN" sz="18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zh-CN" altLang="en-US" sz="2400" b="1" dirty="0" smtClean="0"/>
              <a:t>字体文件的格式有哪些？</a:t>
            </a:r>
            <a:endParaRPr lang="en-US" altLang="zh-CN" sz="2400" b="1" dirty="0" smtClean="0"/>
          </a:p>
          <a:p>
            <a:pPr>
              <a:spcBef>
                <a:spcPts val="600"/>
              </a:spcBef>
            </a:pPr>
            <a:r>
              <a:rPr lang="en-US" altLang="zh-CN" sz="2400" b="1" dirty="0" err="1" smtClean="0"/>
              <a:t>OpenType</a:t>
            </a:r>
            <a:r>
              <a:rPr lang="zh-CN" altLang="en-US" sz="2400" b="1" dirty="0" smtClean="0"/>
              <a:t>与</a:t>
            </a:r>
            <a:r>
              <a:rPr lang="en-US" altLang="zh-CN" sz="2400" b="1" dirty="0" smtClean="0"/>
              <a:t>TrueType</a:t>
            </a:r>
            <a:r>
              <a:rPr lang="zh-CN" altLang="en-US" sz="2400" b="1" dirty="0" smtClean="0"/>
              <a:t>，前者的属性值为</a:t>
            </a:r>
            <a:r>
              <a:rPr lang="en-US" altLang="zh-CN" sz="2400" b="1" dirty="0" err="1" smtClean="0"/>
              <a:t>opentype</a:t>
            </a:r>
            <a:r>
              <a:rPr lang="zh-CN" altLang="en-US" sz="2400" b="1" dirty="0" smtClean="0"/>
              <a:t>，后者的属性值为</a:t>
            </a:r>
            <a:r>
              <a:rPr lang="en-US" altLang="zh-CN" sz="2400" b="1" dirty="0" err="1" smtClean="0"/>
              <a:t>truetype</a:t>
            </a:r>
            <a:r>
              <a:rPr lang="zh-CN" altLang="en-US" sz="2400" b="1" dirty="0" smtClean="0"/>
              <a:t>；前者的文件扩展名为</a:t>
            </a:r>
            <a:r>
              <a:rPr lang="en-US" altLang="zh-CN" sz="2400" b="1" dirty="0" smtClean="0"/>
              <a:t>.</a:t>
            </a:r>
            <a:r>
              <a:rPr lang="en-US" altLang="zh-CN" sz="2400" b="1" dirty="0" err="1" smtClean="0"/>
              <a:t>otf</a:t>
            </a:r>
            <a:r>
              <a:rPr lang="zh-CN" altLang="en-US" sz="2400" b="1" dirty="0" smtClean="0"/>
              <a:t>，后者的为</a:t>
            </a:r>
            <a:r>
              <a:rPr lang="en-US" altLang="zh-CN" sz="2400" b="1" dirty="0" smtClean="0"/>
              <a:t>.</a:t>
            </a:r>
            <a:r>
              <a:rPr lang="en-US" altLang="zh-CN" sz="2400" b="1" dirty="0" err="1" smtClean="0"/>
              <a:t>ttf</a:t>
            </a:r>
            <a:endParaRPr lang="zh-CN" altLang="en-US" sz="2400" b="1" dirty="0" smtClean="0"/>
          </a:p>
          <a:p>
            <a:pPr>
              <a:spcBef>
                <a:spcPts val="600"/>
              </a:spcBef>
            </a:pPr>
            <a:r>
              <a:rPr lang="zh-CN" altLang="en-US" sz="2400" b="1" dirty="0" smtClean="0"/>
              <a:t>注：在</a:t>
            </a:r>
            <a:r>
              <a:rPr lang="en-US" altLang="zh-CN" sz="2400" b="1" dirty="0" smtClean="0"/>
              <a:t>IE</a:t>
            </a:r>
            <a:r>
              <a:rPr lang="zh-CN" altLang="en-US" sz="2400" b="1" dirty="0" smtClean="0"/>
              <a:t>中使用时，只能使用微软自带的</a:t>
            </a:r>
            <a:r>
              <a:rPr lang="en-US" altLang="zh-CN" sz="2400" b="1" dirty="0" smtClean="0"/>
              <a:t>Embedded </a:t>
            </a:r>
            <a:r>
              <a:rPr lang="en-US" altLang="zh-CN" sz="2400" b="1" dirty="0" err="1" smtClean="0"/>
              <a:t>OpenType</a:t>
            </a:r>
            <a:r>
              <a:rPr lang="zh-CN" altLang="en-US" sz="2400" b="1" dirty="0" smtClean="0"/>
              <a:t>字体文件，扩展名为</a:t>
            </a:r>
            <a:r>
              <a:rPr lang="en-US" altLang="zh-CN" sz="2400" b="1" dirty="0" smtClean="0"/>
              <a:t>.</a:t>
            </a:r>
            <a:r>
              <a:rPr lang="en-US" altLang="zh-CN" sz="2400" b="1" dirty="0" err="1" smtClean="0"/>
              <a:t>eot</a:t>
            </a:r>
            <a:r>
              <a:rPr lang="zh-CN" altLang="en-US" sz="2400" b="1" dirty="0" smtClean="0"/>
              <a:t>，同时不需要使用</a:t>
            </a:r>
            <a:r>
              <a:rPr lang="en-US" altLang="zh-CN" sz="2400" b="1" dirty="0" smtClean="0"/>
              <a:t>format</a:t>
            </a:r>
            <a:r>
              <a:rPr lang="zh-CN" altLang="en-US" sz="2400" b="1" dirty="0" smtClean="0"/>
              <a:t>属性值，用法如下</a:t>
            </a:r>
            <a:endParaRPr lang="zh-CN" altLang="en-US" sz="2400" b="1" dirty="0" smtClean="0"/>
          </a:p>
          <a:p>
            <a:pPr>
              <a:spcBef>
                <a:spcPts val="600"/>
              </a:spcBef>
            </a:pPr>
            <a:r>
              <a:rPr lang="en-US" altLang="zh-CN" sz="2400" b="1" dirty="0" smtClean="0"/>
              <a:t>@font-face{</a:t>
            </a:r>
            <a:endParaRPr lang="en-US" altLang="zh-CN" sz="2400" b="1" dirty="0" smtClean="0"/>
          </a:p>
          <a:p>
            <a:pPr>
              <a:spcBef>
                <a:spcPts val="600"/>
              </a:spcBef>
            </a:pPr>
            <a:r>
              <a:rPr lang="en-US" altLang="zh-CN" sz="2400" b="1" dirty="0" smtClean="0"/>
              <a:t>font-</a:t>
            </a:r>
            <a:r>
              <a:rPr lang="en-US" altLang="zh-CN" sz="2400" b="1" dirty="0" err="1" smtClean="0"/>
              <a:t>family:BorderWeb</a:t>
            </a:r>
            <a:r>
              <a:rPr lang="en-US" altLang="zh-CN" sz="2400" b="1" dirty="0" smtClean="0"/>
              <a:t>;</a:t>
            </a:r>
            <a:endParaRPr lang="en-US" altLang="zh-CN" sz="2400" b="1" dirty="0" smtClean="0"/>
          </a:p>
          <a:p>
            <a:pPr>
              <a:spcBef>
                <a:spcPts val="600"/>
              </a:spcBef>
            </a:pPr>
            <a:r>
              <a:rPr lang="en-US" altLang="zh-CN" sz="2400" b="1" dirty="0" err="1" smtClean="0"/>
              <a:t>src:url</a:t>
            </a:r>
            <a:r>
              <a:rPr lang="en-US" altLang="zh-CN" sz="2400" b="1" dirty="0" smtClean="0"/>
              <a:t>(BORDERW0.eot);</a:t>
            </a:r>
            <a:endParaRPr lang="en-US" altLang="zh-CN" sz="2400" b="1" dirty="0" smtClean="0"/>
          </a:p>
          <a:p>
            <a:pPr>
              <a:spcBef>
                <a:spcPts val="600"/>
              </a:spcBef>
            </a:pPr>
            <a:r>
              <a:rPr lang="en-US" altLang="zh-CN" sz="2400" b="1" dirty="0" smtClean="0"/>
              <a:t>}</a:t>
            </a:r>
            <a:endParaRPr lang="en-US" altLang="zh-CN" sz="2400"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sz="2400" b="1" dirty="0" err="1" smtClean="0"/>
              <a:t>iconfont</a:t>
            </a:r>
            <a:r>
              <a:rPr lang="zh-CN" altLang="en-US" sz="2400" b="1" dirty="0" smtClean="0"/>
              <a:t>的使用</a:t>
            </a:r>
            <a:endParaRPr lang="en-US" altLang="zh-CN" sz="2400" b="1" dirty="0" smtClean="0"/>
          </a:p>
          <a:p>
            <a:pPr>
              <a:spcBef>
                <a:spcPts val="600"/>
              </a:spcBef>
            </a:pPr>
            <a:endParaRPr lang="en-US" altLang="zh-CN" sz="2400" b="1" dirty="0" smtClean="0"/>
          </a:p>
          <a:p>
            <a:pPr>
              <a:spcBef>
                <a:spcPts val="600"/>
              </a:spcBef>
            </a:pPr>
            <a:r>
              <a:rPr lang="zh-CN" altLang="en-US" sz="2400" b="1" dirty="0" smtClean="0"/>
              <a:t>什么是</a:t>
            </a:r>
            <a:r>
              <a:rPr lang="en-US" altLang="zh-CN" sz="2400" b="1" dirty="0" err="1" smtClean="0"/>
              <a:t>iconfont</a:t>
            </a:r>
            <a:r>
              <a:rPr lang="zh-CN" altLang="en-US" sz="2400" b="1" dirty="0" smtClean="0"/>
              <a:t>？</a:t>
            </a:r>
            <a:endParaRPr lang="en-US" altLang="zh-CN" sz="2400" b="1" dirty="0" smtClean="0"/>
          </a:p>
          <a:p>
            <a:pPr>
              <a:spcBef>
                <a:spcPts val="600"/>
              </a:spcBef>
            </a:pPr>
            <a:r>
              <a:rPr lang="zh-CN" altLang="en-US" sz="2400" b="1" dirty="0" smtClean="0"/>
              <a:t>我们现在通常所指的</a:t>
            </a:r>
            <a:r>
              <a:rPr lang="en-US" altLang="zh-CN" sz="2400" b="1" dirty="0" err="1" smtClean="0"/>
              <a:t>iconfont</a:t>
            </a:r>
            <a:r>
              <a:rPr lang="en-US" altLang="zh-CN" sz="2400" b="1" dirty="0" smtClean="0"/>
              <a:t> </a:t>
            </a:r>
            <a:r>
              <a:rPr lang="zh-CN" altLang="en-US" sz="2400" b="1" dirty="0" smtClean="0"/>
              <a:t>，是用字体文件取代图片文件，来展示图标、特殊字体等元素的方法。</a:t>
            </a:r>
            <a:endParaRPr lang="en-US" altLang="zh-CN" sz="24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sz="2400" b="1" dirty="0" err="1" smtClean="0"/>
              <a:t>iconfont</a:t>
            </a:r>
            <a:r>
              <a:rPr lang="zh-CN" altLang="en-US" sz="2400" b="1" dirty="0" smtClean="0"/>
              <a:t>能干什么？</a:t>
            </a:r>
            <a:endParaRPr lang="en-US" altLang="zh-CN" sz="2400" b="1" dirty="0" smtClean="0"/>
          </a:p>
          <a:p>
            <a:pPr>
              <a:spcBef>
                <a:spcPts val="600"/>
              </a:spcBef>
            </a:pPr>
            <a:endParaRPr lang="en-US" altLang="zh-CN" sz="2400" b="1" dirty="0" smtClean="0"/>
          </a:p>
          <a:p>
            <a:pPr>
              <a:spcBef>
                <a:spcPts val="600"/>
              </a:spcBef>
            </a:pPr>
            <a:r>
              <a:rPr lang="zh-CN" altLang="en-US" b="1" dirty="0" smtClean="0"/>
              <a:t>这是一淘网用到</a:t>
            </a:r>
            <a:r>
              <a:rPr lang="en-US" altLang="zh-CN" b="1" dirty="0" err="1" smtClean="0"/>
              <a:t>iconfont</a:t>
            </a:r>
            <a:r>
              <a:rPr lang="zh-CN" altLang="en-US" b="1" dirty="0" smtClean="0"/>
              <a:t>的地方</a:t>
            </a:r>
            <a:endParaRPr lang="en-US" altLang="zh-CN" b="1" dirty="0" smtClean="0"/>
          </a:p>
          <a:p>
            <a:pPr>
              <a:spcBef>
                <a:spcPts val="600"/>
              </a:spcBef>
            </a:pPr>
            <a:endParaRPr lang="en-US" altLang="zh-CN" b="1" dirty="0" smtClean="0"/>
          </a:p>
          <a:p>
            <a:pPr>
              <a:spcBef>
                <a:spcPts val="600"/>
              </a:spcBef>
            </a:pPr>
            <a:endParaRPr lang="zh-CN" altLang="en-US" b="1" dirty="0" smtClean="0"/>
          </a:p>
          <a:p>
            <a:pPr>
              <a:spcBef>
                <a:spcPts val="600"/>
              </a:spcBef>
            </a:pPr>
            <a:endParaRPr lang="en-US" altLang="zh-CN" b="1" dirty="0" smtClean="0"/>
          </a:p>
          <a:p>
            <a:pPr>
              <a:spcBef>
                <a:spcPts val="600"/>
              </a:spcBef>
            </a:pPr>
            <a:endParaRPr lang="en-US" altLang="zh-CN" b="1" dirty="0" smtClean="0"/>
          </a:p>
          <a:p>
            <a:pPr>
              <a:spcBef>
                <a:spcPts val="600"/>
              </a:spcBef>
            </a:pPr>
            <a:endParaRPr lang="en-US" altLang="zh-CN" b="1" dirty="0" smtClean="0"/>
          </a:p>
          <a:p>
            <a:pPr>
              <a:spcBef>
                <a:spcPts val="600"/>
              </a:spcBef>
            </a:pPr>
            <a:r>
              <a:rPr lang="zh-CN" altLang="en-US" b="1" dirty="0" smtClean="0"/>
              <a:t>这是新浪微博微吧用到</a:t>
            </a:r>
            <a:r>
              <a:rPr lang="en-US" altLang="zh-CN" b="1" dirty="0" err="1" smtClean="0"/>
              <a:t>iconfont</a:t>
            </a:r>
            <a:r>
              <a:rPr lang="zh-CN" altLang="en-US" b="1" dirty="0" smtClean="0"/>
              <a:t>的地方</a:t>
            </a:r>
            <a:endParaRPr lang="zh-CN" altLang="en-US" b="1" dirty="0" smtClean="0"/>
          </a:p>
          <a:p>
            <a:pPr>
              <a:spcBef>
                <a:spcPts val="600"/>
              </a:spcBef>
            </a:pPr>
            <a:endParaRPr lang="en-US" altLang="zh-CN" sz="2400" b="1" dirty="0" smtClean="0"/>
          </a:p>
          <a:p>
            <a:pPr>
              <a:spcBef>
                <a:spcPts val="600"/>
              </a:spcBef>
            </a:pPr>
            <a:endParaRPr lang="en-US" altLang="zh-CN" sz="2400" b="1" dirty="0" smtClean="0"/>
          </a:p>
        </p:txBody>
      </p:sp>
      <p:pic>
        <p:nvPicPr>
          <p:cNvPr id="1026" name="Picture 2" descr="http://image.uisdc.com/wp-content/uploads/2013/10/icon_font_1.jpg"/>
          <p:cNvPicPr>
            <a:picLocks noChangeAspect="1" noChangeArrowheads="1"/>
          </p:cNvPicPr>
          <p:nvPr/>
        </p:nvPicPr>
        <p:blipFill>
          <a:blip r:embed="rId1"/>
          <a:srcRect/>
          <a:stretch>
            <a:fillRect/>
          </a:stretch>
        </p:blipFill>
        <p:spPr bwMode="auto">
          <a:xfrm>
            <a:off x="642910" y="3071810"/>
            <a:ext cx="2124075" cy="1533526"/>
          </a:xfrm>
          <a:prstGeom prst="rect">
            <a:avLst/>
          </a:prstGeom>
          <a:noFill/>
        </p:spPr>
      </p:pic>
      <p:pic>
        <p:nvPicPr>
          <p:cNvPr id="1028" name="Picture 4" descr="http://image.uisdc.com/wp-content/uploads/2013/10/icon_font_2.jpg"/>
          <p:cNvPicPr>
            <a:picLocks noChangeAspect="1" noChangeArrowheads="1"/>
          </p:cNvPicPr>
          <p:nvPr/>
        </p:nvPicPr>
        <p:blipFill>
          <a:blip r:embed="rId2"/>
          <a:srcRect/>
          <a:stretch>
            <a:fillRect/>
          </a:stretch>
        </p:blipFill>
        <p:spPr bwMode="auto">
          <a:xfrm>
            <a:off x="571472" y="5214950"/>
            <a:ext cx="1352550" cy="1076326"/>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r>
              <a:rPr lang="en-US" sz="2400" b="1" dirty="0" err="1" smtClean="0"/>
              <a:t>iconfont</a:t>
            </a:r>
            <a:r>
              <a:rPr lang="zh-CN" altLang="en-US" sz="2400" b="1" dirty="0" smtClean="0"/>
              <a:t>都有什么优缺点</a:t>
            </a:r>
            <a:endParaRPr lang="zh-CN" altLang="en-US" sz="2400" b="1" dirty="0" smtClean="0"/>
          </a:p>
          <a:p>
            <a:pPr>
              <a:spcBef>
                <a:spcPts val="600"/>
              </a:spcBef>
            </a:pPr>
            <a:endParaRPr lang="en-US" altLang="zh-CN" sz="2400" b="1" dirty="0" smtClean="0"/>
          </a:p>
          <a:p>
            <a:pPr>
              <a:spcBef>
                <a:spcPts val="600"/>
              </a:spcBef>
            </a:pPr>
            <a:r>
              <a:rPr lang="zh-CN" altLang="en-US" sz="2400" b="1" dirty="0" smtClean="0"/>
              <a:t>首先它的体积要比图片小的多。</a:t>
            </a:r>
            <a:endParaRPr lang="en-US" altLang="zh-CN" sz="2400" b="1" dirty="0" smtClean="0"/>
          </a:p>
          <a:p>
            <a:pPr>
              <a:spcBef>
                <a:spcPts val="600"/>
              </a:spcBef>
            </a:pPr>
            <a:endParaRPr lang="en-US" altLang="zh-CN" sz="2400" b="1" dirty="0" smtClean="0"/>
          </a:p>
          <a:p>
            <a:pPr>
              <a:spcBef>
                <a:spcPts val="600"/>
              </a:spcBef>
            </a:pPr>
            <a:r>
              <a:rPr lang="zh-CN" altLang="en-US" sz="2400" b="1" dirty="0" smtClean="0"/>
              <a:t>不仅体积小，而且还具有更好的可维护性（因为是矢量，所以拉伸不变形；颜色可以自行更换，支持一些</a:t>
            </a:r>
            <a:r>
              <a:rPr lang="en-US" altLang="zh-CN" sz="2400" b="1" dirty="0" smtClean="0"/>
              <a:t>CSS3</a:t>
            </a:r>
            <a:r>
              <a:rPr lang="zh-CN" altLang="en-US" sz="2400" b="1" dirty="0" smtClean="0"/>
              <a:t>对文字的效果）</a:t>
            </a:r>
            <a:endParaRPr lang="en-US" altLang="zh-CN" sz="2400"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r>
              <a:rPr lang="zh-CN" altLang="en-US" sz="2400" b="1" dirty="0" smtClean="0"/>
              <a:t>第一步：使用</a:t>
            </a:r>
            <a:r>
              <a:rPr lang="en-US" altLang="zh-CN" sz="2400" b="1" dirty="0" smtClean="0"/>
              <a:t>@</a:t>
            </a:r>
            <a:r>
              <a:rPr lang="en-US" sz="2400" b="1" dirty="0" smtClean="0"/>
              <a:t>font-face</a:t>
            </a:r>
            <a:r>
              <a:rPr lang="zh-CN" altLang="en-US" sz="2400" b="1" dirty="0" smtClean="0"/>
              <a:t>声明字体</a:t>
            </a:r>
            <a:endParaRPr lang="en-US" altLang="zh-CN" sz="2400" b="1" dirty="0" smtClean="0"/>
          </a:p>
          <a:p>
            <a:endParaRPr lang="en-US" altLang="zh-CN" sz="2400" b="1" dirty="0" smtClean="0"/>
          </a:p>
          <a:p>
            <a:r>
              <a:rPr lang="en-US" altLang="zh-CN" sz="2400" b="1" dirty="0" smtClean="0"/>
              <a:t>@font-face {font-family: '</a:t>
            </a:r>
            <a:r>
              <a:rPr lang="en-US" altLang="zh-CN" sz="2400" b="1" dirty="0" err="1" smtClean="0"/>
              <a:t>iconfont</a:t>
            </a:r>
            <a:r>
              <a:rPr lang="en-US" altLang="zh-CN" sz="2400" b="1" dirty="0" smtClean="0"/>
              <a:t>';   </a:t>
            </a:r>
            <a:endParaRPr lang="en-US" altLang="zh-CN" sz="2400" b="1" dirty="0" smtClean="0"/>
          </a:p>
          <a:p>
            <a:r>
              <a:rPr lang="en-US" altLang="zh-CN" sz="2400" b="1" dirty="0" smtClean="0"/>
              <a:t>    </a:t>
            </a:r>
            <a:r>
              <a:rPr lang="en-US" altLang="zh-CN" sz="2400" b="1" dirty="0" err="1" smtClean="0"/>
              <a:t>src</a:t>
            </a:r>
            <a:r>
              <a:rPr lang="en-US" altLang="zh-CN" sz="2400" b="1" dirty="0" smtClean="0"/>
              <a:t>: </a:t>
            </a:r>
            <a:r>
              <a:rPr lang="en-US" altLang="zh-CN" sz="2400" b="1" dirty="0" err="1" smtClean="0"/>
              <a:t>url</a:t>
            </a:r>
            <a:r>
              <a:rPr lang="en-US" altLang="zh-CN" sz="2400" b="1" dirty="0" smtClean="0"/>
              <a:t>('iconfont.eot'); /* IE9*/  </a:t>
            </a:r>
            <a:endParaRPr lang="en-US" altLang="zh-CN" sz="2400" b="1" dirty="0" smtClean="0"/>
          </a:p>
          <a:p>
            <a:r>
              <a:rPr lang="en-US" altLang="zh-CN" sz="2400" b="1" dirty="0" smtClean="0"/>
              <a:t>    </a:t>
            </a:r>
            <a:r>
              <a:rPr lang="en-US" altLang="zh-CN" sz="2400" b="1" dirty="0" err="1" smtClean="0"/>
              <a:t>src</a:t>
            </a:r>
            <a:r>
              <a:rPr lang="en-US" altLang="zh-CN" sz="2400" b="1" dirty="0" smtClean="0"/>
              <a:t>: </a:t>
            </a:r>
            <a:r>
              <a:rPr lang="en-US" altLang="zh-CN" sz="2400" b="1" dirty="0" err="1" smtClean="0"/>
              <a:t>url</a:t>
            </a:r>
            <a:r>
              <a:rPr lang="en-US" altLang="zh-CN" sz="2400" b="1" dirty="0" smtClean="0"/>
              <a:t>('iconfont.eot?#</a:t>
            </a:r>
            <a:r>
              <a:rPr lang="en-US" altLang="zh-CN" sz="2400" b="1" dirty="0" err="1" smtClean="0"/>
              <a:t>iefix</a:t>
            </a:r>
            <a:r>
              <a:rPr lang="en-US" altLang="zh-CN" sz="2400" b="1" dirty="0" smtClean="0"/>
              <a:t>') format('embedded-</a:t>
            </a:r>
            <a:r>
              <a:rPr lang="en-US" altLang="zh-CN" sz="2400" b="1" dirty="0" err="1" smtClean="0"/>
              <a:t>opentype</a:t>
            </a:r>
            <a:r>
              <a:rPr lang="en-US" altLang="zh-CN" sz="2400" b="1" dirty="0" smtClean="0"/>
              <a:t>'), /* IE6-IE8 */  </a:t>
            </a:r>
            <a:endParaRPr lang="en-US" altLang="zh-CN" sz="2400" b="1" dirty="0" smtClean="0"/>
          </a:p>
          <a:p>
            <a:r>
              <a:rPr lang="en-US" altLang="zh-CN" sz="2400" b="1" dirty="0" smtClean="0"/>
              <a:t>    </a:t>
            </a:r>
            <a:r>
              <a:rPr lang="en-US" altLang="zh-CN" sz="2400" b="1" dirty="0" err="1" smtClean="0"/>
              <a:t>url</a:t>
            </a:r>
            <a:r>
              <a:rPr lang="en-US" altLang="zh-CN" sz="2400" b="1" dirty="0" smtClean="0"/>
              <a:t>('</a:t>
            </a:r>
            <a:r>
              <a:rPr lang="en-US" altLang="zh-CN" sz="2400" b="1" dirty="0" err="1" smtClean="0"/>
              <a:t>iconfont.woff</a:t>
            </a:r>
            <a:r>
              <a:rPr lang="en-US" altLang="zh-CN" sz="2400" b="1" dirty="0" smtClean="0"/>
              <a:t>') format('</a:t>
            </a:r>
            <a:r>
              <a:rPr lang="en-US" altLang="zh-CN" sz="2400" b="1" dirty="0" err="1" smtClean="0"/>
              <a:t>woff</a:t>
            </a:r>
            <a:r>
              <a:rPr lang="en-US" altLang="zh-CN" sz="2400" b="1" dirty="0" smtClean="0"/>
              <a:t>'), /* chrome</a:t>
            </a:r>
            <a:r>
              <a:rPr lang="zh-CN" altLang="en-US" sz="2400" b="1" dirty="0" smtClean="0"/>
              <a:t>、</a:t>
            </a:r>
            <a:r>
              <a:rPr lang="en-US" altLang="zh-CN" sz="2400" b="1" dirty="0" err="1" smtClean="0"/>
              <a:t>firefox</a:t>
            </a:r>
            <a:r>
              <a:rPr lang="en-US" altLang="zh-CN" sz="2400" b="1" dirty="0" smtClean="0"/>
              <a:t> */  </a:t>
            </a:r>
            <a:endParaRPr lang="en-US" altLang="zh-CN" sz="2400" b="1" dirty="0" smtClean="0"/>
          </a:p>
          <a:p>
            <a:r>
              <a:rPr lang="en-US" altLang="zh-CN" sz="2400" b="1" dirty="0" smtClean="0"/>
              <a:t>    </a:t>
            </a:r>
            <a:r>
              <a:rPr lang="en-US" altLang="zh-CN" sz="2400" b="1" dirty="0" err="1" smtClean="0"/>
              <a:t>url</a:t>
            </a:r>
            <a:r>
              <a:rPr lang="en-US" altLang="zh-CN" sz="2400" b="1" dirty="0" smtClean="0"/>
              <a:t>('iconfont.ttf') format('</a:t>
            </a:r>
            <a:r>
              <a:rPr lang="en-US" altLang="zh-CN" sz="2400" b="1" dirty="0" err="1" smtClean="0"/>
              <a:t>truetype</a:t>
            </a:r>
            <a:r>
              <a:rPr lang="en-US" altLang="zh-CN" sz="2400" b="1" dirty="0" smtClean="0"/>
              <a:t>'), /* chrome</a:t>
            </a:r>
            <a:r>
              <a:rPr lang="zh-CN" altLang="en-US" sz="2400" b="1" dirty="0" smtClean="0"/>
              <a:t>、</a:t>
            </a:r>
            <a:r>
              <a:rPr lang="en-US" altLang="zh-CN" sz="2400" b="1" dirty="0" err="1" smtClean="0"/>
              <a:t>firefox</a:t>
            </a:r>
            <a:r>
              <a:rPr lang="zh-CN" altLang="en-US" sz="2400" b="1" dirty="0" smtClean="0"/>
              <a:t>、</a:t>
            </a:r>
            <a:r>
              <a:rPr lang="en-US" altLang="zh-CN" sz="2400" b="1" dirty="0" smtClean="0"/>
              <a:t>opera</a:t>
            </a:r>
            <a:r>
              <a:rPr lang="zh-CN" altLang="en-US" sz="2400" b="1" dirty="0" smtClean="0"/>
              <a:t>、</a:t>
            </a:r>
            <a:r>
              <a:rPr lang="en-US" altLang="zh-CN" sz="2400" b="1" dirty="0" smtClean="0"/>
              <a:t>Safari, Android, </a:t>
            </a:r>
            <a:r>
              <a:rPr lang="en-US" altLang="zh-CN" sz="2400" b="1" dirty="0" err="1" smtClean="0"/>
              <a:t>iOS</a:t>
            </a:r>
            <a:r>
              <a:rPr lang="en-US" altLang="zh-CN" sz="2400" b="1" dirty="0" smtClean="0"/>
              <a:t> 4.2+*/  </a:t>
            </a:r>
            <a:endParaRPr lang="en-US" altLang="zh-CN" sz="2400" b="1" dirty="0" smtClean="0"/>
          </a:p>
          <a:p>
            <a:r>
              <a:rPr lang="en-US" altLang="zh-CN" sz="2400" b="1" dirty="0" smtClean="0"/>
              <a:t>    </a:t>
            </a:r>
            <a:r>
              <a:rPr lang="en-US" altLang="zh-CN" sz="2400" b="1" dirty="0" err="1" smtClean="0"/>
              <a:t>url</a:t>
            </a:r>
            <a:r>
              <a:rPr lang="en-US" altLang="zh-CN" sz="2400" b="1" dirty="0" smtClean="0"/>
              <a:t>('</a:t>
            </a:r>
            <a:r>
              <a:rPr lang="en-US" altLang="zh-CN" sz="2400" b="1" dirty="0" err="1" smtClean="0"/>
              <a:t>iconfont.svg#uxiconfont</a:t>
            </a:r>
            <a:r>
              <a:rPr lang="en-US" altLang="zh-CN" sz="2400" b="1" dirty="0" smtClean="0"/>
              <a:t>') format('</a:t>
            </a:r>
            <a:r>
              <a:rPr lang="en-US" altLang="zh-CN" sz="2400" b="1" dirty="0" err="1" smtClean="0"/>
              <a:t>svg</a:t>
            </a:r>
            <a:r>
              <a:rPr lang="en-US" altLang="zh-CN" sz="2400" b="1" dirty="0" smtClean="0"/>
              <a:t>'); /* </a:t>
            </a:r>
            <a:r>
              <a:rPr lang="en-US" altLang="zh-CN" sz="2400" b="1" dirty="0" err="1" smtClean="0"/>
              <a:t>iOS</a:t>
            </a:r>
            <a:r>
              <a:rPr lang="en-US" altLang="zh-CN" sz="2400" b="1" dirty="0" smtClean="0"/>
              <a:t> 4.1- */  </a:t>
            </a:r>
            <a:endParaRPr lang="en-US" altLang="zh-CN" sz="2400" b="1" dirty="0" smtClean="0"/>
          </a:p>
          <a:p>
            <a:r>
              <a:rPr lang="en-US" altLang="zh-CN" sz="2400" b="1" dirty="0" smtClean="0"/>
              <a:t>}  </a:t>
            </a:r>
            <a:endParaRPr lang="en-US" altLang="zh-CN" sz="2400" b="1" dirty="0" smtClean="0"/>
          </a:p>
          <a:p>
            <a:endParaRPr lang="en-US" altLang="zh-CN" sz="2400" b="1" dirty="0" smtClean="0"/>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r>
              <a:rPr lang="zh-CN" altLang="en-US" sz="2400" b="1" dirty="0" smtClean="0"/>
              <a:t>第二步：定义使用</a:t>
            </a:r>
            <a:r>
              <a:rPr lang="en-US" altLang="zh-CN" sz="2400" b="1" dirty="0" err="1" smtClean="0"/>
              <a:t>iconfont</a:t>
            </a:r>
            <a:r>
              <a:rPr lang="zh-CN" altLang="en-US" sz="2400" b="1" dirty="0" smtClean="0"/>
              <a:t>的样式</a:t>
            </a:r>
            <a:endParaRPr lang="en-US" altLang="zh-CN" sz="2400" b="1" dirty="0" smtClean="0"/>
          </a:p>
          <a:p>
            <a:endParaRPr lang="en-US" altLang="zh-CN" sz="2400" b="1" dirty="0" smtClean="0"/>
          </a:p>
          <a:p>
            <a:r>
              <a:rPr lang="en-US" altLang="zh-CN" sz="2400" b="1" dirty="0" smtClean="0"/>
              <a:t>.</a:t>
            </a:r>
            <a:r>
              <a:rPr lang="en-US" altLang="zh-CN" sz="2400" b="1" dirty="0" err="1" smtClean="0"/>
              <a:t>iconfont</a:t>
            </a:r>
            <a:r>
              <a:rPr lang="en-US" altLang="zh-CN" sz="2400" b="1" dirty="0" smtClean="0"/>
              <a:t>{   </a:t>
            </a:r>
            <a:endParaRPr lang="en-US" altLang="zh-CN" sz="2400" b="1" dirty="0" smtClean="0"/>
          </a:p>
          <a:p>
            <a:r>
              <a:rPr lang="en-US" altLang="zh-CN" sz="2400" b="1" dirty="0" smtClean="0"/>
              <a:t>    font-family:"</a:t>
            </a:r>
            <a:r>
              <a:rPr lang="en-US" altLang="zh-CN" sz="2400" b="1" dirty="0" err="1" smtClean="0"/>
              <a:t>iconfont</a:t>
            </a:r>
            <a:r>
              <a:rPr lang="en-US" altLang="zh-CN" sz="2400" b="1" dirty="0" smtClean="0"/>
              <a:t>" !important;   </a:t>
            </a:r>
            <a:endParaRPr lang="en-US" altLang="zh-CN" sz="2400" b="1" dirty="0" smtClean="0"/>
          </a:p>
          <a:p>
            <a:r>
              <a:rPr lang="en-US" altLang="zh-CN" sz="2400" b="1" dirty="0" smtClean="0"/>
              <a:t>    font-size:16px;font-style:normal;   </a:t>
            </a:r>
            <a:endParaRPr lang="en-US" altLang="zh-CN" sz="2400" b="1" dirty="0" smtClean="0"/>
          </a:p>
          <a:p>
            <a:r>
              <a:rPr lang="en-US" altLang="zh-CN" sz="2400" b="1" dirty="0" smtClean="0"/>
              <a:t>    -</a:t>
            </a:r>
            <a:r>
              <a:rPr lang="en-US" altLang="zh-CN" sz="2400" b="1" dirty="0" err="1" smtClean="0"/>
              <a:t>webkit</a:t>
            </a:r>
            <a:r>
              <a:rPr lang="en-US" altLang="zh-CN" sz="2400" b="1" dirty="0" smtClean="0"/>
              <a:t>-font-smoothing: </a:t>
            </a:r>
            <a:r>
              <a:rPr lang="en-US" altLang="zh-CN" sz="2400" b="1" dirty="0" err="1" smtClean="0"/>
              <a:t>antialiased</a:t>
            </a:r>
            <a:r>
              <a:rPr lang="en-US" altLang="zh-CN" sz="2400" b="1" dirty="0" smtClean="0"/>
              <a:t>;   </a:t>
            </a:r>
            <a:endParaRPr lang="en-US" altLang="zh-CN" sz="2400" b="1" dirty="0" smtClean="0"/>
          </a:p>
          <a:p>
            <a:r>
              <a:rPr lang="en-US" altLang="zh-CN" sz="2400" b="1" dirty="0" smtClean="0"/>
              <a:t>    -</a:t>
            </a:r>
            <a:r>
              <a:rPr lang="en-US" altLang="zh-CN" sz="2400" b="1" dirty="0" err="1" smtClean="0"/>
              <a:t>webkit</a:t>
            </a:r>
            <a:r>
              <a:rPr lang="en-US" altLang="zh-CN" sz="2400" b="1" dirty="0" smtClean="0"/>
              <a:t>-text-stroke-width: 0.2px;   </a:t>
            </a:r>
            <a:endParaRPr lang="en-US" altLang="zh-CN" sz="2400" b="1" dirty="0" smtClean="0"/>
          </a:p>
          <a:p>
            <a:r>
              <a:rPr lang="en-US" altLang="zh-CN" sz="2400" b="1" dirty="0" smtClean="0"/>
              <a:t>    -</a:t>
            </a:r>
            <a:r>
              <a:rPr lang="en-US" altLang="zh-CN" sz="2400" b="1" dirty="0" err="1" smtClean="0"/>
              <a:t>moz</a:t>
            </a:r>
            <a:r>
              <a:rPr lang="en-US" altLang="zh-CN" sz="2400" b="1" dirty="0" smtClean="0"/>
              <a:t>-</a:t>
            </a:r>
            <a:r>
              <a:rPr lang="en-US" altLang="zh-CN" sz="2400" b="1" dirty="0" err="1" smtClean="0"/>
              <a:t>osx</a:t>
            </a:r>
            <a:r>
              <a:rPr lang="en-US" altLang="zh-CN" sz="2400" b="1" dirty="0" smtClean="0"/>
              <a:t>-font-smoothing: grayscale;}  </a:t>
            </a:r>
            <a:endParaRPr lang="en-US" altLang="zh-CN" sz="2400" b="1" dirty="0" smtClean="0"/>
          </a:p>
          <a:p>
            <a:endParaRPr lang="en-US" altLang="zh-CN" sz="2400" b="1" dirty="0" smtClean="0"/>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1800557"/>
            <a:ext cx="8358246" cy="3779520"/>
          </a:xfrm>
          <a:prstGeom prst="rect">
            <a:avLst/>
          </a:prstGeom>
          <a:noFill/>
          <a:ln w="9525">
            <a:noFill/>
            <a:miter lim="800000"/>
          </a:ln>
        </p:spPr>
        <p:txBody>
          <a:bodyPr wrap="square">
            <a:spAutoFit/>
          </a:bodyPr>
          <a:lstStyle/>
          <a:p>
            <a:r>
              <a:rPr lang="zh-CN" altLang="en-US" sz="2200" b="1" dirty="0" smtClean="0">
                <a:solidFill>
                  <a:srgbClr val="FF0000"/>
                </a:solidFill>
              </a:rPr>
              <a:t>什么是渐进增强（</a:t>
            </a:r>
            <a:r>
              <a:rPr lang="en-US" altLang="zh-CN" sz="2200" b="1" dirty="0" smtClean="0">
                <a:solidFill>
                  <a:srgbClr val="FF0000"/>
                </a:solidFill>
              </a:rPr>
              <a:t>progressive enhancement</a:t>
            </a:r>
            <a:r>
              <a:rPr lang="zh-CN" altLang="en-US" sz="2200" b="1" dirty="0" smtClean="0">
                <a:solidFill>
                  <a:srgbClr val="FF0000"/>
                </a:solidFill>
              </a:rPr>
              <a:t>）、优雅降级（</a:t>
            </a:r>
            <a:r>
              <a:rPr lang="en-US" altLang="zh-CN" sz="2200" b="1" dirty="0" smtClean="0">
                <a:solidFill>
                  <a:srgbClr val="FF0000"/>
                </a:solidFill>
              </a:rPr>
              <a:t>graceful degradation</a:t>
            </a:r>
            <a:r>
              <a:rPr lang="zh-CN" altLang="en-US" sz="2200" b="1" dirty="0" smtClean="0">
                <a:solidFill>
                  <a:srgbClr val="FF0000"/>
                </a:solidFill>
              </a:rPr>
              <a:t>）呢？</a:t>
            </a:r>
            <a:endParaRPr lang="en-US" altLang="zh-CN" sz="2200" b="1" dirty="0" smtClean="0">
              <a:solidFill>
                <a:srgbClr val="FF0000"/>
              </a:solidFill>
            </a:endParaRPr>
          </a:p>
          <a:p>
            <a:endParaRPr lang="zh-CN" altLang="en-US" sz="2200" b="1" dirty="0" smtClean="0">
              <a:solidFill>
                <a:srgbClr val="FF0000"/>
              </a:solidFill>
            </a:endParaRPr>
          </a:p>
          <a:p>
            <a:r>
              <a:rPr lang="zh-CN" altLang="en-US" sz="2200" b="1" dirty="0" smtClean="0"/>
              <a:t>渐进增强 </a:t>
            </a:r>
            <a:r>
              <a:rPr lang="en-US" altLang="zh-CN" sz="2200" b="1" dirty="0" smtClean="0"/>
              <a:t>progressive enhancement</a:t>
            </a:r>
            <a:r>
              <a:rPr lang="zh-CN" altLang="en-US" sz="2200" b="1" dirty="0" smtClean="0"/>
              <a:t>：针对低版本浏览器进行构建页面，保证最基本的功能，然后再针对高级浏览器进行效果、交互等改进和追加功能达到更好的用户体验。</a:t>
            </a:r>
            <a:endParaRPr lang="en-US" altLang="zh-CN" sz="2200" b="1" dirty="0" smtClean="0"/>
          </a:p>
          <a:p>
            <a:endParaRPr lang="zh-CN" altLang="en-US" sz="2200" b="1" dirty="0" smtClean="0"/>
          </a:p>
          <a:p>
            <a:r>
              <a:rPr lang="zh-CN" altLang="en-US" sz="2200" b="1" dirty="0" smtClean="0"/>
              <a:t>优雅降级 </a:t>
            </a:r>
            <a:r>
              <a:rPr lang="en-US" altLang="zh-CN" sz="2200" b="1" dirty="0" smtClean="0"/>
              <a:t>graceful degradation</a:t>
            </a:r>
            <a:r>
              <a:rPr lang="zh-CN" altLang="en-US" sz="2200" b="1" dirty="0" smtClean="0"/>
              <a:t>：一开始就构建站点的完整功能，然后针对浏览器测试和修复。比如一开始使用 CSS3 的特性构建了一个应用，然后逐步针对各大浏览器进行 hack 使其可以在低版本浏览器上正常浏览。</a:t>
            </a:r>
            <a:endParaRPr lang="zh-CN" altLang="en-US" sz="1800" b="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r>
              <a:rPr lang="zh-CN" altLang="en-US" sz="2400" b="1" dirty="0" smtClean="0"/>
              <a:t>第三步：挑选相应图标并获取字体编码，应用于页面</a:t>
            </a:r>
            <a:endParaRPr lang="en-US" altLang="zh-CN" sz="2400" b="1" dirty="0" smtClean="0"/>
          </a:p>
          <a:p>
            <a:endParaRPr lang="en-US" altLang="zh-CN" sz="2400" b="1" dirty="0" smtClean="0"/>
          </a:p>
          <a:p>
            <a:r>
              <a:rPr lang="en-US" altLang="zh-CN" sz="2400" b="1" dirty="0" smtClean="0"/>
              <a:t>&lt;</a:t>
            </a:r>
            <a:r>
              <a:rPr lang="en-US" altLang="zh-CN" sz="2400" b="1" dirty="0" err="1" smtClean="0"/>
              <a:t>i</a:t>
            </a:r>
            <a:r>
              <a:rPr lang="en-US" altLang="zh-CN" sz="2400" b="1" dirty="0" smtClean="0"/>
              <a:t> class="</a:t>
            </a:r>
            <a:r>
              <a:rPr lang="en-US" altLang="zh-CN" sz="2400" b="1" dirty="0" err="1" smtClean="0"/>
              <a:t>iconfont</a:t>
            </a:r>
            <a:r>
              <a:rPr lang="en-US" altLang="zh-CN" sz="2400" b="1" dirty="0" smtClean="0"/>
              <a:t>"&gt; #x33 &lt;/</a:t>
            </a:r>
            <a:r>
              <a:rPr lang="en-US" altLang="zh-CN" sz="2400" b="1" dirty="0" err="1" smtClean="0"/>
              <a:t>i</a:t>
            </a:r>
            <a:r>
              <a:rPr lang="en-US" altLang="zh-CN" sz="2400" b="1" dirty="0" smtClean="0"/>
              <a:t>&gt;</a:t>
            </a:r>
            <a:endParaRPr lang="en-US" altLang="zh-CN" sz="2400" b="1" dirty="0" smtClean="0"/>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e</a:t>
            </a:r>
            <a:r>
              <a:rPr lang="zh-CN" altLang="en-US" sz="2400" b="1" dirty="0" smtClean="0"/>
              <a:t>、 </a:t>
            </a:r>
            <a:r>
              <a:rPr lang="en-US" altLang="zh-CN" sz="2400" b="1" dirty="0" smtClean="0"/>
              <a:t>CSS3 </a:t>
            </a:r>
            <a:r>
              <a:rPr lang="zh-CN" altLang="en-US" sz="2400" b="1" dirty="0" smtClean="0"/>
              <a:t>背景的新增属性语法及应用</a:t>
            </a:r>
            <a:endParaRPr lang="en-US" altLang="zh-CN" sz="2400" b="1" dirty="0" smtClean="0"/>
          </a:p>
          <a:p>
            <a:pPr>
              <a:spcBef>
                <a:spcPts val="600"/>
              </a:spcBef>
            </a:pPr>
            <a:endParaRPr lang="en-US" altLang="zh-CN" sz="2400" b="1" dirty="0" smtClean="0"/>
          </a:p>
          <a:p>
            <a:pPr>
              <a:spcBef>
                <a:spcPts val="600"/>
              </a:spcBef>
            </a:pPr>
            <a:r>
              <a:rPr lang="en-US" altLang="zh-CN" sz="2400" b="1" dirty="0" smtClean="0"/>
              <a:t>1</a:t>
            </a:r>
            <a:r>
              <a:rPr lang="zh-CN" altLang="en-US" sz="2400" b="1" dirty="0" smtClean="0"/>
              <a:t>）与背景相关的新增属性</a:t>
            </a:r>
            <a:endParaRPr lang="zh-CN" altLang="en-US" sz="2400" b="1" dirty="0" smtClean="0"/>
          </a:p>
          <a:p>
            <a:pPr>
              <a:spcBef>
                <a:spcPts val="600"/>
              </a:spcBef>
            </a:pPr>
            <a:r>
              <a:rPr lang="en-US" altLang="zh-CN" sz="2400" b="1" dirty="0" smtClean="0"/>
              <a:t>background-clip   </a:t>
            </a:r>
            <a:r>
              <a:rPr lang="zh-CN" altLang="en-US" sz="2400" b="1" dirty="0" smtClean="0"/>
              <a:t>指定背景的显示范围</a:t>
            </a:r>
            <a:endParaRPr lang="en-US" altLang="zh-CN" sz="2400" b="1" dirty="0" smtClean="0"/>
          </a:p>
          <a:p>
            <a:pPr>
              <a:spcBef>
                <a:spcPts val="600"/>
              </a:spcBef>
            </a:pPr>
            <a:r>
              <a:rPr lang="en-US" altLang="zh-CN" sz="2400" b="1" dirty="0" smtClean="0"/>
              <a:t>background-origin  </a:t>
            </a:r>
            <a:r>
              <a:rPr lang="zh-CN" altLang="en-US" sz="2400" b="1" dirty="0" smtClean="0"/>
              <a:t>指定绘制背景图像时的起点</a:t>
            </a:r>
            <a:endParaRPr lang="zh-CN" altLang="en-US" sz="2400" b="1" dirty="0" smtClean="0"/>
          </a:p>
          <a:p>
            <a:pPr>
              <a:spcBef>
                <a:spcPts val="600"/>
              </a:spcBef>
            </a:pPr>
            <a:r>
              <a:rPr lang="en-US" altLang="zh-CN" sz="2400" b="1" dirty="0" smtClean="0"/>
              <a:t>background-size	</a:t>
            </a:r>
            <a:r>
              <a:rPr lang="zh-CN" altLang="en-US" sz="2400" b="1" dirty="0" smtClean="0"/>
              <a:t>指定背景中图像的尺寸</a:t>
            </a:r>
            <a:endParaRPr lang="zh-CN" altLang="en-US" sz="2400" b="1" dirty="0" smtClean="0"/>
          </a:p>
          <a:p>
            <a:pPr>
              <a:spcBef>
                <a:spcPts val="600"/>
              </a:spcBef>
            </a:pPr>
            <a:r>
              <a:rPr lang="en-US" altLang="zh-CN" sz="2400" b="1" dirty="0" smtClean="0"/>
              <a:t>background-break  </a:t>
            </a:r>
            <a:r>
              <a:rPr lang="zh-CN" altLang="en-US" sz="2400" b="1" dirty="0" smtClean="0"/>
              <a:t>指定内联元素的背景图像进行平铺时的循环方式，浏览器支持不友好，暂时不需要了解</a:t>
            </a:r>
            <a:endParaRPr lang="zh-CN" altLang="en-US" sz="2400" b="1" dirty="0" smtClean="0"/>
          </a:p>
          <a:p>
            <a:pPr>
              <a:spcBef>
                <a:spcPts val="600"/>
              </a:spcBef>
            </a:pPr>
            <a:r>
              <a:rPr lang="zh-CN" altLang="en-US" sz="2400" b="1" dirty="0" smtClean="0"/>
              <a:t>注：兼容性，需要在前面加相关浏览器内核的标志</a:t>
            </a:r>
            <a:endParaRPr lang="en-US" altLang="zh-CN" sz="2400"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background-clip</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border-box/padding-box/content-box</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在</a:t>
                      </a:r>
                      <a:r>
                        <a:rPr lang="en-US" altLang="zh-CN" sz="2200" b="1" dirty="0" smtClean="0">
                          <a:latin typeface="Arial" panose="020B0604020202020204" pitchFamily="34" charset="0"/>
                          <a:cs typeface="Arial" panose="020B0604020202020204" pitchFamily="34" charset="0"/>
                        </a:rPr>
                        <a:t>CSS2</a:t>
                      </a:r>
                      <a:r>
                        <a:rPr lang="zh-CN" altLang="en-US" sz="2200" b="1" dirty="0" smtClean="0">
                          <a:latin typeface="Arial" panose="020B0604020202020204" pitchFamily="34" charset="0"/>
                          <a:cs typeface="Arial" panose="020B0604020202020204" pitchFamily="34" charset="0"/>
                        </a:rPr>
                        <a:t>中，背景的显示范围是指内部补白之内的范围，不包括边框；而在</a:t>
                      </a:r>
                      <a:r>
                        <a:rPr lang="en-US" altLang="zh-CN" sz="2200" b="1" dirty="0" smtClean="0">
                          <a:latin typeface="Arial" panose="020B0604020202020204" pitchFamily="34" charset="0"/>
                          <a:cs typeface="Arial" panose="020B0604020202020204" pitchFamily="34" charset="0"/>
                        </a:rPr>
                        <a:t>CSS2.1</a:t>
                      </a:r>
                      <a:r>
                        <a:rPr lang="zh-CN" altLang="en-US" sz="2200" b="1" dirty="0" smtClean="0">
                          <a:latin typeface="Arial" panose="020B0604020202020204" pitchFamily="34" charset="0"/>
                          <a:cs typeface="Arial" panose="020B0604020202020204" pitchFamily="34" charset="0"/>
                        </a:rPr>
                        <a:t>乃至</a:t>
                      </a:r>
                      <a:r>
                        <a:rPr lang="en-US" altLang="zh-CN" sz="2200" b="1" dirty="0" smtClean="0">
                          <a:latin typeface="Arial" panose="020B0604020202020204" pitchFamily="34" charset="0"/>
                          <a:cs typeface="Arial" panose="020B0604020202020204" pitchFamily="34" charset="0"/>
                        </a:rPr>
                        <a:t>CSS3</a:t>
                      </a:r>
                      <a:r>
                        <a:rPr lang="zh-CN" altLang="en-US" sz="2200" b="1" dirty="0" smtClean="0">
                          <a:latin typeface="Arial" panose="020B0604020202020204" pitchFamily="34" charset="0"/>
                          <a:cs typeface="Arial" panose="020B0604020202020204" pitchFamily="34" charset="0"/>
                        </a:rPr>
                        <a:t>中，背景的显示范围是指包括边框在内的范围。在</a:t>
                      </a:r>
                      <a:r>
                        <a:rPr lang="en-US" altLang="zh-CN" sz="2200" b="1" dirty="0" smtClean="0">
                          <a:latin typeface="Arial" panose="020B0604020202020204" pitchFamily="34" charset="0"/>
                          <a:cs typeface="Arial" panose="020B0604020202020204" pitchFamily="34" charset="0"/>
                        </a:rPr>
                        <a:t>CSS3</a:t>
                      </a:r>
                      <a:r>
                        <a:rPr lang="zh-CN" altLang="en-US" sz="2200" b="1" dirty="0" smtClean="0">
                          <a:latin typeface="Arial" panose="020B0604020202020204" pitchFamily="34" charset="0"/>
                          <a:cs typeface="Arial" panose="020B0604020202020204" pitchFamily="34" charset="0"/>
                        </a:rPr>
                        <a:t>中，可以使用</a:t>
                      </a:r>
                      <a:r>
                        <a:rPr lang="en-US" altLang="zh-CN" sz="2200" b="1" dirty="0" smtClean="0">
                          <a:latin typeface="Arial" panose="020B0604020202020204" pitchFamily="34" charset="0"/>
                          <a:cs typeface="Arial" panose="020B0604020202020204" pitchFamily="34" charset="0"/>
                        </a:rPr>
                        <a:t>background-clip</a:t>
                      </a:r>
                      <a:r>
                        <a:rPr lang="zh-CN" altLang="en-US" sz="2200" b="1" dirty="0" smtClean="0">
                          <a:latin typeface="Arial" panose="020B0604020202020204" pitchFamily="34" charset="0"/>
                          <a:cs typeface="Arial" panose="020B0604020202020204" pitchFamily="34" charset="0"/>
                        </a:rPr>
                        <a:t>来修改背景的显示范围，如果将</a:t>
                      </a:r>
                      <a:r>
                        <a:rPr lang="en-US" altLang="zh-CN" sz="2200" b="1" dirty="0" smtClean="0">
                          <a:latin typeface="Arial" panose="020B0604020202020204" pitchFamily="34" charset="0"/>
                          <a:cs typeface="Arial" panose="020B0604020202020204" pitchFamily="34" charset="0"/>
                        </a:rPr>
                        <a:t>background-clip</a:t>
                      </a:r>
                      <a:r>
                        <a:rPr lang="zh-CN" altLang="en-US" sz="2200" b="1" dirty="0" smtClean="0">
                          <a:latin typeface="Arial" panose="020B0604020202020204" pitchFamily="34" charset="0"/>
                          <a:cs typeface="Arial" panose="020B0604020202020204" pitchFamily="34" charset="0"/>
                        </a:rPr>
                        <a:t>的属性值设定为</a:t>
                      </a:r>
                      <a:r>
                        <a:rPr lang="en-US" altLang="zh-CN" sz="2200" b="1" dirty="0" smtClean="0">
                          <a:latin typeface="Arial" panose="020B0604020202020204" pitchFamily="34" charset="0"/>
                          <a:cs typeface="Arial" panose="020B0604020202020204" pitchFamily="34" charset="0"/>
                        </a:rPr>
                        <a:t>border</a:t>
                      </a:r>
                      <a:r>
                        <a:rPr lang="zh-CN" altLang="en-US" sz="2200" b="1" dirty="0" smtClean="0">
                          <a:latin typeface="Arial" panose="020B0604020202020204" pitchFamily="34" charset="0"/>
                          <a:cs typeface="Arial" panose="020B0604020202020204" pitchFamily="34" charset="0"/>
                        </a:rPr>
                        <a:t>，则背景范围包括边框，如果设定为</a:t>
                      </a:r>
                      <a:r>
                        <a:rPr lang="en-US" altLang="zh-CN" sz="2200" b="1" dirty="0" smtClean="0">
                          <a:latin typeface="Arial" panose="020B0604020202020204" pitchFamily="34" charset="0"/>
                          <a:cs typeface="Arial" panose="020B0604020202020204" pitchFamily="34" charset="0"/>
                        </a:rPr>
                        <a:t>padding</a:t>
                      </a:r>
                      <a:r>
                        <a:rPr lang="zh-CN" altLang="en-US" sz="2200" b="1" dirty="0" smtClean="0">
                          <a:latin typeface="Arial" panose="020B0604020202020204" pitchFamily="34" charset="0"/>
                          <a:cs typeface="Arial" panose="020B0604020202020204" pitchFamily="34" charset="0"/>
                        </a:rPr>
                        <a:t>，则不包括边框。</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border-box</a:t>
                      </a:r>
                      <a:r>
                        <a:rPr lang="zh-CN" altLang="en-US" sz="2200" b="1" dirty="0" smtClean="0">
                          <a:latin typeface="Arial" panose="020B0604020202020204" pitchFamily="34" charset="0"/>
                          <a:cs typeface="Arial" panose="020B0604020202020204" pitchFamily="34" charset="0"/>
                        </a:rPr>
                        <a:t>：背景被裁剪到边框盒。</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padding-box</a:t>
                      </a:r>
                      <a:r>
                        <a:rPr lang="zh-CN" altLang="en-US" sz="2200" b="1" dirty="0" smtClean="0">
                          <a:latin typeface="Arial" panose="020B0604020202020204" pitchFamily="34" charset="0"/>
                          <a:cs typeface="Arial" panose="020B0604020202020204" pitchFamily="34" charset="0"/>
                        </a:rPr>
                        <a:t>：背景被裁剪到内边距框。</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content-box</a:t>
                      </a:r>
                      <a:r>
                        <a:rPr lang="zh-CN" altLang="en-US" sz="2200" b="1" dirty="0" smtClean="0">
                          <a:latin typeface="Arial" panose="020B0604020202020204" pitchFamily="34" charset="0"/>
                          <a:cs typeface="Arial" panose="020B0604020202020204" pitchFamily="34" charset="0"/>
                        </a:rPr>
                        <a:t>：背景被裁剪到内容框。</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background-origin</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border-box/padding-box/content-box</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在绘制背景图像时，默认是从内部</a:t>
                      </a:r>
                      <a:r>
                        <a:rPr lang="en-US" altLang="zh-CN" sz="2200" b="1" dirty="0" smtClean="0">
                          <a:latin typeface="Arial" panose="020B0604020202020204" pitchFamily="34" charset="0"/>
                          <a:cs typeface="Arial" panose="020B0604020202020204" pitchFamily="34" charset="0"/>
                        </a:rPr>
                        <a:t>padding</a:t>
                      </a:r>
                      <a:r>
                        <a:rPr lang="zh-CN" altLang="en-US" sz="2200" b="1" dirty="0" smtClean="0">
                          <a:latin typeface="Arial" panose="020B0604020202020204" pitchFamily="34" charset="0"/>
                          <a:cs typeface="Arial" panose="020B0604020202020204" pitchFamily="34" charset="0"/>
                        </a:rPr>
                        <a:t>区域的左上角开始，但是可以利用</a:t>
                      </a:r>
                      <a:r>
                        <a:rPr lang="en-US" altLang="zh-CN" sz="2200" b="1" dirty="0" smtClean="0">
                          <a:latin typeface="Arial" panose="020B0604020202020204" pitchFamily="34" charset="0"/>
                          <a:cs typeface="Arial" panose="020B0604020202020204" pitchFamily="34" charset="0"/>
                        </a:rPr>
                        <a:t>background-origin</a:t>
                      </a:r>
                      <a:r>
                        <a:rPr lang="zh-CN" altLang="en-US" sz="2200" b="1" dirty="0" smtClean="0">
                          <a:latin typeface="Arial" panose="020B0604020202020204" pitchFamily="34" charset="0"/>
                          <a:cs typeface="Arial" panose="020B0604020202020204" pitchFamily="34" charset="0"/>
                        </a:rPr>
                        <a:t>属性来指定绘制时从边框的左上角开始，或者从内容的左上角开始。</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background-size</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length/percentage/cover/contain</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在</a:t>
                      </a:r>
                      <a:r>
                        <a:rPr lang="en-US" altLang="zh-CN" sz="1800" b="1" dirty="0" smtClean="0">
                          <a:latin typeface="Arial" panose="020B0604020202020204" pitchFamily="34" charset="0"/>
                          <a:cs typeface="Arial" panose="020B0604020202020204" pitchFamily="34" charset="0"/>
                        </a:rPr>
                        <a:t>CSS3</a:t>
                      </a:r>
                      <a:r>
                        <a:rPr lang="zh-CN" altLang="en-US" sz="1800" b="1" dirty="0" smtClean="0">
                          <a:latin typeface="Arial" panose="020B0604020202020204" pitchFamily="34" charset="0"/>
                          <a:cs typeface="Arial" panose="020B0604020202020204" pitchFamily="34" charset="0"/>
                        </a:rPr>
                        <a:t>中，可以使用</a:t>
                      </a:r>
                      <a:r>
                        <a:rPr lang="en-US" altLang="zh-CN" sz="1800" b="1" dirty="0" smtClean="0">
                          <a:latin typeface="Arial" panose="020B0604020202020204" pitchFamily="34" charset="0"/>
                          <a:cs typeface="Arial" panose="020B0604020202020204" pitchFamily="34" charset="0"/>
                        </a:rPr>
                        <a:t>background-size</a:t>
                      </a:r>
                      <a:r>
                        <a:rPr lang="zh-CN" altLang="en-US" sz="1800" b="1" dirty="0" smtClean="0">
                          <a:latin typeface="Arial" panose="020B0604020202020204" pitchFamily="34" charset="0"/>
                          <a:cs typeface="Arial" panose="020B0604020202020204" pitchFamily="34" charset="0"/>
                        </a:rPr>
                        <a:t>属性来指定背景图像的大小。</a:t>
                      </a:r>
                      <a:endParaRPr lang="en-US" altLang="zh-CN"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length</a:t>
                      </a:r>
                      <a:r>
                        <a:rPr lang="zh-CN" altLang="en-US" sz="1800" b="1" dirty="0" smtClean="0">
                          <a:latin typeface="Arial" panose="020B0604020202020204" pitchFamily="34" charset="0"/>
                          <a:cs typeface="Arial" panose="020B0604020202020204" pitchFamily="34" charset="0"/>
                        </a:rPr>
                        <a:t>：设置背景图像的高度和宽度。</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第一个值设置宽度，第二个值设置高度。</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如果只设置一个值，则第二个值会被设置为 </a:t>
                      </a:r>
                      <a:r>
                        <a:rPr lang="en-US" altLang="zh-CN" sz="1800" b="1" dirty="0" smtClean="0">
                          <a:latin typeface="Arial" panose="020B0604020202020204" pitchFamily="34" charset="0"/>
                          <a:cs typeface="Arial" panose="020B0604020202020204" pitchFamily="34" charset="0"/>
                        </a:rPr>
                        <a:t>"auto"</a:t>
                      </a:r>
                      <a:r>
                        <a:rPr lang="zh-CN" altLang="en-US" sz="1800" b="1" dirty="0" smtClean="0">
                          <a:latin typeface="Arial" panose="020B0604020202020204" pitchFamily="34" charset="0"/>
                          <a:cs typeface="Arial" panose="020B0604020202020204" pitchFamily="34" charset="0"/>
                        </a:rPr>
                        <a:t>。</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percentage</a:t>
                      </a:r>
                      <a:r>
                        <a:rPr lang="zh-CN" altLang="en-US" sz="1800" b="1" dirty="0" smtClean="0">
                          <a:latin typeface="Arial" panose="020B0604020202020204" pitchFamily="34" charset="0"/>
                          <a:cs typeface="Arial" panose="020B0604020202020204" pitchFamily="34" charset="0"/>
                        </a:rPr>
                        <a:t>：以父元素的百分比来设置背景图像的宽度和高度。</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第一个值设置宽度，第二个值设置高度。</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如果只设置一个值，则第二个值会被设置为 </a:t>
                      </a:r>
                      <a:r>
                        <a:rPr lang="en-US" altLang="zh-CN" sz="1800" b="1" dirty="0" smtClean="0">
                          <a:latin typeface="Arial" panose="020B0604020202020204" pitchFamily="34" charset="0"/>
                          <a:cs typeface="Arial" panose="020B0604020202020204" pitchFamily="34" charset="0"/>
                        </a:rPr>
                        <a:t>"auto"</a:t>
                      </a:r>
                      <a:r>
                        <a:rPr lang="zh-CN" altLang="en-US" sz="1800" b="1" dirty="0" smtClean="0">
                          <a:latin typeface="Arial" panose="020B0604020202020204" pitchFamily="34" charset="0"/>
                          <a:cs typeface="Arial" panose="020B0604020202020204" pitchFamily="34" charset="0"/>
                        </a:rPr>
                        <a:t>。</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cover</a:t>
                      </a:r>
                      <a:r>
                        <a:rPr lang="zh-CN" altLang="en-US" sz="1800" b="1" dirty="0" smtClean="0">
                          <a:latin typeface="Arial" panose="020B0604020202020204" pitchFamily="34" charset="0"/>
                          <a:cs typeface="Arial" panose="020B0604020202020204" pitchFamily="34" charset="0"/>
                        </a:rPr>
                        <a:t>：把背景图像扩展至足够大，以使背景图像完全覆盖背景区域。</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800" b="1" dirty="0" smtClean="0">
                          <a:latin typeface="Arial" panose="020B0604020202020204" pitchFamily="34" charset="0"/>
                          <a:cs typeface="Arial" panose="020B0604020202020204" pitchFamily="34" charset="0"/>
                        </a:rPr>
                        <a:t>背景图像的某些部分也许无法显示在背景定位区域中。</a:t>
                      </a:r>
                      <a:endParaRPr lang="zh-CN" altLang="en-US" sz="18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1800" b="1" dirty="0" smtClean="0">
                          <a:latin typeface="Arial" panose="020B0604020202020204" pitchFamily="34" charset="0"/>
                          <a:cs typeface="Arial" panose="020B0604020202020204" pitchFamily="34" charset="0"/>
                        </a:rPr>
                        <a:t>contain</a:t>
                      </a:r>
                      <a:r>
                        <a:rPr lang="zh-CN" altLang="en-US" sz="1800" b="1" dirty="0" smtClean="0">
                          <a:latin typeface="Arial" panose="020B0604020202020204" pitchFamily="34" charset="0"/>
                          <a:cs typeface="Arial" panose="020B0604020202020204" pitchFamily="34" charset="0"/>
                        </a:rPr>
                        <a:t>：把图像图像扩展至最大尺寸，以使其宽度和高度完全适应内容区域。</a:t>
                      </a:r>
                      <a:endParaRPr lang="en-US" altLang="zh-CN" sz="18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background-break</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continuous/bounding-box/each-box</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750347">
                <a:tc>
                  <a:txBody>
                    <a:bodyPr/>
                    <a:lstStyle/>
                    <a:p>
                      <a:pPr algn="r"/>
                      <a:r>
                        <a:rPr lang="zh-CN" altLang="en-US" sz="2400" b="1" dirty="0" smtClean="0">
                          <a:latin typeface="Arial" panose="020B0604020202020204" pitchFamily="34" charset="0"/>
                          <a:cs typeface="Arial" panose="020B0604020202020204" pitchFamily="34" charset="0"/>
                        </a:rPr>
                        <a:t>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200" b="1" dirty="0" smtClean="0">
                          <a:latin typeface="Arial" panose="020B0604020202020204" pitchFamily="34" charset="0"/>
                          <a:cs typeface="Arial" panose="020B0604020202020204" pitchFamily="34" charset="0"/>
                        </a:rPr>
                        <a:t>在</a:t>
                      </a:r>
                      <a:r>
                        <a:rPr lang="en-US" altLang="zh-CN" sz="2200" b="1" dirty="0" smtClean="0">
                          <a:latin typeface="Arial" panose="020B0604020202020204" pitchFamily="34" charset="0"/>
                          <a:cs typeface="Arial" panose="020B0604020202020204" pitchFamily="34" charset="0"/>
                        </a:rPr>
                        <a:t>CSS3</a:t>
                      </a:r>
                      <a:r>
                        <a:rPr lang="zh-CN" altLang="en-US" sz="2200" b="1" dirty="0" smtClean="0">
                          <a:latin typeface="Arial" panose="020B0604020202020204" pitchFamily="34" charset="0"/>
                          <a:cs typeface="Arial" panose="020B0604020202020204" pitchFamily="34" charset="0"/>
                        </a:rPr>
                        <a:t>中，可以使用</a:t>
                      </a:r>
                      <a:r>
                        <a:rPr lang="en-US" altLang="zh-CN" sz="2200" b="1" dirty="0" smtClean="0">
                          <a:latin typeface="Arial" panose="020B0604020202020204" pitchFamily="34" charset="0"/>
                          <a:cs typeface="Arial" panose="020B0604020202020204" pitchFamily="34" charset="0"/>
                        </a:rPr>
                        <a:t>background-break</a:t>
                      </a:r>
                      <a:r>
                        <a:rPr lang="zh-CN" altLang="en-US" sz="2200" b="1" dirty="0" smtClean="0">
                          <a:latin typeface="Arial" panose="020B0604020202020204" pitchFamily="34" charset="0"/>
                          <a:cs typeface="Arial" panose="020B0604020202020204" pitchFamily="34" charset="0"/>
                        </a:rPr>
                        <a:t>属性来指定平铺</a:t>
                      </a:r>
                      <a:r>
                        <a:rPr lang="zh-CN" altLang="en-US" sz="2200" b="1" dirty="0" smtClean="0">
                          <a:solidFill>
                            <a:srgbClr val="FF0000"/>
                          </a:solidFill>
                          <a:latin typeface="Arial" panose="020B0604020202020204" pitchFamily="34" charset="0"/>
                          <a:cs typeface="Arial" panose="020B0604020202020204" pitchFamily="34" charset="0"/>
                        </a:rPr>
                        <a:t>内联元素</a:t>
                      </a:r>
                      <a:r>
                        <a:rPr lang="zh-CN" altLang="en-US" sz="2200" b="1" dirty="0" smtClean="0">
                          <a:latin typeface="Arial" panose="020B0604020202020204" pitchFamily="34" charset="0"/>
                          <a:cs typeface="Arial" panose="020B0604020202020204" pitchFamily="34" charset="0"/>
                        </a:rPr>
                        <a:t>背景图像时的循环方式，可以指定</a:t>
                      </a:r>
                      <a:r>
                        <a:rPr lang="en-US" altLang="zh-CN" sz="2200" b="1" dirty="0" smtClean="0">
                          <a:latin typeface="Arial" panose="020B0604020202020204" pitchFamily="34" charset="0"/>
                          <a:cs typeface="Arial" panose="020B0604020202020204" pitchFamily="34" charset="0"/>
                        </a:rPr>
                        <a:t>bounding-box</a:t>
                      </a:r>
                      <a:r>
                        <a:rPr lang="zh-CN" altLang="en-US" sz="2200" b="1" dirty="0" smtClean="0">
                          <a:latin typeface="Arial" panose="020B0604020202020204" pitchFamily="34" charset="0"/>
                          <a:cs typeface="Arial" panose="020B0604020202020204" pitchFamily="34" charset="0"/>
                        </a:rPr>
                        <a:t>、</a:t>
                      </a:r>
                      <a:r>
                        <a:rPr lang="en-US" altLang="zh-CN" sz="2200" b="1" dirty="0" smtClean="0">
                          <a:latin typeface="Arial" panose="020B0604020202020204" pitchFamily="34" charset="0"/>
                          <a:cs typeface="Arial" panose="020B0604020202020204" pitchFamily="34" charset="0"/>
                        </a:rPr>
                        <a:t>each-box</a:t>
                      </a:r>
                      <a:r>
                        <a:rPr lang="zh-CN" altLang="en-US" sz="2200" b="1" dirty="0" smtClean="0">
                          <a:latin typeface="Arial" panose="020B0604020202020204" pitchFamily="34" charset="0"/>
                          <a:cs typeface="Arial" panose="020B0604020202020204" pitchFamily="34" charset="0"/>
                        </a:rPr>
                        <a:t>和</a:t>
                      </a:r>
                      <a:r>
                        <a:rPr lang="en-US" altLang="zh-CN" sz="2200" b="1" dirty="0" smtClean="0">
                          <a:latin typeface="Arial" panose="020B0604020202020204" pitchFamily="34" charset="0"/>
                          <a:cs typeface="Arial" panose="020B0604020202020204" pitchFamily="34" charset="0"/>
                        </a:rPr>
                        <a:t>continuous</a:t>
                      </a:r>
                      <a:r>
                        <a:rPr lang="zh-CN" altLang="en-US" sz="2200" b="1" dirty="0" smtClean="0">
                          <a:latin typeface="Arial" panose="020B0604020202020204" pitchFamily="34" charset="0"/>
                          <a:cs typeface="Arial" panose="020B0604020202020204" pitchFamily="34" charset="0"/>
                        </a:rPr>
                        <a:t>这三种循环方式。</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continuous</a:t>
                      </a:r>
                      <a:r>
                        <a:rPr lang="zh-CN" altLang="en-US" sz="2200" b="1" dirty="0" smtClean="0">
                          <a:latin typeface="Arial" panose="020B0604020202020204" pitchFamily="34" charset="0"/>
                          <a:cs typeface="Arial" panose="020B0604020202020204" pitchFamily="34" charset="0"/>
                        </a:rPr>
                        <a:t>：此属性是默认值，忽视区域之间的间隔空隙（给它们应用图片就好像把它们看成一个区域一样）</a:t>
                      </a:r>
                      <a:br>
                        <a:rPr lang="zh-CN" altLang="en-US" sz="2200" b="1" dirty="0" smtClean="0">
                          <a:latin typeface="Arial" panose="020B0604020202020204" pitchFamily="34" charset="0"/>
                          <a:cs typeface="Arial" panose="020B0604020202020204" pitchFamily="34" charset="0"/>
                        </a:rPr>
                      </a:br>
                      <a:r>
                        <a:rPr lang="en-US" altLang="zh-CN" sz="2200" b="1" dirty="0" smtClean="0">
                          <a:latin typeface="Arial" panose="020B0604020202020204" pitchFamily="34" charset="0"/>
                          <a:cs typeface="Arial" panose="020B0604020202020204" pitchFamily="34" charset="0"/>
                        </a:rPr>
                        <a:t>bounding-box</a:t>
                      </a:r>
                      <a:r>
                        <a:rPr lang="zh-CN" altLang="en-US" sz="2200" b="1" dirty="0" smtClean="0">
                          <a:latin typeface="Arial" panose="020B0604020202020204" pitchFamily="34" charset="0"/>
                          <a:cs typeface="Arial" panose="020B0604020202020204" pitchFamily="34" charset="0"/>
                        </a:rPr>
                        <a:t>：重新考虑区域之间的间隔</a:t>
                      </a:r>
                      <a:br>
                        <a:rPr lang="zh-CN" altLang="en-US" sz="2200" b="1" dirty="0" smtClean="0">
                          <a:latin typeface="Arial" panose="020B0604020202020204" pitchFamily="34" charset="0"/>
                          <a:cs typeface="Arial" panose="020B0604020202020204" pitchFamily="34" charset="0"/>
                        </a:rPr>
                      </a:br>
                      <a:r>
                        <a:rPr lang="en-US" altLang="zh-CN" sz="2200" b="1" dirty="0" smtClean="0">
                          <a:latin typeface="Arial" panose="020B0604020202020204" pitchFamily="34" charset="0"/>
                          <a:cs typeface="Arial" panose="020B0604020202020204" pitchFamily="34" charset="0"/>
                        </a:rPr>
                        <a:t>each-box</a:t>
                      </a:r>
                      <a:r>
                        <a:rPr lang="zh-CN" altLang="en-US" sz="2200" b="1" dirty="0" smtClean="0">
                          <a:latin typeface="Arial" panose="020B0604020202020204" pitchFamily="34" charset="0"/>
                          <a:cs typeface="Arial" panose="020B0604020202020204" pitchFamily="34" charset="0"/>
                        </a:rPr>
                        <a:t>：对每一个独立的标签区域进行背景的重新划分。</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2</a:t>
            </a:r>
            <a:r>
              <a:rPr lang="zh-CN" altLang="en-US" sz="2400" b="1" dirty="0" smtClean="0"/>
              <a:t>）在一个元素中添加多张背景图片</a:t>
            </a:r>
            <a:endParaRPr lang="zh-CN" altLang="en-US" sz="2400" b="1" dirty="0" smtClean="0"/>
          </a:p>
          <a:p>
            <a:pPr>
              <a:spcBef>
                <a:spcPts val="600"/>
              </a:spcBef>
            </a:pPr>
            <a:r>
              <a:rPr lang="zh-CN" altLang="en-US" sz="2400" b="1" dirty="0" smtClean="0"/>
              <a:t>在</a:t>
            </a:r>
            <a:r>
              <a:rPr lang="en-US" altLang="zh-CN" sz="2400" b="1" dirty="0" smtClean="0"/>
              <a:t>CSS3</a:t>
            </a:r>
            <a:r>
              <a:rPr lang="zh-CN" altLang="en-US" sz="2400" b="1" dirty="0" smtClean="0"/>
              <a:t>中可以在一个元素里显示多个背景图像，还可以将多个背景图像进行重叠显示，从而使得背景图像中所用素材的调整变得更加容易。</a:t>
            </a:r>
            <a:endParaRPr lang="en-US" altLang="zh-CN" sz="2400" b="1"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786346"/>
          </a:xfrm>
          <a:prstGeom prst="rect">
            <a:avLst/>
          </a:prstGeom>
        </p:spPr>
        <p:txBody>
          <a:bodyPr/>
          <a:lstStyle/>
          <a:p>
            <a:pPr>
              <a:spcBef>
                <a:spcPts val="600"/>
              </a:spcBef>
            </a:pPr>
            <a:r>
              <a:rPr lang="zh-CN" altLang="en-US" sz="2000" b="1" dirty="0" smtClean="0"/>
              <a:t>例如：</a:t>
            </a:r>
            <a:endParaRPr lang="en-US" altLang="zh-CN" sz="2000" b="1" dirty="0" smtClean="0"/>
          </a:p>
          <a:p>
            <a:pPr>
              <a:spcBef>
                <a:spcPts val="600"/>
              </a:spcBef>
            </a:pPr>
            <a:r>
              <a:rPr lang="en-US" altLang="zh-CN" sz="2000" b="1" dirty="0" smtClean="0"/>
              <a:t>div{</a:t>
            </a:r>
            <a:endParaRPr lang="en-US" altLang="zh-CN" sz="2000" b="1" dirty="0" smtClean="0"/>
          </a:p>
          <a:p>
            <a:pPr>
              <a:spcBef>
                <a:spcPts val="600"/>
              </a:spcBef>
            </a:pPr>
            <a:r>
              <a:rPr lang="en-US" altLang="zh-CN" sz="2000" b="1" dirty="0" smtClean="0"/>
              <a:t>background-</a:t>
            </a:r>
            <a:r>
              <a:rPr lang="en-US" altLang="zh-CN" sz="2000" b="1" dirty="0" err="1" smtClean="0"/>
              <a:t>image:url</a:t>
            </a:r>
            <a:r>
              <a:rPr lang="en-US" altLang="zh-CN" sz="2000" b="1" dirty="0" smtClean="0"/>
              <a:t>(flower-red.png), </a:t>
            </a:r>
            <a:r>
              <a:rPr lang="en-US" altLang="zh-CN" sz="2000" b="1" dirty="0" err="1" smtClean="0"/>
              <a:t>url</a:t>
            </a:r>
            <a:r>
              <a:rPr lang="en-US" altLang="zh-CN" sz="2000" b="1" dirty="0" smtClean="0"/>
              <a:t>(flower-green.png),</a:t>
            </a:r>
            <a:r>
              <a:rPr lang="en-US" altLang="zh-CN" sz="2000" b="1" dirty="0" err="1" smtClean="0"/>
              <a:t>url</a:t>
            </a:r>
            <a:r>
              <a:rPr lang="en-US" altLang="zh-CN" sz="2000" b="1" dirty="0" smtClean="0"/>
              <a:t>(sky.jpg);</a:t>
            </a:r>
            <a:endParaRPr lang="en-US" altLang="zh-CN" sz="2000" b="1" dirty="0" smtClean="0"/>
          </a:p>
          <a:p>
            <a:pPr>
              <a:spcBef>
                <a:spcPts val="600"/>
              </a:spcBef>
            </a:pPr>
            <a:r>
              <a:rPr lang="en-US" altLang="zh-CN" sz="2000" b="1" dirty="0" smtClean="0"/>
              <a:t>background-repeat: no-repeat, repeat-x, no-repeat; </a:t>
            </a:r>
            <a:endParaRPr lang="en-US" altLang="zh-CN" sz="2000" b="1" dirty="0" smtClean="0"/>
          </a:p>
          <a:p>
            <a:pPr>
              <a:spcBef>
                <a:spcPts val="600"/>
              </a:spcBef>
            </a:pPr>
            <a:r>
              <a:rPr lang="en-US" altLang="zh-CN" sz="2000" b="1" dirty="0" smtClean="0"/>
              <a:t>background-position: 3% 98%, center </a:t>
            </a:r>
            <a:r>
              <a:rPr lang="en-US" altLang="zh-CN" sz="2000" b="1" dirty="0" err="1" smtClean="0"/>
              <a:t>center</a:t>
            </a:r>
            <a:r>
              <a:rPr lang="en-US" altLang="zh-CN" sz="2000" b="1" dirty="0" smtClean="0"/>
              <a:t>, right top;        </a:t>
            </a:r>
            <a:endParaRPr lang="en-US" altLang="zh-CN" sz="2000" b="1" dirty="0" smtClean="0"/>
          </a:p>
          <a:p>
            <a:pPr>
              <a:spcBef>
                <a:spcPts val="600"/>
              </a:spcBef>
            </a:pPr>
            <a:r>
              <a:rPr lang="en-US" altLang="zh-CN" sz="2000" b="1" dirty="0" smtClean="0"/>
              <a:t>width: 300px;        </a:t>
            </a:r>
            <a:endParaRPr lang="en-US" altLang="zh-CN" sz="2000" b="1" dirty="0" smtClean="0"/>
          </a:p>
          <a:p>
            <a:pPr>
              <a:spcBef>
                <a:spcPts val="600"/>
              </a:spcBef>
            </a:pPr>
            <a:r>
              <a:rPr lang="en-US" altLang="zh-CN" sz="2000" b="1" dirty="0" smtClean="0"/>
              <a:t>padding: 90px 0px; </a:t>
            </a:r>
            <a:endParaRPr lang="en-US" altLang="zh-CN" sz="2000" b="1" dirty="0" smtClean="0"/>
          </a:p>
          <a:p>
            <a:pPr>
              <a:spcBef>
                <a:spcPts val="600"/>
              </a:spcBef>
            </a:pPr>
            <a:r>
              <a:rPr lang="en-US" altLang="zh-CN" sz="2000" b="1" dirty="0" smtClean="0"/>
              <a:t>}</a:t>
            </a:r>
            <a:endParaRPr lang="en-US" altLang="zh-CN" sz="2000" b="1" dirty="0" smtClean="0"/>
          </a:p>
          <a:p>
            <a:pPr>
              <a:spcBef>
                <a:spcPts val="600"/>
              </a:spcBef>
            </a:pPr>
            <a:endParaRPr lang="en-US" altLang="zh-CN" sz="2000" b="1" dirty="0" smtClean="0"/>
          </a:p>
          <a:p>
            <a:pPr>
              <a:spcBef>
                <a:spcPts val="600"/>
              </a:spcBef>
            </a:pPr>
            <a:r>
              <a:rPr lang="zh-CN" altLang="en-US" sz="2000" b="1" dirty="0" smtClean="0"/>
              <a:t>注意：第一个定义的背景图片在最上面的，最后定义的是在最下面的。使用</a:t>
            </a:r>
            <a:r>
              <a:rPr lang="en-US" altLang="zh-CN" sz="2000" b="1" dirty="0" smtClean="0"/>
              <a:t>background-repeat</a:t>
            </a:r>
            <a:r>
              <a:rPr lang="zh-CN" altLang="en-US" sz="2000" b="1" dirty="0" smtClean="0"/>
              <a:t>和</a:t>
            </a:r>
            <a:r>
              <a:rPr lang="en-US" altLang="zh-CN" sz="2000" b="1" dirty="0" smtClean="0"/>
              <a:t>background-position</a:t>
            </a:r>
            <a:r>
              <a:rPr lang="zh-CN" altLang="en-US" sz="2000" b="1" dirty="0" smtClean="0"/>
              <a:t>可以单独指定背景图像中某个文件的平铺方式与放置的位置</a:t>
            </a:r>
            <a:endParaRPr lang="en-US" altLang="zh-CN" sz="2000" b="1"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786346"/>
          </a:xfrm>
          <a:prstGeom prst="rect">
            <a:avLst/>
          </a:prstGeom>
        </p:spPr>
        <p:txBody>
          <a:bodyPr/>
          <a:lstStyle/>
          <a:p>
            <a:pPr>
              <a:spcBef>
                <a:spcPts val="600"/>
              </a:spcBef>
            </a:pPr>
            <a:r>
              <a:rPr lang="zh-CN" altLang="en-US" sz="2400" b="1" dirty="0" smtClean="0"/>
              <a:t>允许多重指定并配合着多个图像文件一起利用的属性有如下几个：</a:t>
            </a:r>
            <a:endParaRPr lang="en-US" altLang="zh-CN" sz="2400" b="1" dirty="0" smtClean="0"/>
          </a:p>
          <a:p>
            <a:pPr>
              <a:spcBef>
                <a:spcPts val="600"/>
              </a:spcBef>
              <a:buFont typeface="Wingdings" panose="05000000000000000000" pitchFamily="2" charset="2"/>
              <a:buChar char="Ø"/>
            </a:pPr>
            <a:r>
              <a:rPr lang="en-US" altLang="zh-CN" sz="2400" b="1" dirty="0" smtClean="0"/>
              <a:t> background-image</a:t>
            </a:r>
            <a:endParaRPr lang="en-US" altLang="zh-CN" sz="2400" b="1" dirty="0" smtClean="0"/>
          </a:p>
          <a:p>
            <a:pPr>
              <a:spcBef>
                <a:spcPts val="600"/>
              </a:spcBef>
              <a:buFont typeface="Wingdings" panose="05000000000000000000" pitchFamily="2" charset="2"/>
              <a:buChar char="Ø"/>
            </a:pPr>
            <a:r>
              <a:rPr lang="en-US" altLang="zh-CN" sz="2400" b="1" dirty="0" smtClean="0"/>
              <a:t> background-repeat</a:t>
            </a:r>
            <a:endParaRPr lang="en-US" altLang="zh-CN" sz="2400" b="1" dirty="0" smtClean="0"/>
          </a:p>
          <a:p>
            <a:pPr>
              <a:spcBef>
                <a:spcPts val="600"/>
              </a:spcBef>
              <a:buFont typeface="Wingdings" panose="05000000000000000000" pitchFamily="2" charset="2"/>
              <a:buChar char="Ø"/>
            </a:pPr>
            <a:r>
              <a:rPr lang="en-US" altLang="zh-CN" sz="2400" b="1" dirty="0" smtClean="0"/>
              <a:t> background-position</a:t>
            </a:r>
            <a:endParaRPr lang="en-US" altLang="zh-CN" sz="2400" b="1" dirty="0" smtClean="0"/>
          </a:p>
          <a:p>
            <a:pPr>
              <a:spcBef>
                <a:spcPts val="600"/>
              </a:spcBef>
              <a:buFont typeface="Wingdings" panose="05000000000000000000" pitchFamily="2" charset="2"/>
              <a:buChar char="Ø"/>
            </a:pPr>
            <a:r>
              <a:rPr lang="en-US" altLang="zh-CN" sz="2400" b="1" dirty="0" smtClean="0"/>
              <a:t> background-clip</a:t>
            </a:r>
            <a:endParaRPr lang="en-US" altLang="zh-CN" sz="2400" b="1" dirty="0" smtClean="0"/>
          </a:p>
          <a:p>
            <a:pPr>
              <a:spcBef>
                <a:spcPts val="600"/>
              </a:spcBef>
              <a:buFont typeface="Wingdings" panose="05000000000000000000" pitchFamily="2" charset="2"/>
              <a:buChar char="Ø"/>
            </a:pPr>
            <a:r>
              <a:rPr lang="en-US" altLang="zh-CN" sz="2400" b="1" dirty="0" smtClean="0"/>
              <a:t> background-origin</a:t>
            </a:r>
            <a:endParaRPr lang="en-US" altLang="zh-CN" sz="2400" b="1" dirty="0" smtClean="0"/>
          </a:p>
          <a:p>
            <a:pPr>
              <a:spcBef>
                <a:spcPts val="600"/>
              </a:spcBef>
              <a:buFont typeface="Wingdings" panose="05000000000000000000" pitchFamily="2" charset="2"/>
              <a:buChar char="Ø"/>
            </a:pPr>
            <a:r>
              <a:rPr lang="en-US" altLang="zh-CN" sz="2400" b="1" dirty="0" smtClean="0"/>
              <a:t> background-size</a:t>
            </a:r>
            <a:endParaRPr lang="en-US" altLang="zh-CN" sz="2400" b="1" dirty="0" smtClean="0"/>
          </a:p>
          <a:p>
            <a:pPr>
              <a:spcBef>
                <a:spcPts val="600"/>
              </a:spcBef>
            </a:pPr>
            <a:endParaRPr lang="en-US" altLang="zh-CN" sz="2000" b="1"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f</a:t>
            </a:r>
            <a:r>
              <a:rPr lang="zh-CN" altLang="en-US" sz="2400" b="1" dirty="0" smtClean="0"/>
              <a:t>、</a:t>
            </a:r>
            <a:r>
              <a:rPr lang="en-US" altLang="zh-CN" sz="2400" b="1" dirty="0" smtClean="0"/>
              <a:t> CSS3 </a:t>
            </a:r>
            <a:r>
              <a:rPr lang="zh-CN" altLang="en-US" sz="2400" b="1" dirty="0" smtClean="0"/>
              <a:t>颜色特性</a:t>
            </a:r>
            <a:endParaRPr lang="en-US" altLang="zh-CN" sz="2400" b="1" dirty="0" smtClean="0"/>
          </a:p>
          <a:p>
            <a:pPr>
              <a:spcBef>
                <a:spcPts val="600"/>
              </a:spcBef>
            </a:pPr>
            <a:endParaRPr lang="en-US" altLang="zh-CN" sz="2400" b="1" dirty="0" smtClean="0"/>
          </a:p>
          <a:p>
            <a:pPr>
              <a:spcBef>
                <a:spcPts val="600"/>
              </a:spcBef>
              <a:buFont typeface="Wingdings" panose="05000000000000000000" pitchFamily="2" charset="2"/>
              <a:buChar char="u"/>
            </a:pPr>
            <a:r>
              <a:rPr lang="en-US" altLang="zh-CN" sz="2000" b="1" dirty="0" smtClean="0"/>
              <a:t> </a:t>
            </a:r>
            <a:r>
              <a:rPr lang="en-US" altLang="zh-CN" sz="2000" b="1" dirty="0" err="1" smtClean="0"/>
              <a:t>rgba</a:t>
            </a:r>
            <a:r>
              <a:rPr lang="zh-CN" altLang="en-US" sz="2000" b="1" dirty="0" smtClean="0"/>
              <a:t>颜色模式</a:t>
            </a:r>
            <a:endParaRPr lang="en-US" altLang="zh-CN" sz="2000" b="1" dirty="0" smtClean="0"/>
          </a:p>
          <a:p>
            <a:pPr>
              <a:spcBef>
                <a:spcPts val="600"/>
              </a:spcBef>
            </a:pPr>
            <a:endParaRPr lang="en-US" altLang="zh-CN" sz="2000" b="1" dirty="0" smtClean="0"/>
          </a:p>
          <a:p>
            <a:pPr>
              <a:spcBef>
                <a:spcPts val="600"/>
              </a:spcBef>
            </a:pPr>
            <a:r>
              <a:rPr lang="en-US" altLang="zh-CN" sz="2000" b="1" dirty="0" err="1" smtClean="0"/>
              <a:t>rgba</a:t>
            </a:r>
            <a:r>
              <a:rPr lang="zh-CN" altLang="en-US" sz="2000" b="1" dirty="0" smtClean="0"/>
              <a:t>指的是“红色、绿色、蓝色和</a:t>
            </a:r>
            <a:r>
              <a:rPr lang="en-US" altLang="zh-CN" sz="2000" b="1" dirty="0" smtClean="0"/>
              <a:t>Alpha</a:t>
            </a:r>
            <a:r>
              <a:rPr lang="zh-CN" altLang="en-US" sz="2000" b="1" dirty="0" smtClean="0"/>
              <a:t>透明度”（</a:t>
            </a:r>
            <a:r>
              <a:rPr lang="en-US" altLang="zh-CN" sz="2000" b="1" dirty="0" smtClean="0"/>
              <a:t>Red-Green-Blue-Alpha</a:t>
            </a:r>
            <a:r>
              <a:rPr lang="zh-CN" altLang="en-US" sz="2000" b="1" dirty="0" smtClean="0"/>
              <a:t>）</a:t>
            </a:r>
            <a:endParaRPr lang="en-US" altLang="zh-CN" sz="2000" b="1" dirty="0" smtClean="0"/>
          </a:p>
          <a:p>
            <a:pPr>
              <a:spcBef>
                <a:spcPts val="600"/>
              </a:spcBef>
            </a:pPr>
            <a:endParaRPr lang="en-US" altLang="zh-CN" sz="2000" b="1" dirty="0" smtClean="0"/>
          </a:p>
          <a:p>
            <a:pPr>
              <a:spcBef>
                <a:spcPts val="600"/>
              </a:spcBef>
            </a:pPr>
            <a:r>
              <a:rPr lang="zh-CN" altLang="en-US" sz="2000" b="1" dirty="0" smtClean="0"/>
              <a:t>在</a:t>
            </a:r>
            <a:r>
              <a:rPr lang="en-US" altLang="zh-CN" sz="2000" b="1" dirty="0" err="1" smtClean="0"/>
              <a:t>rgba</a:t>
            </a:r>
            <a:r>
              <a:rPr lang="zh-CN" altLang="en-US" sz="2000" b="1" dirty="0" smtClean="0"/>
              <a:t>模式里，前三个参数分别是红色、绿色和蓝色的强度值，取值从</a:t>
            </a:r>
            <a:r>
              <a:rPr lang="en-US" altLang="zh-CN" sz="2000" b="1" dirty="0" smtClean="0"/>
              <a:t>0~255</a:t>
            </a:r>
            <a:r>
              <a:rPr lang="zh-CN" altLang="en-US" sz="2000" b="1" dirty="0" smtClean="0"/>
              <a:t>或</a:t>
            </a:r>
            <a:r>
              <a:rPr lang="en-US" altLang="zh-CN" sz="2000" b="1" dirty="0" smtClean="0"/>
              <a:t>0%~100%</a:t>
            </a:r>
            <a:r>
              <a:rPr lang="zh-CN" altLang="en-US" sz="2000" b="1" dirty="0" smtClean="0"/>
              <a:t>。透明度的取值从</a:t>
            </a:r>
            <a:r>
              <a:rPr lang="en-US" altLang="zh-CN" sz="2000" b="1" dirty="0" smtClean="0"/>
              <a:t>0</a:t>
            </a:r>
            <a:r>
              <a:rPr lang="zh-CN" altLang="en-US" sz="2000" b="1" dirty="0" smtClean="0"/>
              <a:t>（完全透明）到</a:t>
            </a:r>
            <a:r>
              <a:rPr lang="en-US" altLang="zh-CN" sz="2000" b="1" dirty="0" smtClean="0"/>
              <a:t>1</a:t>
            </a:r>
            <a:r>
              <a:rPr lang="zh-CN" altLang="en-US" sz="2000" b="1" dirty="0" smtClean="0"/>
              <a:t>（完全不透明）</a:t>
            </a:r>
            <a:endParaRPr lang="en-US" altLang="zh-CN"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7" name="文本框 38"/>
          <p:cNvSpPr txBox="1">
            <a:spLocks noChangeArrowheads="1"/>
          </p:cNvSpPr>
          <p:nvPr/>
        </p:nvSpPr>
        <p:spPr bwMode="auto">
          <a:xfrm>
            <a:off x="428596" y="1800557"/>
            <a:ext cx="8358246" cy="3749040"/>
          </a:xfrm>
          <a:prstGeom prst="rect">
            <a:avLst/>
          </a:prstGeom>
          <a:noFill/>
          <a:ln w="9525">
            <a:noFill/>
            <a:miter lim="800000"/>
          </a:ln>
        </p:spPr>
        <p:txBody>
          <a:bodyPr wrap="square">
            <a:spAutoFit/>
          </a:bodyPr>
          <a:lstStyle/>
          <a:p>
            <a:r>
              <a:rPr lang="zh-CN" altLang="en-US" sz="2400" b="1" dirty="0" smtClean="0"/>
              <a:t>在传统软件开发中，经常会提到向上兼容和向下兼容的概念。</a:t>
            </a:r>
            <a:endParaRPr lang="zh-CN" altLang="en-US" sz="2400" b="1" dirty="0" smtClean="0"/>
          </a:p>
          <a:p>
            <a:r>
              <a:rPr lang="zh-CN" altLang="en-US" sz="2400" b="1" dirty="0" smtClean="0"/>
              <a:t>渐进增强相当于向上兼容，而优雅降级相当于向下兼容。向下兼容指的是高版本支持低版本的或者说后期开发的版本支持和兼容早期开发的版本，向上兼容的很少。</a:t>
            </a:r>
            <a:endParaRPr lang="zh-CN" altLang="en-US" sz="2400" b="1" dirty="0" smtClean="0"/>
          </a:p>
          <a:p>
            <a:endParaRPr lang="zh-CN" altLang="en-US" sz="2400" b="1" dirty="0" smtClean="0"/>
          </a:p>
          <a:p>
            <a:r>
              <a:rPr lang="zh-CN" altLang="en-US" sz="2400" b="1" dirty="0" smtClean="0"/>
              <a:t>大多数软件都是向下兼容的，比如说Office2010能打开Office2007，Office2006，Office2005，Office2003等建的word文件，但是用Office2003就不能打开用Office2007，Office2010等建的word文件！</a:t>
            </a:r>
            <a:endParaRPr lang="zh-CN" altLang="en-US" sz="2400" b="1"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462174" cy="4320480"/>
          </a:xfrm>
          <a:prstGeom prst="rect">
            <a:avLst/>
          </a:prstGeom>
        </p:spPr>
        <p:txBody>
          <a:bodyPr/>
          <a:lstStyle/>
          <a:p>
            <a:pPr>
              <a:spcBef>
                <a:spcPts val="600"/>
              </a:spcBef>
              <a:buFont typeface="Wingdings" panose="05000000000000000000" pitchFamily="2" charset="2"/>
              <a:buChar char="u"/>
            </a:pPr>
            <a:r>
              <a:rPr lang="en-US" altLang="zh-CN" sz="2000" b="1" dirty="0" smtClean="0"/>
              <a:t> </a:t>
            </a:r>
            <a:r>
              <a:rPr lang="en-US" altLang="zh-CN" sz="2000" b="1" dirty="0" err="1" smtClean="0"/>
              <a:t>hsl</a:t>
            </a:r>
            <a:r>
              <a:rPr lang="zh-CN" altLang="en-US" sz="2000" b="1" dirty="0" smtClean="0"/>
              <a:t>颜色模式</a:t>
            </a:r>
            <a:endParaRPr lang="en-US" altLang="zh-CN" sz="2000" b="1" dirty="0" smtClean="0"/>
          </a:p>
          <a:p>
            <a:pPr>
              <a:spcBef>
                <a:spcPts val="600"/>
              </a:spcBef>
            </a:pPr>
            <a:r>
              <a:rPr lang="en-US" altLang="zh-CN" sz="2000" b="1" dirty="0" smtClean="0"/>
              <a:t>HSL</a:t>
            </a:r>
            <a:r>
              <a:rPr lang="zh-CN" altLang="en-US" sz="2000" b="1" dirty="0" smtClean="0"/>
              <a:t>色彩模式是工业界的一种颜色标准，是通过对色调</a:t>
            </a:r>
            <a:r>
              <a:rPr lang="en-US" altLang="zh-CN" sz="2000" b="1" dirty="0" smtClean="0"/>
              <a:t>(H)</a:t>
            </a:r>
            <a:r>
              <a:rPr lang="zh-CN" altLang="en-US" sz="2000" b="1" dirty="0" smtClean="0"/>
              <a:t>、饱和度</a:t>
            </a:r>
            <a:r>
              <a:rPr lang="en-US" altLang="zh-CN" sz="2000" b="1" dirty="0" smtClean="0"/>
              <a:t>(S)</a:t>
            </a:r>
            <a:r>
              <a:rPr lang="zh-CN" altLang="en-US" sz="2000" b="1" dirty="0" smtClean="0"/>
              <a:t>、亮度</a:t>
            </a:r>
            <a:r>
              <a:rPr lang="en-US" altLang="zh-CN" sz="2000" b="1" dirty="0" smtClean="0"/>
              <a:t>(L)</a:t>
            </a:r>
            <a:r>
              <a:rPr lang="zh-CN" altLang="en-US" sz="2000" b="1" dirty="0" smtClean="0"/>
              <a:t>三个颜色通道的变化以及它们相互之间的叠加来得到各式各样的颜色的，</a:t>
            </a:r>
            <a:r>
              <a:rPr lang="en-US" altLang="zh-CN" sz="2000" b="1" dirty="0" smtClean="0"/>
              <a:t>HSL</a:t>
            </a:r>
            <a:r>
              <a:rPr lang="zh-CN" altLang="en-US" sz="2000" b="1" dirty="0" smtClean="0"/>
              <a:t>即是代表色调，饱和度，亮度三个通道的颜色，这个标准几乎包括了人类视力所能感知的所有颜色，是目前运用最广的颜色系统之一。</a:t>
            </a:r>
            <a:endParaRPr lang="en-US" altLang="zh-CN" sz="2000" b="1" dirty="0" smtClean="0"/>
          </a:p>
          <a:p>
            <a:pPr>
              <a:spcBef>
                <a:spcPts val="600"/>
              </a:spcBef>
            </a:pPr>
            <a:endParaRPr lang="en-US" altLang="zh-CN" sz="2000" b="1" dirty="0" smtClean="0"/>
          </a:p>
          <a:p>
            <a:pPr>
              <a:spcBef>
                <a:spcPts val="600"/>
              </a:spcBef>
              <a:buFont typeface="Wingdings" panose="05000000000000000000" pitchFamily="2" charset="2"/>
              <a:buChar char="u"/>
            </a:pPr>
            <a:r>
              <a:rPr lang="en-US" altLang="zh-CN" sz="2000" b="1" dirty="0" smtClean="0"/>
              <a:t> </a:t>
            </a:r>
            <a:r>
              <a:rPr lang="en-US" altLang="zh-CN" sz="2000" b="1" dirty="0" err="1" smtClean="0"/>
              <a:t>hsla</a:t>
            </a:r>
            <a:r>
              <a:rPr lang="zh-CN" altLang="en-US" sz="2000" b="1" dirty="0" smtClean="0"/>
              <a:t>颜色模式</a:t>
            </a:r>
            <a:endParaRPr lang="en-US" altLang="zh-CN" sz="2000" b="1" dirty="0" smtClean="0"/>
          </a:p>
          <a:p>
            <a:pPr>
              <a:spcBef>
                <a:spcPts val="600"/>
              </a:spcBef>
            </a:pPr>
            <a:r>
              <a:rPr lang="en-US" altLang="zh-CN" sz="2000" b="1" dirty="0" smtClean="0"/>
              <a:t>HSLA</a:t>
            </a:r>
            <a:r>
              <a:rPr lang="zh-CN" altLang="en-US" sz="2000" b="1" dirty="0" smtClean="0"/>
              <a:t>则代表“色调、饱和度、亮度和</a:t>
            </a:r>
            <a:r>
              <a:rPr lang="en-US" altLang="zh-CN" sz="2000" b="1" dirty="0" smtClean="0"/>
              <a:t>Alpha</a:t>
            </a:r>
            <a:r>
              <a:rPr lang="zh-CN" altLang="en-US" sz="2000" b="1" dirty="0" smtClean="0"/>
              <a:t>透明度”（</a:t>
            </a:r>
            <a:r>
              <a:rPr lang="en-US" altLang="zh-CN" sz="2000" b="1" dirty="0" smtClean="0"/>
              <a:t>Hue-Saturation-Lightness-Alpha</a:t>
            </a:r>
            <a:r>
              <a:rPr lang="zh-CN" altLang="en-US" sz="2000" b="1" dirty="0" smtClean="0"/>
              <a:t>）。 </a:t>
            </a:r>
            <a:endParaRPr lang="en-US" altLang="zh-CN" sz="2000" b="1" dirty="0" smtClean="0"/>
          </a:p>
          <a:p>
            <a:pPr>
              <a:spcBef>
                <a:spcPts val="600"/>
              </a:spcBef>
            </a:pPr>
            <a:r>
              <a:rPr lang="zh-CN" altLang="en-US" sz="2000" b="1" dirty="0" smtClean="0"/>
              <a:t>在</a:t>
            </a:r>
            <a:r>
              <a:rPr lang="en-US" altLang="zh-CN" sz="2000" b="1" dirty="0" smtClean="0"/>
              <a:t>HSLA</a:t>
            </a:r>
            <a:r>
              <a:rPr lang="zh-CN" altLang="en-US" sz="2000" b="1" dirty="0" smtClean="0"/>
              <a:t>模式里，前三个参数则分别代表色调（</a:t>
            </a:r>
            <a:r>
              <a:rPr lang="en-US" altLang="zh-CN" sz="2000" b="1" dirty="0" smtClean="0"/>
              <a:t>0~360</a:t>
            </a:r>
            <a:r>
              <a:rPr lang="zh-CN" altLang="en-US" sz="2000" b="1" dirty="0" smtClean="0"/>
              <a:t>）、饱和度（</a:t>
            </a:r>
            <a:r>
              <a:rPr lang="en-US" altLang="zh-CN" sz="2000" b="1" dirty="0" smtClean="0"/>
              <a:t>0%~100%</a:t>
            </a:r>
            <a:r>
              <a:rPr lang="zh-CN" altLang="en-US" sz="2000" b="1" dirty="0" smtClean="0"/>
              <a:t>）和亮度（</a:t>
            </a:r>
            <a:r>
              <a:rPr lang="en-US" altLang="zh-CN" sz="2000" b="1" dirty="0" smtClean="0"/>
              <a:t>0%~100%</a:t>
            </a:r>
            <a:r>
              <a:rPr lang="zh-CN" altLang="en-US" sz="2000" b="1" dirty="0" smtClean="0"/>
              <a:t>）。透明度的取值从</a:t>
            </a:r>
            <a:r>
              <a:rPr lang="en-US" altLang="zh-CN" sz="2000" b="1" dirty="0" smtClean="0"/>
              <a:t>0</a:t>
            </a:r>
            <a:r>
              <a:rPr lang="zh-CN" altLang="en-US" sz="2000" b="1" dirty="0" smtClean="0"/>
              <a:t>（完全透明）到</a:t>
            </a:r>
            <a:r>
              <a:rPr lang="en-US" altLang="zh-CN" sz="2000" b="1" dirty="0" smtClean="0"/>
              <a:t>1</a:t>
            </a:r>
            <a:r>
              <a:rPr lang="zh-CN" altLang="en-US" sz="2000" b="1" dirty="0" smtClean="0"/>
              <a:t>（完全不透明）</a:t>
            </a:r>
            <a:br>
              <a:rPr lang="zh-CN" altLang="en-US" sz="2000" b="1" dirty="0" smtClean="0"/>
            </a:br>
            <a:endParaRPr lang="en-US" altLang="zh-CN" sz="2000" b="1"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g</a:t>
            </a:r>
            <a:r>
              <a:rPr lang="zh-CN" altLang="en-US" sz="2400" b="1" dirty="0" smtClean="0"/>
              <a:t>、 </a:t>
            </a:r>
            <a:r>
              <a:rPr lang="en-US" altLang="zh-CN" sz="2400" b="1" dirty="0" smtClean="0"/>
              <a:t>CSS3 </a:t>
            </a:r>
            <a:r>
              <a:rPr lang="zh-CN" altLang="en-US" sz="2400" b="1" dirty="0" smtClean="0"/>
              <a:t>边框的新增属性语法及应用</a:t>
            </a:r>
            <a:endParaRPr lang="en-US" altLang="zh-CN" sz="2400" b="1" dirty="0" smtClean="0"/>
          </a:p>
          <a:p>
            <a:pPr>
              <a:spcBef>
                <a:spcPts val="600"/>
              </a:spcBef>
            </a:pPr>
            <a:endParaRPr lang="en-US" altLang="zh-CN" sz="2400" b="1" dirty="0" smtClean="0"/>
          </a:p>
          <a:p>
            <a:pPr>
              <a:spcBef>
                <a:spcPts val="600"/>
              </a:spcBef>
            </a:pPr>
            <a:r>
              <a:rPr lang="en-US" altLang="zh-CN" sz="2400" b="1" dirty="0" smtClean="0"/>
              <a:t>1</a:t>
            </a:r>
            <a:r>
              <a:rPr lang="zh-CN" altLang="en-US" sz="2400" b="1" dirty="0" smtClean="0"/>
              <a:t>、</a:t>
            </a:r>
            <a:r>
              <a:rPr lang="en-US" altLang="zh-CN" sz="2400" b="1" dirty="0" smtClean="0"/>
              <a:t>border-</a:t>
            </a:r>
            <a:r>
              <a:rPr lang="en-US" altLang="zh-CN" sz="2400" b="1" dirty="0" err="1" smtClean="0"/>
              <a:t>raidus</a:t>
            </a:r>
            <a:r>
              <a:rPr lang="zh-CN" altLang="en-US" sz="2400" b="1" dirty="0" smtClean="0"/>
              <a:t>的用法</a:t>
            </a:r>
            <a:endParaRPr lang="en-US" altLang="zh-CN" sz="2400" b="1" dirty="0" smtClean="0"/>
          </a:p>
          <a:p>
            <a:pPr>
              <a:spcBef>
                <a:spcPts val="600"/>
              </a:spcBef>
            </a:pPr>
            <a:r>
              <a:rPr lang="en-US" altLang="zh-CN" sz="2000" b="1" dirty="0" smtClean="0"/>
              <a:t>div{width:150px;height:150px;margin-bottom: 10px;margin:20px auto;border:1px solid #f66;}</a:t>
            </a:r>
            <a:endParaRPr lang="en-US" altLang="zh-CN" sz="2000" b="1" dirty="0" smtClean="0"/>
          </a:p>
          <a:p>
            <a:pPr>
              <a:spcBef>
                <a:spcPts val="600"/>
              </a:spcBef>
            </a:pPr>
            <a:r>
              <a:rPr lang="en-US" altLang="zh-CN" sz="2000" b="1" dirty="0" smtClean="0"/>
              <a:t>#div1{border-radius: 10px;}</a:t>
            </a:r>
            <a:endParaRPr lang="en-US" altLang="zh-CN" sz="2000" b="1" dirty="0" smtClean="0"/>
          </a:p>
          <a:p>
            <a:pPr>
              <a:spcBef>
                <a:spcPts val="600"/>
              </a:spcBef>
            </a:pPr>
            <a:r>
              <a:rPr lang="en-US" altLang="zh-CN" sz="2000" b="1" dirty="0" smtClean="0"/>
              <a:t>#div2{border-radius: 10px 20px;}/*</a:t>
            </a:r>
            <a:r>
              <a:rPr lang="zh-CN" altLang="en-US" sz="2000" b="1" dirty="0" smtClean="0"/>
              <a:t>第一个值表示左上角、右下角；第二个值表示右上角、左下角。*</a:t>
            </a:r>
            <a:r>
              <a:rPr lang="en-US" altLang="zh-CN" sz="2000" b="1" dirty="0" smtClean="0"/>
              <a:t>/</a:t>
            </a:r>
            <a:endParaRPr lang="en-US" altLang="zh-CN" sz="2000" b="1" dirty="0" smtClean="0"/>
          </a:p>
          <a:p>
            <a:pPr>
              <a:spcBef>
                <a:spcPts val="600"/>
              </a:spcBef>
            </a:pPr>
            <a:r>
              <a:rPr lang="en-US" altLang="zh-CN" sz="2000" b="1" dirty="0" smtClean="0"/>
              <a:t>#div3{border-radius: 10px 20px 30px;}/*</a:t>
            </a:r>
            <a:r>
              <a:rPr lang="zh-CN" altLang="en-US" sz="2000" b="1" dirty="0" smtClean="0"/>
              <a:t>第一个值表示左上角；第二个值表示右上角、左下角；第三个值表示右下角。*</a:t>
            </a:r>
            <a:r>
              <a:rPr lang="en-US" altLang="zh-CN" sz="2000" b="1" dirty="0" smtClean="0"/>
              <a:t>/</a:t>
            </a:r>
            <a:endParaRPr lang="en-US" altLang="zh-CN" sz="2000" b="1" dirty="0" smtClean="0"/>
          </a:p>
          <a:p>
            <a:pPr>
              <a:spcBef>
                <a:spcPts val="600"/>
              </a:spcBef>
            </a:pPr>
            <a:r>
              <a:rPr lang="en-US" altLang="zh-CN" sz="2000" b="1" dirty="0" smtClean="0"/>
              <a:t>#div4{border-radius:10px 20px 30px 40px/20px 50px 30px 10px;}</a:t>
            </a:r>
            <a:endParaRPr lang="en-US" altLang="zh-CN" sz="2000" b="1" dirty="0" smtClean="0"/>
          </a:p>
          <a:p>
            <a:pPr>
              <a:spcBef>
                <a:spcPts val="600"/>
              </a:spcBef>
            </a:pPr>
            <a:r>
              <a:rPr lang="en-US" altLang="zh-CN" sz="2000" b="1" dirty="0" smtClean="0"/>
              <a:t>/*</a:t>
            </a:r>
            <a:r>
              <a:rPr lang="zh-CN" altLang="en-US" sz="2000" b="1" dirty="0" smtClean="0"/>
              <a:t>创建不对称的角</a:t>
            </a:r>
            <a:r>
              <a:rPr lang="en-US" altLang="zh-CN" sz="2000" b="1" dirty="0" smtClean="0"/>
              <a:t>–</a:t>
            </a:r>
            <a:r>
              <a:rPr lang="zh-CN" altLang="en-US" sz="2000" b="1" dirty="0" smtClean="0"/>
              <a:t>椭圆角</a:t>
            </a:r>
            <a:r>
              <a:rPr lang="en-US" altLang="zh-CN" sz="2000" b="1" dirty="0" smtClean="0"/>
              <a:t>,</a:t>
            </a:r>
            <a:r>
              <a:rPr lang="zh-CN" altLang="en-US" sz="2000" b="1" dirty="0" smtClean="0"/>
              <a:t>斜杠前面的一组四个值分别表示四个角的水平半径；斜杠后面的一组四个值分别表示四个角的垂直半径*</a:t>
            </a:r>
            <a:r>
              <a:rPr lang="en-US" altLang="zh-CN" sz="2000" b="1" dirty="0" smtClean="0"/>
              <a:t>/</a:t>
            </a:r>
            <a:endParaRPr lang="en-US" altLang="zh-CN" sz="2000"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357158" y="1785926"/>
            <a:ext cx="857256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border-color </a:t>
            </a:r>
            <a:r>
              <a:rPr lang="zh-CN" altLang="en-US" sz="2400" b="1" dirty="0" smtClean="0"/>
              <a:t>边框颜色</a:t>
            </a:r>
            <a:endParaRPr lang="en-US" altLang="zh-CN" sz="2400" b="1" dirty="0" smtClean="0"/>
          </a:p>
          <a:p>
            <a:pPr>
              <a:spcBef>
                <a:spcPts val="600"/>
              </a:spcBef>
            </a:pPr>
            <a:endParaRPr lang="en-US" altLang="zh-CN" sz="2400" b="1" dirty="0" smtClean="0"/>
          </a:p>
          <a:p>
            <a:pPr>
              <a:spcBef>
                <a:spcPts val="600"/>
              </a:spcBef>
            </a:pPr>
            <a:r>
              <a:rPr lang="en-US" altLang="zh-CN" sz="2400" b="1" dirty="0" smtClean="0"/>
              <a:t>border-color </a:t>
            </a:r>
            <a:r>
              <a:rPr lang="zh-CN" altLang="en-US" sz="2400" b="1" dirty="0" smtClean="0"/>
              <a:t>属性是一个简写属性，可设置一个元素的所有边框中可见部分的颜色，或者为 </a:t>
            </a:r>
            <a:r>
              <a:rPr lang="en-US" altLang="zh-CN" sz="2400" b="1" dirty="0" smtClean="0"/>
              <a:t>4 </a:t>
            </a:r>
            <a:r>
              <a:rPr lang="zh-CN" altLang="en-US" sz="2400" b="1" dirty="0" smtClean="0"/>
              <a:t>个边分别设置不同的颜色。</a:t>
            </a:r>
            <a:endParaRPr lang="en-US" altLang="zh-CN" sz="2400" b="1" dirty="0" smtClean="0"/>
          </a:p>
          <a:p>
            <a:pPr>
              <a:spcBef>
                <a:spcPts val="600"/>
              </a:spcBef>
            </a:pPr>
            <a:endParaRPr lang="en-US" altLang="zh-CN" sz="2400" b="1" dirty="0" smtClean="0"/>
          </a:p>
          <a:p>
            <a:pPr>
              <a:spcBef>
                <a:spcPts val="600"/>
              </a:spcBef>
            </a:pPr>
            <a:r>
              <a:rPr lang="zh-CN" altLang="en-US" sz="2400" b="1" dirty="0" smtClean="0"/>
              <a:t>例如：</a:t>
            </a:r>
            <a:endParaRPr lang="en-US" altLang="zh-CN" sz="2400" b="1" dirty="0" smtClean="0"/>
          </a:p>
          <a:p>
            <a:pPr>
              <a:spcBef>
                <a:spcPts val="600"/>
              </a:spcBef>
            </a:pPr>
            <a:r>
              <a:rPr lang="en-US" altLang="zh-CN" sz="2400" b="1" dirty="0" smtClean="0"/>
              <a:t>border-</a:t>
            </a:r>
            <a:r>
              <a:rPr lang="en-US" altLang="zh-CN" sz="2400" b="1" dirty="0" err="1" smtClean="0"/>
              <a:t>color:red</a:t>
            </a:r>
            <a:r>
              <a:rPr lang="en-US" altLang="zh-CN" sz="2400" b="1" dirty="0" smtClean="0"/>
              <a:t> green blue pink;</a:t>
            </a:r>
            <a:endParaRPr lang="en-US" altLang="zh-CN" sz="2400" b="1" dirty="0" smtClean="0"/>
          </a:p>
          <a:p>
            <a:pPr>
              <a:spcBef>
                <a:spcPts val="600"/>
              </a:spcBef>
            </a:pPr>
            <a:r>
              <a:rPr lang="en-US" altLang="zh-CN" sz="2400" b="1" dirty="0" smtClean="0"/>
              <a:t>border-</a:t>
            </a:r>
            <a:r>
              <a:rPr lang="en-US" altLang="zh-CN" sz="2400" b="1" dirty="0" err="1" smtClean="0"/>
              <a:t>color:red</a:t>
            </a:r>
            <a:r>
              <a:rPr lang="en-US" altLang="zh-CN" sz="2400" b="1" dirty="0" smtClean="0"/>
              <a:t> green blue;</a:t>
            </a:r>
            <a:endParaRPr lang="en-US" altLang="zh-CN" sz="2400" b="1" dirty="0" smtClean="0"/>
          </a:p>
          <a:p>
            <a:pPr>
              <a:spcBef>
                <a:spcPts val="600"/>
              </a:spcBef>
            </a:pPr>
            <a:r>
              <a:rPr lang="en-US" altLang="zh-CN" sz="2400" b="1" dirty="0" smtClean="0"/>
              <a:t>border-</a:t>
            </a:r>
            <a:r>
              <a:rPr lang="en-US" altLang="zh-CN" sz="2400" b="1" dirty="0" err="1" smtClean="0"/>
              <a:t>color:red</a:t>
            </a:r>
            <a:r>
              <a:rPr lang="en-US" altLang="zh-CN" sz="2400" b="1" dirty="0" smtClean="0"/>
              <a:t> green;</a:t>
            </a:r>
            <a:endParaRPr lang="en-US" altLang="zh-CN" sz="2400" b="1" dirty="0" smtClean="0"/>
          </a:p>
          <a:p>
            <a:pPr>
              <a:spcBef>
                <a:spcPts val="600"/>
              </a:spcBef>
            </a:pPr>
            <a:r>
              <a:rPr lang="en-US" altLang="zh-CN" sz="2400" b="1" dirty="0" smtClean="0"/>
              <a:t>border-</a:t>
            </a:r>
            <a:r>
              <a:rPr lang="en-US" altLang="zh-CN" sz="2400" b="1" dirty="0" err="1" smtClean="0"/>
              <a:t>color:red</a:t>
            </a:r>
            <a:r>
              <a:rPr lang="en-US" altLang="zh-CN" sz="2400" b="1" dirty="0" smtClean="0"/>
              <a:t>;</a:t>
            </a:r>
            <a:endParaRPr lang="en-US" altLang="zh-CN" sz="24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676456" cy="4572032"/>
          </a:xfrm>
          <a:prstGeom prst="rect">
            <a:avLst/>
          </a:prstGeom>
        </p:spPr>
        <p:txBody>
          <a:bodyPr/>
          <a:lstStyle/>
          <a:p>
            <a:pPr>
              <a:spcBef>
                <a:spcPts val="600"/>
              </a:spcBef>
            </a:pPr>
            <a:r>
              <a:rPr lang="en-US" altLang="zh-CN" sz="2400" b="1" dirty="0" smtClean="0"/>
              <a:t>3</a:t>
            </a:r>
            <a:r>
              <a:rPr lang="zh-CN" altLang="en-US" sz="2400" b="1" dirty="0" smtClean="0"/>
              <a:t>、使用图像边框</a:t>
            </a:r>
            <a:r>
              <a:rPr lang="en-US" altLang="zh-CN" sz="2400" b="1" dirty="0" smtClean="0"/>
              <a:t>border-image</a:t>
            </a:r>
            <a:endParaRPr lang="en-US" altLang="zh-CN" sz="2400" b="1" dirty="0" smtClean="0"/>
          </a:p>
          <a:p>
            <a:pPr>
              <a:spcBef>
                <a:spcPts val="600"/>
              </a:spcBef>
            </a:pPr>
            <a:endParaRPr lang="en-US" altLang="zh-CN" sz="2400" b="1" dirty="0" smtClean="0"/>
          </a:p>
          <a:p>
            <a:pPr>
              <a:spcBef>
                <a:spcPts val="600"/>
              </a:spcBef>
            </a:pPr>
            <a:r>
              <a:rPr lang="en-US" altLang="zh-CN" sz="2400" b="1" dirty="0" smtClean="0"/>
              <a:t>CSS3</a:t>
            </a:r>
            <a:r>
              <a:rPr lang="zh-CN" altLang="en-US" sz="2400" b="1" dirty="0" smtClean="0"/>
              <a:t>中增加了一个</a:t>
            </a:r>
            <a:r>
              <a:rPr lang="en-US" altLang="zh-CN" sz="2400" b="1" dirty="0" smtClean="0"/>
              <a:t>border-image</a:t>
            </a:r>
            <a:r>
              <a:rPr lang="zh-CN" altLang="en-US" sz="2400" b="1" dirty="0" smtClean="0"/>
              <a:t>属性，可以让处于随时变化状态的元素的长或宽的边框统一使用一个图像文件来绘制。使用</a:t>
            </a:r>
            <a:r>
              <a:rPr lang="en-US" altLang="zh-CN" sz="2400" b="1" dirty="0" smtClean="0"/>
              <a:t>border-image</a:t>
            </a:r>
            <a:r>
              <a:rPr lang="zh-CN" altLang="en-US" sz="2400" b="1" dirty="0" smtClean="0"/>
              <a:t>属性，会让浏览器在显示图像边框时，自动将所使用的图像分割为</a:t>
            </a:r>
            <a:r>
              <a:rPr lang="en-US" altLang="zh-CN" sz="2400" b="1" dirty="0" smtClean="0"/>
              <a:t>9</a:t>
            </a:r>
            <a:r>
              <a:rPr lang="zh-CN" altLang="en-US" sz="2400" b="1" dirty="0" smtClean="0"/>
              <a:t>部分进行处理，这样就不需要页面制作者再进行人工处理了。</a:t>
            </a:r>
            <a:endParaRPr lang="en-US" altLang="zh-CN" sz="2400" b="1" dirty="0" smtClean="0"/>
          </a:p>
          <a:p>
            <a:pPr>
              <a:spcBef>
                <a:spcPts val="600"/>
              </a:spcBef>
            </a:pPr>
            <a:endParaRPr lang="en-US" altLang="zh-CN" sz="2000" b="1" dirty="0" smtClean="0"/>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929222"/>
          </a:xfrm>
          <a:prstGeom prst="rect">
            <a:avLst/>
          </a:prstGeom>
        </p:spPr>
        <p:txBody>
          <a:bodyPr/>
          <a:lstStyle/>
          <a:p>
            <a:pPr>
              <a:spcBef>
                <a:spcPts val="600"/>
              </a:spcBef>
            </a:pPr>
            <a:r>
              <a:rPr lang="en-US" altLang="zh-CN" sz="2000" b="1" dirty="0" smtClean="0"/>
              <a:t>border-image </a:t>
            </a:r>
            <a:r>
              <a:rPr lang="zh-CN" altLang="en-US" sz="2000" b="1" dirty="0" smtClean="0"/>
              <a:t>属性是一个简写属性，用于设置以下属性：</a:t>
            </a:r>
            <a:endParaRPr lang="zh-CN" altLang="en-US" sz="2000" b="1" dirty="0" smtClean="0"/>
          </a:p>
          <a:p>
            <a:pPr>
              <a:spcBef>
                <a:spcPts val="600"/>
              </a:spcBef>
            </a:pPr>
            <a:r>
              <a:rPr lang="en-US" altLang="zh-CN" sz="2000" b="1" dirty="0" smtClean="0"/>
              <a:t>border-image-source</a:t>
            </a:r>
            <a:r>
              <a:rPr lang="zh-CN" altLang="en-US" sz="2000" b="1" dirty="0" smtClean="0"/>
              <a:t>：用在边框的图片的路径。</a:t>
            </a:r>
            <a:endParaRPr lang="en-US" altLang="zh-CN" sz="2000" b="1" dirty="0" smtClean="0"/>
          </a:p>
          <a:p>
            <a:pPr>
              <a:spcBef>
                <a:spcPts val="600"/>
              </a:spcBef>
            </a:pPr>
            <a:r>
              <a:rPr lang="en-US" altLang="zh-CN" sz="2000" b="1" dirty="0" smtClean="0"/>
              <a:t>border-image-slice</a:t>
            </a:r>
            <a:r>
              <a:rPr lang="zh-CN" altLang="en-US" sz="2000" b="1" dirty="0" smtClean="0"/>
              <a:t>：图片边框向内偏移。</a:t>
            </a:r>
            <a:endParaRPr lang="en-US" altLang="zh-CN" sz="2000" b="1" dirty="0" smtClean="0"/>
          </a:p>
          <a:p>
            <a:pPr>
              <a:spcBef>
                <a:spcPts val="600"/>
              </a:spcBef>
            </a:pPr>
            <a:r>
              <a:rPr lang="en-US" altLang="zh-CN" sz="2000" b="1" dirty="0" smtClean="0"/>
              <a:t>border-image-width</a:t>
            </a:r>
            <a:r>
              <a:rPr lang="zh-CN" altLang="en-US" sz="2000" b="1" dirty="0" smtClean="0"/>
              <a:t>：图片边框的宽度。</a:t>
            </a:r>
            <a:endParaRPr lang="en-US" altLang="zh-CN" sz="2000" b="1" dirty="0" smtClean="0"/>
          </a:p>
          <a:p>
            <a:pPr>
              <a:spcBef>
                <a:spcPts val="600"/>
              </a:spcBef>
            </a:pPr>
            <a:r>
              <a:rPr lang="en-US" altLang="zh-CN" sz="2000" b="1" dirty="0" smtClean="0"/>
              <a:t>border-image-outset</a:t>
            </a:r>
            <a:r>
              <a:rPr lang="zh-CN" altLang="en-US" sz="2000" b="1" dirty="0" smtClean="0"/>
              <a:t>：边框图像区域超出边框的量。</a:t>
            </a:r>
            <a:endParaRPr lang="en-US" altLang="zh-CN" sz="2000" b="1" dirty="0" smtClean="0"/>
          </a:p>
          <a:p>
            <a:pPr>
              <a:spcBef>
                <a:spcPts val="600"/>
              </a:spcBef>
            </a:pPr>
            <a:r>
              <a:rPr lang="en-US" altLang="zh-CN" sz="2000" b="1" dirty="0" smtClean="0"/>
              <a:t>border-image-repeat</a:t>
            </a:r>
            <a:r>
              <a:rPr lang="zh-CN" altLang="en-US" sz="2000" b="1" dirty="0" smtClean="0"/>
              <a:t>：图像边框是否应平铺</a:t>
            </a:r>
            <a:r>
              <a:rPr lang="en-US" altLang="zh-CN" sz="2000" b="1" dirty="0" smtClean="0"/>
              <a:t>(repeat)</a:t>
            </a:r>
            <a:r>
              <a:rPr lang="zh-CN" altLang="en-US" sz="2000" b="1" dirty="0" smtClean="0"/>
              <a:t>、铺满</a:t>
            </a:r>
            <a:r>
              <a:rPr lang="en-US" altLang="zh-CN" sz="2000" b="1" dirty="0" smtClean="0"/>
              <a:t>(round)</a:t>
            </a:r>
            <a:r>
              <a:rPr lang="zh-CN" altLang="en-US" sz="2000" b="1" dirty="0" smtClean="0"/>
              <a:t>或拉伸</a:t>
            </a:r>
            <a:r>
              <a:rPr lang="en-US" altLang="zh-CN" sz="2000" b="1" dirty="0" smtClean="0"/>
              <a:t>(stretch)</a:t>
            </a:r>
            <a:r>
              <a:rPr lang="zh-CN" altLang="en-US" sz="2000" b="1" dirty="0" smtClean="0"/>
              <a:t>。</a:t>
            </a:r>
            <a:endParaRPr lang="en-US" altLang="zh-CN" sz="2000" b="1" dirty="0" smtClean="0"/>
          </a:p>
          <a:p>
            <a:pPr>
              <a:spcBef>
                <a:spcPts val="600"/>
              </a:spcBef>
            </a:pPr>
            <a:r>
              <a:rPr lang="en-US" altLang="zh-CN" sz="2000" b="1" dirty="0" smtClean="0">
                <a:solidFill>
                  <a:srgbClr val="FF0000"/>
                </a:solidFill>
              </a:rPr>
              <a:t>repeat</a:t>
            </a:r>
            <a:r>
              <a:rPr lang="zh-CN" altLang="en-US" sz="2000" b="1" dirty="0" smtClean="0">
                <a:solidFill>
                  <a:srgbClr val="FF0000"/>
                </a:solidFill>
              </a:rPr>
              <a:t>：图像将以平铺的方式进行显示。</a:t>
            </a:r>
            <a:endParaRPr lang="zh-CN" altLang="en-US" sz="2000" b="1" dirty="0" smtClean="0">
              <a:solidFill>
                <a:srgbClr val="FF0000"/>
              </a:solidFill>
            </a:endParaRPr>
          </a:p>
          <a:p>
            <a:pPr>
              <a:spcBef>
                <a:spcPts val="600"/>
              </a:spcBef>
            </a:pPr>
            <a:r>
              <a:rPr lang="en-US" altLang="zh-CN" sz="2000" b="1" dirty="0" smtClean="0">
                <a:solidFill>
                  <a:srgbClr val="FF0000"/>
                </a:solidFill>
              </a:rPr>
              <a:t>stretch</a:t>
            </a:r>
            <a:r>
              <a:rPr lang="zh-CN" altLang="en-US" sz="2000" b="1" dirty="0" smtClean="0">
                <a:solidFill>
                  <a:srgbClr val="FF0000"/>
                </a:solidFill>
              </a:rPr>
              <a:t>：图像将以拉伸的方式进行显示。</a:t>
            </a:r>
            <a:endParaRPr lang="zh-CN" altLang="en-US" sz="2000" b="1" dirty="0" smtClean="0">
              <a:solidFill>
                <a:srgbClr val="FF0000"/>
              </a:solidFill>
            </a:endParaRPr>
          </a:p>
          <a:p>
            <a:pPr>
              <a:spcBef>
                <a:spcPts val="600"/>
              </a:spcBef>
            </a:pPr>
            <a:r>
              <a:rPr lang="en-US" altLang="zh-CN" sz="2000" b="1" dirty="0" smtClean="0">
                <a:solidFill>
                  <a:srgbClr val="FF0000"/>
                </a:solidFill>
              </a:rPr>
              <a:t>round</a:t>
            </a:r>
            <a:r>
              <a:rPr lang="zh-CN" altLang="en-US" sz="2000" b="1" dirty="0" smtClean="0">
                <a:solidFill>
                  <a:srgbClr val="FF0000"/>
                </a:solidFill>
              </a:rPr>
              <a:t>：和</a:t>
            </a:r>
            <a:r>
              <a:rPr lang="en-US" altLang="zh-CN" sz="2000" b="1" dirty="0" smtClean="0">
                <a:solidFill>
                  <a:srgbClr val="FF0000"/>
                </a:solidFill>
              </a:rPr>
              <a:t>repeat</a:t>
            </a:r>
            <a:r>
              <a:rPr lang="zh-CN" altLang="en-US" sz="2000" b="1" dirty="0" smtClean="0">
                <a:solidFill>
                  <a:srgbClr val="FF0000"/>
                </a:solidFill>
              </a:rPr>
              <a:t>类似，将图像进行平铺显示，区别在于如果最后显示的一幅图像不能被完全显示，且能够显示的部分不倒图像的一半，就不显示最后的图像，然后扩大前面的图像，使显示区域正好完整平铺全部图像；如果能够显示的部分超过图像的一半，就显示最后的图像，但是将全部显示的图像缩小，使显示区域正好完整平铺全部图像。</a:t>
            </a:r>
            <a:endParaRPr lang="zh-CN" altLang="en-US" sz="2000" b="1" dirty="0" smtClean="0">
              <a:solidFill>
                <a:srgbClr val="FF0000"/>
              </a:solidFill>
            </a:endParaRPr>
          </a:p>
          <a:p>
            <a:pPr>
              <a:spcBef>
                <a:spcPts val="600"/>
              </a:spcBef>
            </a:pPr>
            <a:endParaRPr lang="en-US" altLang="zh-CN" sz="2000" b="1" dirty="0" smtClean="0"/>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462174" cy="4929222"/>
          </a:xfrm>
          <a:prstGeom prst="rect">
            <a:avLst/>
          </a:prstGeom>
        </p:spPr>
        <p:txBody>
          <a:bodyPr/>
          <a:lstStyle/>
          <a:p>
            <a:pPr>
              <a:spcBef>
                <a:spcPts val="600"/>
              </a:spcBef>
            </a:pPr>
            <a:r>
              <a:rPr lang="zh-CN" altLang="en-US" sz="2000" b="1" dirty="0" smtClean="0"/>
              <a:t>语法：</a:t>
            </a:r>
            <a:endParaRPr lang="en-US" altLang="zh-CN" sz="2000" b="1" dirty="0" smtClean="0"/>
          </a:p>
          <a:p>
            <a:pPr>
              <a:spcBef>
                <a:spcPts val="600"/>
              </a:spcBef>
            </a:pPr>
            <a:r>
              <a:rPr lang="en-US" altLang="zh-CN" sz="2000" b="1" dirty="0" smtClean="0"/>
              <a:t>border-</a:t>
            </a:r>
            <a:r>
              <a:rPr lang="en-US" altLang="zh-CN" sz="2000" b="1" dirty="0" err="1" smtClean="0"/>
              <a:t>image:url</a:t>
            </a:r>
            <a:r>
              <a:rPr lang="en-US" altLang="zh-CN" sz="2000" b="1" dirty="0" smtClean="0"/>
              <a:t>("</a:t>
            </a:r>
            <a:r>
              <a:rPr lang="en-US" altLang="zh-CN" sz="2000" b="1" dirty="0" err="1" smtClean="0"/>
              <a:t>url</a:t>
            </a:r>
            <a:r>
              <a:rPr lang="en-US" altLang="zh-CN" sz="2000" b="1" dirty="0" smtClean="0"/>
              <a:t>") A B C D/border-image-width border-image-repeat</a:t>
            </a:r>
            <a:endParaRPr lang="en-US" altLang="zh-CN" sz="2000" b="1" dirty="0" smtClean="0"/>
          </a:p>
          <a:p>
            <a:pPr>
              <a:spcBef>
                <a:spcPts val="600"/>
              </a:spcBef>
            </a:pPr>
            <a:endParaRPr lang="en-US" altLang="zh-CN" sz="2000" b="1" dirty="0" smtClean="0"/>
          </a:p>
          <a:p>
            <a:pPr>
              <a:spcBef>
                <a:spcPts val="600"/>
              </a:spcBef>
            </a:pPr>
            <a:r>
              <a:rPr lang="en-US" altLang="zh-CN" sz="2000" b="1" dirty="0" smtClean="0"/>
              <a:t>border-image </a:t>
            </a:r>
            <a:r>
              <a:rPr lang="zh-CN" altLang="en-US" sz="2000" b="1" dirty="0" smtClean="0"/>
              <a:t>中必须至少指定</a:t>
            </a:r>
            <a:r>
              <a:rPr lang="en-US" altLang="zh-CN" sz="2000" b="1" dirty="0" smtClean="0"/>
              <a:t>5</a:t>
            </a:r>
            <a:r>
              <a:rPr lang="zh-CN" altLang="en-US" sz="2000" b="1" dirty="0" smtClean="0"/>
              <a:t>个参数：</a:t>
            </a:r>
            <a:endParaRPr lang="zh-CN" altLang="en-US" sz="2000" b="1" dirty="0" smtClean="0"/>
          </a:p>
          <a:p>
            <a:pPr>
              <a:spcBef>
                <a:spcPts val="600"/>
              </a:spcBef>
            </a:pPr>
            <a:r>
              <a:rPr lang="zh-CN" altLang="en-US" sz="2000" b="1" dirty="0" smtClean="0"/>
              <a:t>第一个参数作为边框使用图像的路径，</a:t>
            </a:r>
            <a:endParaRPr lang="zh-CN" altLang="en-US" sz="2000" b="1" dirty="0" smtClean="0"/>
          </a:p>
          <a:p>
            <a:pPr>
              <a:spcBef>
                <a:spcPts val="600"/>
              </a:spcBef>
            </a:pPr>
            <a:r>
              <a:rPr lang="en-US" altLang="zh-CN" sz="2000" b="1" dirty="0" smtClean="0"/>
              <a:t>A B C D</a:t>
            </a:r>
            <a:r>
              <a:rPr lang="zh-CN" altLang="en-US" sz="2000" b="1" dirty="0" smtClean="0"/>
              <a:t>表示当浏览器自动把边框所使用到的图像进行分隔时的上边距，右边距，下边距，左边距，四个边距相同时可以缩写成一个，不需要单位</a:t>
            </a:r>
            <a:endParaRPr lang="zh-CN" altLang="en-US" sz="2000" b="1" dirty="0" smtClean="0"/>
          </a:p>
          <a:p>
            <a:pPr>
              <a:spcBef>
                <a:spcPts val="600"/>
              </a:spcBef>
            </a:pPr>
            <a:r>
              <a:rPr lang="en-US" altLang="zh-CN" sz="2000" b="1" dirty="0" smtClean="0"/>
              <a:t>border-width:</a:t>
            </a:r>
            <a:r>
              <a:rPr lang="zh-CN" altLang="en-US" sz="2000" b="1" dirty="0" smtClean="0"/>
              <a:t>表示边框的宽度</a:t>
            </a:r>
            <a:endParaRPr lang="en-US" altLang="zh-CN" sz="2000" b="1" dirty="0" smtClean="0"/>
          </a:p>
          <a:p>
            <a:pPr>
              <a:spcBef>
                <a:spcPts val="600"/>
              </a:spcBef>
            </a:pPr>
            <a:r>
              <a:rPr lang="en-US" altLang="zh-CN" sz="2000" b="1" dirty="0" smtClean="0"/>
              <a:t>border-image-repeat:</a:t>
            </a:r>
            <a:r>
              <a:rPr lang="zh-CN" altLang="en-US" sz="2000" b="1" dirty="0" smtClean="0"/>
              <a:t>表示边框是否平铺</a:t>
            </a:r>
            <a:endParaRPr lang="zh-CN" altLang="en-US" sz="2000" b="1" dirty="0" smtClean="0"/>
          </a:p>
          <a:p>
            <a:pPr>
              <a:spcBef>
                <a:spcPts val="600"/>
              </a:spcBef>
            </a:pPr>
            <a:r>
              <a:rPr lang="zh-CN" altLang="en-US" sz="2000" b="1" dirty="0" smtClean="0"/>
              <a:t>		</a:t>
            </a:r>
            <a:endParaRPr lang="zh-CN" altLang="en-US" sz="2000" b="1" dirty="0" smtClean="0"/>
          </a:p>
          <a:p>
            <a:pPr>
              <a:spcBef>
                <a:spcPts val="600"/>
              </a:spcBef>
            </a:pPr>
            <a:r>
              <a:rPr lang="zh-CN" altLang="en-US" sz="2000" b="1" dirty="0" smtClean="0"/>
              <a:t>例如：</a:t>
            </a:r>
            <a:r>
              <a:rPr lang="en-US" altLang="zh-CN" sz="2000" b="1" dirty="0" smtClean="0"/>
              <a:t>border-image: </a:t>
            </a:r>
            <a:r>
              <a:rPr lang="en-US" altLang="zh-CN" sz="2000" b="1" dirty="0" err="1" smtClean="0"/>
              <a:t>url</a:t>
            </a:r>
            <a:r>
              <a:rPr lang="en-US" altLang="zh-CN" sz="2000" b="1" dirty="0" smtClean="0"/>
              <a:t>(borderimage.png) 25 25 25 25/5px stretch;</a:t>
            </a:r>
            <a:endParaRPr lang="en-US" altLang="zh-CN" sz="2000" b="1" dirty="0" smtClean="0"/>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929222"/>
          </a:xfrm>
          <a:prstGeom prst="rect">
            <a:avLst/>
          </a:prstGeom>
        </p:spPr>
        <p:txBody>
          <a:bodyPr/>
          <a:lstStyle/>
          <a:p>
            <a:pPr>
              <a:spcBef>
                <a:spcPts val="600"/>
              </a:spcBef>
            </a:pPr>
            <a:endParaRPr lang="en-US" altLang="zh-CN" sz="2400" b="1" dirty="0" smtClean="0"/>
          </a:p>
          <a:p>
            <a:pPr>
              <a:spcBef>
                <a:spcPts val="600"/>
              </a:spcBef>
            </a:pPr>
            <a:endParaRPr lang="en-US" altLang="zh-CN" sz="2400" b="1" dirty="0" smtClean="0"/>
          </a:p>
          <a:p>
            <a:pPr>
              <a:spcBef>
                <a:spcPts val="600"/>
              </a:spcBef>
            </a:pPr>
            <a:br>
              <a:rPr lang="en-US" altLang="zh-CN" sz="2400" b="1" dirty="0" smtClean="0"/>
            </a:br>
            <a:endParaRPr lang="en-US" altLang="zh-CN" sz="2000" b="1" dirty="0" smtClean="0"/>
          </a:p>
          <a:p>
            <a:pPr>
              <a:spcBef>
                <a:spcPts val="600"/>
              </a:spcBef>
            </a:pPr>
            <a:endParaRPr lang="en-US" altLang="zh-CN" sz="2400" b="1" dirty="0" smtClean="0"/>
          </a:p>
        </p:txBody>
      </p:sp>
      <p:pic>
        <p:nvPicPr>
          <p:cNvPr id="97282" name="Picture 2"/>
          <p:cNvPicPr>
            <a:picLocks noChangeAspect="1" noChangeArrowheads="1"/>
          </p:cNvPicPr>
          <p:nvPr/>
        </p:nvPicPr>
        <p:blipFill>
          <a:blip r:embed="rId1"/>
          <a:srcRect/>
          <a:stretch>
            <a:fillRect/>
          </a:stretch>
        </p:blipFill>
        <p:spPr bwMode="auto">
          <a:xfrm>
            <a:off x="714348" y="2000240"/>
            <a:ext cx="7715304" cy="39716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sp>
        <p:nvSpPr>
          <p:cNvPr id="9" name="内容占位符 2"/>
          <p:cNvSpPr txBox="1"/>
          <p:nvPr/>
        </p:nvSpPr>
        <p:spPr>
          <a:xfrm>
            <a:off x="467544" y="1785926"/>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smtClean="0"/>
              <a:t>box-shadow</a:t>
            </a:r>
            <a:r>
              <a:rPr lang="zh-CN" altLang="en-US" sz="2400" b="1" dirty="0" smtClean="0"/>
              <a:t>属性的用法</a:t>
            </a:r>
            <a:endParaRPr lang="en-US" altLang="zh-CN" sz="2400" b="1" dirty="0" smtClean="0"/>
          </a:p>
          <a:p>
            <a:pPr>
              <a:spcBef>
                <a:spcPts val="600"/>
              </a:spcBef>
            </a:pPr>
            <a:r>
              <a:rPr lang="zh-CN" altLang="en-US" sz="2000" b="1" dirty="0" smtClean="0"/>
              <a:t>在</a:t>
            </a:r>
            <a:r>
              <a:rPr lang="en-US" altLang="zh-CN" sz="2000" b="1" dirty="0" smtClean="0"/>
              <a:t>css3</a:t>
            </a:r>
            <a:r>
              <a:rPr lang="zh-CN" altLang="en-US" sz="2000" b="1" dirty="0" smtClean="0"/>
              <a:t>中，可以使用</a:t>
            </a:r>
            <a:r>
              <a:rPr lang="en-US" altLang="zh-CN" sz="2000" b="1" dirty="0" smtClean="0"/>
              <a:t>box-shadow</a:t>
            </a:r>
            <a:r>
              <a:rPr lang="zh-CN" altLang="en-US" sz="2000" b="1" dirty="0" smtClean="0"/>
              <a:t>属性让盒在显示时产生阴影效果。</a:t>
            </a:r>
            <a:endParaRPr lang="en-US" altLang="zh-CN" sz="2000" b="1" dirty="0" smtClean="0"/>
          </a:p>
        </p:txBody>
      </p:sp>
      <p:graphicFrame>
        <p:nvGraphicFramePr>
          <p:cNvPr id="5" name="表格 4"/>
          <p:cNvGraphicFramePr>
            <a:graphicFrameLocks noGrp="1"/>
          </p:cNvGraphicFramePr>
          <p:nvPr/>
        </p:nvGraphicFramePr>
        <p:xfrm>
          <a:off x="428596" y="2857496"/>
          <a:ext cx="8208913" cy="3965258"/>
        </p:xfrm>
        <a:graphic>
          <a:graphicData uri="http://schemas.openxmlformats.org/drawingml/2006/table">
            <a:tbl>
              <a:tblPr firstRow="1" bandRow="1">
                <a:tableStyleId>{93296810-A885-4BE3-A3E7-6D5BEEA58F35}</a:tableStyleId>
              </a:tblPr>
              <a:tblGrid>
                <a:gridCol w="1224137"/>
                <a:gridCol w="6984776"/>
              </a:tblGrid>
              <a:tr h="501040">
                <a:tc>
                  <a:txBody>
                    <a:bodyPr/>
                    <a:lstStyle/>
                    <a:p>
                      <a:pPr algn="r"/>
                      <a:r>
                        <a:rPr lang="zh-CN" altLang="en-US" sz="2400" b="1" dirty="0" smtClean="0">
                          <a:latin typeface="Arial" panose="020B0604020202020204" pitchFamily="34" charset="0"/>
                          <a:cs typeface="Arial" panose="020B0604020202020204" pitchFamily="34" charset="0"/>
                        </a:rPr>
                        <a:t>语法：</a:t>
                      </a:r>
                      <a:endParaRPr lang="zh-CN" altLang="en-US" sz="2400" b="1" dirty="0">
                        <a:latin typeface="Arial" panose="020B0604020202020204" pitchFamily="34" charset="0"/>
                        <a:cs typeface="Arial" panose="020B0604020202020204"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b="1" dirty="0" smtClean="0">
                          <a:latin typeface="Arial" panose="020B0604020202020204" pitchFamily="34" charset="0"/>
                          <a:cs typeface="Arial" panose="020B0604020202020204" pitchFamily="34" charset="0"/>
                        </a:rPr>
                        <a:t>box-shadow</a:t>
                      </a:r>
                      <a:r>
                        <a:rPr lang="zh-CN" altLang="en-US" sz="2400" b="1" dirty="0" smtClean="0">
                          <a:latin typeface="Arial" panose="020B0604020202020204" pitchFamily="34" charset="0"/>
                          <a:cs typeface="Arial" panose="020B0604020202020204" pitchFamily="34" charset="0"/>
                        </a:rPr>
                        <a:t>：</a:t>
                      </a:r>
                      <a:r>
                        <a:rPr lang="en-US" altLang="zh-CN" sz="2400" b="1" dirty="0" smtClean="0">
                          <a:latin typeface="Arial" panose="020B0604020202020204" pitchFamily="34" charset="0"/>
                          <a:cs typeface="Arial" panose="020B0604020202020204" pitchFamily="34" charset="0"/>
                        </a:rPr>
                        <a:t>h-shadow v-shadow blur spread color inset</a:t>
                      </a:r>
                      <a:endParaRPr lang="en-US" altLang="zh-CN" sz="2400" b="1" dirty="0" smtClean="0">
                        <a:latin typeface="Arial" panose="020B0604020202020204" pitchFamily="34" charset="0"/>
                        <a:cs typeface="Arial" panose="020B0604020202020204" pitchFamily="34" charset="0"/>
                      </a:endParaRPr>
                    </a:p>
                  </a:txBody>
                  <a:tcPr>
                    <a:solidFill>
                      <a:srgbClr val="FF682F"/>
                    </a:solidFill>
                  </a:tcPr>
                </a:tc>
              </a:tr>
              <a:tr h="3142298">
                <a:tc>
                  <a:txBody>
                    <a:bodyPr/>
                    <a:lstStyle/>
                    <a:p>
                      <a:pPr algn="r"/>
                      <a:r>
                        <a:rPr lang="zh-CN" altLang="en-US" sz="2400" b="1" dirty="0" smtClean="0">
                          <a:latin typeface="Arial" panose="020B0604020202020204" pitchFamily="34" charset="0"/>
                          <a:cs typeface="Arial" panose="020B0604020202020204" pitchFamily="34" charset="0"/>
                        </a:rPr>
                        <a:t> 说明：</a:t>
                      </a:r>
                      <a:endParaRPr lang="zh-CN" altLang="en-US" sz="2400" b="1" dirty="0">
                        <a:latin typeface="Arial" panose="020B0604020202020204" pitchFamily="34" charset="0"/>
                        <a:cs typeface="Arial" panose="020B060402020202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h-shadow:</a:t>
                      </a:r>
                      <a:r>
                        <a:rPr lang="zh-CN" altLang="en-US" sz="2200" b="1" dirty="0" smtClean="0">
                          <a:latin typeface="Arial" panose="020B0604020202020204" pitchFamily="34" charset="0"/>
                          <a:cs typeface="Arial" panose="020B0604020202020204" pitchFamily="34" charset="0"/>
                        </a:rPr>
                        <a:t>必需。水平阴影的位置。允许负值。</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v-shadow:</a:t>
                      </a:r>
                      <a:r>
                        <a:rPr lang="zh-CN" altLang="en-US" sz="2200" b="1" dirty="0" smtClean="0">
                          <a:latin typeface="Arial" panose="020B0604020202020204" pitchFamily="34" charset="0"/>
                          <a:cs typeface="Arial" panose="020B0604020202020204" pitchFamily="34" charset="0"/>
                        </a:rPr>
                        <a:t>必需。垂直阴影的位置。允许负值。</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blur:</a:t>
                      </a:r>
                      <a:r>
                        <a:rPr lang="zh-CN" altLang="en-US" sz="2200" b="1" dirty="0" smtClean="0">
                          <a:latin typeface="Arial" panose="020B0604020202020204" pitchFamily="34" charset="0"/>
                          <a:cs typeface="Arial" panose="020B0604020202020204" pitchFamily="34" charset="0"/>
                        </a:rPr>
                        <a:t>可选。模糊距离。</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spread:</a:t>
                      </a:r>
                      <a:r>
                        <a:rPr lang="zh-CN" altLang="en-US" sz="2200" b="1" dirty="0" smtClean="0">
                          <a:latin typeface="Arial" panose="020B0604020202020204" pitchFamily="34" charset="0"/>
                          <a:cs typeface="Arial" panose="020B0604020202020204" pitchFamily="34" charset="0"/>
                        </a:rPr>
                        <a:t>可选。阴影的尺寸。</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color:</a:t>
                      </a:r>
                      <a:r>
                        <a:rPr lang="zh-CN" altLang="en-US" sz="2200" b="1" dirty="0" smtClean="0">
                          <a:latin typeface="Arial" panose="020B0604020202020204" pitchFamily="34" charset="0"/>
                          <a:cs typeface="Arial" panose="020B0604020202020204" pitchFamily="34" charset="0"/>
                        </a:rPr>
                        <a:t>可选。阴影的颜色。</a:t>
                      </a:r>
                      <a:endParaRPr lang="en-US" altLang="zh-CN" sz="2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2200" b="1" dirty="0" smtClean="0">
                          <a:latin typeface="Arial" panose="020B0604020202020204" pitchFamily="34" charset="0"/>
                          <a:cs typeface="Arial" panose="020B0604020202020204" pitchFamily="34" charset="0"/>
                        </a:rPr>
                        <a:t>inset:</a:t>
                      </a:r>
                      <a:r>
                        <a:rPr lang="zh-CN" altLang="en-US" sz="2200" b="1" dirty="0" smtClean="0">
                          <a:latin typeface="Arial" panose="020B0604020202020204" pitchFamily="34" charset="0"/>
                          <a:cs typeface="Arial" panose="020B0604020202020204" pitchFamily="34" charset="0"/>
                        </a:rPr>
                        <a:t>可选。将外部阴影 </a:t>
                      </a:r>
                      <a:r>
                        <a:rPr lang="en-US" altLang="zh-CN" sz="2200" b="1" dirty="0" smtClean="0">
                          <a:latin typeface="Arial" panose="020B0604020202020204" pitchFamily="34" charset="0"/>
                          <a:cs typeface="Arial" panose="020B0604020202020204" pitchFamily="34" charset="0"/>
                        </a:rPr>
                        <a:t>(outset) </a:t>
                      </a:r>
                      <a:r>
                        <a:rPr lang="zh-CN" altLang="en-US" sz="2200" b="1" dirty="0" smtClean="0">
                          <a:latin typeface="Arial" panose="020B0604020202020204" pitchFamily="34" charset="0"/>
                          <a:cs typeface="Arial" panose="020B0604020202020204" pitchFamily="34" charset="0"/>
                        </a:rPr>
                        <a:t>改为内部阴影。</a:t>
                      </a:r>
                      <a:endParaRPr lang="en-US" altLang="zh-CN" sz="2200" b="1" dirty="0" smtClean="0">
                        <a:latin typeface="Arial" panose="020B0604020202020204" pitchFamily="34" charset="0"/>
                        <a:cs typeface="Arial" panose="020B0604020202020204"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anose="020B0503020204020204" pitchFamily="34" charset="-122"/>
                <a:ea typeface="微软雅黑" panose="020B0503020204020204" pitchFamily="34" charset="-122"/>
              </a:rPr>
              <a:t>本章完</a:t>
            </a:r>
            <a:endParaRPr lang="zh-CN"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宋体" panose="02010600030101010101" pitchFamily="2" charset="-122"/>
            </a:endParaRPr>
          </a:p>
          <a:p>
            <a:endParaRPr lang="en-US" altLang="zh-CN" sz="2400" dirty="0" smtClean="0">
              <a:latin typeface="Arial" panose="020B0604020202020204" pitchFamily="34" charset="0"/>
              <a:cs typeface="Arial" panose="020B0604020202020204"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625475" y="1703705"/>
            <a:ext cx="7702550" cy="50241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18511</Words>
  <Application>WPS 演示</Application>
  <PresentationFormat>全屏显示(4:3)</PresentationFormat>
  <Paragraphs>1549</Paragraphs>
  <Slides>88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88</vt:i4>
      </vt:variant>
    </vt:vector>
  </HeadingPairs>
  <TitlesOfParts>
    <vt:vector size="96" baseType="lpstr">
      <vt:lpstr>Arial</vt:lpstr>
      <vt:lpstr>宋体</vt:lpstr>
      <vt:lpstr>Wingdings</vt:lpstr>
      <vt:lpstr>Calibri</vt:lpstr>
      <vt:lpstr>微软雅黑</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英俊先生</cp:lastModifiedBy>
  <cp:revision>1919</cp:revision>
  <dcterms:created xsi:type="dcterms:W3CDTF">2009-05-11T03:02:00Z</dcterms:created>
  <dcterms:modified xsi:type="dcterms:W3CDTF">2017-03-28T04:07:57Z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