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86"/>
  </p:notesMasterIdLst>
  <p:handoutMasterIdLst>
    <p:handoutMasterId r:id="rId87"/>
  </p:handoutMasterIdLst>
  <p:sldIdLst>
    <p:sldId id="270" r:id="rId2"/>
    <p:sldId id="306" r:id="rId3"/>
    <p:sldId id="341" r:id="rId4"/>
    <p:sldId id="361" r:id="rId5"/>
    <p:sldId id="360" r:id="rId6"/>
    <p:sldId id="379" r:id="rId7"/>
    <p:sldId id="381" r:id="rId8"/>
    <p:sldId id="382" r:id="rId9"/>
    <p:sldId id="383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7" r:id="rId21"/>
    <p:sldId id="398" r:id="rId22"/>
    <p:sldId id="399" r:id="rId23"/>
    <p:sldId id="400" r:id="rId24"/>
    <p:sldId id="439" r:id="rId25"/>
    <p:sldId id="401" r:id="rId26"/>
    <p:sldId id="402" r:id="rId27"/>
    <p:sldId id="403" r:id="rId28"/>
    <p:sldId id="404" r:id="rId29"/>
    <p:sldId id="405" r:id="rId30"/>
    <p:sldId id="406" r:id="rId31"/>
    <p:sldId id="396" r:id="rId32"/>
    <p:sldId id="407" r:id="rId33"/>
    <p:sldId id="409" r:id="rId34"/>
    <p:sldId id="410" r:id="rId35"/>
    <p:sldId id="408" r:id="rId36"/>
    <p:sldId id="411" r:id="rId37"/>
    <p:sldId id="412" r:id="rId38"/>
    <p:sldId id="413" r:id="rId39"/>
    <p:sldId id="414" r:id="rId40"/>
    <p:sldId id="415" r:id="rId41"/>
    <p:sldId id="416" r:id="rId42"/>
    <p:sldId id="417" r:id="rId43"/>
    <p:sldId id="374" r:id="rId44"/>
    <p:sldId id="375" r:id="rId45"/>
    <p:sldId id="376" r:id="rId46"/>
    <p:sldId id="377" r:id="rId47"/>
    <p:sldId id="440" r:id="rId48"/>
    <p:sldId id="441" r:id="rId49"/>
    <p:sldId id="442" r:id="rId50"/>
    <p:sldId id="438" r:id="rId51"/>
    <p:sldId id="443" r:id="rId52"/>
    <p:sldId id="418" r:id="rId53"/>
    <p:sldId id="419" r:id="rId54"/>
    <p:sldId id="373" r:id="rId55"/>
    <p:sldId id="363" r:id="rId56"/>
    <p:sldId id="364" r:id="rId57"/>
    <p:sldId id="420" r:id="rId58"/>
    <p:sldId id="421" r:id="rId59"/>
    <p:sldId id="422" r:id="rId60"/>
    <p:sldId id="423" r:id="rId61"/>
    <p:sldId id="362" r:id="rId62"/>
    <p:sldId id="424" r:id="rId63"/>
    <p:sldId id="425" r:id="rId64"/>
    <p:sldId id="426" r:id="rId65"/>
    <p:sldId id="427" r:id="rId66"/>
    <p:sldId id="366" r:id="rId67"/>
    <p:sldId id="428" r:id="rId68"/>
    <p:sldId id="429" r:id="rId69"/>
    <p:sldId id="430" r:id="rId70"/>
    <p:sldId id="431" r:id="rId71"/>
    <p:sldId id="368" r:id="rId72"/>
    <p:sldId id="432" r:id="rId73"/>
    <p:sldId id="370" r:id="rId74"/>
    <p:sldId id="433" r:id="rId75"/>
    <p:sldId id="434" r:id="rId76"/>
    <p:sldId id="435" r:id="rId77"/>
    <p:sldId id="436" r:id="rId78"/>
    <p:sldId id="371" r:id="rId79"/>
    <p:sldId id="372" r:id="rId80"/>
    <p:sldId id="437" r:id="rId81"/>
    <p:sldId id="444" r:id="rId82"/>
    <p:sldId id="445" r:id="rId83"/>
    <p:sldId id="446" r:id="rId84"/>
    <p:sldId id="298" r:id="rId8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68" autoAdjust="0"/>
    <p:restoredTop sz="99142" autoAdjust="0"/>
  </p:normalViewPr>
  <p:slideViewPr>
    <p:cSldViewPr>
      <p:cViewPr>
        <p:scale>
          <a:sx n="100" d="100"/>
          <a:sy n="100" d="100"/>
        </p:scale>
        <p:origin x="-774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40746"/>
            <a:ext cx="914400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第一阶段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——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王妮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pic>
        <p:nvPicPr>
          <p:cNvPr id="44034" name="Picture 2" descr="http://cdn1.w3cplus.com/cdn/farfuture/SdMt0wV09c8ckzaskkGXn8ZZVH5_W1UCRGg6iqxQygc/mtime:1421035138/sites/default/files/styles/print_image/public/blogs/2013/gradient/gradient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7799068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2400" b="1" dirty="0" smtClean="0"/>
              <a:t>Presto</a:t>
            </a:r>
            <a:r>
              <a:rPr lang="zh-CN" altLang="en-US" sz="2400" b="1" dirty="0" smtClean="0"/>
              <a:t>引擎的</a:t>
            </a: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线性渐变语法与属性参数</a:t>
            </a:r>
          </a:p>
          <a:p>
            <a:pPr marL="457200" indent="-457200"/>
            <a:endParaRPr lang="en-US" altLang="zh-CN" sz="2400" b="1" dirty="0" smtClean="0"/>
          </a:p>
          <a:p>
            <a:pPr marL="457200" indent="-457200"/>
            <a:r>
              <a:rPr lang="en-US" altLang="zh-CN" sz="2400" b="1" dirty="0" smtClean="0"/>
              <a:t>Presto</a:t>
            </a:r>
            <a:r>
              <a:rPr lang="zh-CN" altLang="en-US" sz="2400" b="1" dirty="0" smtClean="0"/>
              <a:t>引擎的线性渐变语法</a:t>
            </a:r>
          </a:p>
          <a:p>
            <a:pPr marL="457200" indent="-457200"/>
            <a:r>
              <a:rPr lang="en-US" altLang="zh-CN" sz="2000" b="1" dirty="0" smtClean="0"/>
              <a:t>-o-linear-gradient([&lt;point&gt;||&lt;angle&gt;,]?&lt;stop&gt;,&lt;stop&gt;[,&lt;stop&gt;]*)</a:t>
            </a:r>
          </a:p>
          <a:p>
            <a:pPr marL="457200" indent="-457200"/>
            <a:endParaRPr lang="en-US" altLang="zh-CN" sz="2400" b="1" dirty="0" smtClean="0"/>
          </a:p>
          <a:p>
            <a:pPr marL="457200" indent="-457200"/>
            <a:r>
              <a:rPr lang="en-US" altLang="zh-CN" sz="2400" b="1" dirty="0" smtClean="0"/>
              <a:t>Presto</a:t>
            </a:r>
            <a:r>
              <a:rPr lang="zh-CN" altLang="en-US" sz="2400" b="1" dirty="0" smtClean="0"/>
              <a:t>引擎的线性渐变的属性参数</a:t>
            </a:r>
          </a:p>
          <a:p>
            <a:pPr indent="-457200"/>
            <a:r>
              <a:rPr lang="en-US" altLang="zh-CN" sz="2400" b="1" dirty="0" smtClean="0"/>
              <a:t>-o-linear-gradient</a:t>
            </a:r>
            <a:r>
              <a:rPr lang="zh-CN" altLang="en-US" sz="2400" b="1" dirty="0" smtClean="0"/>
              <a:t>也具有三个参数：</a:t>
            </a:r>
            <a:endParaRPr lang="en-US" altLang="zh-CN" sz="2400" b="1" dirty="0" smtClean="0"/>
          </a:p>
          <a:p>
            <a:pPr indent="-457200"/>
            <a:r>
              <a:rPr lang="zh-CN" altLang="en-US" sz="2400" b="1" dirty="0" smtClean="0"/>
              <a:t>第一个参数表示线性渐变的方向，</a:t>
            </a:r>
            <a:r>
              <a:rPr lang="en-US" altLang="zh-CN" sz="2400" b="1" dirty="0" smtClean="0"/>
              <a:t>top</a:t>
            </a:r>
            <a:r>
              <a:rPr lang="zh-CN" altLang="en-US" sz="2400" b="1" dirty="0" smtClean="0"/>
              <a:t>表示从上到下，</a:t>
            </a:r>
            <a:r>
              <a:rPr lang="en-US" altLang="zh-CN" sz="2400" b="1" dirty="0" smtClean="0"/>
              <a:t>left</a:t>
            </a:r>
            <a:r>
              <a:rPr lang="zh-CN" altLang="en-US" sz="2400" b="1" dirty="0" smtClean="0"/>
              <a:t>表示从左到右，如果定义成</a:t>
            </a:r>
            <a:r>
              <a:rPr lang="en-US" altLang="zh-CN" sz="2400" b="1" dirty="0" smtClean="0"/>
              <a:t>left top</a:t>
            </a:r>
            <a:r>
              <a:rPr lang="zh-CN" altLang="en-US" sz="2400" b="1" dirty="0" smtClean="0"/>
              <a:t>表示从左上角到右下角。</a:t>
            </a:r>
            <a:endParaRPr lang="en-US" altLang="zh-CN" sz="2400" b="1" dirty="0" smtClean="0"/>
          </a:p>
          <a:p>
            <a:pPr indent="-457200"/>
            <a:r>
              <a:rPr lang="zh-CN" altLang="en-US" sz="2400" b="1" dirty="0" smtClean="0"/>
              <a:t>第二个和第三个参数分别是起点颜色和结束颜色。还可以在它们之间插入更多的参数，表示多种颜色的渐变。</a:t>
            </a:r>
          </a:p>
          <a:p>
            <a:pPr marL="457200" indent="-457200"/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pic>
        <p:nvPicPr>
          <p:cNvPr id="48130" name="Picture 2" descr="http://cdn1.w3cplus.com/cdn/farfuture/3JmIvUzUVrREWc9rI6Mj838_WTbzi18Io4uoVe5U7mI/mtime:1421035138/sites/default/files/styles/print_image/public/blogs/2013/gradient/gradient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571744"/>
            <a:ext cx="6400800" cy="283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2400" b="1" dirty="0" smtClean="0"/>
              <a:t>Trident</a:t>
            </a:r>
            <a:r>
              <a:rPr lang="zh-CN" altLang="en-US" sz="2400" b="1" dirty="0" smtClean="0"/>
              <a:t>引擎的</a:t>
            </a: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线性渐变语法与属性参数</a:t>
            </a:r>
          </a:p>
          <a:p>
            <a:pPr marL="457200" indent="-457200"/>
            <a:endParaRPr lang="en-US" altLang="zh-CN" sz="2400" b="1" dirty="0" smtClean="0"/>
          </a:p>
          <a:p>
            <a:pPr marL="457200" indent="-457200"/>
            <a:r>
              <a:rPr lang="en-US" altLang="zh-CN" sz="2400" b="1" dirty="0" smtClean="0"/>
              <a:t>Trident</a:t>
            </a:r>
            <a:r>
              <a:rPr lang="zh-CN" altLang="en-US" sz="2400" b="1" dirty="0" smtClean="0"/>
              <a:t>引擎的</a:t>
            </a: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线性渐变语法</a:t>
            </a:r>
          </a:p>
          <a:p>
            <a:pPr marL="457200" indent="-457200"/>
            <a:r>
              <a:rPr lang="en-US" altLang="zh-CN" sz="2000" b="1" dirty="0" smtClean="0"/>
              <a:t>-ms-linear-gradient([&lt;point&gt;||&lt;angle&gt;,]?&lt;stop&gt;,&lt;stop&gt;[,&lt;stop&gt;]*)</a:t>
            </a:r>
          </a:p>
          <a:p>
            <a:pPr marL="457200" indent="-457200"/>
            <a:endParaRPr lang="en-US" altLang="zh-CN" sz="2000" b="1" dirty="0" smtClean="0"/>
          </a:p>
          <a:p>
            <a:pPr marL="457200" indent="-457200"/>
            <a:r>
              <a:rPr lang="en-US" altLang="zh-CN" sz="2400" b="1" dirty="0" smtClean="0"/>
              <a:t>Trident</a:t>
            </a:r>
            <a:r>
              <a:rPr lang="zh-CN" altLang="en-US" sz="2400" b="1" dirty="0" smtClean="0"/>
              <a:t>引擎的线性渐变的属性参数</a:t>
            </a:r>
          </a:p>
          <a:p>
            <a:pPr indent="-457200"/>
            <a:r>
              <a:rPr lang="en-US" altLang="zh-CN" sz="2400" b="1" dirty="0" smtClean="0"/>
              <a:t>-ms-linear-gradient</a:t>
            </a:r>
            <a:r>
              <a:rPr lang="zh-CN" altLang="en-US" sz="2400" b="1" dirty="0" smtClean="0"/>
              <a:t>属性参数和</a:t>
            </a:r>
            <a:r>
              <a:rPr lang="en-US" altLang="zh-CN" sz="2400" b="1" dirty="0" smtClean="0"/>
              <a:t>-</a:t>
            </a:r>
            <a:r>
              <a:rPr lang="en-US" altLang="zh-CN" sz="2400" b="1" dirty="0" err="1" smtClean="0"/>
              <a:t>moz</a:t>
            </a:r>
            <a:r>
              <a:rPr lang="en-US" altLang="zh-CN" sz="2400" b="1" dirty="0" smtClean="0"/>
              <a:t>-linear-gradient</a:t>
            </a:r>
            <a:r>
              <a:rPr lang="zh-CN" altLang="en-US" sz="2400" b="1" dirty="0" smtClean="0"/>
              <a:t>以及</a:t>
            </a:r>
            <a:r>
              <a:rPr lang="en-US" altLang="zh-CN" sz="2400" b="1" dirty="0" smtClean="0"/>
              <a:t>-o-linear-gradient</a:t>
            </a:r>
            <a:r>
              <a:rPr lang="zh-CN" altLang="en-US" sz="2400" b="1" dirty="0" smtClean="0"/>
              <a:t>的属性参数是一样的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W3C</a:t>
            </a:r>
            <a:r>
              <a:rPr lang="zh-CN" altLang="en-US" sz="2400" b="1" dirty="0" smtClean="0"/>
              <a:t>标准线性渐变语法与属性参数</a:t>
            </a:r>
          </a:p>
          <a:p>
            <a:pPr marL="457200" indent="-457200"/>
            <a:endParaRPr lang="en-US" altLang="zh-CN" sz="2400" b="1" dirty="0" smtClean="0"/>
          </a:p>
          <a:p>
            <a:pPr marL="457200" indent="-457200"/>
            <a:r>
              <a:rPr lang="en-US" altLang="zh-CN" sz="2400" b="1" dirty="0" smtClean="0"/>
              <a:t>W3C</a:t>
            </a:r>
            <a:r>
              <a:rPr lang="zh-CN" altLang="en-US" sz="2400" b="1" dirty="0" smtClean="0"/>
              <a:t>标准线性渐变语法</a:t>
            </a:r>
          </a:p>
          <a:p>
            <a:pPr marL="457200" indent="-457200"/>
            <a:r>
              <a:rPr lang="en-US" altLang="zh-CN" sz="1600" b="1" dirty="0" smtClean="0"/>
              <a:t>linear-gradient([[&lt;angle&gt; | to &lt;side-or-corner&gt; ],]?&lt;color-stop&gt;[,&lt;color-stop&gt;]+)</a:t>
            </a:r>
          </a:p>
          <a:p>
            <a:pPr marL="457200" indent="-457200"/>
            <a:endParaRPr lang="en-US" altLang="zh-CN" sz="2000" b="1" dirty="0" smtClean="0"/>
          </a:p>
          <a:p>
            <a:pPr marL="457200" indent="-457200"/>
            <a:r>
              <a:rPr lang="en-US" altLang="zh-CN" sz="2400" b="1" dirty="0" smtClean="0"/>
              <a:t>W3C</a:t>
            </a:r>
            <a:r>
              <a:rPr lang="zh-CN" altLang="en-US" sz="2400" b="1" dirty="0" smtClean="0"/>
              <a:t>标准线性渐变属性参数</a:t>
            </a:r>
            <a:endParaRPr lang="en-US" altLang="zh-CN" sz="2400" b="1" dirty="0" smtClean="0"/>
          </a:p>
          <a:p>
            <a:pPr indent="-457200"/>
            <a:r>
              <a:rPr lang="en-US" altLang="zh-CN" sz="2400" b="1" dirty="0" smtClean="0"/>
              <a:t>W3C</a:t>
            </a:r>
            <a:r>
              <a:rPr lang="zh-CN" altLang="en-US" sz="2400" b="1" dirty="0" smtClean="0"/>
              <a:t>标准线性渐性语法包括三个主要属性参数：第一个参数指定了渐变的方向，同时决定了渐变颜色的停止位置。这个参数值可以省略，当省略不写的时候其取值为“</a:t>
            </a:r>
            <a:r>
              <a:rPr lang="en-US" altLang="zh-CN" sz="2400" b="1" dirty="0" smtClean="0"/>
              <a:t>to bottom”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在决定渐变的方向主要有两种方法：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 </a:t>
            </a:r>
            <a:r>
              <a:rPr lang="en-US" altLang="zh-CN" sz="2400" b="1" dirty="0" smtClean="0"/>
              <a:t>&lt;angle&gt;</a:t>
            </a:r>
            <a:r>
              <a:rPr lang="zh-CN" altLang="en-US" sz="2400" b="1" dirty="0" smtClean="0"/>
              <a:t>：通过角度来确定渐变的方向。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度表示渐变方向从下向上，</a:t>
            </a:r>
            <a:r>
              <a:rPr lang="en-US" altLang="zh-CN" sz="2400" b="1" dirty="0" smtClean="0"/>
              <a:t>90</a:t>
            </a:r>
            <a:r>
              <a:rPr lang="zh-CN" altLang="en-US" sz="2400" b="1" dirty="0" smtClean="0"/>
              <a:t>度表示渐变方向从左向右。如果取值为下值，其角度按顺时针方向旋转。</a:t>
            </a:r>
          </a:p>
          <a:p>
            <a:r>
              <a:rPr lang="zh-CN" altLang="en-US" sz="2400" b="1" dirty="0" smtClean="0"/>
              <a:t> 关键词：通过关键词来确定渐变的方向。比如“</a:t>
            </a:r>
            <a:r>
              <a:rPr lang="en-US" altLang="zh-CN" sz="2400" b="1" dirty="0" smtClean="0"/>
              <a:t>to top”</a:t>
            </a:r>
            <a:r>
              <a:rPr lang="zh-CN" altLang="en-US" sz="2400" b="1" dirty="0" smtClean="0"/>
              <a:t>、“</a:t>
            </a:r>
            <a:r>
              <a:rPr lang="en-US" altLang="zh-CN" sz="2400" b="1" dirty="0" smtClean="0"/>
              <a:t>to right”</a:t>
            </a:r>
            <a:r>
              <a:rPr lang="zh-CN" altLang="en-US" sz="2400" b="1" dirty="0" smtClean="0"/>
              <a:t>、“</a:t>
            </a:r>
            <a:r>
              <a:rPr lang="en-US" altLang="zh-CN" sz="2400" b="1" dirty="0" smtClean="0"/>
              <a:t>to bottom”</a:t>
            </a:r>
            <a:r>
              <a:rPr lang="zh-CN" altLang="en-US" sz="2400" b="1" dirty="0" smtClean="0"/>
              <a:t>和“</a:t>
            </a:r>
            <a:r>
              <a:rPr lang="en-US" altLang="zh-CN" sz="2400" b="1" dirty="0" smtClean="0"/>
              <a:t>to left”</a:t>
            </a:r>
            <a:r>
              <a:rPr lang="zh-CN" altLang="en-US" sz="2400" b="1" dirty="0" smtClean="0"/>
              <a:t>。这些关键词对应的角度值为“</a:t>
            </a:r>
            <a:r>
              <a:rPr lang="en-US" altLang="zh-CN" sz="2400" b="1" dirty="0" smtClean="0"/>
              <a:t>0deg”</a:t>
            </a:r>
            <a:r>
              <a:rPr lang="zh-CN" altLang="en-US" sz="2400" b="1" dirty="0" smtClean="0"/>
              <a:t>、“</a:t>
            </a:r>
            <a:r>
              <a:rPr lang="en-US" altLang="zh-CN" sz="2400" b="1" dirty="0" smtClean="0"/>
              <a:t>90deg”</a:t>
            </a:r>
            <a:r>
              <a:rPr lang="zh-CN" altLang="en-US" sz="2400" b="1" dirty="0" smtClean="0"/>
              <a:t>、“</a:t>
            </a:r>
            <a:r>
              <a:rPr lang="en-US" altLang="zh-CN" sz="2400" b="1" dirty="0" smtClean="0"/>
              <a:t>180deg”</a:t>
            </a:r>
            <a:r>
              <a:rPr lang="zh-CN" altLang="en-US" sz="2400" b="1" dirty="0" smtClean="0"/>
              <a:t>和“</a:t>
            </a:r>
            <a:r>
              <a:rPr lang="en-US" altLang="zh-CN" sz="2400" b="1" dirty="0" smtClean="0"/>
              <a:t>270deg”</a:t>
            </a:r>
            <a:r>
              <a:rPr lang="zh-CN" altLang="en-US" sz="2400" b="1" dirty="0" smtClean="0"/>
              <a:t>。除了使用“</a:t>
            </a:r>
            <a:r>
              <a:rPr lang="en-US" altLang="zh-CN" sz="2400" b="1" dirty="0" smtClean="0"/>
              <a:t>to top”</a:t>
            </a:r>
            <a:r>
              <a:rPr lang="zh-CN" altLang="en-US" sz="2400" b="1" dirty="0" smtClean="0"/>
              <a:t>、“</a:t>
            </a:r>
            <a:r>
              <a:rPr lang="en-US" altLang="zh-CN" sz="2400" b="1" dirty="0" smtClean="0"/>
              <a:t>top left”</a:t>
            </a:r>
            <a:r>
              <a:rPr lang="zh-CN" altLang="en-US" sz="2400" b="1" dirty="0" smtClean="0"/>
              <a:t>之外，还可以使用“</a:t>
            </a:r>
            <a:r>
              <a:rPr lang="en-US" altLang="zh-CN" sz="2400" b="1" dirty="0" smtClean="0"/>
              <a:t>top left”</a:t>
            </a:r>
            <a:r>
              <a:rPr lang="zh-CN" altLang="en-US" sz="2400" b="1" dirty="0" smtClean="0"/>
              <a:t>左上角到右下角、“</a:t>
            </a:r>
            <a:r>
              <a:rPr lang="en-US" altLang="zh-CN" sz="2400" b="1" dirty="0" smtClean="0"/>
              <a:t>top right”</a:t>
            </a:r>
            <a:r>
              <a:rPr lang="zh-CN" altLang="en-US" sz="2400" b="1" dirty="0" smtClean="0"/>
              <a:t>左上角到右下解等。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 第二个和第三个参数，表示颜色的起始点和结束点。大家可以在从中插入更多的颜色值。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一</a:t>
            </a:r>
            <a:r>
              <a:rPr lang="en-US" altLang="zh-CN" sz="1600" dirty="0" smtClean="0"/>
              <a:t>. </a:t>
            </a:r>
            <a:r>
              <a:rPr lang="en-US" altLang="zh-CN" sz="1600" dirty="0" err="1" smtClean="0"/>
              <a:t>Webkit</a:t>
            </a:r>
            <a:r>
              <a:rPr lang="zh-CN" altLang="en-US" sz="1600" dirty="0" smtClean="0"/>
              <a:t>浏览器</a:t>
            </a:r>
            <a:endParaRPr lang="en-US" altLang="zh-CN" sz="1600" dirty="0" smtClean="0"/>
          </a:p>
          <a:p>
            <a:r>
              <a:rPr lang="en-US" altLang="zh-CN" sz="1600" dirty="0" smtClean="0"/>
              <a:t>(1) </a:t>
            </a:r>
            <a:r>
              <a:rPr lang="zh-CN" altLang="en-US" sz="1600" dirty="0" smtClean="0"/>
              <a:t>第一种写法：</a:t>
            </a:r>
          </a:p>
          <a:p>
            <a:r>
              <a:rPr lang="en-US" altLang="zh-CN" sz="1600" dirty="0" smtClean="0"/>
              <a:t>background:-</a:t>
            </a:r>
            <a:r>
              <a:rPr lang="en-US" altLang="zh-CN" sz="1600" dirty="0" err="1" smtClean="0"/>
              <a:t>webkit</a:t>
            </a:r>
            <a:r>
              <a:rPr lang="en-US" altLang="zh-CN" sz="1600" dirty="0" smtClean="0"/>
              <a:t>-gradient(linear ,10% 10%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100% 100%</a:t>
            </a:r>
            <a:r>
              <a:rPr lang="zh-CN" altLang="en-US" sz="1600" dirty="0" smtClean="0"/>
              <a:t>，</a:t>
            </a:r>
          </a:p>
          <a:p>
            <a:r>
              <a:rPr lang="en-US" altLang="zh-CN" sz="1600" dirty="0" smtClean="0"/>
              <a:t>color-stop(0.14,rgb(255,0,0)),</a:t>
            </a:r>
          </a:p>
          <a:p>
            <a:r>
              <a:rPr lang="en-US" altLang="zh-CN" sz="1600" dirty="0" smtClean="0"/>
              <a:t>color-stop(0.5,rgb(255,255,0)),</a:t>
            </a:r>
          </a:p>
          <a:p>
            <a:r>
              <a:rPr lang="en-US" altLang="zh-CN" sz="1600" dirty="0" smtClean="0"/>
              <a:t>color-stop(1,rgb(0,0,255)) );</a:t>
            </a:r>
          </a:p>
          <a:p>
            <a:r>
              <a:rPr lang="zh-CN" altLang="en-US" sz="1600" dirty="0" smtClean="0"/>
              <a:t>第一个参数：表示的是渐变的类型</a:t>
            </a:r>
          </a:p>
          <a:p>
            <a:r>
              <a:rPr lang="en-US" altLang="zh-CN" sz="1600" dirty="0" smtClean="0"/>
              <a:t>linear</a:t>
            </a:r>
            <a:r>
              <a:rPr lang="zh-CN" altLang="en-US" sz="1600" dirty="0" smtClean="0"/>
              <a:t>线性渐变</a:t>
            </a:r>
          </a:p>
          <a:p>
            <a:r>
              <a:rPr lang="zh-CN" altLang="en-US" sz="1600" dirty="0" smtClean="0"/>
              <a:t>第二个参数：分别对应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方向渐变的起始位置</a:t>
            </a:r>
          </a:p>
          <a:p>
            <a:r>
              <a:rPr lang="zh-CN" altLang="en-US" sz="1600" dirty="0" smtClean="0"/>
              <a:t>第三个参数：分别对应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方向渐变的终止位置</a:t>
            </a:r>
          </a:p>
          <a:p>
            <a:r>
              <a:rPr lang="zh-CN" altLang="en-US" sz="1600" dirty="0" smtClean="0"/>
              <a:t>第四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五</a:t>
            </a:r>
            <a:r>
              <a:rPr lang="en-US" altLang="zh-CN" sz="1600" dirty="0" smtClean="0"/>
              <a:t>/N</a:t>
            </a:r>
            <a:r>
              <a:rPr lang="zh-CN" altLang="en-US" sz="1600" dirty="0" smtClean="0"/>
              <a:t>个参数：设置渐变的位置及颜色</a:t>
            </a:r>
          </a:p>
          <a:p>
            <a:r>
              <a:rPr lang="en-US" altLang="zh-CN" sz="1600" dirty="0" smtClean="0"/>
              <a:t>(2)</a:t>
            </a:r>
            <a:r>
              <a:rPr lang="zh-CN" altLang="en-US" sz="1600" dirty="0" smtClean="0"/>
              <a:t>第二种写法：这种写法比较简单，而且效果比较自然</a:t>
            </a:r>
          </a:p>
          <a:p>
            <a:r>
              <a:rPr lang="en-US" altLang="zh-CN" sz="1600" dirty="0" smtClean="0"/>
              <a:t>background:-</a:t>
            </a:r>
            <a:r>
              <a:rPr lang="en-US" altLang="zh-CN" sz="1600" dirty="0" err="1" smtClean="0"/>
              <a:t>webkit</a:t>
            </a:r>
            <a:r>
              <a:rPr lang="en-US" altLang="zh-CN" sz="1600" dirty="0" smtClean="0"/>
              <a:t>-gradient(linear, 0 0, 0 100%, from(</a:t>
            </a:r>
            <a:r>
              <a:rPr lang="zh-CN" altLang="en-US" sz="1600" dirty="0" smtClean="0"/>
              <a:t>＃</a:t>
            </a:r>
            <a:r>
              <a:rPr lang="en-US" altLang="zh-CN" sz="1600" dirty="0" smtClean="0"/>
              <a:t>2074af), to(</a:t>
            </a:r>
            <a:r>
              <a:rPr lang="zh-CN" altLang="en-US" sz="1600" dirty="0" smtClean="0"/>
              <a:t>＃</a:t>
            </a:r>
            <a:r>
              <a:rPr lang="en-US" altLang="zh-CN" sz="1600" dirty="0" smtClean="0"/>
              <a:t>2c91d2));</a:t>
            </a:r>
          </a:p>
          <a:p>
            <a:r>
              <a:rPr lang="zh-CN" altLang="en-US" sz="1600" dirty="0" smtClean="0"/>
              <a:t>第一个参数：表示的是渐变的类型</a:t>
            </a:r>
          </a:p>
          <a:p>
            <a:r>
              <a:rPr lang="en-US" altLang="zh-CN" sz="1600" dirty="0" smtClean="0"/>
              <a:t>linear</a:t>
            </a:r>
            <a:r>
              <a:rPr lang="zh-CN" altLang="en-US" sz="1600" dirty="0" smtClean="0"/>
              <a:t>线性渐变</a:t>
            </a:r>
          </a:p>
          <a:p>
            <a:r>
              <a:rPr lang="zh-CN" altLang="en-US" sz="1600" dirty="0" smtClean="0"/>
              <a:t>第二个参数：分别对应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方向渐变的起始位置</a:t>
            </a:r>
          </a:p>
          <a:p>
            <a:r>
              <a:rPr lang="zh-CN" altLang="en-US" sz="1600" dirty="0" smtClean="0"/>
              <a:t>第三个参数：分别对应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方向渐变的终止位置</a:t>
            </a:r>
          </a:p>
          <a:p>
            <a:r>
              <a:rPr lang="zh-CN" altLang="en-US" sz="1600" dirty="0" smtClean="0"/>
              <a:t>第四个参数：设置了起始位置的颜色</a:t>
            </a:r>
          </a:p>
          <a:p>
            <a:r>
              <a:rPr lang="zh-CN" altLang="en-US" sz="1600" dirty="0" smtClean="0"/>
              <a:t>第五个参数：设置了终止位置的颜色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.Mozilla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第一种写法：</a:t>
            </a:r>
          </a:p>
          <a:p>
            <a:r>
              <a:rPr lang="en-US" altLang="zh-CN" dirty="0" smtClean="0"/>
              <a:t>background:-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-linear-gradient(10 10 90deg,</a:t>
            </a:r>
          </a:p>
          <a:p>
            <a:r>
              <a:rPr lang="en-US" altLang="zh-CN" dirty="0" err="1" smtClean="0"/>
              <a:t>rgb</a:t>
            </a:r>
            <a:r>
              <a:rPr lang="en-US" altLang="zh-CN" dirty="0" smtClean="0"/>
              <a:t>(25,0,0) 14%,</a:t>
            </a:r>
          </a:p>
          <a:p>
            <a:r>
              <a:rPr lang="en-US" altLang="zh-CN" dirty="0" err="1" smtClean="0"/>
              <a:t>rgb</a:t>
            </a:r>
            <a:r>
              <a:rPr lang="en-US" altLang="zh-CN" dirty="0" smtClean="0"/>
              <a:t>(255,255,0) 50%,</a:t>
            </a:r>
          </a:p>
          <a:p>
            <a:r>
              <a:rPr lang="en-US" altLang="zh-CN" dirty="0" err="1" smtClean="0"/>
              <a:t>rgb</a:t>
            </a:r>
            <a:r>
              <a:rPr lang="en-US" altLang="zh-CN" dirty="0" smtClean="0"/>
              <a:t>(0,0,255) 100%);</a:t>
            </a:r>
          </a:p>
          <a:p>
            <a:r>
              <a:rPr lang="zh-CN" altLang="en-US" dirty="0" smtClean="0"/>
              <a:t>第一个参数：设置渐变起始位置及角度</a:t>
            </a:r>
          </a:p>
          <a:p>
            <a:r>
              <a:rPr lang="zh-CN" altLang="en-US" dirty="0" smtClean="0"/>
              <a:t>第二</a:t>
            </a:r>
            <a:r>
              <a:rPr lang="en-US" altLang="zh-CN" dirty="0" smtClean="0"/>
              <a:t>/</a:t>
            </a:r>
            <a:r>
              <a:rPr lang="zh-CN" altLang="en-US" dirty="0" smtClean="0"/>
              <a:t>三</a:t>
            </a:r>
            <a:r>
              <a:rPr lang="en-US" altLang="zh-CN" dirty="0" smtClean="0"/>
              <a:t>/</a:t>
            </a:r>
            <a:r>
              <a:rPr lang="zh-CN" altLang="en-US" dirty="0" smtClean="0"/>
              <a:t>四</a:t>
            </a:r>
            <a:r>
              <a:rPr lang="en-US" altLang="zh-CN" dirty="0" smtClean="0"/>
              <a:t>/N</a:t>
            </a:r>
            <a:r>
              <a:rPr lang="zh-CN" altLang="en-US" dirty="0" smtClean="0"/>
              <a:t>个参数：设置渐变的颜色和位置</a:t>
            </a:r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第二种写法：这种写法比较简单，而且效果比较自然</a:t>
            </a:r>
          </a:p>
          <a:p>
            <a:r>
              <a:rPr lang="en-US" altLang="zh-CN" dirty="0" smtClean="0"/>
              <a:t>background:-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-linear-gradient(top, </a:t>
            </a:r>
            <a:r>
              <a:rPr lang="zh-CN" altLang="en-US" dirty="0" smtClean="0"/>
              <a:t>＃</a:t>
            </a:r>
            <a:r>
              <a:rPr lang="en-US" altLang="zh-CN" dirty="0" smtClean="0"/>
              <a:t>FFC3C8,</a:t>
            </a:r>
            <a:r>
              <a:rPr lang="zh-CN" altLang="en-US" dirty="0" smtClean="0"/>
              <a:t>＃</a:t>
            </a:r>
            <a:r>
              <a:rPr lang="en-US" altLang="zh-CN" dirty="0" smtClean="0"/>
              <a:t>FF9298);</a:t>
            </a:r>
          </a:p>
          <a:p>
            <a:r>
              <a:rPr lang="zh-CN" altLang="en-US" dirty="0" smtClean="0"/>
              <a:t>第一个参数：设置渐变的起始位置</a:t>
            </a:r>
          </a:p>
          <a:p>
            <a:r>
              <a:rPr lang="zh-CN" altLang="en-US" dirty="0" smtClean="0"/>
              <a:t>第二个参数：设置起始位置的颜色</a:t>
            </a:r>
          </a:p>
          <a:p>
            <a:r>
              <a:rPr lang="zh-CN" altLang="en-US" dirty="0" smtClean="0"/>
              <a:t>第三个参数：设置终止位置的颜色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.IE 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en-US" altLang="zh-CN" dirty="0" smtClean="0"/>
              <a:t>IE</a:t>
            </a:r>
            <a:r>
              <a:rPr lang="zh-CN" altLang="en-US" dirty="0" smtClean="0"/>
              <a:t>浏览器实现渐变只能使用</a:t>
            </a:r>
            <a:r>
              <a:rPr lang="en-US" altLang="zh-CN" dirty="0" smtClean="0"/>
              <a:t>IE</a:t>
            </a:r>
            <a:r>
              <a:rPr lang="zh-CN" altLang="en-US" dirty="0" smtClean="0"/>
              <a:t>自己的滤镜去实现</a:t>
            </a:r>
          </a:p>
          <a:p>
            <a:r>
              <a:rPr lang="en-US" altLang="zh-CN" dirty="0" err="1" smtClean="0"/>
              <a:t>filter:progid:DXImageTransform.Microsoft.gradient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startColorstr</a:t>
            </a:r>
            <a:r>
              <a:rPr lang="en-US" altLang="zh-CN" dirty="0" smtClean="0"/>
              <a:t>=</a:t>
            </a:r>
            <a:r>
              <a:rPr lang="zh-CN" altLang="en-US" dirty="0" smtClean="0"/>
              <a:t>＃</a:t>
            </a:r>
            <a:r>
              <a:rPr lang="en-US" altLang="zh-CN" dirty="0" smtClean="0"/>
              <a:t>00ffff,endColorstr=</a:t>
            </a:r>
            <a:r>
              <a:rPr lang="zh-CN" altLang="en-US" dirty="0" smtClean="0"/>
              <a:t>＃</a:t>
            </a:r>
            <a:r>
              <a:rPr lang="en-US" altLang="zh-CN" dirty="0" smtClean="0"/>
              <a:t>9fffff,grandientType=1);</a:t>
            </a:r>
          </a:p>
          <a:p>
            <a:r>
              <a:rPr lang="zh-CN" altLang="en-US" dirty="0" smtClean="0"/>
              <a:t>第一个参数：渐变起始位置的颜色</a:t>
            </a:r>
          </a:p>
          <a:p>
            <a:r>
              <a:rPr lang="zh-CN" altLang="en-US" dirty="0" smtClean="0"/>
              <a:t>第二个参数：渐变终止位置的颜色</a:t>
            </a:r>
          </a:p>
          <a:p>
            <a:r>
              <a:rPr lang="zh-CN" altLang="en-US" dirty="0" smtClean="0"/>
              <a:t>第三个参数：渐变的类型</a:t>
            </a:r>
          </a:p>
          <a:p>
            <a:r>
              <a:rPr lang="en-US" altLang="zh-CN" dirty="0" smtClean="0"/>
              <a:t>0 </a:t>
            </a:r>
            <a:r>
              <a:rPr lang="zh-CN" altLang="en-US" dirty="0" smtClean="0"/>
              <a:t>代表竖向渐变        </a:t>
            </a:r>
            <a:r>
              <a:rPr lang="en-US" altLang="zh-CN" dirty="0" smtClean="0"/>
              <a:t>1  </a:t>
            </a:r>
            <a:r>
              <a:rPr lang="zh-CN" altLang="en-US" dirty="0" smtClean="0"/>
              <a:t>代表横向渐变</a:t>
            </a:r>
          </a:p>
          <a:p>
            <a:r>
              <a:rPr lang="en-US" altLang="zh-CN" dirty="0" smtClean="0"/>
              <a:t>P.S.</a:t>
            </a:r>
            <a:r>
              <a:rPr lang="zh-CN" altLang="en-US" dirty="0" smtClean="0"/>
              <a:t>这里设置背景的时候不需要给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设置，直接用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即可，不要和其他的浏览器混淆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综上所述，线性渐变的兼容写法如下：</a:t>
            </a:r>
            <a:endParaRPr lang="en-US" altLang="zh-CN" dirty="0" smtClean="0"/>
          </a:p>
          <a:p>
            <a:r>
              <a:rPr lang="en-US" altLang="zh-CN" dirty="0" smtClean="0"/>
              <a:t>.gradient{ background: #000000; </a:t>
            </a:r>
          </a:p>
          <a:p>
            <a:r>
              <a:rPr lang="en-US" altLang="zh-CN" dirty="0" smtClean="0"/>
              <a:t>background: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-linear-gradient(top, #000000 0%, #</a:t>
            </a:r>
            <a:r>
              <a:rPr lang="en-US" altLang="zh-CN" dirty="0" err="1" smtClean="0"/>
              <a:t>ffffff</a:t>
            </a:r>
            <a:r>
              <a:rPr lang="en-US" altLang="zh-CN" dirty="0" smtClean="0"/>
              <a:t> 100%);/*</a:t>
            </a:r>
            <a:r>
              <a:rPr lang="en-US" altLang="zh-CN" dirty="0" err="1" smtClean="0"/>
              <a:t>firefox</a:t>
            </a:r>
            <a:r>
              <a:rPr lang="en-US" altLang="zh-CN" dirty="0" smtClean="0"/>
              <a:t>*/</a:t>
            </a:r>
          </a:p>
          <a:p>
            <a:r>
              <a:rPr lang="en-US" altLang="zh-CN" dirty="0" smtClean="0"/>
              <a:t>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-gradient(linear, left top, left bottom, color-stop(0%,#000000), color-stop(100%,#ffffff)); /*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旧版引擎</a:t>
            </a:r>
            <a:r>
              <a:rPr lang="en-US" altLang="zh-CN" dirty="0" smtClean="0"/>
              <a:t>*/</a:t>
            </a:r>
          </a:p>
          <a:p>
            <a:r>
              <a:rPr lang="en-US" altLang="zh-CN" dirty="0" smtClean="0"/>
              <a:t>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-linear-gradient(top, #000000 0%,#ffffff 100%); /*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新版引擎</a:t>
            </a:r>
            <a:r>
              <a:rPr lang="en-US" altLang="zh-CN" dirty="0" smtClean="0"/>
              <a:t>*/</a:t>
            </a:r>
          </a:p>
          <a:p>
            <a:r>
              <a:rPr lang="en-US" altLang="zh-CN" dirty="0" smtClean="0"/>
              <a:t>background: -o-linear-gradient(top, #000000 0%,#ffffff 100%); /*opera*/</a:t>
            </a:r>
          </a:p>
          <a:p>
            <a:r>
              <a:rPr lang="en-US" altLang="zh-CN" dirty="0" smtClean="0"/>
              <a:t>background: -ms-linear-gradient(top, #000000 0%,#ffffff 100</a:t>
            </a:r>
            <a:r>
              <a:rPr lang="en-US" altLang="zh-CN" smtClean="0"/>
              <a:t>%); /*IE*/</a:t>
            </a:r>
            <a:endParaRPr lang="en-US" altLang="zh-CN" dirty="0" smtClean="0"/>
          </a:p>
          <a:p>
            <a:r>
              <a:rPr lang="en-US" altLang="zh-CN" dirty="0" smtClean="0"/>
              <a:t>background: linear-gradient(to bottom, #000000 0%,#ffffff 100%); /*W3C*/</a:t>
            </a:r>
          </a:p>
          <a:p>
            <a:r>
              <a:rPr lang="en-US" altLang="zh-CN" dirty="0" smtClean="0"/>
              <a:t>filter: </a:t>
            </a:r>
            <a:r>
              <a:rPr lang="en-US" altLang="zh-CN" dirty="0" err="1" smtClean="0"/>
              <a:t>progid:DXImageTransform.Microsoft.gradient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startColorstr</a:t>
            </a:r>
            <a:r>
              <a:rPr lang="en-US" altLang="zh-CN" dirty="0" smtClean="0"/>
              <a:t>='#000000', </a:t>
            </a:r>
            <a:r>
              <a:rPr lang="en-US" altLang="zh-CN" dirty="0" err="1" smtClean="0"/>
              <a:t>endColorstr</a:t>
            </a:r>
            <a:r>
              <a:rPr lang="en-US" altLang="zh-CN" dirty="0" smtClean="0"/>
              <a:t>='#</a:t>
            </a:r>
            <a:r>
              <a:rPr lang="en-US" altLang="zh-CN" dirty="0" err="1" smtClean="0"/>
              <a:t>ffffff',GradientType</a:t>
            </a:r>
            <a:r>
              <a:rPr lang="en-US" altLang="zh-CN" dirty="0" smtClean="0"/>
              <a:t>=0 ); /*IE*/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:root .gradient{</a:t>
            </a:r>
            <a:r>
              <a:rPr lang="en-US" altLang="zh-CN" dirty="0" err="1" smtClean="0"/>
              <a:t>filter:none</a:t>
            </a:r>
            <a:r>
              <a:rPr lang="en-US" altLang="zh-CN" dirty="0" smtClean="0"/>
              <a:t>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3501008"/>
            <a:ext cx="9144000" cy="18002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r" eaLnBrk="1" fontAlgn="auto" hangingPunct="1">
              <a:spcAft>
                <a:spcPts val="0"/>
              </a:spcAft>
              <a:defRPr/>
            </a:pP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第十三章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2D</a:t>
            </a: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转换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实例</a:t>
            </a:r>
          </a:p>
          <a:p>
            <a:r>
              <a:rPr lang="zh-CN" altLang="en-US" sz="2000" dirty="0" smtClean="0"/>
              <a:t>从上到下的线性渐变：</a:t>
            </a:r>
          </a:p>
          <a:p>
            <a:r>
              <a:rPr lang="en-US" altLang="zh-CN" sz="2000" dirty="0" smtClean="0"/>
              <a:t>#grad { </a:t>
            </a:r>
          </a:p>
          <a:p>
            <a:r>
              <a:rPr lang="en-US" altLang="zh-CN" sz="2000" dirty="0" smtClean="0"/>
              <a:t>background: -</a:t>
            </a:r>
            <a:r>
              <a:rPr lang="en-US" altLang="zh-CN" sz="2000" dirty="0" err="1" smtClean="0"/>
              <a:t>webkit</a:t>
            </a:r>
            <a:r>
              <a:rPr lang="en-US" altLang="zh-CN" sz="2000" dirty="0" smtClean="0"/>
              <a:t>-linear-gradient(red, blue); /* Safari 5.1 - 6.0 */ </a:t>
            </a:r>
          </a:p>
          <a:p>
            <a:r>
              <a:rPr lang="en-US" altLang="zh-CN" sz="2000" dirty="0" smtClean="0"/>
              <a:t>background: -o-linear-gradient(red, blue); /* Opera 11.1 - 12.0 */ </a:t>
            </a:r>
          </a:p>
          <a:p>
            <a:r>
              <a:rPr lang="en-US" altLang="zh-CN" sz="2000" dirty="0" smtClean="0"/>
              <a:t>background: -</a:t>
            </a:r>
            <a:r>
              <a:rPr lang="en-US" altLang="zh-CN" sz="2000" dirty="0" err="1" smtClean="0"/>
              <a:t>moz</a:t>
            </a:r>
            <a:r>
              <a:rPr lang="en-US" altLang="zh-CN" sz="2000" dirty="0" smtClean="0"/>
              <a:t>-linear-gradient(red, blue); /* Firefox 3.6 - 15 */ </a:t>
            </a:r>
          </a:p>
          <a:p>
            <a:r>
              <a:rPr lang="en-US" altLang="zh-CN" sz="2000" dirty="0" smtClean="0"/>
              <a:t>background: linear-gradient(red, blue); /* </a:t>
            </a:r>
            <a:r>
              <a:rPr lang="zh-CN" altLang="en-US" sz="2000" dirty="0" smtClean="0"/>
              <a:t>标准的语法 *</a:t>
            </a:r>
            <a:r>
              <a:rPr lang="en-US" altLang="zh-CN" sz="2000" dirty="0" smtClean="0"/>
              <a:t>/ </a:t>
            </a:r>
          </a:p>
          <a:p>
            <a:r>
              <a:rPr lang="en-US" altLang="zh-CN" sz="2000" dirty="0" smtClean="0"/>
              <a:t>}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643446"/>
            <a:ext cx="648493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实例</a:t>
            </a:r>
          </a:p>
          <a:p>
            <a:r>
              <a:rPr lang="zh-CN" altLang="en-US" sz="2000" dirty="0" smtClean="0"/>
              <a:t>从左到右的线性渐变：</a:t>
            </a:r>
          </a:p>
          <a:p>
            <a:r>
              <a:rPr lang="en-US" altLang="zh-CN" sz="2000" dirty="0" smtClean="0"/>
              <a:t>#grad { </a:t>
            </a:r>
          </a:p>
          <a:p>
            <a:r>
              <a:rPr lang="en-US" altLang="zh-CN" sz="2000" dirty="0" smtClean="0"/>
              <a:t>background: -</a:t>
            </a:r>
            <a:r>
              <a:rPr lang="en-US" altLang="zh-CN" sz="2000" dirty="0" err="1" smtClean="0"/>
              <a:t>webkit</a:t>
            </a:r>
            <a:r>
              <a:rPr lang="en-US" altLang="zh-CN" sz="2000" dirty="0" smtClean="0"/>
              <a:t>-linear-gradient(left, red , blue); /* Safari 5.1 - 6.0 */ background: -o-linear-gradient(right, red, blue); /* Opera 11.1 - 12.0 */ background: -</a:t>
            </a:r>
            <a:r>
              <a:rPr lang="en-US" altLang="zh-CN" sz="2000" dirty="0" err="1" smtClean="0"/>
              <a:t>moz</a:t>
            </a:r>
            <a:r>
              <a:rPr lang="en-US" altLang="zh-CN" sz="2000" dirty="0" smtClean="0"/>
              <a:t>-linear-gradient(right, red, blue); /* Firefox 3.6 - 15 */ background: linear-gradient(to right, red , blue); /* </a:t>
            </a:r>
            <a:r>
              <a:rPr lang="zh-CN" altLang="en-US" sz="2000" dirty="0" smtClean="0"/>
              <a:t>标准的语法 *</a:t>
            </a:r>
            <a:r>
              <a:rPr lang="en-US" altLang="zh-CN" sz="2000" dirty="0" smtClean="0"/>
              <a:t>/ </a:t>
            </a:r>
          </a:p>
          <a:p>
            <a:r>
              <a:rPr lang="en-US" altLang="zh-CN" sz="2000" dirty="0" smtClean="0"/>
              <a:t>}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500570"/>
            <a:ext cx="6456363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实例</a:t>
            </a:r>
          </a:p>
          <a:p>
            <a:r>
              <a:rPr lang="zh-CN" altLang="en-US" sz="2000" dirty="0" smtClean="0"/>
              <a:t>从左上角到右下角的线性渐变：</a:t>
            </a:r>
          </a:p>
          <a:p>
            <a:r>
              <a:rPr lang="en-US" altLang="zh-CN" dirty="0" smtClean="0"/>
              <a:t>#grad { </a:t>
            </a:r>
          </a:p>
          <a:p>
            <a:r>
              <a:rPr lang="en-US" altLang="zh-CN" dirty="0" smtClean="0"/>
              <a:t>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-linear-gradient(left top, red , blue); /* Safari 5.1 - 6.0 */ background: -o-linear-gradient(bottom right, red, blue); /* Opera 11.1 - 12.0 */ background: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-linear-gradient(bottom right, red, blue); /* Firefox 3.6 - 15 */ background: linear-gradient(to bottom right, red , blue); /* </a:t>
            </a:r>
            <a:r>
              <a:rPr lang="zh-CN" altLang="en-US" dirty="0" smtClean="0"/>
              <a:t>标准的语法 *</a:t>
            </a:r>
            <a:r>
              <a:rPr lang="en-US" altLang="zh-CN" dirty="0" smtClean="0"/>
              <a:t>/ }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929066"/>
            <a:ext cx="647541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实例</a:t>
            </a:r>
          </a:p>
          <a:p>
            <a:r>
              <a:rPr lang="zh-CN" altLang="en-US" sz="2000" dirty="0" smtClean="0"/>
              <a:t>带有指定的角度的线性渐变：</a:t>
            </a:r>
          </a:p>
          <a:p>
            <a:pPr latinLnBrk="1"/>
            <a:r>
              <a:rPr lang="en-US" altLang="zh-CN" dirty="0" smtClean="0"/>
              <a:t>#</a:t>
            </a:r>
            <a:r>
              <a:rPr lang="en-US" dirty="0" smtClean="0"/>
              <a:t>grad { </a:t>
            </a:r>
          </a:p>
          <a:p>
            <a:pPr latinLnBrk="1"/>
            <a:r>
              <a:rPr lang="en-US" dirty="0" smtClean="0"/>
              <a:t>background: -</a:t>
            </a:r>
            <a:r>
              <a:rPr lang="en-US" dirty="0" err="1" smtClean="0"/>
              <a:t>webkit</a:t>
            </a:r>
            <a:r>
              <a:rPr lang="en-US" dirty="0" smtClean="0"/>
              <a:t>-linear-gradient(180deg, red, blue); /* Safari 5.1 - 6.0 */ </a:t>
            </a:r>
          </a:p>
          <a:p>
            <a:pPr latinLnBrk="1"/>
            <a:r>
              <a:rPr lang="en-US" dirty="0" smtClean="0"/>
              <a:t>background: -o-linear-gradient(180deg, red, blue); /* Opera 11.1 - 12.0 */ </a:t>
            </a:r>
          </a:p>
          <a:p>
            <a:pPr latinLnBrk="1"/>
            <a:r>
              <a:rPr lang="en-US" dirty="0" smtClean="0"/>
              <a:t>background: -</a:t>
            </a:r>
            <a:r>
              <a:rPr lang="en-US" dirty="0" err="1" smtClean="0"/>
              <a:t>moz</a:t>
            </a:r>
            <a:r>
              <a:rPr lang="en-US" dirty="0" smtClean="0"/>
              <a:t>-linear-gradient(180deg, red, blue); /* Firefox 3.6 - 15 */ </a:t>
            </a:r>
          </a:p>
          <a:p>
            <a:pPr latinLnBrk="1"/>
            <a:r>
              <a:rPr lang="en-US" dirty="0" smtClean="0"/>
              <a:t>background: linear-gradient(180deg, red, blue); /* </a:t>
            </a:r>
            <a:r>
              <a:rPr lang="zh-CN" altLang="en-US" dirty="0" smtClean="0"/>
              <a:t>标准的语法 *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857629"/>
            <a:ext cx="4286280" cy="229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6133923"/>
            <a:ext cx="4286280" cy="72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角度是指水平线和渐变线之间的角度，逆时针方向计算。换句话说，</a:t>
            </a:r>
            <a:r>
              <a:rPr lang="en-US" altLang="zh-CN" sz="2000" dirty="0" smtClean="0"/>
              <a:t>0deg </a:t>
            </a:r>
            <a:r>
              <a:rPr lang="zh-CN" altLang="en-US" sz="2000" dirty="0" smtClean="0"/>
              <a:t>将创建一个从下到上的渐变，</a:t>
            </a:r>
            <a:r>
              <a:rPr lang="en-US" altLang="zh-CN" sz="2000" dirty="0" smtClean="0"/>
              <a:t>90deg </a:t>
            </a:r>
            <a:r>
              <a:rPr lang="zh-CN" altLang="en-US" sz="2000" dirty="0" smtClean="0"/>
              <a:t>将创建一个从左到右的渐变。</a:t>
            </a:r>
            <a:endParaRPr lang="zh-CN" altLang="en-US" dirty="0"/>
          </a:p>
        </p:txBody>
      </p:sp>
      <p:pic>
        <p:nvPicPr>
          <p:cNvPr id="1026" name="Picture 2" descr="http://www.runoob.com/wp-content/uploads/2014/07/7B0CC41A-86DC-4E1B-8A69-A410E6764B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2643182"/>
            <a:ext cx="4540281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实例</a:t>
            </a:r>
          </a:p>
          <a:p>
            <a:r>
              <a:rPr lang="zh-CN" altLang="en-US" sz="2000" dirty="0" smtClean="0"/>
              <a:t>带有多个颜色结点的从上到下的线性渐变：</a:t>
            </a:r>
          </a:p>
          <a:p>
            <a:r>
              <a:rPr lang="en-US" altLang="zh-CN" sz="2000" dirty="0" smtClean="0"/>
              <a:t>#grad { </a:t>
            </a:r>
          </a:p>
          <a:p>
            <a:r>
              <a:rPr lang="en-US" altLang="zh-CN" sz="2000" dirty="0" smtClean="0"/>
              <a:t>background: -</a:t>
            </a:r>
            <a:r>
              <a:rPr lang="en-US" altLang="zh-CN" sz="2000" dirty="0" err="1" smtClean="0"/>
              <a:t>webkit</a:t>
            </a:r>
            <a:r>
              <a:rPr lang="en-US" altLang="zh-CN" sz="2000" dirty="0" smtClean="0"/>
              <a:t>-linear-gradient(red, green, blue); /* Safari 5.1 - 6.0 */ background: -o-linear-gradient(red, green, blue); /* Opera 11.1 - 12.0 */ background: -</a:t>
            </a:r>
            <a:r>
              <a:rPr lang="en-US" altLang="zh-CN" sz="2000" dirty="0" err="1" smtClean="0"/>
              <a:t>moz</a:t>
            </a:r>
            <a:r>
              <a:rPr lang="en-US" altLang="zh-CN" sz="2000" dirty="0" smtClean="0"/>
              <a:t>-linear-gradient(red, green, blue); /* Firefox 3.6 - 15 */ background: linear-gradient(red, green, blue); /* </a:t>
            </a:r>
            <a:r>
              <a:rPr lang="zh-CN" altLang="en-US" sz="2000" dirty="0" smtClean="0"/>
              <a:t>标准的语法 *</a:t>
            </a:r>
            <a:r>
              <a:rPr lang="en-US" altLang="zh-CN" sz="2000" dirty="0" smtClean="0"/>
              <a:t>/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个颜色结点（均匀分布）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#grad1 {</a:t>
            </a:r>
          </a:p>
          <a:p>
            <a:r>
              <a:rPr lang="en-US" altLang="zh-CN" dirty="0" smtClean="0"/>
              <a:t>    height: 200px;</a:t>
            </a:r>
          </a:p>
          <a:p>
            <a:r>
              <a:rPr lang="en-US" altLang="zh-CN" dirty="0" smtClean="0"/>
              <a:t>    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-linear-gradient(red, green, blue); /* Safari 5.1 - 6.0 */</a:t>
            </a:r>
          </a:p>
          <a:p>
            <a:r>
              <a:rPr lang="en-US" altLang="zh-CN" dirty="0" smtClean="0"/>
              <a:t>    background: -o-linear-gradient(red, green, blue); /* Opera 11.1 - 12.0 */</a:t>
            </a:r>
          </a:p>
          <a:p>
            <a:r>
              <a:rPr lang="en-US" altLang="zh-CN" dirty="0" smtClean="0"/>
              <a:t>    background: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-linear-gradient(red, green, blue); /* Firefox 3.6 - 15 */</a:t>
            </a:r>
          </a:p>
          <a:p>
            <a:r>
              <a:rPr lang="en-US" altLang="zh-CN" dirty="0" smtClean="0"/>
              <a:t>    background: linear-gradient(red, green, blue); /* </a:t>
            </a:r>
            <a:r>
              <a:rPr lang="zh-CN" altLang="en-US" dirty="0" smtClean="0"/>
              <a:t>标准的语法（必须放在最后）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}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67" y="4429132"/>
            <a:ext cx="63341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7 </a:t>
            </a:r>
            <a:r>
              <a:rPr lang="zh-CN" altLang="en-US" dirty="0" smtClean="0"/>
              <a:t>个颜色结点（均匀分布）</a:t>
            </a:r>
          </a:p>
          <a:p>
            <a:endParaRPr lang="zh-CN" altLang="en-US" dirty="0" smtClean="0"/>
          </a:p>
          <a:p>
            <a:r>
              <a:rPr lang="en-US" altLang="zh-CN" sz="1400" dirty="0" smtClean="0"/>
              <a:t>#grad2 {</a:t>
            </a:r>
          </a:p>
          <a:p>
            <a:r>
              <a:rPr lang="en-US" altLang="zh-CN" sz="1400" dirty="0" smtClean="0"/>
              <a:t>    height: 200px;</a:t>
            </a:r>
          </a:p>
          <a:p>
            <a:r>
              <a:rPr lang="en-US" altLang="zh-CN" sz="1400" dirty="0" smtClean="0"/>
              <a:t>    background: -</a:t>
            </a:r>
            <a:r>
              <a:rPr lang="en-US" altLang="zh-CN" sz="1400" dirty="0" err="1" smtClean="0"/>
              <a:t>webkit</a:t>
            </a:r>
            <a:r>
              <a:rPr lang="en-US" altLang="zh-CN" sz="1400" dirty="0" smtClean="0"/>
              <a:t>-linear-gradient(red, orange, yellow, green, blue, indigo, violet); /* Safari 5.1 - 6.0 */</a:t>
            </a:r>
          </a:p>
          <a:p>
            <a:r>
              <a:rPr lang="en-US" altLang="zh-CN" sz="1400" dirty="0" smtClean="0"/>
              <a:t>    background: -o-linear-gradient(red, orange, yellow, green, blue, indigo, violet); /* Opera 11.1 - 12.0 */</a:t>
            </a:r>
          </a:p>
          <a:p>
            <a:r>
              <a:rPr lang="en-US" altLang="zh-CN" sz="1400" dirty="0" smtClean="0"/>
              <a:t>    background: -</a:t>
            </a:r>
            <a:r>
              <a:rPr lang="en-US" altLang="zh-CN" sz="1400" dirty="0" err="1" smtClean="0"/>
              <a:t>moz</a:t>
            </a:r>
            <a:r>
              <a:rPr lang="en-US" altLang="zh-CN" sz="1400" dirty="0" smtClean="0"/>
              <a:t>-linear-gradient(red, orange, yellow, green, blue, indigo, violet); /* Firefox 3.6 - 15 */</a:t>
            </a:r>
          </a:p>
          <a:p>
            <a:r>
              <a:rPr lang="en-US" altLang="zh-CN" sz="1400" dirty="0" smtClean="0"/>
              <a:t>    background: linear-gradient(red, orange, yellow, green, blue, indigo, violet); /* </a:t>
            </a:r>
            <a:r>
              <a:rPr lang="zh-CN" altLang="en-US" sz="1400" dirty="0" smtClean="0"/>
              <a:t>标准的语法（必须放在最后） *</a:t>
            </a:r>
            <a:r>
              <a:rPr lang="en-US" altLang="zh-CN" sz="1400" dirty="0" smtClean="0"/>
              <a:t>/</a:t>
            </a:r>
          </a:p>
          <a:p>
            <a:r>
              <a:rPr lang="en-US" altLang="zh-CN" sz="1400" dirty="0" smtClean="0"/>
              <a:t>}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256"/>
            <a:ext cx="63055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个颜色结点（不均匀分布）</a:t>
            </a:r>
          </a:p>
          <a:p>
            <a:endParaRPr lang="zh-CN" altLang="en-US" dirty="0" smtClean="0"/>
          </a:p>
          <a:p>
            <a:r>
              <a:rPr lang="en-US" altLang="zh-CN" sz="1600" dirty="0" smtClean="0"/>
              <a:t>#grad3 {</a:t>
            </a:r>
          </a:p>
          <a:p>
            <a:r>
              <a:rPr lang="en-US" altLang="zh-CN" sz="1600" dirty="0" smtClean="0"/>
              <a:t>    height: 200px;</a:t>
            </a:r>
          </a:p>
          <a:p>
            <a:r>
              <a:rPr lang="en-US" altLang="zh-CN" sz="1600" dirty="0" smtClean="0"/>
              <a:t>    background: -</a:t>
            </a:r>
            <a:r>
              <a:rPr lang="en-US" altLang="zh-CN" sz="1600" dirty="0" err="1" smtClean="0"/>
              <a:t>webkit</a:t>
            </a:r>
            <a:r>
              <a:rPr lang="en-US" altLang="zh-CN" sz="1600" dirty="0" smtClean="0"/>
              <a:t>-linear-gradient(red 10%, green 85%, blue 90%); /* Safari 5.1 - 6.0 */</a:t>
            </a:r>
          </a:p>
          <a:p>
            <a:r>
              <a:rPr lang="en-US" altLang="zh-CN" sz="1600" dirty="0" smtClean="0"/>
              <a:t>    background: -o-linear-gradient(red 10%, green 85%, blue 90%); /* Opera 11.1 - 12.0 */</a:t>
            </a:r>
          </a:p>
          <a:p>
            <a:r>
              <a:rPr lang="en-US" altLang="zh-CN" sz="1600" dirty="0" smtClean="0"/>
              <a:t>    background: -</a:t>
            </a:r>
            <a:r>
              <a:rPr lang="en-US" altLang="zh-CN" sz="1600" dirty="0" err="1" smtClean="0"/>
              <a:t>moz</a:t>
            </a:r>
            <a:r>
              <a:rPr lang="en-US" altLang="zh-CN" sz="1600" dirty="0" smtClean="0"/>
              <a:t>-linear-gradient(red 10%, green 85%, blue 90%); /* Firefox 3.6 - 15 */</a:t>
            </a:r>
          </a:p>
          <a:p>
            <a:r>
              <a:rPr lang="en-US" altLang="zh-CN" sz="1600" dirty="0" smtClean="0"/>
              <a:t>    background: linear-gradient(red 10%, green 85%, blue 90%); /* </a:t>
            </a:r>
            <a:r>
              <a:rPr lang="zh-CN" altLang="en-US" sz="1600" dirty="0" smtClean="0"/>
              <a:t>标准的语法（必须放在最后） *</a:t>
            </a:r>
            <a:r>
              <a:rPr lang="en-US" altLang="zh-CN" sz="1600" dirty="0" smtClean="0"/>
              <a:t>/</a:t>
            </a:r>
          </a:p>
          <a:p>
            <a:r>
              <a:rPr lang="en-US" altLang="zh-CN" sz="1600" dirty="0" smtClean="0"/>
              <a:t>}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572008"/>
            <a:ext cx="63436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如何创建一个带有彩虹颜色和文本的线性渐变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sz="1600" dirty="0" smtClean="0"/>
              <a:t>#grad { /* Safari 5.1 - 6.0 */ </a:t>
            </a:r>
          </a:p>
          <a:p>
            <a:r>
              <a:rPr lang="en-US" sz="1600" dirty="0" smtClean="0"/>
              <a:t>background: -</a:t>
            </a:r>
            <a:r>
              <a:rPr lang="en-US" sz="1600" dirty="0" err="1" smtClean="0"/>
              <a:t>webkit</a:t>
            </a:r>
            <a:r>
              <a:rPr lang="en-US" sz="1600" dirty="0" smtClean="0"/>
              <a:t>-linear-gradient(</a:t>
            </a:r>
            <a:r>
              <a:rPr lang="en-US" sz="1600" dirty="0" err="1" smtClean="0"/>
              <a:t>left,red,orange,yellow,green,blue,indigo,violet</a:t>
            </a:r>
            <a:r>
              <a:rPr lang="en-US" sz="1600" dirty="0" smtClean="0"/>
              <a:t>); </a:t>
            </a:r>
          </a:p>
          <a:p>
            <a:r>
              <a:rPr lang="en-US" sz="1600" dirty="0" smtClean="0"/>
              <a:t>/* Opera 11.1 - 12.0 */</a:t>
            </a:r>
          </a:p>
          <a:p>
            <a:r>
              <a:rPr lang="en-US" sz="1600" dirty="0" smtClean="0"/>
              <a:t> background: -o-linear-gradient(</a:t>
            </a:r>
            <a:r>
              <a:rPr lang="en-US" sz="1600" dirty="0" err="1" smtClean="0"/>
              <a:t>left,red,orange,yellow,green,blue,indigo,violet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/* Firefox 3.6 - 15 */ </a:t>
            </a:r>
          </a:p>
          <a:p>
            <a:r>
              <a:rPr lang="en-US" sz="1600" dirty="0" smtClean="0"/>
              <a:t>background: -</a:t>
            </a:r>
            <a:r>
              <a:rPr lang="en-US" sz="1600" dirty="0" err="1" smtClean="0"/>
              <a:t>moz</a:t>
            </a:r>
            <a:r>
              <a:rPr lang="en-US" sz="1600" dirty="0" smtClean="0"/>
              <a:t>-linear-gradient(</a:t>
            </a:r>
            <a:r>
              <a:rPr lang="en-US" sz="1600" dirty="0" err="1" smtClean="0"/>
              <a:t>left,red,orange,yellow,green,blue,indigo,violet</a:t>
            </a:r>
            <a:r>
              <a:rPr lang="en-US" sz="1600" dirty="0" smtClean="0"/>
              <a:t>); </a:t>
            </a:r>
          </a:p>
          <a:p>
            <a:r>
              <a:rPr lang="en-US" sz="1600" dirty="0" smtClean="0"/>
              <a:t>/* </a:t>
            </a:r>
            <a:r>
              <a:rPr lang="zh-CN" altLang="en-US" sz="1600" dirty="0" smtClean="0"/>
              <a:t>标准的语法 *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r>
              <a:rPr lang="en-US" sz="1600" dirty="0" smtClean="0"/>
              <a:t>background: linear-gradient(to right, </a:t>
            </a:r>
            <a:r>
              <a:rPr lang="en-US" sz="1600" dirty="0" err="1" smtClean="0"/>
              <a:t>red,orange,yellow,green,blue,indigo,violet</a:t>
            </a:r>
            <a:r>
              <a:rPr lang="en-US" sz="1600" dirty="0" smtClean="0"/>
              <a:t>); }</a:t>
            </a:r>
            <a:endParaRPr lang="en-US" altLang="zh-CN" sz="1600" dirty="0" smtClean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572008"/>
            <a:ext cx="647541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本章学习目标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2" name="矩形 14"/>
          <p:cNvSpPr>
            <a:spLocks noChangeArrowheads="1"/>
          </p:cNvSpPr>
          <p:nvPr/>
        </p:nvSpPr>
        <p:spPr bwMode="auto">
          <a:xfrm>
            <a:off x="755576" y="2037804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3" name="文本框 15"/>
          <p:cNvSpPr txBox="1">
            <a:spLocks noChangeArrowheads="1"/>
          </p:cNvSpPr>
          <p:nvPr/>
        </p:nvSpPr>
        <p:spPr bwMode="auto">
          <a:xfrm>
            <a:off x="785786" y="2010817"/>
            <a:ext cx="468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>
                <a:solidFill>
                  <a:schemeClr val="bg1"/>
                </a:solidFill>
              </a:rPr>
              <a:t>1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L 形 16"/>
          <p:cNvSpPr>
            <a:spLocks/>
          </p:cNvSpPr>
          <p:nvPr/>
        </p:nvSpPr>
        <p:spPr bwMode="auto">
          <a:xfrm rot="16200000">
            <a:off x="792882" y="2108449"/>
            <a:ext cx="612775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文本框 38"/>
          <p:cNvSpPr txBox="1">
            <a:spLocks noChangeArrowheads="1"/>
          </p:cNvSpPr>
          <p:nvPr/>
        </p:nvSpPr>
        <p:spPr bwMode="auto">
          <a:xfrm>
            <a:off x="1752525" y="2104479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CSS3 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渐变的语法及应用</a:t>
            </a:r>
          </a:p>
        </p:txBody>
      </p:sp>
      <p:sp>
        <p:nvSpPr>
          <p:cNvPr id="16" name="矩形 35"/>
          <p:cNvSpPr>
            <a:spLocks noChangeArrowheads="1"/>
          </p:cNvSpPr>
          <p:nvPr/>
        </p:nvSpPr>
        <p:spPr bwMode="auto">
          <a:xfrm>
            <a:off x="755576" y="2963985"/>
            <a:ext cx="565150" cy="592138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7" name="文本框 36"/>
          <p:cNvSpPr txBox="1">
            <a:spLocks noChangeArrowheads="1"/>
          </p:cNvSpPr>
          <p:nvPr/>
        </p:nvSpPr>
        <p:spPr bwMode="auto">
          <a:xfrm>
            <a:off x="828601" y="2919535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2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18" name="L 形 37"/>
          <p:cNvSpPr>
            <a:spLocks/>
          </p:cNvSpPr>
          <p:nvPr/>
        </p:nvSpPr>
        <p:spPr bwMode="auto">
          <a:xfrm rot="16200000">
            <a:off x="792088" y="3033836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文本框 38"/>
          <p:cNvSpPr txBox="1">
            <a:spLocks noChangeArrowheads="1"/>
          </p:cNvSpPr>
          <p:nvPr/>
        </p:nvSpPr>
        <p:spPr bwMode="auto">
          <a:xfrm>
            <a:off x="1752525" y="3030660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CSS3 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过渡的用法</a:t>
            </a:r>
          </a:p>
        </p:txBody>
      </p:sp>
      <p:sp>
        <p:nvSpPr>
          <p:cNvPr id="20" name="矩形 14"/>
          <p:cNvSpPr>
            <a:spLocks noChangeArrowheads="1"/>
          </p:cNvSpPr>
          <p:nvPr/>
        </p:nvSpPr>
        <p:spPr bwMode="auto">
          <a:xfrm>
            <a:off x="785786" y="4036358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1" name="文本框 15"/>
          <p:cNvSpPr txBox="1">
            <a:spLocks noChangeArrowheads="1"/>
          </p:cNvSpPr>
          <p:nvPr/>
        </p:nvSpPr>
        <p:spPr bwMode="auto">
          <a:xfrm>
            <a:off x="857224" y="4009371"/>
            <a:ext cx="468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3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2" name="L 形 16"/>
          <p:cNvSpPr>
            <a:spLocks/>
          </p:cNvSpPr>
          <p:nvPr/>
        </p:nvSpPr>
        <p:spPr bwMode="auto">
          <a:xfrm rot="16200000">
            <a:off x="823092" y="4107003"/>
            <a:ext cx="612775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3" name="文本框 38"/>
          <p:cNvSpPr txBox="1">
            <a:spLocks noChangeArrowheads="1"/>
          </p:cNvSpPr>
          <p:nvPr/>
        </p:nvSpPr>
        <p:spPr bwMode="auto">
          <a:xfrm>
            <a:off x="1782735" y="4103033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变形的属性详解</a:t>
            </a:r>
          </a:p>
        </p:txBody>
      </p:sp>
      <p:sp>
        <p:nvSpPr>
          <p:cNvPr id="24" name="矩形 35"/>
          <p:cNvSpPr>
            <a:spLocks noChangeArrowheads="1"/>
          </p:cNvSpPr>
          <p:nvPr/>
        </p:nvSpPr>
        <p:spPr bwMode="auto">
          <a:xfrm>
            <a:off x="785786" y="4962539"/>
            <a:ext cx="565150" cy="592138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5" name="文本框 36"/>
          <p:cNvSpPr txBox="1">
            <a:spLocks noChangeArrowheads="1"/>
          </p:cNvSpPr>
          <p:nvPr/>
        </p:nvSpPr>
        <p:spPr bwMode="auto">
          <a:xfrm>
            <a:off x="858811" y="4918089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4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6" name="L 形 37"/>
          <p:cNvSpPr>
            <a:spLocks/>
          </p:cNvSpPr>
          <p:nvPr/>
        </p:nvSpPr>
        <p:spPr bwMode="auto">
          <a:xfrm rot="16200000">
            <a:off x="822298" y="5032390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7" name="文本框 38"/>
          <p:cNvSpPr txBox="1">
            <a:spLocks noChangeArrowheads="1"/>
          </p:cNvSpPr>
          <p:nvPr/>
        </p:nvSpPr>
        <p:spPr bwMode="auto">
          <a:xfrm>
            <a:off x="1782735" y="5029214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CSS3 2D 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转换的应用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从左到右的线性渐变，带有透明度：</a:t>
            </a:r>
            <a:endParaRPr lang="en-US" altLang="zh-CN" dirty="0" smtClean="0"/>
          </a:p>
          <a:p>
            <a:endParaRPr lang="zh-CN" altLang="en-US" sz="1600" dirty="0" smtClean="0"/>
          </a:p>
          <a:p>
            <a:pPr latinLnBrk="1"/>
            <a:r>
              <a:rPr lang="en-US" altLang="zh-CN" sz="1600" dirty="0" smtClean="0"/>
              <a:t>#</a:t>
            </a:r>
            <a:r>
              <a:rPr lang="en-US" sz="1600" dirty="0" smtClean="0"/>
              <a:t>grad { </a:t>
            </a:r>
          </a:p>
          <a:p>
            <a:pPr latinLnBrk="1"/>
            <a:r>
              <a:rPr lang="en-US" sz="1600" dirty="0" smtClean="0"/>
              <a:t>background: -</a:t>
            </a:r>
            <a:r>
              <a:rPr lang="en-US" sz="1600" dirty="0" err="1" smtClean="0"/>
              <a:t>webkit</a:t>
            </a:r>
            <a:r>
              <a:rPr lang="en-US" sz="1600" dirty="0" smtClean="0"/>
              <a:t>-linear-gradient(</a:t>
            </a:r>
            <a:r>
              <a:rPr lang="en-US" sz="1600" dirty="0" err="1" smtClean="0"/>
              <a:t>left,rgba</a:t>
            </a:r>
            <a:r>
              <a:rPr lang="en-US" sz="1600" dirty="0" smtClean="0"/>
              <a:t>(255,0,0,0),</a:t>
            </a:r>
            <a:r>
              <a:rPr lang="en-US" sz="1600" dirty="0" err="1" smtClean="0"/>
              <a:t>rgba</a:t>
            </a:r>
            <a:r>
              <a:rPr lang="en-US" sz="1600" dirty="0" smtClean="0"/>
              <a:t>(255,0,0,1)); /* Safari 5.1 - 6 */ </a:t>
            </a:r>
          </a:p>
          <a:p>
            <a:pPr latinLnBrk="1"/>
            <a:r>
              <a:rPr lang="en-US" sz="1600" dirty="0" smtClean="0"/>
              <a:t>background: -o-linear-gradient(</a:t>
            </a:r>
            <a:r>
              <a:rPr lang="en-US" sz="1600" dirty="0" err="1" smtClean="0"/>
              <a:t>right,rgba</a:t>
            </a:r>
            <a:r>
              <a:rPr lang="en-US" sz="1600" dirty="0" smtClean="0"/>
              <a:t>(255,0,0,0),</a:t>
            </a:r>
            <a:r>
              <a:rPr lang="en-US" sz="1600" dirty="0" err="1" smtClean="0"/>
              <a:t>rgba</a:t>
            </a:r>
            <a:r>
              <a:rPr lang="en-US" sz="1600" dirty="0" smtClean="0"/>
              <a:t>(255,0,0,1)); /* Opera 11.1 - 12*/ </a:t>
            </a:r>
          </a:p>
          <a:p>
            <a:pPr latinLnBrk="1"/>
            <a:r>
              <a:rPr lang="en-US" sz="1600" dirty="0" smtClean="0"/>
              <a:t>background: -</a:t>
            </a:r>
            <a:r>
              <a:rPr lang="en-US" sz="1600" dirty="0" err="1" smtClean="0"/>
              <a:t>moz</a:t>
            </a:r>
            <a:r>
              <a:rPr lang="en-US" sz="1600" dirty="0" smtClean="0"/>
              <a:t>-linear-gradient(</a:t>
            </a:r>
            <a:r>
              <a:rPr lang="en-US" sz="1600" dirty="0" err="1" smtClean="0"/>
              <a:t>right,rgba</a:t>
            </a:r>
            <a:r>
              <a:rPr lang="en-US" sz="1600" dirty="0" smtClean="0"/>
              <a:t>(255,0,0,0),</a:t>
            </a:r>
            <a:r>
              <a:rPr lang="en-US" sz="1600" dirty="0" err="1" smtClean="0"/>
              <a:t>rgba</a:t>
            </a:r>
            <a:r>
              <a:rPr lang="en-US" sz="1600" dirty="0" smtClean="0"/>
              <a:t>(255,0,0,1)); /* Firefox 3.6 - 15*/ </a:t>
            </a:r>
          </a:p>
          <a:p>
            <a:pPr latinLnBrk="1"/>
            <a:r>
              <a:rPr lang="en-US" sz="1600" dirty="0" smtClean="0"/>
              <a:t>background: linear-gradient(to right, </a:t>
            </a:r>
            <a:r>
              <a:rPr lang="en-US" sz="1600" dirty="0" err="1" smtClean="0"/>
              <a:t>rgba</a:t>
            </a:r>
            <a:r>
              <a:rPr lang="en-US" sz="1600" dirty="0" smtClean="0"/>
              <a:t>(255,0,0,0), </a:t>
            </a:r>
            <a:r>
              <a:rPr lang="en-US" sz="1600" dirty="0" err="1" smtClean="0"/>
              <a:t>rgba</a:t>
            </a:r>
            <a:r>
              <a:rPr lang="en-US" sz="1600" dirty="0" smtClean="0"/>
              <a:t>(255,0,0,1)); /* </a:t>
            </a:r>
            <a:r>
              <a:rPr lang="zh-CN" altLang="en-US" sz="1600" dirty="0" smtClean="0"/>
              <a:t>标准的语法 *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929066"/>
            <a:ext cx="646588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35824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2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zh-CN" altLang="en-US" sz="2400" b="1" dirty="0" smtClean="0"/>
              <a:t>径向渐变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CSS3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径向渐变是圆形或椭圆形渐变。颜色不再沿着一条直线轴变化，而是从一个起点朝所有方向混合。但相对线性渐变要比径向渐变复杂的多。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/>
              <a:t>径向渐变的实例：</a:t>
            </a: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0178" name="Picture 2" descr="http://www.runoob.com/wp-content/uploads/2014/07/gradient_radi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4643446"/>
            <a:ext cx="2667019" cy="200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颜色结点均匀分布的径向渐变：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sz="2000" dirty="0" smtClean="0"/>
              <a:t>#grad { </a:t>
            </a:r>
          </a:p>
          <a:p>
            <a:r>
              <a:rPr lang="en-US" sz="2000" dirty="0" smtClean="0"/>
              <a:t>background: 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-radial-gradient(red, green, blue); /* Safari 5.1 - 6.0 */ </a:t>
            </a:r>
          </a:p>
          <a:p>
            <a:r>
              <a:rPr lang="en-US" sz="2000" dirty="0" smtClean="0"/>
              <a:t>background: -o-radial-gradient(red, green, blue); /* Opera 11.6 - 12.0 */ </a:t>
            </a:r>
          </a:p>
          <a:p>
            <a:r>
              <a:rPr lang="en-US" sz="2000" dirty="0" smtClean="0"/>
              <a:t>background: -</a:t>
            </a:r>
            <a:r>
              <a:rPr lang="en-US" sz="2000" dirty="0" err="1" smtClean="0"/>
              <a:t>moz</a:t>
            </a:r>
            <a:r>
              <a:rPr lang="en-US" sz="2000" dirty="0" smtClean="0"/>
              <a:t>-radial-gradient(red, green, blue); /* Firefox 3.6 - 15 */ </a:t>
            </a:r>
          </a:p>
          <a:p>
            <a:r>
              <a:rPr lang="en-US" sz="2000" dirty="0" smtClean="0"/>
              <a:t>background: radial-gradient(red, green, blue); /* </a:t>
            </a:r>
            <a:r>
              <a:rPr lang="zh-CN" altLang="en-US" sz="2000" dirty="0" smtClean="0"/>
              <a:t>标准的语法 *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}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000504"/>
            <a:ext cx="19431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颜色结点不均匀分布的径向渐变：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sz="1600" dirty="0" smtClean="0"/>
              <a:t>#grad { </a:t>
            </a:r>
          </a:p>
          <a:p>
            <a:r>
              <a:rPr lang="en-US" altLang="zh-CN" sz="1600" dirty="0" smtClean="0"/>
              <a:t>background: -</a:t>
            </a:r>
            <a:r>
              <a:rPr lang="en-US" altLang="zh-CN" sz="1600" dirty="0" err="1" smtClean="0"/>
              <a:t>webkit</a:t>
            </a:r>
            <a:r>
              <a:rPr lang="en-US" altLang="zh-CN" sz="1600" dirty="0" smtClean="0"/>
              <a:t>-radial-gradient(red 5%, green 15%, blue 60%); /* Safari 5.1 - 6.0 */ </a:t>
            </a:r>
          </a:p>
          <a:p>
            <a:r>
              <a:rPr lang="en-US" altLang="zh-CN" sz="1600" dirty="0" smtClean="0"/>
              <a:t>background: -o-radial-gradient(red 5%, green 15%, blue 60%); /* Opera 11.6 - 12.0 */ </a:t>
            </a:r>
          </a:p>
          <a:p>
            <a:r>
              <a:rPr lang="en-US" altLang="zh-CN" sz="1600" dirty="0" smtClean="0"/>
              <a:t>background: -</a:t>
            </a:r>
            <a:r>
              <a:rPr lang="en-US" altLang="zh-CN" sz="1600" dirty="0" err="1" smtClean="0"/>
              <a:t>moz</a:t>
            </a:r>
            <a:r>
              <a:rPr lang="en-US" altLang="zh-CN" sz="1600" dirty="0" smtClean="0"/>
              <a:t>-radial-gradient(red 5%, green 15%, blue 60%); /* Firefox 3.6 - 15 */ </a:t>
            </a:r>
          </a:p>
          <a:p>
            <a:r>
              <a:rPr lang="en-US" altLang="zh-CN" sz="1600" dirty="0" smtClean="0"/>
              <a:t>background: radial-gradient(red 5%, green 15%, blue 60%); /* </a:t>
            </a:r>
            <a:r>
              <a:rPr lang="zh-CN" altLang="en-US" sz="1600" dirty="0" smtClean="0"/>
              <a:t>标准的语法 *</a:t>
            </a:r>
            <a:r>
              <a:rPr lang="en-US" altLang="zh-CN" sz="1600" dirty="0" smtClean="0"/>
              <a:t>/ }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786190"/>
            <a:ext cx="19812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设置形状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shape </a:t>
            </a:r>
            <a:r>
              <a:rPr lang="zh-CN" altLang="en-US" dirty="0" smtClean="0"/>
              <a:t>参数定义了形状。它可以是值 </a:t>
            </a:r>
            <a:r>
              <a:rPr lang="en-US" altLang="zh-CN" dirty="0" smtClean="0"/>
              <a:t>circle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ellipse</a:t>
            </a:r>
            <a:r>
              <a:rPr lang="zh-CN" altLang="en-US" dirty="0" smtClean="0"/>
              <a:t>。其中，</a:t>
            </a:r>
            <a:r>
              <a:rPr lang="en-US" altLang="zh-CN" dirty="0" smtClean="0"/>
              <a:t>circle </a:t>
            </a:r>
            <a:r>
              <a:rPr lang="zh-CN" altLang="en-US" dirty="0" smtClean="0"/>
              <a:t>表示圆形，</a:t>
            </a:r>
            <a:r>
              <a:rPr lang="en-US" altLang="zh-CN" dirty="0" smtClean="0"/>
              <a:t>ellipse </a:t>
            </a:r>
            <a:r>
              <a:rPr lang="zh-CN" altLang="en-US" dirty="0" smtClean="0"/>
              <a:t>表示椭圆形。默认值是 </a:t>
            </a:r>
            <a:r>
              <a:rPr lang="en-US" altLang="zh-CN" dirty="0" smtClean="0"/>
              <a:t>ellipse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形状为圆形的径向渐变：</a:t>
            </a:r>
          </a:p>
          <a:p>
            <a:r>
              <a:rPr lang="en-US" altLang="zh-CN" dirty="0" smtClean="0"/>
              <a:t>#grad { </a:t>
            </a:r>
          </a:p>
          <a:p>
            <a:r>
              <a:rPr lang="en-US" altLang="zh-CN" dirty="0" smtClean="0"/>
              <a:t>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-radial-gradient(circle, red, yellow, green); /* Safari 5.1 - 6.0 */ background: -o-radial-gradient(circle, red, yellow, green); /* Opera 11.6 - 12.0 */ background: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-radial-gradient(circle, red, yellow, green); /* Firefox 3.6 - 15 */ background: radial-gradient(circle, red, yellow, green); /* </a:t>
            </a:r>
            <a:r>
              <a:rPr lang="zh-CN" altLang="en-US" dirty="0" smtClean="0"/>
              <a:t>标准的语法 *</a:t>
            </a:r>
            <a:r>
              <a:rPr lang="en-US" altLang="zh-CN" dirty="0" smtClean="0"/>
              <a:t>/ }</a:t>
            </a:r>
          </a:p>
          <a:p>
            <a:endParaRPr lang="zh-CN" altLang="en-US" dirty="0" smtClean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636"/>
            <a:ext cx="20383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不同尺寸大小关键字的使用</a:t>
            </a:r>
          </a:p>
          <a:p>
            <a:r>
              <a:rPr lang="en-US" altLang="zh-CN" dirty="0" smtClean="0"/>
              <a:t>size </a:t>
            </a:r>
            <a:r>
              <a:rPr lang="zh-CN" altLang="en-US" dirty="0" smtClean="0"/>
              <a:t>参数定义了渐变的大小。它可以是以下四个值：</a:t>
            </a:r>
          </a:p>
          <a:p>
            <a:r>
              <a:rPr lang="en-US" altLang="zh-CN" dirty="0" smtClean="0"/>
              <a:t>closest-side</a:t>
            </a:r>
          </a:p>
          <a:p>
            <a:r>
              <a:rPr lang="en-US" altLang="zh-CN" dirty="0" smtClean="0"/>
              <a:t>farthest-side</a:t>
            </a:r>
          </a:p>
          <a:p>
            <a:r>
              <a:rPr lang="en-US" altLang="zh-CN" dirty="0" smtClean="0"/>
              <a:t>closest-corner</a:t>
            </a:r>
          </a:p>
          <a:p>
            <a:r>
              <a:rPr lang="en-US" altLang="zh-CN" dirty="0" smtClean="0"/>
              <a:t>farthest-corner</a:t>
            </a:r>
          </a:p>
          <a:p>
            <a:endParaRPr lang="en-US" altLang="zh-CN" dirty="0" smtClean="0"/>
          </a:p>
          <a:p>
            <a:r>
              <a:rPr lang="en-US" altLang="zh-CN" sz="1400" dirty="0" smtClean="0"/>
              <a:t>#grad1 {</a:t>
            </a:r>
          </a:p>
          <a:p>
            <a:r>
              <a:rPr lang="en-US" altLang="zh-CN" sz="1400" dirty="0" smtClean="0"/>
              <a:t>    height: 150px;</a:t>
            </a:r>
          </a:p>
          <a:p>
            <a:r>
              <a:rPr lang="en-US" altLang="zh-CN" sz="1400" dirty="0" smtClean="0"/>
              <a:t>    width: 150px;</a:t>
            </a:r>
          </a:p>
          <a:p>
            <a:r>
              <a:rPr lang="en-US" altLang="zh-CN" sz="1400" dirty="0" smtClean="0"/>
              <a:t>    background: -</a:t>
            </a:r>
            <a:r>
              <a:rPr lang="en-US" altLang="zh-CN" sz="1400" dirty="0" err="1" smtClean="0"/>
              <a:t>webkit</a:t>
            </a:r>
            <a:r>
              <a:rPr lang="en-US" altLang="zh-CN" sz="1400" dirty="0" smtClean="0"/>
              <a:t>-radial-gradient(60% 55%, closest-</a:t>
            </a:r>
            <a:r>
              <a:rPr lang="en-US" altLang="zh-CN" sz="1400" dirty="0" err="1" smtClean="0"/>
              <a:t>side,blue,green,yellow,black</a:t>
            </a:r>
            <a:r>
              <a:rPr lang="en-US" altLang="zh-CN" sz="1400" dirty="0" smtClean="0"/>
              <a:t>); /* Safari 5.1 - 6.0 */</a:t>
            </a:r>
          </a:p>
          <a:p>
            <a:r>
              <a:rPr lang="en-US" altLang="zh-CN" sz="1400" dirty="0" smtClean="0"/>
              <a:t>    background: -o-radial-gradient(60% 55%, closest-</a:t>
            </a:r>
            <a:r>
              <a:rPr lang="en-US" altLang="zh-CN" sz="1400" dirty="0" err="1" smtClean="0"/>
              <a:t>side,blue,green,yellow,black</a:t>
            </a:r>
            <a:r>
              <a:rPr lang="en-US" altLang="zh-CN" sz="1400" dirty="0" smtClean="0"/>
              <a:t>); /* Opera 11.6 - 12.0 */</a:t>
            </a:r>
          </a:p>
          <a:p>
            <a:r>
              <a:rPr lang="en-US" altLang="zh-CN" sz="1400" dirty="0" smtClean="0"/>
              <a:t>    background: -</a:t>
            </a:r>
            <a:r>
              <a:rPr lang="en-US" altLang="zh-CN" sz="1400" dirty="0" err="1" smtClean="0"/>
              <a:t>moz</a:t>
            </a:r>
            <a:r>
              <a:rPr lang="en-US" altLang="zh-CN" sz="1400" dirty="0" smtClean="0"/>
              <a:t>-radial-gradient(60% 55%, closest-</a:t>
            </a:r>
            <a:r>
              <a:rPr lang="en-US" altLang="zh-CN" sz="1400" dirty="0" err="1" smtClean="0"/>
              <a:t>side,blue,green,yellow,black</a:t>
            </a:r>
            <a:r>
              <a:rPr lang="en-US" altLang="zh-CN" sz="1400" dirty="0" smtClean="0"/>
              <a:t>); /* Firefox 3.6 - 15 */</a:t>
            </a:r>
          </a:p>
          <a:p>
            <a:r>
              <a:rPr lang="en-US" altLang="zh-CN" sz="1400" dirty="0" smtClean="0"/>
              <a:t>    background: radial-gradient(60% 55%, closest-</a:t>
            </a:r>
            <a:r>
              <a:rPr lang="en-US" altLang="zh-CN" sz="1400" dirty="0" err="1" smtClean="0"/>
              <a:t>side,blue,green,yellow,black</a:t>
            </a:r>
            <a:r>
              <a:rPr lang="en-US" altLang="zh-CN" sz="1400" dirty="0" smtClean="0"/>
              <a:t>); /* </a:t>
            </a:r>
            <a:r>
              <a:rPr lang="zh-CN" altLang="en-US" sz="1400" dirty="0" smtClean="0"/>
              <a:t>标准的语法（必须放在最后） *</a:t>
            </a:r>
            <a:r>
              <a:rPr lang="en-US" altLang="zh-CN" sz="1400" dirty="0" smtClean="0"/>
              <a:t>/</a:t>
            </a:r>
          </a:p>
          <a:p>
            <a:r>
              <a:rPr lang="en-US" altLang="zh-CN" sz="1400" dirty="0" smtClean="0"/>
              <a:t>}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5286375"/>
            <a:ext cx="15621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#grad2 {</a:t>
            </a:r>
          </a:p>
          <a:p>
            <a:r>
              <a:rPr lang="en-US" altLang="zh-CN" dirty="0" smtClean="0"/>
              <a:t>    height: 150px;</a:t>
            </a:r>
          </a:p>
          <a:p>
            <a:r>
              <a:rPr lang="en-US" altLang="zh-CN" dirty="0" smtClean="0"/>
              <a:t>    width: 150px;</a:t>
            </a:r>
          </a:p>
          <a:p>
            <a:r>
              <a:rPr lang="en-US" altLang="zh-CN" dirty="0" smtClean="0"/>
              <a:t>    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-radial-gradient(60% 55%, farthest-</a:t>
            </a:r>
            <a:r>
              <a:rPr lang="en-US" altLang="zh-CN" dirty="0" err="1" smtClean="0"/>
              <a:t>side,blue,green,yellow,black</a:t>
            </a:r>
            <a:r>
              <a:rPr lang="en-US" altLang="zh-CN" dirty="0" smtClean="0"/>
              <a:t>); /* Safari 5.1 - 6.0 */</a:t>
            </a:r>
          </a:p>
          <a:p>
            <a:r>
              <a:rPr lang="en-US" altLang="zh-CN" dirty="0" smtClean="0"/>
              <a:t>    background: -o-radial-gradient(60% 55%, farthest-</a:t>
            </a:r>
            <a:r>
              <a:rPr lang="en-US" altLang="zh-CN" dirty="0" err="1" smtClean="0"/>
              <a:t>side,blue,green,yellow,black</a:t>
            </a:r>
            <a:r>
              <a:rPr lang="en-US" altLang="zh-CN" dirty="0" smtClean="0"/>
              <a:t>); /* Opera 11.6 - 12.0 */</a:t>
            </a:r>
          </a:p>
          <a:p>
            <a:r>
              <a:rPr lang="en-US" altLang="zh-CN" dirty="0" smtClean="0"/>
              <a:t>    background: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-radial-gradient(60% 55%, farthest-</a:t>
            </a:r>
            <a:r>
              <a:rPr lang="en-US" altLang="zh-CN" dirty="0" err="1" smtClean="0"/>
              <a:t>side,blue,green,yellow,black</a:t>
            </a:r>
            <a:r>
              <a:rPr lang="en-US" altLang="zh-CN" dirty="0" smtClean="0"/>
              <a:t>); /* Firefox 3.6 - 15 */</a:t>
            </a:r>
          </a:p>
          <a:p>
            <a:r>
              <a:rPr lang="en-US" altLang="zh-CN" dirty="0" smtClean="0"/>
              <a:t>    background: radial-gradient(60% 55%, farthest-</a:t>
            </a:r>
            <a:r>
              <a:rPr lang="en-US" altLang="zh-CN" dirty="0" err="1" smtClean="0"/>
              <a:t>side,blue,green,yellow,black</a:t>
            </a:r>
            <a:r>
              <a:rPr lang="en-US" altLang="zh-CN" dirty="0" smtClean="0"/>
              <a:t>); /* </a:t>
            </a:r>
            <a:r>
              <a:rPr lang="zh-CN" altLang="en-US" dirty="0" smtClean="0"/>
              <a:t>标准的语法（必须放在最后）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}</a:t>
            </a:r>
            <a:endParaRPr lang="en-US" altLang="zh-CN" sz="1400" dirty="0" smtClean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214950"/>
            <a:ext cx="14763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#grad3 {</a:t>
            </a:r>
          </a:p>
          <a:p>
            <a:r>
              <a:rPr lang="en-US" altLang="zh-CN" dirty="0" smtClean="0"/>
              <a:t>    height: 150px;</a:t>
            </a:r>
          </a:p>
          <a:p>
            <a:r>
              <a:rPr lang="en-US" altLang="zh-CN" dirty="0" smtClean="0"/>
              <a:t>    width: 150px;</a:t>
            </a:r>
          </a:p>
          <a:p>
            <a:r>
              <a:rPr lang="en-US" altLang="zh-CN" dirty="0" smtClean="0"/>
              <a:t>    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-radial-gradient(60% 55%, closest-</a:t>
            </a:r>
            <a:r>
              <a:rPr lang="en-US" altLang="zh-CN" dirty="0" err="1" smtClean="0"/>
              <a:t>corner,blue,green,yellow,black</a:t>
            </a:r>
            <a:r>
              <a:rPr lang="en-US" altLang="zh-CN" dirty="0" smtClean="0"/>
              <a:t>); /* Safari 5.1 - 6.0 */</a:t>
            </a:r>
          </a:p>
          <a:p>
            <a:r>
              <a:rPr lang="en-US" altLang="zh-CN" dirty="0" smtClean="0"/>
              <a:t>    background: -o-radial-gradient(60% 55%, closest-</a:t>
            </a:r>
            <a:r>
              <a:rPr lang="en-US" altLang="zh-CN" dirty="0" err="1" smtClean="0"/>
              <a:t>corner,blue,green,yellow,black</a:t>
            </a:r>
            <a:r>
              <a:rPr lang="en-US" altLang="zh-CN" dirty="0" smtClean="0"/>
              <a:t>); /* Opera 11.6 - 12.0 */</a:t>
            </a:r>
          </a:p>
          <a:p>
            <a:r>
              <a:rPr lang="en-US" altLang="zh-CN" dirty="0" smtClean="0"/>
              <a:t>    background: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-radial-gradient(60% 55%, closest-</a:t>
            </a:r>
            <a:r>
              <a:rPr lang="en-US" altLang="zh-CN" dirty="0" err="1" smtClean="0"/>
              <a:t>corner,blue,green,yellow,black</a:t>
            </a:r>
            <a:r>
              <a:rPr lang="en-US" altLang="zh-CN" dirty="0" smtClean="0"/>
              <a:t>); /* Firefox 3.6 - 15 */</a:t>
            </a:r>
          </a:p>
          <a:p>
            <a:r>
              <a:rPr lang="en-US" altLang="zh-CN" dirty="0" smtClean="0"/>
              <a:t>    background: radial-gradient(60% 55%, closest-</a:t>
            </a:r>
            <a:r>
              <a:rPr lang="en-US" altLang="zh-CN" dirty="0" err="1" smtClean="0"/>
              <a:t>corner,blue,green,yellow,black</a:t>
            </a:r>
            <a:r>
              <a:rPr lang="en-US" altLang="zh-CN" dirty="0" smtClean="0"/>
              <a:t>); /* </a:t>
            </a:r>
            <a:r>
              <a:rPr lang="zh-CN" altLang="en-US" dirty="0" smtClean="0"/>
              <a:t>标准的语法（必须放在最后）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}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72074"/>
            <a:ext cx="16002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#grad4 {</a:t>
            </a:r>
          </a:p>
          <a:p>
            <a:r>
              <a:rPr lang="en-US" altLang="zh-CN" dirty="0" smtClean="0"/>
              <a:t>    height: 150px;</a:t>
            </a:r>
          </a:p>
          <a:p>
            <a:r>
              <a:rPr lang="en-US" altLang="zh-CN" dirty="0" smtClean="0"/>
              <a:t>    width: 150px;</a:t>
            </a:r>
          </a:p>
          <a:p>
            <a:r>
              <a:rPr lang="en-US" altLang="zh-CN" dirty="0" smtClean="0"/>
              <a:t>    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-radial-gradient(60% 55%, farthest-</a:t>
            </a:r>
            <a:r>
              <a:rPr lang="en-US" altLang="zh-CN" dirty="0" err="1" smtClean="0"/>
              <a:t>corner,blue,green,yellow,black</a:t>
            </a:r>
            <a:r>
              <a:rPr lang="en-US" altLang="zh-CN" dirty="0" smtClean="0"/>
              <a:t>); /* Safari 5.1 - 6.0 */</a:t>
            </a:r>
          </a:p>
          <a:p>
            <a:r>
              <a:rPr lang="en-US" altLang="zh-CN" dirty="0" smtClean="0"/>
              <a:t>    background: -o-radial-gradient(60% 55%, farthest-</a:t>
            </a:r>
            <a:r>
              <a:rPr lang="en-US" altLang="zh-CN" dirty="0" err="1" smtClean="0"/>
              <a:t>corner,blue,green,yellow,black</a:t>
            </a:r>
            <a:r>
              <a:rPr lang="en-US" altLang="zh-CN" dirty="0" smtClean="0"/>
              <a:t>); /* Opera 11.6 - 12.0 */</a:t>
            </a:r>
          </a:p>
          <a:p>
            <a:r>
              <a:rPr lang="en-US" altLang="zh-CN" dirty="0" smtClean="0"/>
              <a:t>    background: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-radial-gradient(60% 55%, farthest-</a:t>
            </a:r>
            <a:r>
              <a:rPr lang="en-US" altLang="zh-CN" dirty="0" err="1" smtClean="0"/>
              <a:t>corner,blue,green,yellow,black</a:t>
            </a:r>
            <a:r>
              <a:rPr lang="en-US" altLang="zh-CN" dirty="0" smtClean="0"/>
              <a:t>); /* Firefox 3.6 - 15 */</a:t>
            </a:r>
          </a:p>
          <a:p>
            <a:r>
              <a:rPr lang="en-US" altLang="zh-CN" dirty="0" smtClean="0"/>
              <a:t>    background: radial-gradient(60% 55%, farthest-</a:t>
            </a:r>
            <a:r>
              <a:rPr lang="en-US" altLang="zh-CN" dirty="0" err="1" smtClean="0"/>
              <a:t>corner,blue,green,yellow,black</a:t>
            </a:r>
            <a:r>
              <a:rPr lang="en-US" altLang="zh-CN" dirty="0" smtClean="0"/>
              <a:t>); /* </a:t>
            </a:r>
            <a:r>
              <a:rPr lang="zh-CN" altLang="en-US" dirty="0" smtClean="0"/>
              <a:t>标准的语法（必须放在最后）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}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143512"/>
            <a:ext cx="15240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35824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3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、重复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渐变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CSS3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通过“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repeating-linear-gradient”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和“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repeating-radial-gradient”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语法可以直接实现重复的渐变效果。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/>
              <a:t>重复渐变的实例：</a:t>
            </a: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256"/>
            <a:ext cx="22193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214818"/>
            <a:ext cx="258058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/>
              <a:t>CSS3 </a:t>
            </a:r>
            <a:r>
              <a:rPr lang="zh-CN" altLang="en-US" sz="2400" b="1" dirty="0" smtClean="0"/>
              <a:t>渐变的语法及应用</a:t>
            </a:r>
            <a:endParaRPr lang="zh-CN" altLang="en-US" sz="2400" dirty="0"/>
          </a:p>
        </p:txBody>
      </p:sp>
      <p:sp>
        <p:nvSpPr>
          <p:cNvPr id="9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2571744"/>
            <a:ext cx="81439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CSS3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渐变（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gradients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）可以让你在两个或多个指定的颜色之间显示平稳的过渡。</a:t>
            </a: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以前，你必须使用图像来实现这些效果。但是，通过使用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CSS3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渐变（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gradients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），你可以减少下载的事件和宽带的使用。此外，渐变效果的元素在放大时看起来效果更好，因为渐变（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gradient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）是由浏览器生成的。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CSS3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定义了两种类型的渐变（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gradients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）：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线性渐变（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Linear Gradients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向下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向上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向左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向右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对角方向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径向渐变（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Radial Gradients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由它们的中心定义</a:t>
            </a:r>
            <a:endParaRPr lang="zh-CN" alt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重复的线性渐变：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#grad { </a:t>
            </a:r>
          </a:p>
          <a:p>
            <a:r>
              <a:rPr lang="en-US" altLang="zh-CN" dirty="0" smtClean="0"/>
              <a:t>/* Safari 5.1 - 6.0 */ </a:t>
            </a:r>
          </a:p>
          <a:p>
            <a:r>
              <a:rPr lang="en-US" altLang="zh-CN" dirty="0" smtClean="0"/>
              <a:t>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-repeating-linear-gradient(red, yellow 10%, green 20%); </a:t>
            </a:r>
          </a:p>
          <a:p>
            <a:r>
              <a:rPr lang="en-US" altLang="zh-CN" dirty="0" smtClean="0"/>
              <a:t>/* Opera 11.1 - 12.0 */ </a:t>
            </a:r>
          </a:p>
          <a:p>
            <a:r>
              <a:rPr lang="en-US" altLang="zh-CN" dirty="0" smtClean="0"/>
              <a:t>background: -o-repeating-linear-gradient(red, yellow 10%, green 20%);</a:t>
            </a:r>
          </a:p>
          <a:p>
            <a:r>
              <a:rPr lang="en-US" altLang="zh-CN" dirty="0" smtClean="0"/>
              <a:t> /* Firefox 3.6 - 15 */ </a:t>
            </a:r>
          </a:p>
          <a:p>
            <a:r>
              <a:rPr lang="en-US" altLang="zh-CN" dirty="0" smtClean="0"/>
              <a:t>background: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-repeating-linear-gradient(red, yellow 10%, green 20%);</a:t>
            </a:r>
          </a:p>
          <a:p>
            <a:r>
              <a:rPr lang="en-US" altLang="zh-CN" dirty="0" smtClean="0"/>
              <a:t> /* </a:t>
            </a:r>
            <a:r>
              <a:rPr lang="zh-CN" altLang="en-US" dirty="0" smtClean="0"/>
              <a:t>标准的语法 *</a:t>
            </a:r>
            <a:r>
              <a:rPr lang="en-US" altLang="zh-CN" dirty="0" smtClean="0"/>
              <a:t>/ </a:t>
            </a:r>
          </a:p>
          <a:p>
            <a:r>
              <a:rPr lang="en-US" altLang="zh-CN" dirty="0" smtClean="0"/>
              <a:t>background: repeating-linear-gradient(red, yellow 10%, green 20%); }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848225"/>
            <a:ext cx="6484937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重复的径向渐变：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#grad { </a:t>
            </a:r>
          </a:p>
          <a:p>
            <a:r>
              <a:rPr lang="en-US" altLang="zh-CN" dirty="0" smtClean="0"/>
              <a:t>/* Safari 5.1 - 6.0 */ </a:t>
            </a:r>
          </a:p>
          <a:p>
            <a:r>
              <a:rPr lang="en-US" altLang="zh-CN" dirty="0" smtClean="0"/>
              <a:t>background: 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-repeating-radial-gradient(red, yellow 10%, green 15%);</a:t>
            </a:r>
          </a:p>
          <a:p>
            <a:r>
              <a:rPr lang="en-US" altLang="zh-CN" dirty="0" smtClean="0"/>
              <a:t> /* Opera 11.6 - 12.0 */ </a:t>
            </a:r>
          </a:p>
          <a:p>
            <a:r>
              <a:rPr lang="en-US" altLang="zh-CN" dirty="0" smtClean="0"/>
              <a:t>background: -o-repeating-radial-gradient(red, yellow 10%, green 15%); </a:t>
            </a:r>
          </a:p>
          <a:p>
            <a:r>
              <a:rPr lang="en-US" altLang="zh-CN" dirty="0" smtClean="0"/>
              <a:t>/* Firefox 3.6 - 15 */ </a:t>
            </a:r>
          </a:p>
          <a:p>
            <a:r>
              <a:rPr lang="en-US" altLang="zh-CN" dirty="0" smtClean="0"/>
              <a:t>background: -</a:t>
            </a:r>
            <a:r>
              <a:rPr lang="en-US" altLang="zh-CN" dirty="0" err="1" smtClean="0"/>
              <a:t>moz</a:t>
            </a:r>
            <a:r>
              <a:rPr lang="en-US" altLang="zh-CN" dirty="0" smtClean="0"/>
              <a:t>-repeating-radial-gradient(red, yellow 10%, green 15%); </a:t>
            </a:r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标准的语法 *</a:t>
            </a:r>
            <a:r>
              <a:rPr lang="en-US" altLang="zh-CN" dirty="0" smtClean="0"/>
              <a:t>/ </a:t>
            </a:r>
          </a:p>
          <a:p>
            <a:r>
              <a:rPr lang="en-US" altLang="zh-CN" dirty="0" smtClean="0"/>
              <a:t>background: repeating-radial-gradient(red, yellow 10%, green 15%); }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929198"/>
            <a:ext cx="19526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/>
              <a:t>CSS3 </a:t>
            </a:r>
            <a:r>
              <a:rPr lang="zh-CN" altLang="en-US" sz="2400" b="1" dirty="0" smtClean="0"/>
              <a:t>过渡的用法</a:t>
            </a:r>
          </a:p>
        </p:txBody>
      </p:sp>
      <p:sp>
        <p:nvSpPr>
          <p:cNvPr id="9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2571744"/>
            <a:ext cx="81439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通过 </a:t>
            </a: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，我们可以在不使用 </a:t>
            </a:r>
            <a:r>
              <a:rPr lang="en-US" altLang="zh-CN" sz="2400" b="1" dirty="0" smtClean="0"/>
              <a:t>Flash </a:t>
            </a:r>
            <a:r>
              <a:rPr lang="zh-CN" altLang="en-US" sz="2400" b="1" dirty="0" smtClean="0"/>
              <a:t>动画或 </a:t>
            </a:r>
            <a:r>
              <a:rPr lang="en-US" altLang="zh-CN" sz="2400" b="1" dirty="0" smtClean="0"/>
              <a:t>JavaScript </a:t>
            </a:r>
            <a:r>
              <a:rPr lang="zh-CN" altLang="en-US" sz="2400" b="1" dirty="0" smtClean="0"/>
              <a:t>的情况下，</a:t>
            </a:r>
          </a:p>
          <a:p>
            <a:r>
              <a:rPr lang="zh-CN" altLang="en-US" sz="2400" b="1" dirty="0" smtClean="0"/>
              <a:t>当元素从一种样式变换为另一种样式时为元素添加效果。</a:t>
            </a:r>
          </a:p>
          <a:p>
            <a:endParaRPr lang="en-US" altLang="zh-CN" sz="2400" dirty="0" smtClean="0"/>
          </a:p>
          <a:p>
            <a:r>
              <a:rPr lang="en-US" altLang="zh-CN" sz="2400" b="1" dirty="0" smtClean="0"/>
              <a:t>Internet Explorer 10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Firefox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Chrome </a:t>
            </a:r>
            <a:r>
              <a:rPr lang="zh-CN" altLang="en-US" sz="2400" b="1" dirty="0" smtClean="0"/>
              <a:t>以及 </a:t>
            </a:r>
            <a:r>
              <a:rPr lang="en-US" altLang="zh-CN" sz="2400" b="1" dirty="0" smtClean="0"/>
              <a:t>Opera </a:t>
            </a:r>
            <a:r>
              <a:rPr lang="zh-CN" altLang="en-US" sz="2400" b="1" dirty="0" smtClean="0"/>
              <a:t>支持 </a:t>
            </a:r>
            <a:r>
              <a:rPr lang="en-US" altLang="zh-CN" sz="2400" b="1" dirty="0" smtClean="0"/>
              <a:t>transition </a:t>
            </a:r>
            <a:r>
              <a:rPr lang="zh-CN" altLang="en-US" sz="2400" b="1" dirty="0" smtClean="0"/>
              <a:t>属性。</a:t>
            </a:r>
          </a:p>
          <a:p>
            <a:r>
              <a:rPr lang="en-US" altLang="zh-CN" sz="2400" b="1" dirty="0" smtClean="0"/>
              <a:t>Safari </a:t>
            </a:r>
            <a:r>
              <a:rPr lang="zh-CN" altLang="en-US" sz="2400" b="1" dirty="0" smtClean="0"/>
              <a:t>需要前缀 </a:t>
            </a:r>
            <a:r>
              <a:rPr lang="en-US" altLang="zh-CN" sz="2400" b="1" dirty="0" smtClean="0"/>
              <a:t>-</a:t>
            </a:r>
            <a:r>
              <a:rPr lang="en-US" altLang="zh-CN" sz="2400" b="1" dirty="0" err="1" smtClean="0"/>
              <a:t>webkit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。</a:t>
            </a:r>
          </a:p>
          <a:p>
            <a:r>
              <a:rPr lang="zh-CN" altLang="en-US" sz="2400" b="1" dirty="0" smtClean="0"/>
              <a:t>注释：</a:t>
            </a:r>
            <a:r>
              <a:rPr lang="en-US" altLang="zh-CN" sz="2400" b="1" dirty="0" smtClean="0"/>
              <a:t>Internet Explorer 9 </a:t>
            </a:r>
            <a:r>
              <a:rPr lang="zh-CN" altLang="en-US" sz="2400" b="1" dirty="0" smtClean="0"/>
              <a:t>以及更早的版本，不支持 </a:t>
            </a:r>
            <a:r>
              <a:rPr lang="en-US" altLang="zh-CN" sz="2400" b="1" dirty="0" smtClean="0"/>
              <a:t>transition </a:t>
            </a:r>
            <a:r>
              <a:rPr lang="zh-CN" altLang="en-US" sz="2400" b="1" dirty="0" smtClean="0"/>
              <a:t>属性。</a:t>
            </a:r>
          </a:p>
          <a:p>
            <a:r>
              <a:rPr lang="zh-CN" altLang="en-US" sz="2400" b="1" dirty="0" smtClean="0"/>
              <a:t>注释：</a:t>
            </a:r>
            <a:r>
              <a:rPr lang="en-US" altLang="zh-CN" sz="2400" b="1" dirty="0" smtClean="0"/>
              <a:t>Chrome 25 </a:t>
            </a:r>
            <a:r>
              <a:rPr lang="zh-CN" altLang="en-US" sz="2400" b="1" dirty="0" smtClean="0"/>
              <a:t>以及更早的版本，需要前缀 </a:t>
            </a:r>
            <a:r>
              <a:rPr lang="en-US" altLang="zh-CN" sz="2400" b="1" dirty="0" smtClean="0"/>
              <a:t>-</a:t>
            </a:r>
            <a:r>
              <a:rPr lang="en-US" altLang="zh-CN" sz="2400" b="1" dirty="0" err="1" smtClean="0"/>
              <a:t>webkit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857364"/>
            <a:ext cx="814393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它如何工作？</a:t>
            </a:r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CSS3 </a:t>
            </a:r>
            <a:r>
              <a:rPr lang="zh-CN" altLang="en-US" sz="2400" b="1" dirty="0" smtClean="0"/>
              <a:t>过渡是元素从一种样式逐渐改变为另一种的效果。</a:t>
            </a:r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要实现这一点，必须规定两项内容：</a:t>
            </a:r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规定您希望把效果添加到哪个 </a:t>
            </a:r>
            <a:r>
              <a:rPr lang="en-US" altLang="zh-CN" sz="2400" b="1" dirty="0" smtClean="0"/>
              <a:t>CSS </a:t>
            </a:r>
            <a:r>
              <a:rPr lang="zh-CN" altLang="en-US" sz="2400" b="1" dirty="0" smtClean="0"/>
              <a:t>属性上</a:t>
            </a:r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规定效果的时长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857364"/>
            <a:ext cx="81439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应用于宽度属性的过渡效果，时长为 </a:t>
            </a:r>
            <a:r>
              <a:rPr lang="en-US" altLang="zh-CN" sz="2000" b="1" dirty="0" smtClean="0"/>
              <a:t>2 </a:t>
            </a:r>
            <a:r>
              <a:rPr lang="zh-CN" altLang="en-US" sz="2000" b="1" dirty="0" smtClean="0"/>
              <a:t>秒：</a:t>
            </a:r>
          </a:p>
          <a:p>
            <a:endParaRPr lang="zh-CN" altLang="en-US" sz="2000" dirty="0" smtClean="0"/>
          </a:p>
          <a:p>
            <a:r>
              <a:rPr lang="en-US" altLang="zh-CN" sz="2000" b="1" dirty="0" smtClean="0"/>
              <a:t>div</a:t>
            </a:r>
          </a:p>
          <a:p>
            <a:r>
              <a:rPr lang="en-US" altLang="zh-CN" sz="2000" b="1" dirty="0" smtClean="0"/>
              <a:t>{</a:t>
            </a:r>
          </a:p>
          <a:p>
            <a:r>
              <a:rPr lang="en-US" altLang="zh-CN" sz="2000" b="1" dirty="0" smtClean="0"/>
              <a:t>transition: width 2s;</a:t>
            </a:r>
          </a:p>
          <a:p>
            <a:r>
              <a:rPr lang="en-US" altLang="zh-CN" sz="2000" b="1" dirty="0" smtClean="0"/>
              <a:t>-</a:t>
            </a:r>
            <a:r>
              <a:rPr lang="en-US" altLang="zh-CN" sz="2000" b="1" dirty="0" err="1" smtClean="0"/>
              <a:t>moz</a:t>
            </a:r>
            <a:r>
              <a:rPr lang="en-US" altLang="zh-CN" sz="2000" b="1" dirty="0" smtClean="0"/>
              <a:t>-transition: width 2s;	/* Firefox 4 */</a:t>
            </a:r>
          </a:p>
          <a:p>
            <a:r>
              <a:rPr lang="en-US" altLang="zh-CN" sz="2000" b="1" dirty="0" smtClean="0"/>
              <a:t>-</a:t>
            </a:r>
            <a:r>
              <a:rPr lang="en-US" altLang="zh-CN" sz="2000" b="1" dirty="0" err="1" smtClean="0"/>
              <a:t>webkit</a:t>
            </a:r>
            <a:r>
              <a:rPr lang="en-US" altLang="zh-CN" sz="2000" b="1" dirty="0" smtClean="0"/>
              <a:t>-transition: width 2s;	/* Safari </a:t>
            </a:r>
            <a:r>
              <a:rPr lang="zh-CN" altLang="en-US" sz="2000" b="1" dirty="0" smtClean="0"/>
              <a:t>和 </a:t>
            </a:r>
            <a:r>
              <a:rPr lang="en-US" altLang="zh-CN" sz="2000" b="1" dirty="0" smtClean="0"/>
              <a:t>Chrome */</a:t>
            </a:r>
          </a:p>
          <a:p>
            <a:r>
              <a:rPr lang="en-US" altLang="zh-CN" sz="2000" b="1" dirty="0" smtClean="0"/>
              <a:t>-o-transition: width 2s;	/* Opera */</a:t>
            </a:r>
          </a:p>
          <a:p>
            <a:r>
              <a:rPr lang="en-US" altLang="zh-CN" sz="2000" b="1" dirty="0" smtClean="0"/>
              <a:t>}</a:t>
            </a:r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注释：如果时长未规定，则不会有过渡效果，因为默认值是 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。</a:t>
            </a:r>
          </a:p>
          <a:p>
            <a:r>
              <a:rPr lang="zh-CN" altLang="en-US" sz="2000" b="1" dirty="0" smtClean="0"/>
              <a:t>效果开始于指定的 </a:t>
            </a:r>
            <a:r>
              <a:rPr lang="en-US" altLang="zh-CN" sz="2000" b="1" dirty="0" smtClean="0"/>
              <a:t>CSS </a:t>
            </a:r>
            <a:r>
              <a:rPr lang="zh-CN" altLang="en-US" sz="2000" b="1" dirty="0" smtClean="0"/>
              <a:t>属性改变值时。</a:t>
            </a:r>
          </a:p>
          <a:p>
            <a:r>
              <a:rPr lang="en-US" altLang="zh-CN" sz="2000" b="1" dirty="0" smtClean="0"/>
              <a:t>CSS </a:t>
            </a:r>
            <a:r>
              <a:rPr lang="zh-CN" altLang="en-US" sz="2000" b="1" dirty="0" smtClean="0"/>
              <a:t>属性改变的</a:t>
            </a:r>
            <a:r>
              <a:rPr lang="zh-CN" altLang="en-US" sz="2000" b="1" dirty="0" smtClean="0"/>
              <a:t>典型</a:t>
            </a:r>
            <a:r>
              <a:rPr lang="zh-CN" altLang="en-US" sz="2000" b="1" dirty="0" smtClean="0"/>
              <a:t>事件</a:t>
            </a:r>
            <a:r>
              <a:rPr lang="zh-CN" altLang="en-US" sz="2000" b="1" dirty="0" smtClean="0"/>
              <a:t>是</a:t>
            </a:r>
            <a:r>
              <a:rPr lang="zh-CN" altLang="en-US" sz="2000" b="1" dirty="0" smtClean="0"/>
              <a:t>鼠标指针位于元素上时。</a:t>
            </a: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857364"/>
            <a:ext cx="81439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向宽度、高度和转换添加过渡效果</a:t>
            </a:r>
            <a:endParaRPr lang="zh-CN" altLang="en-US" sz="1400" dirty="0" smtClean="0"/>
          </a:p>
          <a:p>
            <a:r>
              <a:rPr lang="en-US" altLang="zh-CN" sz="1400" b="1" dirty="0" smtClean="0"/>
              <a:t>div{</a:t>
            </a:r>
          </a:p>
          <a:p>
            <a:r>
              <a:rPr lang="en-US" altLang="zh-CN" sz="1400" b="1" dirty="0" smtClean="0"/>
              <a:t>width:100px;</a:t>
            </a:r>
          </a:p>
          <a:p>
            <a:r>
              <a:rPr lang="en-US" altLang="zh-CN" sz="1400" b="1" dirty="0" smtClean="0"/>
              <a:t>height:100px;</a:t>
            </a:r>
          </a:p>
          <a:p>
            <a:r>
              <a:rPr lang="en-US" altLang="zh-CN" sz="1400" b="1" dirty="0" err="1" smtClean="0"/>
              <a:t>background:yellow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b="1" dirty="0" err="1" smtClean="0"/>
              <a:t>transition:width</a:t>
            </a:r>
            <a:r>
              <a:rPr lang="en-US" altLang="zh-CN" sz="1400" b="1" dirty="0" smtClean="0"/>
              <a:t> 2s, height 2s;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moz-transition:width</a:t>
            </a:r>
            <a:r>
              <a:rPr lang="en-US" altLang="zh-CN" sz="1400" b="1" dirty="0" smtClean="0"/>
              <a:t> 2s, height 2s, -</a:t>
            </a:r>
            <a:r>
              <a:rPr lang="en-US" altLang="zh-CN" sz="1400" b="1" dirty="0" err="1" smtClean="0"/>
              <a:t>moz</a:t>
            </a:r>
            <a:r>
              <a:rPr lang="en-US" altLang="zh-CN" sz="1400" b="1" dirty="0" smtClean="0"/>
              <a:t>-transform 2s; /* Firefox 4 */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webkit-transition:width</a:t>
            </a:r>
            <a:r>
              <a:rPr lang="en-US" altLang="zh-CN" sz="1400" b="1" dirty="0" smtClean="0"/>
              <a:t> 2s, height 2s, -</a:t>
            </a:r>
            <a:r>
              <a:rPr lang="en-US" altLang="zh-CN" sz="1400" b="1" dirty="0" err="1" smtClean="0"/>
              <a:t>webkit</a:t>
            </a:r>
            <a:r>
              <a:rPr lang="en-US" altLang="zh-CN" sz="1400" b="1" dirty="0" smtClean="0"/>
              <a:t>-transform 2s; /* Safari and Chrome */</a:t>
            </a:r>
          </a:p>
          <a:p>
            <a:r>
              <a:rPr lang="en-US" altLang="zh-CN" sz="1400" b="1" dirty="0" smtClean="0"/>
              <a:t>-o-</a:t>
            </a:r>
            <a:r>
              <a:rPr lang="en-US" altLang="zh-CN" sz="1400" b="1" dirty="0" err="1" smtClean="0"/>
              <a:t>transition:width</a:t>
            </a:r>
            <a:r>
              <a:rPr lang="en-US" altLang="zh-CN" sz="1400" b="1" dirty="0" smtClean="0"/>
              <a:t> 2s, height 2s, -o-transform 2s; /* Opera */</a:t>
            </a:r>
          </a:p>
          <a:p>
            <a:r>
              <a:rPr lang="en-US" altLang="zh-CN" sz="1400" b="1" dirty="0" smtClean="0"/>
              <a:t>}</a:t>
            </a:r>
          </a:p>
          <a:p>
            <a:r>
              <a:rPr lang="en-US" altLang="zh-CN" sz="1400" b="1" dirty="0" err="1" smtClean="0"/>
              <a:t>div:hover</a:t>
            </a:r>
            <a:r>
              <a:rPr lang="en-US" altLang="zh-CN" sz="1400" b="1" dirty="0" smtClean="0"/>
              <a:t>{</a:t>
            </a:r>
          </a:p>
          <a:p>
            <a:r>
              <a:rPr lang="en-US" altLang="zh-CN" sz="1400" b="1" dirty="0" smtClean="0"/>
              <a:t>width:200px;</a:t>
            </a:r>
          </a:p>
          <a:p>
            <a:r>
              <a:rPr lang="en-US" altLang="zh-CN" sz="1400" b="1" dirty="0" smtClean="0"/>
              <a:t>height:200px;</a:t>
            </a:r>
          </a:p>
          <a:p>
            <a:r>
              <a:rPr lang="en-US" altLang="zh-CN" sz="1400" b="1" dirty="0" err="1" smtClean="0"/>
              <a:t>transform:rotate</a:t>
            </a:r>
            <a:r>
              <a:rPr lang="en-US" altLang="zh-CN" sz="1400" b="1" dirty="0" smtClean="0"/>
              <a:t>(180deg);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moz-transform:rotate</a:t>
            </a:r>
            <a:r>
              <a:rPr lang="en-US" altLang="zh-CN" sz="1400" b="1" dirty="0" smtClean="0"/>
              <a:t>(180deg); /* Firefox 4 */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webkit-transform:rotate</a:t>
            </a:r>
            <a:r>
              <a:rPr lang="en-US" altLang="zh-CN" sz="1400" b="1" dirty="0" smtClean="0"/>
              <a:t>(180deg); /* Safari and Chrome */</a:t>
            </a:r>
          </a:p>
          <a:p>
            <a:r>
              <a:rPr lang="en-US" altLang="zh-CN" sz="1400" b="1" dirty="0" smtClean="0"/>
              <a:t>-o-</a:t>
            </a:r>
            <a:r>
              <a:rPr lang="en-US" altLang="zh-CN" sz="1400" b="1" dirty="0" err="1" smtClean="0"/>
              <a:t>transform:rotate</a:t>
            </a:r>
            <a:r>
              <a:rPr lang="en-US" altLang="zh-CN" sz="1400" b="1" dirty="0" smtClean="0"/>
              <a:t>(180deg); /* Opera */</a:t>
            </a:r>
          </a:p>
          <a:p>
            <a:r>
              <a:rPr lang="en-US" altLang="zh-CN" sz="1400" b="1" dirty="0" smtClean="0"/>
              <a:t>}</a:t>
            </a:r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&lt;div&gt;</a:t>
            </a:r>
            <a:r>
              <a:rPr lang="zh-CN" altLang="en-US" sz="1400" b="1" dirty="0" smtClean="0"/>
              <a:t>请把鼠标指针放到黄色的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元素上，来查看过渡效果。</a:t>
            </a:r>
            <a:r>
              <a:rPr lang="en-US" altLang="zh-CN" sz="1400" b="1" dirty="0" smtClean="0"/>
              <a:t>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42844" y="1857364"/>
            <a:ext cx="9001156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过渡属性</a:t>
            </a:r>
          </a:p>
          <a:p>
            <a:endParaRPr lang="zh-CN" altLang="en-US" b="1" dirty="0" smtClean="0"/>
          </a:p>
          <a:p>
            <a:r>
              <a:rPr lang="zh-CN" altLang="en-US" b="1" dirty="0" smtClean="0"/>
              <a:t>下面的表格列出了所有的转换属性：</a:t>
            </a:r>
          </a:p>
          <a:p>
            <a:endParaRPr lang="zh-CN" altLang="en-US" b="1" dirty="0" smtClean="0"/>
          </a:p>
          <a:p>
            <a:r>
              <a:rPr lang="zh-CN" altLang="en-US" b="1" dirty="0" smtClean="0"/>
              <a:t>属性			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描述	</a:t>
            </a:r>
          </a:p>
          <a:p>
            <a:r>
              <a:rPr lang="en-US" altLang="zh-CN" b="1" dirty="0" smtClean="0"/>
              <a:t>transition			</a:t>
            </a:r>
            <a:r>
              <a:rPr lang="zh-CN" altLang="en-US" b="1" dirty="0" smtClean="0"/>
              <a:t>简写属性，用于在一个属性中设置四个过渡属性。</a:t>
            </a:r>
          </a:p>
          <a:p>
            <a:r>
              <a:rPr lang="en-US" altLang="zh-CN" b="1" dirty="0" smtClean="0"/>
              <a:t>transition-property		</a:t>
            </a:r>
            <a:r>
              <a:rPr lang="zh-CN" altLang="en-US" b="1" dirty="0" smtClean="0"/>
              <a:t>规定应用过渡的 </a:t>
            </a:r>
            <a:r>
              <a:rPr lang="en-US" altLang="zh-CN" b="1" dirty="0" smtClean="0"/>
              <a:t>CSS </a:t>
            </a:r>
            <a:r>
              <a:rPr lang="zh-CN" altLang="en-US" b="1" dirty="0" smtClean="0"/>
              <a:t>属性的名称。	</a:t>
            </a:r>
          </a:p>
          <a:p>
            <a:r>
              <a:rPr lang="en-US" altLang="zh-CN" b="1" dirty="0" smtClean="0"/>
              <a:t>transition-duration		</a:t>
            </a:r>
            <a:r>
              <a:rPr lang="zh-CN" altLang="en-US" b="1" dirty="0" smtClean="0"/>
              <a:t>定义过渡效果花费的时间。默认是 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。	</a:t>
            </a:r>
          </a:p>
          <a:p>
            <a:r>
              <a:rPr lang="en-US" altLang="zh-CN" b="1" dirty="0" smtClean="0"/>
              <a:t>transition-timing-function	</a:t>
            </a:r>
            <a:r>
              <a:rPr lang="zh-CN" altLang="en-US" b="1" dirty="0" smtClean="0"/>
              <a:t>规定过渡效果的时间曲线。默认是 </a:t>
            </a:r>
            <a:r>
              <a:rPr lang="en-US" altLang="zh-CN" b="1" dirty="0" smtClean="0"/>
              <a:t>"ease"</a:t>
            </a:r>
            <a:r>
              <a:rPr lang="zh-CN" altLang="en-US" b="1" dirty="0" smtClean="0"/>
              <a:t>。	</a:t>
            </a:r>
          </a:p>
          <a:p>
            <a:r>
              <a:rPr lang="en-US" altLang="zh-CN" b="1" dirty="0" smtClean="0"/>
              <a:t>transition-delay			</a:t>
            </a:r>
            <a:r>
              <a:rPr lang="zh-CN" altLang="en-US" b="1" dirty="0" smtClean="0"/>
              <a:t>规定过渡效果何时开始。默认是 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。</a:t>
            </a:r>
            <a:r>
              <a:rPr lang="zh-CN" altLang="en-US" sz="1400" b="1" dirty="0" smtClean="0"/>
              <a:t>	</a:t>
            </a:r>
          </a:p>
          <a:p>
            <a:endParaRPr lang="en-US" altLang="zh-CN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42844" y="1857364"/>
            <a:ext cx="90011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1400" b="1" dirty="0" smtClean="0"/>
          </a:p>
          <a:p>
            <a:endParaRPr lang="en-US" altLang="zh-CN" sz="1400" b="1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3" y="1857364"/>
          <a:ext cx="8208913" cy="45005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7290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transition-property: 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none|all|property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</a:p>
                  </a:txBody>
                  <a:tcPr>
                    <a:solidFill>
                      <a:srgbClr val="FF682F"/>
                    </a:solidFill>
                  </a:tcPr>
                </a:tc>
              </a:tr>
              <a:tr h="377155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transition-property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属性规定应用过渡效果的 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CSS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属性的名称。（当指定的 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CSS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属性改变时，过渡效果将开始）。</a:t>
                      </a: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zh-CN" altLang="en-US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none: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没有属性会获得过渡效果。</a:t>
                      </a: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all: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所有属性都将获得过渡效果。</a:t>
                      </a: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property: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定义应用过渡效果的 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CSS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属性名称列表，列表以逗号分隔。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42844" y="1857364"/>
            <a:ext cx="90011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1400" b="1" dirty="0" smtClean="0"/>
          </a:p>
          <a:p>
            <a:endParaRPr lang="en-US" altLang="zh-CN" sz="1400" b="1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3" y="1857364"/>
          <a:ext cx="8208913" cy="45005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7290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transition-duration: time;</a:t>
                      </a:r>
                    </a:p>
                  </a:txBody>
                  <a:tcPr>
                    <a:solidFill>
                      <a:srgbClr val="FF682F"/>
                    </a:solidFill>
                  </a:tcPr>
                </a:tc>
              </a:tr>
              <a:tr h="377155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transition-duration 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属性规定完成过渡效果需要花费的时间（以秒或毫秒计）。</a:t>
                      </a:r>
                      <a:endParaRPr lang="en-US" altLang="zh-CN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zh-CN" altLang="en-US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time: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规定完成过渡效果需要花费的时间（以秒或毫秒计）。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默认值是 </a:t>
                      </a:r>
                      <a:r>
                        <a:rPr lang="en-US" altLang="zh-CN" sz="2000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，意味着不会有效果。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42844" y="1857364"/>
            <a:ext cx="90011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1400" b="1" dirty="0" smtClean="0"/>
          </a:p>
          <a:p>
            <a:endParaRPr lang="en-US" altLang="zh-CN" sz="1400" b="1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3" y="1857364"/>
          <a:ext cx="8208913" cy="49602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7290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transition-timing-function: 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linear|ease|ease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in|ease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out|ease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-in-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out|cubic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b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bezier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n,n,n,n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</a:p>
                  </a:txBody>
                  <a:tcPr>
                    <a:solidFill>
                      <a:srgbClr val="FF682F"/>
                    </a:solidFill>
                  </a:tcPr>
                </a:tc>
              </a:tr>
              <a:tr h="377155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transition-timing-function </a:t>
                      </a:r>
                      <a:r>
                        <a:rPr lang="zh-CN" altLang="en-US" sz="1800" b="1" dirty="0" smtClean="0"/>
                        <a:t>属性规定过渡效果的速度曲线。</a:t>
                      </a:r>
                      <a:endParaRPr lang="en-US" altLang="zh-CN" sz="1800" b="1" dirty="0" smtClean="0"/>
                    </a:p>
                    <a:p>
                      <a:endParaRPr lang="zh-CN" altLang="en-US" sz="1800" b="1" dirty="0" smtClean="0"/>
                    </a:p>
                    <a:p>
                      <a:r>
                        <a:rPr lang="en-US" altLang="zh-CN" sz="1800" b="1" dirty="0" smtClean="0"/>
                        <a:t>linear:</a:t>
                      </a:r>
                      <a:r>
                        <a:rPr lang="zh-CN" altLang="en-US" sz="1800" b="1" dirty="0" smtClean="0"/>
                        <a:t>规定以相同速度开始至结束的过渡效果（等于 </a:t>
                      </a:r>
                      <a:r>
                        <a:rPr lang="en-US" altLang="zh-CN" sz="1800" b="1" dirty="0" smtClean="0"/>
                        <a:t>cubic-</a:t>
                      </a:r>
                      <a:r>
                        <a:rPr lang="en-US" altLang="zh-CN" sz="1800" b="1" dirty="0" err="1" smtClean="0"/>
                        <a:t>bezier</a:t>
                      </a:r>
                      <a:r>
                        <a:rPr lang="en-US" altLang="zh-CN" sz="1800" b="1" dirty="0" smtClean="0"/>
                        <a:t>(0,0,1,1)</a:t>
                      </a:r>
                      <a:r>
                        <a:rPr lang="zh-CN" altLang="en-US" sz="1800" b="1" dirty="0" smtClean="0"/>
                        <a:t>）。</a:t>
                      </a:r>
                      <a:endParaRPr lang="en-US" altLang="zh-CN" sz="1800" b="1" dirty="0" smtClean="0"/>
                    </a:p>
                    <a:p>
                      <a:r>
                        <a:rPr lang="en-US" altLang="zh-CN" sz="1800" b="1" smtClean="0"/>
                        <a:t>ease</a:t>
                      </a:r>
                      <a:r>
                        <a:rPr lang="en-US" altLang="zh-CN" sz="1800" b="1" dirty="0" smtClean="0"/>
                        <a:t>:</a:t>
                      </a:r>
                      <a:r>
                        <a:rPr lang="zh-CN" altLang="en-US" sz="1800" b="1" dirty="0" smtClean="0"/>
                        <a:t>规定慢速开始，然后变快，然后慢速结束的过渡效果（</a:t>
                      </a:r>
                      <a:r>
                        <a:rPr lang="en-US" altLang="zh-CN" sz="1800" b="1" dirty="0" smtClean="0"/>
                        <a:t>cubic-</a:t>
                      </a:r>
                      <a:r>
                        <a:rPr lang="en-US" altLang="zh-CN" sz="1800" b="1" dirty="0" err="1" smtClean="0"/>
                        <a:t>bezier</a:t>
                      </a:r>
                      <a:r>
                        <a:rPr lang="en-US" altLang="zh-CN" sz="1800" b="1" dirty="0" smtClean="0"/>
                        <a:t>(0.25,0.1,0.25,1)</a:t>
                      </a:r>
                      <a:r>
                        <a:rPr lang="zh-CN" altLang="en-US" sz="1800" b="1" dirty="0" smtClean="0"/>
                        <a:t>）。</a:t>
                      </a:r>
                      <a:endParaRPr lang="en-US" altLang="zh-CN" sz="1800" b="1" dirty="0" smtClean="0"/>
                    </a:p>
                    <a:p>
                      <a:r>
                        <a:rPr lang="en-US" altLang="zh-CN" sz="1800" b="1" dirty="0" smtClean="0"/>
                        <a:t>ease-in:</a:t>
                      </a:r>
                      <a:r>
                        <a:rPr lang="zh-CN" altLang="en-US" sz="1800" b="1" dirty="0" smtClean="0"/>
                        <a:t>规定以慢速开始的过渡效果（等于 </a:t>
                      </a:r>
                      <a:r>
                        <a:rPr lang="en-US" altLang="zh-CN" sz="1800" b="1" dirty="0" smtClean="0"/>
                        <a:t>cubic-</a:t>
                      </a:r>
                      <a:r>
                        <a:rPr lang="en-US" altLang="zh-CN" sz="1800" b="1" dirty="0" err="1" smtClean="0"/>
                        <a:t>bezier</a:t>
                      </a:r>
                      <a:r>
                        <a:rPr lang="en-US" altLang="zh-CN" sz="1800" b="1" dirty="0" smtClean="0"/>
                        <a:t>(0.42,0,1,1)</a:t>
                      </a:r>
                      <a:r>
                        <a:rPr lang="zh-CN" altLang="en-US" sz="1800" b="1" dirty="0" smtClean="0"/>
                        <a:t>）。</a:t>
                      </a:r>
                      <a:endParaRPr lang="en-US" altLang="zh-CN" sz="1800" b="1" dirty="0" smtClean="0"/>
                    </a:p>
                    <a:p>
                      <a:r>
                        <a:rPr lang="en-US" altLang="zh-CN" sz="1800" b="1" dirty="0" smtClean="0"/>
                        <a:t>ease-out:</a:t>
                      </a:r>
                      <a:r>
                        <a:rPr lang="zh-CN" altLang="en-US" sz="1800" b="1" dirty="0" smtClean="0"/>
                        <a:t>规定以慢速结束的过渡效果（等于 </a:t>
                      </a:r>
                      <a:r>
                        <a:rPr lang="en-US" altLang="zh-CN" sz="1800" b="1" dirty="0" smtClean="0"/>
                        <a:t>cubic-</a:t>
                      </a:r>
                      <a:r>
                        <a:rPr lang="en-US" altLang="zh-CN" sz="1800" b="1" dirty="0" err="1" smtClean="0"/>
                        <a:t>bezier</a:t>
                      </a:r>
                      <a:r>
                        <a:rPr lang="en-US" altLang="zh-CN" sz="1800" b="1" dirty="0" smtClean="0"/>
                        <a:t>(0,0,0.58,1)</a:t>
                      </a:r>
                      <a:r>
                        <a:rPr lang="zh-CN" altLang="en-US" sz="1800" b="1" dirty="0" smtClean="0"/>
                        <a:t>）。</a:t>
                      </a:r>
                      <a:endParaRPr lang="en-US" altLang="zh-CN" sz="1800" b="1" dirty="0" smtClean="0"/>
                    </a:p>
                    <a:p>
                      <a:r>
                        <a:rPr lang="en-US" altLang="zh-CN" sz="1800" b="1" dirty="0" smtClean="0"/>
                        <a:t>ease-in-out:</a:t>
                      </a:r>
                      <a:r>
                        <a:rPr lang="zh-CN" altLang="en-US" sz="1800" b="1" dirty="0" smtClean="0"/>
                        <a:t>规定以慢速开始和结束的过渡效果（等于 </a:t>
                      </a:r>
                      <a:r>
                        <a:rPr lang="en-US" altLang="zh-CN" sz="1800" b="1" dirty="0" smtClean="0"/>
                        <a:t>cubic-</a:t>
                      </a:r>
                      <a:r>
                        <a:rPr lang="en-US" altLang="zh-CN" sz="1800" b="1" dirty="0" err="1" smtClean="0"/>
                        <a:t>bezier</a:t>
                      </a:r>
                      <a:r>
                        <a:rPr lang="en-US" altLang="zh-CN" sz="1800" b="1" dirty="0" smtClean="0"/>
                        <a:t>(0.42,0,0.58,1)</a:t>
                      </a:r>
                      <a:r>
                        <a:rPr lang="zh-CN" altLang="en-US" sz="1800" b="1" dirty="0" smtClean="0"/>
                        <a:t>）。</a:t>
                      </a:r>
                      <a:endParaRPr lang="en-US" altLang="zh-CN" sz="1800" b="1" dirty="0" smtClean="0"/>
                    </a:p>
                    <a:p>
                      <a:r>
                        <a:rPr lang="en-US" altLang="zh-CN" sz="1800" b="1" dirty="0" smtClean="0"/>
                        <a:t>cubic-</a:t>
                      </a:r>
                      <a:r>
                        <a:rPr lang="en-US" altLang="zh-CN" sz="1800" b="1" dirty="0" err="1" smtClean="0"/>
                        <a:t>bezier</a:t>
                      </a:r>
                      <a:r>
                        <a:rPr lang="en-US" altLang="zh-CN" sz="1800" b="1" dirty="0" smtClean="0"/>
                        <a:t>(</a:t>
                      </a:r>
                      <a:r>
                        <a:rPr lang="en-US" altLang="zh-CN" sz="1800" b="1" dirty="0" err="1" smtClean="0"/>
                        <a:t>n,n,n,n</a:t>
                      </a:r>
                      <a:r>
                        <a:rPr lang="en-US" altLang="zh-CN" sz="1800" b="1" dirty="0" smtClean="0"/>
                        <a:t>):</a:t>
                      </a:r>
                      <a:r>
                        <a:rPr lang="zh-CN" altLang="en-US" sz="1800" b="1" dirty="0" smtClean="0"/>
                        <a:t>在 </a:t>
                      </a:r>
                      <a:r>
                        <a:rPr lang="en-US" altLang="zh-CN" sz="1800" b="1" dirty="0" smtClean="0"/>
                        <a:t>cubic-</a:t>
                      </a:r>
                      <a:r>
                        <a:rPr lang="en-US" altLang="zh-CN" sz="1800" b="1" dirty="0" err="1" smtClean="0"/>
                        <a:t>bezier</a:t>
                      </a:r>
                      <a:r>
                        <a:rPr lang="en-US" altLang="zh-CN" sz="1800" b="1" dirty="0" smtClean="0"/>
                        <a:t> </a:t>
                      </a:r>
                      <a:r>
                        <a:rPr lang="zh-CN" altLang="en-US" sz="1800" b="1" dirty="0" smtClean="0"/>
                        <a:t>函数中定义自己的值。可能的值是 </a:t>
                      </a:r>
                      <a:r>
                        <a:rPr lang="en-US" altLang="zh-CN" sz="1800" b="1" dirty="0" smtClean="0"/>
                        <a:t>0 </a:t>
                      </a:r>
                      <a:r>
                        <a:rPr lang="zh-CN" altLang="en-US" sz="1800" b="1" dirty="0" smtClean="0"/>
                        <a:t>至 </a:t>
                      </a:r>
                      <a:r>
                        <a:rPr lang="en-US" altLang="zh-CN" sz="1800" b="1" dirty="0" smtClean="0"/>
                        <a:t>1 </a:t>
                      </a:r>
                      <a:r>
                        <a:rPr lang="zh-CN" altLang="en-US" sz="1800" b="1" dirty="0" smtClean="0"/>
                        <a:t>之间的数值。</a:t>
                      </a:r>
                      <a:endParaRPr lang="zh-CN" altLang="en-US" sz="18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35824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1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线性渐变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在线性渐变过程中，颜色沿着一条直线过渡：从左侧到右侧、从右侧到左侧、从顶部到底部、从底部到顶部或着沿任何任意轴。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/>
              <a:t>线性渐变的实例：</a:t>
            </a: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 descr="http://www.runoob.com/wp-content/uploads/2014/07/gradient_line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572008"/>
            <a:ext cx="2643206" cy="19824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285992"/>
            <a:ext cx="885280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42844" y="1857364"/>
            <a:ext cx="90011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1400" b="1" dirty="0" smtClean="0"/>
          </a:p>
          <a:p>
            <a:endParaRPr lang="en-US" altLang="zh-CN" sz="1400" b="1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3" y="1857364"/>
          <a:ext cx="8208913" cy="45005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7290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8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transition-delay: time;</a:t>
                      </a:r>
                    </a:p>
                  </a:txBody>
                  <a:tcPr>
                    <a:solidFill>
                      <a:srgbClr val="FF682F"/>
                    </a:solidFill>
                  </a:tcPr>
                </a:tc>
              </a:tr>
              <a:tr h="377155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transition-delay </a:t>
                      </a:r>
                      <a:r>
                        <a:rPr lang="zh-CN" altLang="en-US" sz="2400" b="1" dirty="0" smtClean="0"/>
                        <a:t>属性规定过渡效果何时开始。</a:t>
                      </a:r>
                      <a:endParaRPr lang="en-US" altLang="zh-CN" sz="2400" b="1" dirty="0" smtClean="0"/>
                    </a:p>
                    <a:p>
                      <a:endParaRPr lang="zh-CN" altLang="en-US" sz="24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Time:</a:t>
                      </a:r>
                      <a:r>
                        <a:rPr lang="zh-CN" altLang="en-US" sz="2400" b="1" dirty="0" smtClean="0"/>
                        <a:t>规定在过渡效果开始之前需要等待的时间，以秒或毫秒计。</a:t>
                      </a:r>
                      <a:endParaRPr lang="zh-CN" altLang="en-US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42844" y="1643050"/>
            <a:ext cx="900115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在一个例子中使用所有过渡属性：</a:t>
            </a:r>
          </a:p>
          <a:p>
            <a:r>
              <a:rPr lang="en-US" altLang="zh-CN" sz="1400" b="1" dirty="0" smtClean="0"/>
              <a:t>div { </a:t>
            </a:r>
          </a:p>
          <a:p>
            <a:r>
              <a:rPr lang="en-US" altLang="zh-CN" sz="1400" b="1" dirty="0" smtClean="0"/>
              <a:t>transition-property: width;</a:t>
            </a:r>
          </a:p>
          <a:p>
            <a:r>
              <a:rPr lang="en-US" altLang="zh-CN" sz="1400" b="1" dirty="0" smtClean="0"/>
              <a:t>transition-duration: 1s; </a:t>
            </a:r>
          </a:p>
          <a:p>
            <a:r>
              <a:rPr lang="en-US" altLang="zh-CN" sz="1400" b="1" dirty="0" smtClean="0"/>
              <a:t>transition-timing-function: linear; </a:t>
            </a:r>
          </a:p>
          <a:p>
            <a:r>
              <a:rPr lang="en-US" altLang="zh-CN" sz="1400" b="1" dirty="0" smtClean="0"/>
              <a:t>transition-delay: 2s; </a:t>
            </a:r>
          </a:p>
          <a:p>
            <a:r>
              <a:rPr lang="en-US" altLang="zh-CN" sz="1400" b="1" dirty="0" smtClean="0"/>
              <a:t>/* Firefox 4 */ 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</a:t>
            </a:r>
            <a:r>
              <a:rPr lang="en-US" altLang="zh-CN" sz="1400" b="1" dirty="0" smtClean="0"/>
              <a:t>-transition-</a:t>
            </a:r>
            <a:r>
              <a:rPr lang="en-US" altLang="zh-CN" sz="1400" b="1" dirty="0" err="1" smtClean="0"/>
              <a:t>property:width</a:t>
            </a:r>
            <a:r>
              <a:rPr lang="en-US" altLang="zh-CN" sz="1400" b="1" dirty="0" smtClean="0"/>
              <a:t>; </a:t>
            </a:r>
          </a:p>
          <a:p>
            <a:r>
              <a:rPr lang="en-US" altLang="zh-CN" sz="1400" b="1" dirty="0" smtClean="0"/>
              <a:t>-moz-transition-duration:1s;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</a:t>
            </a:r>
            <a:r>
              <a:rPr lang="en-US" altLang="zh-CN" sz="1400" b="1" dirty="0" smtClean="0"/>
              <a:t>-transition-timing-</a:t>
            </a:r>
            <a:r>
              <a:rPr lang="en-US" altLang="zh-CN" sz="1400" b="1" dirty="0" err="1" smtClean="0"/>
              <a:t>function:linear</a:t>
            </a:r>
            <a:r>
              <a:rPr lang="en-US" altLang="zh-CN" sz="1400" b="1" dirty="0" smtClean="0"/>
              <a:t>; </a:t>
            </a:r>
          </a:p>
          <a:p>
            <a:r>
              <a:rPr lang="en-US" altLang="zh-CN" sz="1400" b="1" dirty="0" smtClean="0"/>
              <a:t>-moz-transition-delay:2s;</a:t>
            </a:r>
          </a:p>
          <a:p>
            <a:r>
              <a:rPr lang="en-US" altLang="zh-CN" sz="1400" b="1" dirty="0" smtClean="0"/>
              <a:t> /* Safari </a:t>
            </a:r>
            <a:r>
              <a:rPr lang="zh-CN" altLang="en-US" sz="1400" b="1" dirty="0" smtClean="0"/>
              <a:t>和 </a:t>
            </a:r>
            <a:r>
              <a:rPr lang="en-US" altLang="zh-CN" sz="1400" b="1" dirty="0" smtClean="0"/>
              <a:t>Chrome */ 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</a:t>
            </a:r>
            <a:r>
              <a:rPr lang="en-US" altLang="zh-CN" sz="1400" b="1" dirty="0" smtClean="0"/>
              <a:t>-transition-</a:t>
            </a:r>
            <a:r>
              <a:rPr lang="en-US" altLang="zh-CN" sz="1400" b="1" dirty="0" err="1" smtClean="0"/>
              <a:t>property:width</a:t>
            </a:r>
            <a:r>
              <a:rPr lang="en-US" altLang="zh-CN" sz="1400" b="1" dirty="0" smtClean="0"/>
              <a:t>; </a:t>
            </a:r>
          </a:p>
          <a:p>
            <a:r>
              <a:rPr lang="en-US" altLang="zh-CN" sz="1400" b="1" dirty="0" smtClean="0"/>
              <a:t>-webkit-transition-duration:1s; 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</a:t>
            </a:r>
            <a:r>
              <a:rPr lang="en-US" altLang="zh-CN" sz="1400" b="1" dirty="0" smtClean="0"/>
              <a:t>-transition-timing-</a:t>
            </a:r>
            <a:r>
              <a:rPr lang="en-US" altLang="zh-CN" sz="1400" b="1" dirty="0" err="1" smtClean="0"/>
              <a:t>function:linear</a:t>
            </a:r>
            <a:r>
              <a:rPr lang="en-US" altLang="zh-CN" sz="1400" b="1" dirty="0" smtClean="0"/>
              <a:t>; </a:t>
            </a:r>
          </a:p>
          <a:p>
            <a:r>
              <a:rPr lang="en-US" altLang="zh-CN" sz="1400" b="1" dirty="0" smtClean="0"/>
              <a:t>-webkit-transition-delay:2s; </a:t>
            </a:r>
          </a:p>
          <a:p>
            <a:r>
              <a:rPr lang="en-US" altLang="zh-CN" sz="1400" b="1" dirty="0" smtClean="0"/>
              <a:t>/* Opera */ </a:t>
            </a:r>
          </a:p>
          <a:p>
            <a:r>
              <a:rPr lang="en-US" altLang="zh-CN" sz="1400" b="1" dirty="0" smtClean="0"/>
              <a:t>-o-transition-</a:t>
            </a:r>
            <a:r>
              <a:rPr lang="en-US" altLang="zh-CN" sz="1400" b="1" dirty="0" err="1" smtClean="0"/>
              <a:t>property:width</a:t>
            </a:r>
            <a:r>
              <a:rPr lang="en-US" altLang="zh-CN" sz="1400" b="1" dirty="0" smtClean="0"/>
              <a:t>; </a:t>
            </a:r>
          </a:p>
          <a:p>
            <a:r>
              <a:rPr lang="en-US" altLang="zh-CN" sz="1400" b="1" dirty="0" smtClean="0"/>
              <a:t>-o-transition-duration:1s; </a:t>
            </a:r>
          </a:p>
          <a:p>
            <a:r>
              <a:rPr lang="en-US" altLang="zh-CN" sz="1400" b="1" dirty="0" smtClean="0"/>
              <a:t>-o-transition-timing-</a:t>
            </a:r>
            <a:r>
              <a:rPr lang="en-US" altLang="zh-CN" sz="1400" b="1" dirty="0" err="1" smtClean="0"/>
              <a:t>function:linear</a:t>
            </a:r>
            <a:r>
              <a:rPr lang="en-US" altLang="zh-CN" sz="1400" b="1" dirty="0" smtClean="0"/>
              <a:t>; </a:t>
            </a:r>
          </a:p>
          <a:p>
            <a:r>
              <a:rPr lang="en-US" altLang="zh-CN" sz="1400" b="1" dirty="0" smtClean="0"/>
              <a:t>-o-transition-delay:2s; </a:t>
            </a:r>
          </a:p>
          <a:p>
            <a:r>
              <a:rPr lang="en-US" altLang="zh-CN" sz="14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42844" y="1643050"/>
            <a:ext cx="900115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使用了简写的 </a:t>
            </a:r>
            <a:r>
              <a:rPr lang="en-US" altLang="zh-CN" sz="2000" b="1" dirty="0" smtClean="0"/>
              <a:t>transition </a:t>
            </a:r>
            <a:r>
              <a:rPr lang="zh-CN" altLang="en-US" sz="2000" b="1" dirty="0" smtClean="0"/>
              <a:t>属性：</a:t>
            </a:r>
          </a:p>
          <a:p>
            <a:r>
              <a:rPr lang="en-US" altLang="zh-CN" sz="2000" b="1" dirty="0" smtClean="0"/>
              <a:t>div { </a:t>
            </a:r>
          </a:p>
          <a:p>
            <a:r>
              <a:rPr lang="en-US" altLang="zh-CN" sz="2000" b="1" dirty="0" smtClean="0"/>
              <a:t>transition: width 1s linear 2s;</a:t>
            </a:r>
          </a:p>
          <a:p>
            <a:r>
              <a:rPr lang="en-US" altLang="zh-CN" sz="2000" b="1" dirty="0" smtClean="0"/>
              <a:t> /* Firefox 4 */ </a:t>
            </a:r>
          </a:p>
          <a:p>
            <a:r>
              <a:rPr lang="en-US" altLang="zh-CN" sz="2000" b="1" dirty="0" smtClean="0"/>
              <a:t>-</a:t>
            </a:r>
            <a:r>
              <a:rPr lang="en-US" altLang="zh-CN" sz="2000" b="1" dirty="0" err="1" smtClean="0"/>
              <a:t>moz-transition:width</a:t>
            </a:r>
            <a:r>
              <a:rPr lang="en-US" altLang="zh-CN" sz="2000" b="1" dirty="0" smtClean="0"/>
              <a:t> 1s linear 2s;</a:t>
            </a:r>
          </a:p>
          <a:p>
            <a:r>
              <a:rPr lang="en-US" altLang="zh-CN" sz="2000" b="1" dirty="0" smtClean="0"/>
              <a:t> /* Safari and Chrome */ </a:t>
            </a:r>
          </a:p>
          <a:p>
            <a:r>
              <a:rPr lang="en-US" altLang="zh-CN" sz="2000" b="1" dirty="0" smtClean="0"/>
              <a:t>-</a:t>
            </a:r>
            <a:r>
              <a:rPr lang="en-US" altLang="zh-CN" sz="2000" b="1" dirty="0" err="1" smtClean="0"/>
              <a:t>webkit-transition:width</a:t>
            </a:r>
            <a:r>
              <a:rPr lang="en-US" altLang="zh-CN" sz="2000" b="1" dirty="0" smtClean="0"/>
              <a:t> 1s linear 2s; </a:t>
            </a:r>
          </a:p>
          <a:p>
            <a:r>
              <a:rPr lang="en-US" altLang="zh-CN" sz="2000" b="1" dirty="0" smtClean="0"/>
              <a:t>/* Opera */ </a:t>
            </a:r>
          </a:p>
          <a:p>
            <a:r>
              <a:rPr lang="en-US" altLang="zh-CN" sz="2000" b="1" dirty="0" smtClean="0"/>
              <a:t>-o-</a:t>
            </a:r>
            <a:r>
              <a:rPr lang="en-US" altLang="zh-CN" sz="2000" b="1" dirty="0" err="1" smtClean="0"/>
              <a:t>transition:width</a:t>
            </a:r>
            <a:r>
              <a:rPr lang="en-US" altLang="zh-CN" sz="2000" b="1" dirty="0" smtClean="0"/>
              <a:t> 1s linear 2s;</a:t>
            </a:r>
          </a:p>
          <a:p>
            <a:r>
              <a:rPr lang="en-US" altLang="zh-CN" sz="2000" b="1" dirty="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 smtClean="0"/>
              <a:t>变形的属性详解</a:t>
            </a:r>
          </a:p>
        </p:txBody>
      </p:sp>
      <p:sp>
        <p:nvSpPr>
          <p:cNvPr id="9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2571744"/>
            <a:ext cx="81439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transform</a:t>
            </a:r>
            <a:r>
              <a:rPr lang="zh-CN" altLang="en-US" sz="2000" b="1" dirty="0" smtClean="0"/>
              <a:t>字面上就是变形，改变的意思。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CSS3</a:t>
            </a:r>
            <a:r>
              <a:rPr lang="zh-CN" altLang="en-US" sz="2000" b="1" dirty="0" smtClean="0"/>
              <a:t>中</a:t>
            </a:r>
            <a:r>
              <a:rPr lang="en-US" altLang="zh-CN" sz="2000" b="1" dirty="0" smtClean="0"/>
              <a:t>transform</a:t>
            </a:r>
            <a:r>
              <a:rPr lang="zh-CN" altLang="en-US" sz="2000" b="1" dirty="0" smtClean="0"/>
              <a:t>主要包括以下几种：旋转</a:t>
            </a:r>
            <a:r>
              <a:rPr lang="en-US" altLang="zh-CN" sz="2000" b="1" dirty="0" smtClean="0"/>
              <a:t>rotate</a:t>
            </a:r>
            <a:r>
              <a:rPr lang="zh-CN" altLang="en-US" sz="2000" b="1" dirty="0" smtClean="0"/>
              <a:t>、扭曲</a:t>
            </a:r>
            <a:r>
              <a:rPr lang="en-US" altLang="zh-CN" sz="2000" b="1" dirty="0" smtClean="0"/>
              <a:t>skew</a:t>
            </a:r>
            <a:r>
              <a:rPr lang="zh-CN" altLang="en-US" sz="2000" b="1" dirty="0" smtClean="0"/>
              <a:t>、缩放</a:t>
            </a:r>
            <a:r>
              <a:rPr lang="en-US" altLang="zh-CN" sz="2000" b="1" dirty="0" smtClean="0"/>
              <a:t>scale</a:t>
            </a:r>
            <a:r>
              <a:rPr lang="zh-CN" altLang="en-US" sz="2000" b="1" dirty="0" smtClean="0"/>
              <a:t>和移动</a:t>
            </a:r>
            <a:r>
              <a:rPr lang="en-US" altLang="zh-CN" sz="2000" b="1" dirty="0" smtClean="0"/>
              <a:t>translate</a:t>
            </a:r>
            <a:r>
              <a:rPr lang="zh-CN" altLang="en-US" sz="2000" b="1" dirty="0" smtClean="0"/>
              <a:t>以及矩阵变形</a:t>
            </a:r>
            <a:r>
              <a:rPr lang="en-US" altLang="zh-CN" sz="2000" b="1" dirty="0" smtClean="0"/>
              <a:t>matrix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71472" y="3571876"/>
          <a:ext cx="7929618" cy="30718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237"/>
                <a:gridCol w="6483381"/>
              </a:tblGrid>
              <a:tr h="91867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 transform: </a:t>
                      </a:r>
                      <a:r>
                        <a:rPr lang="en-US" altLang="zh-CN" sz="2400" dirty="0" err="1" smtClean="0"/>
                        <a:t>none|rotate</a:t>
                      </a:r>
                      <a:r>
                        <a:rPr lang="en-US" altLang="zh-CN" sz="2400" dirty="0" smtClean="0"/>
                        <a:t> | scale | skew | translate |matrix;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215315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none: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表示不进行变换；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可以同时对一个元素进行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transform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的多种属性操作，例如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rotate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scale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translate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三种，但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transform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中使用多个属性时却需要有空格隔开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一、</a:t>
            </a:r>
            <a:r>
              <a:rPr lang="zh-CN" altLang="en-US" sz="2400" b="1" dirty="0" smtClean="0"/>
              <a:t>旋转</a:t>
            </a:r>
            <a:r>
              <a:rPr lang="en-US" sz="2400" b="1" dirty="0" smtClean="0"/>
              <a:t>rotate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rotate()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：通过指定的角度参数对原元素指定一个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2D rotation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2D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旋转），需先有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transform-origin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属性的定义。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transform-origin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定义的是旋转的基点，其中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angle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是指旋转角度，如果设置的值为正数表示顺时针旋转，如果设置的值为负数，则表示逆时针旋转。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如：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transform:rotate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(30deg):</a:t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 descr="http://upload-images.jianshu.io/upload_images/1709462-dc029c2d0f0226bf.pn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636"/>
            <a:ext cx="2333625" cy="1571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例如：</a:t>
            </a:r>
          </a:p>
          <a:p>
            <a:r>
              <a:rPr lang="en-US" altLang="zh-CN" sz="1400" b="1" dirty="0" smtClean="0"/>
              <a:t>&lt;style&gt;</a:t>
            </a:r>
          </a:p>
          <a:p>
            <a:r>
              <a:rPr lang="en-US" altLang="zh-CN" sz="1400" b="1" dirty="0" smtClean="0"/>
              <a:t>div{</a:t>
            </a:r>
          </a:p>
          <a:p>
            <a:r>
              <a:rPr lang="en-US" altLang="zh-CN" sz="1400" b="1" dirty="0" smtClean="0"/>
              <a:t>width:100px;</a:t>
            </a:r>
          </a:p>
          <a:p>
            <a:r>
              <a:rPr lang="en-US" altLang="zh-CN" sz="1400" b="1" dirty="0" smtClean="0"/>
              <a:t>height:75px;</a:t>
            </a:r>
          </a:p>
          <a:p>
            <a:r>
              <a:rPr lang="en-US" altLang="zh-CN" sz="1400" b="1" dirty="0" smtClean="0"/>
              <a:t>background-</a:t>
            </a:r>
            <a:r>
              <a:rPr lang="en-US" altLang="zh-CN" sz="1400" b="1" dirty="0" err="1" smtClean="0"/>
              <a:t>color:yellow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b="1" dirty="0" smtClean="0"/>
              <a:t>border:1px solid black;</a:t>
            </a:r>
          </a:p>
          <a:p>
            <a:r>
              <a:rPr lang="en-US" altLang="zh-CN" sz="1400" b="1" dirty="0" smtClean="0"/>
              <a:t>}</a:t>
            </a:r>
          </a:p>
          <a:p>
            <a:r>
              <a:rPr lang="en-US" altLang="zh-CN" sz="1400" b="1" dirty="0" smtClean="0"/>
              <a:t>div#div2{</a:t>
            </a:r>
          </a:p>
          <a:p>
            <a:r>
              <a:rPr lang="en-US" altLang="zh-CN" sz="1400" b="1" dirty="0" err="1" smtClean="0"/>
              <a:t>transform:rotate</a:t>
            </a:r>
            <a:r>
              <a:rPr lang="en-US" altLang="zh-CN" sz="1400" b="1" dirty="0" smtClean="0"/>
              <a:t>(30deg);</a:t>
            </a:r>
          </a:p>
          <a:p>
            <a:r>
              <a:rPr lang="en-US" altLang="zh-CN" sz="1400" b="1" dirty="0" smtClean="0"/>
              <a:t>-ms-</a:t>
            </a:r>
            <a:r>
              <a:rPr lang="en-US" altLang="zh-CN" sz="1400" b="1" dirty="0" err="1" smtClean="0"/>
              <a:t>transform:rotate</a:t>
            </a:r>
            <a:r>
              <a:rPr lang="en-US" altLang="zh-CN" sz="1400" b="1" dirty="0" smtClean="0"/>
              <a:t>(30deg); /* IE 9 */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moz-transform:rotate</a:t>
            </a:r>
            <a:r>
              <a:rPr lang="en-US" altLang="zh-CN" sz="1400" b="1" dirty="0" smtClean="0"/>
              <a:t>(30deg); /* Firefox */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webkit-transform:rotate</a:t>
            </a:r>
            <a:r>
              <a:rPr lang="en-US" altLang="zh-CN" sz="1400" b="1" dirty="0" smtClean="0"/>
              <a:t>(30deg); /* Safari and Chrome */</a:t>
            </a:r>
          </a:p>
          <a:p>
            <a:r>
              <a:rPr lang="en-US" altLang="zh-CN" sz="1400" b="1" dirty="0" smtClean="0"/>
              <a:t>-o-</a:t>
            </a:r>
            <a:r>
              <a:rPr lang="en-US" altLang="zh-CN" sz="1400" b="1" dirty="0" err="1" smtClean="0"/>
              <a:t>transform:rotate</a:t>
            </a:r>
            <a:r>
              <a:rPr lang="en-US" altLang="zh-CN" sz="1400" b="1" dirty="0" smtClean="0"/>
              <a:t>(30deg); /* Opera */</a:t>
            </a:r>
          </a:p>
          <a:p>
            <a:r>
              <a:rPr lang="en-US" altLang="zh-CN" sz="1400" b="1" dirty="0" smtClean="0"/>
              <a:t>}</a:t>
            </a:r>
          </a:p>
          <a:p>
            <a:r>
              <a:rPr lang="en-US" altLang="zh-CN" sz="1400" b="1" dirty="0" smtClean="0"/>
              <a:t>&lt;/style&gt;</a:t>
            </a:r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&lt;body&gt;</a:t>
            </a:r>
          </a:p>
          <a:p>
            <a:r>
              <a:rPr lang="en-US" altLang="zh-CN" sz="1400" b="1" dirty="0" smtClean="0"/>
              <a:t>&lt;div&gt;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</a:p>
          <a:p>
            <a:r>
              <a:rPr lang="en-US" altLang="zh-CN" sz="1400" b="1" dirty="0" smtClean="0"/>
              <a:t>&lt;div id="div2"&gt;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</a:p>
          <a:p>
            <a:r>
              <a:rPr lang="en-US" altLang="zh-CN" sz="1400" b="1" dirty="0" smtClean="0"/>
              <a:t>&lt;/body&gt;</a:t>
            </a:r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值 </a:t>
            </a:r>
            <a:r>
              <a:rPr lang="en-US" altLang="zh-CN" sz="1400" b="1" dirty="0" smtClean="0"/>
              <a:t>rotate(30deg) </a:t>
            </a:r>
            <a:r>
              <a:rPr lang="zh-CN" altLang="en-US" sz="1400" b="1" dirty="0" smtClean="0"/>
              <a:t>把元素顺时针旋转 </a:t>
            </a:r>
            <a:r>
              <a:rPr lang="en-US" altLang="zh-CN" sz="1400" b="1" dirty="0" smtClean="0"/>
              <a:t>30 </a:t>
            </a:r>
            <a:r>
              <a:rPr lang="zh-CN" altLang="en-US" sz="1400" b="1" dirty="0" smtClean="0"/>
              <a:t>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二、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移动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translate</a:t>
            </a: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移动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translate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我们分为三种情况：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translate(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水平方向和垂直方向同时移动（也就是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轴和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轴同时移动）；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translateX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(x)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仅水平方向移动（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轴移动）；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translateY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(Y)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仅垂直方向移动（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轴移动），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具体使用方法如下：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1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translate([, ])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：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通过矢量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[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tx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, 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ty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]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指定一个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2D translation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，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tx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是第一个过渡值参数，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ty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是第二个过渡值参数选项。如果未被提供，则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ty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以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0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作为其值。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也就是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translate(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x,y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),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它表示对象进行平移，按照设定的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x,y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参数值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,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当值为负数时，反方向移动物体，其基点默认为元素 中心点，也可以根据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transform-origin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进行改变基点。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如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transform:translate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(100px,20px):</a:t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7826" name="Picture 2" descr="http://upload-images.jianshu.io/upload_images/1709462-ea160e459f488b8f.pn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929198"/>
            <a:ext cx="2286000" cy="1524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2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translateX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()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： 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通过给定一个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方向上的数目指定一个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translation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。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只向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轴进行移动元素，同样其基点是元素中心点，也可以根据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transform-origin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改变基点位置。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如：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transform:translateX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(100px):</a:t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9874" name="Picture 2" descr="http://upload-images.jianshu.io/upload_images/1709462-3a2171b8501bdac5.pn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857628"/>
            <a:ext cx="2257425" cy="1181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358246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Webkit</a:t>
            </a:r>
            <a:r>
              <a:rPr lang="zh-CN" altLang="en-US" sz="2400" b="1" dirty="0" smtClean="0"/>
              <a:t>引擎的</a:t>
            </a: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线性渐变语法与属性参数</a:t>
            </a:r>
            <a:endParaRPr lang="en-US" altLang="zh-CN" sz="2400" b="1" dirty="0" smtClean="0"/>
          </a:p>
          <a:p>
            <a:pPr marL="457200" indent="-457200"/>
            <a:endParaRPr lang="en-US" altLang="zh-CN" sz="2400" b="1" dirty="0" smtClean="0"/>
          </a:p>
          <a:p>
            <a:pPr marL="457200" indent="-457200"/>
            <a:r>
              <a:rPr lang="en-US" altLang="zh-CN" sz="2400" b="1" dirty="0" err="1" smtClean="0"/>
              <a:t>Webkit</a:t>
            </a:r>
            <a:r>
              <a:rPr lang="zh-CN" altLang="en-US" sz="2400" b="1" dirty="0" smtClean="0"/>
              <a:t>引擎老式语法</a:t>
            </a:r>
          </a:p>
          <a:p>
            <a:pPr marL="457200" indent="-457200"/>
            <a:r>
              <a:rPr lang="en-US" altLang="zh-CN" sz="1600" b="1" dirty="0" smtClean="0"/>
              <a:t>-</a:t>
            </a:r>
            <a:r>
              <a:rPr lang="en-US" altLang="zh-CN" sz="1600" b="1" dirty="0" err="1" smtClean="0"/>
              <a:t>webkit-gradien</a:t>
            </a:r>
            <a:r>
              <a:rPr lang="en-US" altLang="zh-CN" sz="1600" b="1" dirty="0" smtClean="0"/>
              <a:t>(&lt;type&gt;,&lt;point&gt;[,&lt;radius&gt;]?,&lt;point&gt;[,&lt;radius&gt;]?[,&lt;stop&gt;]*)</a:t>
            </a:r>
          </a:p>
          <a:p>
            <a:pPr marL="457200" indent="-457200"/>
            <a:endParaRPr lang="en-US" altLang="zh-CN" sz="2400" b="1" dirty="0" smtClean="0"/>
          </a:p>
          <a:p>
            <a:pPr marL="457200" indent="-457200"/>
            <a:r>
              <a:rPr lang="en-US" altLang="zh-CN" sz="2400" b="1" dirty="0" err="1" smtClean="0"/>
              <a:t>Webkit</a:t>
            </a:r>
            <a:r>
              <a:rPr lang="zh-CN" altLang="en-US" sz="2400" b="1" dirty="0" smtClean="0"/>
              <a:t>引擎新式语法</a:t>
            </a:r>
          </a:p>
          <a:p>
            <a:pPr marL="457200" indent="-457200"/>
            <a:r>
              <a:rPr lang="en-US" altLang="zh-CN" b="1" dirty="0" smtClean="0"/>
              <a:t>-</a:t>
            </a:r>
            <a:r>
              <a:rPr lang="en-US" altLang="zh-CN" b="1" dirty="0" err="1" smtClean="0"/>
              <a:t>webkit</a:t>
            </a:r>
            <a:r>
              <a:rPr lang="en-US" altLang="zh-CN" b="1" dirty="0" smtClean="0"/>
              <a:t>-linear-gradient([&lt;point&gt;||&lt;angle&gt;,]?&lt;stop&gt;,&lt;stop&gt;[,&lt;stop&gt;]*)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3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translateY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()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：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通过给定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方向的数目指定一个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translation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。只向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轴进行移动，基点在元素心点，可以通过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transform-origin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改变基点位置。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如：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transform:translateY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(20px):</a:t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0898" name="Picture 2" descr="http://upload-images.jianshu.io/upload_images/1709462-f46884b0594fa407.pn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000504"/>
            <a:ext cx="2095500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例如：</a:t>
            </a:r>
          </a:p>
          <a:p>
            <a:r>
              <a:rPr lang="en-US" altLang="zh-CN" sz="1400" b="1" dirty="0" smtClean="0"/>
              <a:t>&lt;style&gt;</a:t>
            </a:r>
          </a:p>
          <a:p>
            <a:r>
              <a:rPr lang="en-US" altLang="zh-CN" sz="1400" b="1" dirty="0" smtClean="0"/>
              <a:t>div{</a:t>
            </a:r>
          </a:p>
          <a:p>
            <a:r>
              <a:rPr lang="en-US" altLang="zh-CN" sz="1400" b="1" dirty="0" smtClean="0"/>
              <a:t>width:100px;</a:t>
            </a:r>
          </a:p>
          <a:p>
            <a:r>
              <a:rPr lang="en-US" altLang="zh-CN" sz="1400" b="1" dirty="0" smtClean="0"/>
              <a:t>height:75px;</a:t>
            </a:r>
          </a:p>
          <a:p>
            <a:r>
              <a:rPr lang="en-US" altLang="zh-CN" sz="1400" b="1" dirty="0" smtClean="0"/>
              <a:t>background-</a:t>
            </a:r>
            <a:r>
              <a:rPr lang="en-US" altLang="zh-CN" sz="1400" b="1" dirty="0" err="1" smtClean="0"/>
              <a:t>color:yellow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b="1" dirty="0" smtClean="0"/>
              <a:t>border:1px solid black;</a:t>
            </a:r>
          </a:p>
          <a:p>
            <a:r>
              <a:rPr lang="en-US" altLang="zh-CN" sz="1400" b="1" dirty="0" smtClean="0"/>
              <a:t>}</a:t>
            </a:r>
          </a:p>
          <a:p>
            <a:r>
              <a:rPr lang="en-US" altLang="zh-CN" sz="1400" b="1" dirty="0" smtClean="0"/>
              <a:t>div#div2{</a:t>
            </a:r>
          </a:p>
          <a:p>
            <a:r>
              <a:rPr lang="en-US" altLang="zh-CN" sz="1400" b="1" dirty="0" err="1" smtClean="0"/>
              <a:t>transform:translate</a:t>
            </a:r>
            <a:r>
              <a:rPr lang="en-US" altLang="zh-CN" sz="1400" b="1" dirty="0" smtClean="0"/>
              <a:t>(50px,100px);</a:t>
            </a:r>
          </a:p>
          <a:p>
            <a:r>
              <a:rPr lang="en-US" altLang="zh-CN" sz="1400" b="1" dirty="0" smtClean="0"/>
              <a:t>-ms-</a:t>
            </a:r>
            <a:r>
              <a:rPr lang="en-US" altLang="zh-CN" sz="1400" b="1" dirty="0" err="1" smtClean="0"/>
              <a:t>transform:translate</a:t>
            </a:r>
            <a:r>
              <a:rPr lang="en-US" altLang="zh-CN" sz="1400" b="1" dirty="0" smtClean="0"/>
              <a:t>(50px,100px); /* IE 9 */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moz-transform:translate</a:t>
            </a:r>
            <a:r>
              <a:rPr lang="en-US" altLang="zh-CN" sz="1400" b="1" dirty="0" smtClean="0"/>
              <a:t>(50px,100px); /* Firefox */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webkit-transform:translate</a:t>
            </a:r>
            <a:r>
              <a:rPr lang="en-US" altLang="zh-CN" sz="1400" b="1" dirty="0" smtClean="0"/>
              <a:t>(50px,100px); /* Safari and Chrome */</a:t>
            </a:r>
          </a:p>
          <a:p>
            <a:r>
              <a:rPr lang="en-US" altLang="zh-CN" sz="1400" b="1" dirty="0" smtClean="0"/>
              <a:t>-o-</a:t>
            </a:r>
            <a:r>
              <a:rPr lang="en-US" altLang="zh-CN" sz="1400" b="1" dirty="0" err="1" smtClean="0"/>
              <a:t>transform:translate</a:t>
            </a:r>
            <a:r>
              <a:rPr lang="en-US" altLang="zh-CN" sz="1400" b="1" dirty="0" smtClean="0"/>
              <a:t>(50px,100px); /* Opera */}</a:t>
            </a:r>
          </a:p>
          <a:p>
            <a:r>
              <a:rPr lang="en-US" altLang="zh-CN" sz="1400" b="1" dirty="0" smtClean="0"/>
              <a:t>&lt;/style&gt;</a:t>
            </a:r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&lt;body&gt;</a:t>
            </a:r>
          </a:p>
          <a:p>
            <a:r>
              <a:rPr lang="en-US" altLang="zh-CN" sz="1400" b="1" dirty="0" smtClean="0"/>
              <a:t>&lt;div&gt;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</a:p>
          <a:p>
            <a:r>
              <a:rPr lang="en-US" altLang="zh-CN" sz="1400" b="1" dirty="0" smtClean="0"/>
              <a:t>&lt;div id="div2"&gt;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</a:p>
          <a:p>
            <a:r>
              <a:rPr lang="en-US" altLang="zh-CN" sz="1400" b="1" dirty="0" smtClean="0"/>
              <a:t>&lt;/body&gt;</a:t>
            </a:r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值 </a:t>
            </a:r>
            <a:r>
              <a:rPr lang="en-US" altLang="zh-CN" sz="1400" b="1" dirty="0" smtClean="0"/>
              <a:t>translate(50px,100px) </a:t>
            </a:r>
            <a:r>
              <a:rPr lang="zh-CN" altLang="en-US" sz="1400" b="1" dirty="0" smtClean="0"/>
              <a:t>把元素从左侧移动 </a:t>
            </a:r>
            <a:r>
              <a:rPr lang="en-US" altLang="zh-CN" sz="1400" b="1" dirty="0" smtClean="0"/>
              <a:t>50 </a:t>
            </a:r>
            <a:r>
              <a:rPr lang="zh-CN" altLang="en-US" sz="1400" b="1" dirty="0" smtClean="0"/>
              <a:t>像素，从顶端移动 </a:t>
            </a:r>
            <a:r>
              <a:rPr lang="en-US" altLang="zh-CN" sz="1400" b="1" dirty="0" smtClean="0"/>
              <a:t>100 </a:t>
            </a:r>
            <a:r>
              <a:rPr lang="zh-CN" altLang="en-US" sz="1400" b="1" dirty="0" smtClean="0"/>
              <a:t>像素。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三、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缩放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scale</a:t>
            </a: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缩放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scale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和移动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translate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是极其相似，他也具有三种情况：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scale(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使元素水平方向和垂直方向同时缩放（也就是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轴和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轴同时缩放）；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scaleX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(x)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元素仅水平方向缩放（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轴缩放）；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scaleY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(y)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元素仅垂直方向缩放（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轴缩放），但它们具有相同的缩放中心点和基数，其中心点就是元素的中心位置，缩放基数为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，如果其值大于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元素就放大，反之其值小于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，元素缩小。</a:t>
            </a:r>
            <a:br>
              <a:rPr lang="zh-CN" altLang="en-US" sz="2400" b="1" dirty="0" smtClean="0">
                <a:latin typeface="Arial" pitchFamily="34" charset="0"/>
                <a:cs typeface="Arial" pitchFamily="34" charset="0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1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scale([, ])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：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提供执行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[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sx,sy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]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缩放矢量的两个参数指定一个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2D scale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2D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缩放）。如果第二个参数未提供，则取与第一个参数一样的值。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scale(X,Y)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是用于对元素进行缩放，可以通过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transform-origin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对元素的基点进行设置，同样基点在元素中心位置；基中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表示水平方向缩放的倍数，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表示垂直方向的缩放倍数，而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是一个可选参数，如果没有设置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值，则表示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，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两个方向的缩放倍数是一样的。并以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为准。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如：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transform:scale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(2,1.5):</a:t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22" name="Picture 2" descr="http://upload-images.jianshu.io/upload_images/1709462-b5f392970a477e3e.pn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357826"/>
            <a:ext cx="2095500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2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scaleX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()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： 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使用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[sx,1]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缩放矢量执行缩放操作，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sx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为所需参数。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scaleX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表示元素只在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轴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水平方向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)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缩放元素，他的默认值是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(1,1)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，其基点一样是在元素的中心位置，我们同样是通过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transform-origin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来改变元素的基点。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如：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transform:scaleX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(2):</a:t>
            </a: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3970" name="Picture 2" descr="http://upload-images.jianshu.io/upload_images/1709462-23f22a2f6244f17e.pn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256"/>
            <a:ext cx="1733550" cy="1019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3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scaleY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()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： 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使用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[1,sy]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缩放矢量执行缩放操作，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sy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为所需参数。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scaleY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表示元素只在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轴（垂直方向）缩放元素，其基点同样是在元素中心位置，可以通过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transform-origin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来改变元素的基点。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如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transform:scaleY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(2):</a:t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4994" name="Picture 2" descr="http://upload-images.jianshu.io/upload_images/1709462-52dc6455845d6144.pn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000504"/>
            <a:ext cx="1943100" cy="1095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571612"/>
            <a:ext cx="828680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例如：</a:t>
            </a:r>
          </a:p>
          <a:p>
            <a:r>
              <a:rPr lang="en-US" altLang="zh-CN" sz="1400" b="1" dirty="0" smtClean="0"/>
              <a:t>&lt;style&gt;</a:t>
            </a:r>
          </a:p>
          <a:p>
            <a:r>
              <a:rPr lang="en-US" altLang="zh-CN" sz="1400" b="1" dirty="0" smtClean="0"/>
              <a:t>div{</a:t>
            </a:r>
          </a:p>
          <a:p>
            <a:r>
              <a:rPr lang="en-US" altLang="zh-CN" sz="1400" b="1" dirty="0" smtClean="0"/>
              <a:t>width:100px;</a:t>
            </a:r>
          </a:p>
          <a:p>
            <a:r>
              <a:rPr lang="en-US" altLang="zh-CN" sz="1400" b="1" dirty="0" smtClean="0"/>
              <a:t>height:75px;</a:t>
            </a:r>
          </a:p>
          <a:p>
            <a:r>
              <a:rPr lang="en-US" altLang="zh-CN" sz="1400" b="1" dirty="0" smtClean="0"/>
              <a:t>background-</a:t>
            </a:r>
            <a:r>
              <a:rPr lang="en-US" altLang="zh-CN" sz="1400" b="1" dirty="0" err="1" smtClean="0"/>
              <a:t>color:yellow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b="1" dirty="0" smtClean="0"/>
              <a:t>border:1px solid black;</a:t>
            </a:r>
          </a:p>
          <a:p>
            <a:r>
              <a:rPr lang="en-US" altLang="zh-CN" sz="1400" b="1" dirty="0" smtClean="0"/>
              <a:t>}</a:t>
            </a:r>
          </a:p>
          <a:p>
            <a:r>
              <a:rPr lang="en-US" altLang="zh-CN" sz="1400" b="1" dirty="0" smtClean="0"/>
              <a:t>div#div2{</a:t>
            </a:r>
          </a:p>
          <a:p>
            <a:r>
              <a:rPr lang="en-US" altLang="zh-CN" sz="1400" b="1" dirty="0" smtClean="0"/>
              <a:t>margin:100px;</a:t>
            </a:r>
          </a:p>
          <a:p>
            <a:r>
              <a:rPr lang="en-US" altLang="zh-CN" sz="1400" b="1" dirty="0" err="1" smtClean="0"/>
              <a:t>transform:scale</a:t>
            </a:r>
            <a:r>
              <a:rPr lang="en-US" altLang="zh-CN" sz="1400" b="1" dirty="0" smtClean="0"/>
              <a:t>(2,4);</a:t>
            </a:r>
          </a:p>
          <a:p>
            <a:r>
              <a:rPr lang="en-US" altLang="zh-CN" sz="1400" b="1" dirty="0" smtClean="0"/>
              <a:t>-ms-</a:t>
            </a:r>
            <a:r>
              <a:rPr lang="en-US" altLang="zh-CN" sz="1400" b="1" dirty="0" err="1" smtClean="0"/>
              <a:t>transform:scale</a:t>
            </a:r>
            <a:r>
              <a:rPr lang="en-US" altLang="zh-CN" sz="1400" b="1" dirty="0" smtClean="0"/>
              <a:t>(2,4); /* IE 9 */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moz-transform:scale</a:t>
            </a:r>
            <a:r>
              <a:rPr lang="en-US" altLang="zh-CN" sz="1400" b="1" dirty="0" smtClean="0"/>
              <a:t>(2,4); /* Firefox */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webkit-transform:scale</a:t>
            </a:r>
            <a:r>
              <a:rPr lang="en-US" altLang="zh-CN" sz="1400" b="1" dirty="0" smtClean="0"/>
              <a:t>(2,4); /* Safari and Chrome */</a:t>
            </a:r>
          </a:p>
          <a:p>
            <a:r>
              <a:rPr lang="en-US" altLang="zh-CN" sz="1400" b="1" dirty="0" smtClean="0"/>
              <a:t>-o-</a:t>
            </a:r>
            <a:r>
              <a:rPr lang="en-US" altLang="zh-CN" sz="1400" b="1" dirty="0" err="1" smtClean="0"/>
              <a:t>transform:scale</a:t>
            </a:r>
            <a:r>
              <a:rPr lang="en-US" altLang="zh-CN" sz="1400" b="1" dirty="0" smtClean="0"/>
              <a:t>(2,4); /* Opera */</a:t>
            </a:r>
          </a:p>
          <a:p>
            <a:r>
              <a:rPr lang="en-US" altLang="zh-CN" sz="1400" b="1" dirty="0" smtClean="0"/>
              <a:t>}</a:t>
            </a:r>
          </a:p>
          <a:p>
            <a:r>
              <a:rPr lang="en-US" altLang="zh-CN" sz="1400" b="1" dirty="0" smtClean="0"/>
              <a:t>&lt;/style&gt;</a:t>
            </a:r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&lt;body&gt;</a:t>
            </a:r>
          </a:p>
          <a:p>
            <a:r>
              <a:rPr lang="en-US" altLang="zh-CN" sz="1400" b="1" dirty="0" smtClean="0"/>
              <a:t>&lt;div&gt;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</a:p>
          <a:p>
            <a:r>
              <a:rPr lang="en-US" altLang="zh-CN" sz="1400" b="1" dirty="0" smtClean="0"/>
              <a:t>&lt;div id="div2"&gt;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</a:p>
          <a:p>
            <a:r>
              <a:rPr lang="en-US" altLang="zh-CN" sz="1400" b="1" dirty="0" smtClean="0"/>
              <a:t>&lt;/body&gt;</a:t>
            </a:r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值 </a:t>
            </a:r>
            <a:r>
              <a:rPr lang="en-US" altLang="zh-CN" sz="1400" b="1" dirty="0" smtClean="0"/>
              <a:t>scale(2,4) </a:t>
            </a:r>
            <a:r>
              <a:rPr lang="zh-CN" altLang="en-US" sz="1400" b="1" dirty="0" smtClean="0"/>
              <a:t>把宽度转换为原始尺寸的 </a:t>
            </a:r>
            <a:r>
              <a:rPr lang="en-US" altLang="zh-CN" sz="1400" b="1" dirty="0" smtClean="0"/>
              <a:t>2 </a:t>
            </a:r>
            <a:r>
              <a:rPr lang="zh-CN" altLang="en-US" sz="1400" b="1" dirty="0" smtClean="0"/>
              <a:t>倍，把高度转换为原始高度的 </a:t>
            </a:r>
            <a:r>
              <a:rPr lang="en-US" altLang="zh-CN" sz="1400" b="1" dirty="0" smtClean="0"/>
              <a:t>4 </a:t>
            </a:r>
            <a:r>
              <a:rPr lang="zh-CN" altLang="en-US" sz="1400" b="1" dirty="0" smtClean="0"/>
              <a:t>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四、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扭曲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skew</a:t>
            </a: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扭曲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skew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translate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scale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一样同样具有三种情况：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skew(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使元素在水平和垂直方向同时扭曲（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轴和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轴同时按一定的角度值进行扭曲变形）；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skewX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(x)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仅使元素在水平方向扭曲变形（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轴扭曲变形）；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skewY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(y)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仅使元素在垂直方向扭曲变形（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轴扭曲变形）</a:t>
            </a:r>
            <a:br>
              <a:rPr lang="zh-CN" altLang="en-US" sz="2400" b="1" dirty="0" smtClean="0">
                <a:latin typeface="Arial" pitchFamily="34" charset="0"/>
                <a:cs typeface="Arial" pitchFamily="34" charset="0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zh-CN" altLang="en-US" sz="2400" b="1" dirty="0" smtClean="0">
                <a:latin typeface="Arial" pitchFamily="34" charset="0"/>
                <a:cs typeface="Arial" pitchFamily="34" charset="0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1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skew( [, ])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：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轴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轴上的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skew transformation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（斜切变换）。第一个参数对应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轴，第二个参数对应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轴。如果第二个参数未提供，则值为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0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，也就是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轴方向上无斜切。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skew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是用来对元素进行扭曲变行，第一个参数是水平方向扭曲角度，第二个参数是垂直方向扭曲角度。其中第二个参数是可选参数，如果没有设置第二个参数，那么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轴为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0deg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。同样是以元素中心为基点，我们也可以通过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transform-origin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来改变元素的基点位置。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如：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transform:skew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(30deg,10deg):</a:t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6018" name="Picture 2" descr="http://upload-images.jianshu.io/upload_images/1709462-cc6a4bf0c3bc3f43.pn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238771"/>
            <a:ext cx="2143125" cy="133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2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skewX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()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： 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按给定的角度沿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轴指定一个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skew transformation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（斜切变换）。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skewX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是使元素以其中心为基点，并在水平方向（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轴）进行扭曲变行，同样可以通过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transform-origin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来改变元素的基点。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如：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transform:skewX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(30deg)</a:t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8066" name="Picture 2" descr="http://upload-images.jianshu.io/upload_images/1709462-253a574ffe7a8a5c.pn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256"/>
            <a:ext cx="2190750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35824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 smtClean="0"/>
              <a:t>Webkit</a:t>
            </a:r>
            <a:r>
              <a:rPr lang="zh-CN" altLang="en-US" sz="2400" b="1" dirty="0" smtClean="0"/>
              <a:t>引擎渐变属性参数</a:t>
            </a:r>
            <a:endParaRPr lang="en-US" altLang="zh-CN" sz="2400" b="1" dirty="0" smtClean="0"/>
          </a:p>
          <a:p>
            <a:endParaRPr lang="zh-CN" altLang="en-US" sz="2400" dirty="0" smtClean="0"/>
          </a:p>
          <a:p>
            <a:r>
              <a:rPr lang="en-US" altLang="zh-CN" sz="2400" b="1" dirty="0" smtClean="0"/>
              <a:t>-</a:t>
            </a:r>
            <a:r>
              <a:rPr lang="en-US" altLang="zh-CN" sz="2400" b="1" dirty="0" err="1" smtClean="0"/>
              <a:t>webkit</a:t>
            </a:r>
            <a:r>
              <a:rPr lang="en-US" altLang="zh-CN" sz="2400" b="1" dirty="0" smtClean="0"/>
              <a:t>-gradient</a:t>
            </a:r>
            <a:r>
              <a:rPr lang="zh-CN" altLang="en-US" sz="2400" b="1" dirty="0" smtClean="0"/>
              <a:t>是</a:t>
            </a:r>
            <a:r>
              <a:rPr lang="en-US" altLang="zh-CN" sz="2400" b="1" dirty="0" err="1" smtClean="0"/>
              <a:t>webkit</a:t>
            </a:r>
            <a:r>
              <a:rPr lang="zh-CN" altLang="en-US" sz="2400" b="1" dirty="0" smtClean="0"/>
              <a:t>引擎对渐变的实现一共有五个参数。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第一个参数表示渐变类型（</a:t>
            </a:r>
            <a:r>
              <a:rPr lang="en-US" altLang="zh-CN" sz="2400" b="1" dirty="0" smtClean="0"/>
              <a:t>type</a:t>
            </a:r>
            <a:r>
              <a:rPr lang="zh-CN" altLang="en-US" sz="2400" b="1" dirty="0" smtClean="0"/>
              <a:t>），可以是线性渐变</a:t>
            </a:r>
            <a:r>
              <a:rPr lang="en-US" altLang="zh-CN" sz="2400" b="1" dirty="0" smtClean="0"/>
              <a:t>linear</a:t>
            </a:r>
            <a:r>
              <a:rPr lang="zh-CN" altLang="en-US" sz="2400" b="1" dirty="0" smtClean="0"/>
              <a:t>或者径向渐变</a:t>
            </a:r>
            <a:r>
              <a:rPr lang="en-US" altLang="zh-CN" sz="2400" b="1" dirty="0" smtClean="0"/>
              <a:t>radial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第二个参数和第三个参数，都是一对值，分别表示渐变的起点位置和终点位置。这对值可以用坐标形式表示，也可以用关键值表示，比如</a:t>
            </a:r>
            <a:r>
              <a:rPr lang="en-US" altLang="zh-CN" sz="2400" b="1" dirty="0" smtClean="0"/>
              <a:t>left top(</a:t>
            </a:r>
            <a:r>
              <a:rPr lang="zh-CN" altLang="en-US" sz="2400" b="1" dirty="0" smtClean="0"/>
              <a:t>左上角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left bottom(</a:t>
            </a:r>
            <a:r>
              <a:rPr lang="zh-CN" altLang="en-US" sz="2400" b="1" dirty="0" smtClean="0"/>
              <a:t>左下角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第四个和第五个参数，分别是两个</a:t>
            </a:r>
            <a:r>
              <a:rPr lang="en-US" altLang="zh-CN" sz="2400" b="1" dirty="0" smtClean="0"/>
              <a:t>color-stop</a:t>
            </a:r>
            <a:r>
              <a:rPr lang="zh-CN" altLang="en-US" sz="2400" b="1" dirty="0" smtClean="0"/>
              <a:t>函数（色标）。</a:t>
            </a:r>
            <a:r>
              <a:rPr lang="en-US" altLang="zh-CN" sz="2400" b="1" dirty="0" smtClean="0"/>
              <a:t>color-stop</a:t>
            </a:r>
            <a:r>
              <a:rPr lang="zh-CN" altLang="en-US" sz="2400" b="1" dirty="0" smtClean="0"/>
              <a:t>函数接受两个参数，第一个表示渐变的位置，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表示起点，</a:t>
            </a:r>
            <a:r>
              <a:rPr lang="en-US" altLang="zh-CN" sz="2400" b="1" dirty="0" smtClean="0"/>
              <a:t>0.5</a:t>
            </a:r>
            <a:r>
              <a:rPr lang="zh-CN" altLang="en-US" sz="2400" b="1" dirty="0" smtClean="0"/>
              <a:t>为中点</a:t>
            </a:r>
            <a:r>
              <a:rPr lang="en-US" altLang="zh-CN" sz="2400" b="1" dirty="0" smtClean="0"/>
              <a:t>,1</a:t>
            </a:r>
            <a:r>
              <a:rPr lang="zh-CN" altLang="en-US" sz="2400" b="1" dirty="0" smtClean="0"/>
              <a:t>为结束点；第二个表示该点的颜色。 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3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skewY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()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： 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按给定的角度沿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轴指定一个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skew transformation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（斜切变换）。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skewY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是用来设置元素以其中心为基点并按给定的角度在垂直方向（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轴）扭曲变形。同样我们可以通过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transform-origin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来改变元素的基点。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如：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transform:skewY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10deg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）</a:t>
            </a:r>
            <a:b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400" b="1" dirty="0" smtClean="0">
                <a:latin typeface="Arial" pitchFamily="34" charset="0"/>
                <a:cs typeface="Arial" pitchFamily="34" charset="0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9090" name="Picture 2" descr="http://upload-images.jianshu.io/upload_images/1709462-794565d46f402137.pn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256"/>
            <a:ext cx="2190750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例如：</a:t>
            </a:r>
          </a:p>
          <a:p>
            <a:r>
              <a:rPr lang="en-US" altLang="zh-CN" sz="1400" b="1" dirty="0" smtClean="0"/>
              <a:t>&lt;style&gt;</a:t>
            </a:r>
          </a:p>
          <a:p>
            <a:r>
              <a:rPr lang="en-US" altLang="zh-CN" sz="1400" b="1" dirty="0" smtClean="0"/>
              <a:t>div{</a:t>
            </a:r>
          </a:p>
          <a:p>
            <a:r>
              <a:rPr lang="en-US" altLang="zh-CN" sz="1400" b="1" dirty="0" smtClean="0"/>
              <a:t>width:100px;</a:t>
            </a:r>
          </a:p>
          <a:p>
            <a:r>
              <a:rPr lang="en-US" altLang="zh-CN" sz="1400" b="1" dirty="0" smtClean="0"/>
              <a:t>height:75px;</a:t>
            </a:r>
          </a:p>
          <a:p>
            <a:r>
              <a:rPr lang="en-US" altLang="zh-CN" sz="1400" b="1" dirty="0" smtClean="0"/>
              <a:t>background-</a:t>
            </a:r>
            <a:r>
              <a:rPr lang="en-US" altLang="zh-CN" sz="1400" b="1" dirty="0" err="1" smtClean="0"/>
              <a:t>color:yellow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b="1" dirty="0" smtClean="0"/>
              <a:t>border:1px solid black;</a:t>
            </a:r>
          </a:p>
          <a:p>
            <a:r>
              <a:rPr lang="en-US" altLang="zh-CN" sz="1400" b="1" dirty="0" smtClean="0"/>
              <a:t>}</a:t>
            </a:r>
          </a:p>
          <a:p>
            <a:r>
              <a:rPr lang="en-US" altLang="zh-CN" sz="1400" b="1" dirty="0" smtClean="0"/>
              <a:t>div#div2{</a:t>
            </a:r>
          </a:p>
          <a:p>
            <a:r>
              <a:rPr lang="en-US" altLang="zh-CN" sz="1400" b="1" dirty="0" err="1" smtClean="0"/>
              <a:t>transform:skew</a:t>
            </a:r>
            <a:r>
              <a:rPr lang="en-US" altLang="zh-CN" sz="1400" b="1" dirty="0" smtClean="0"/>
              <a:t>(30deg,20deg);</a:t>
            </a:r>
          </a:p>
          <a:p>
            <a:r>
              <a:rPr lang="en-US" altLang="zh-CN" sz="1400" b="1" dirty="0" smtClean="0"/>
              <a:t>-ms-</a:t>
            </a:r>
            <a:r>
              <a:rPr lang="en-US" altLang="zh-CN" sz="1400" b="1" dirty="0" err="1" smtClean="0"/>
              <a:t>transform:skew</a:t>
            </a:r>
            <a:r>
              <a:rPr lang="en-US" altLang="zh-CN" sz="1400" b="1" dirty="0" smtClean="0"/>
              <a:t>(30deg,20deg); /* IE 9 */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moz-transform:skew</a:t>
            </a:r>
            <a:r>
              <a:rPr lang="en-US" altLang="zh-CN" sz="1400" b="1" dirty="0" smtClean="0"/>
              <a:t>(30deg,20deg); /* Firefox */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webkit-transform:skew</a:t>
            </a:r>
            <a:r>
              <a:rPr lang="en-US" altLang="zh-CN" sz="1400" b="1" dirty="0" smtClean="0"/>
              <a:t>(30deg,20deg); /* Safari and Chrome */</a:t>
            </a:r>
          </a:p>
          <a:p>
            <a:r>
              <a:rPr lang="en-US" altLang="zh-CN" sz="1400" b="1" dirty="0" smtClean="0"/>
              <a:t>-o-</a:t>
            </a:r>
            <a:r>
              <a:rPr lang="en-US" altLang="zh-CN" sz="1400" b="1" dirty="0" err="1" smtClean="0"/>
              <a:t>transform:skew</a:t>
            </a:r>
            <a:r>
              <a:rPr lang="en-US" altLang="zh-CN" sz="1400" b="1" dirty="0" smtClean="0"/>
              <a:t>(30deg,20deg); /* Opera */</a:t>
            </a:r>
          </a:p>
          <a:p>
            <a:r>
              <a:rPr lang="en-US" altLang="zh-CN" sz="1400" b="1" dirty="0" smtClean="0"/>
              <a:t>}</a:t>
            </a:r>
          </a:p>
          <a:p>
            <a:r>
              <a:rPr lang="en-US" altLang="zh-CN" sz="1400" b="1" dirty="0" smtClean="0"/>
              <a:t>&lt;/style&gt;</a:t>
            </a:r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&lt;body&gt;</a:t>
            </a:r>
          </a:p>
          <a:p>
            <a:r>
              <a:rPr lang="en-US" altLang="zh-CN" sz="1400" b="1" dirty="0" smtClean="0"/>
              <a:t>&lt;div&gt;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</a:p>
          <a:p>
            <a:r>
              <a:rPr lang="en-US" altLang="zh-CN" sz="1400" b="1" dirty="0" smtClean="0"/>
              <a:t>&lt;div id="div2"&gt;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</a:p>
          <a:p>
            <a:r>
              <a:rPr lang="en-US" altLang="zh-CN" sz="1400" b="1" dirty="0" smtClean="0"/>
              <a:t>&lt;/body&gt;</a:t>
            </a:r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值 </a:t>
            </a:r>
            <a:r>
              <a:rPr lang="en-US" altLang="zh-CN" sz="1400" b="1" dirty="0" smtClean="0"/>
              <a:t>skew(30deg,20deg) </a:t>
            </a:r>
            <a:r>
              <a:rPr lang="zh-CN" altLang="en-US" sz="1400" b="1" dirty="0" smtClean="0"/>
              <a:t>围绕 </a:t>
            </a:r>
            <a:r>
              <a:rPr lang="en-US" altLang="zh-CN" sz="1400" b="1" dirty="0" smtClean="0"/>
              <a:t>X </a:t>
            </a:r>
            <a:r>
              <a:rPr lang="zh-CN" altLang="en-US" sz="1400" b="1" dirty="0" smtClean="0"/>
              <a:t>轴把元素，翻转 </a:t>
            </a:r>
            <a:r>
              <a:rPr lang="en-US" altLang="zh-CN" sz="1400" b="1" dirty="0" smtClean="0"/>
              <a:t>30 </a:t>
            </a:r>
            <a:r>
              <a:rPr lang="zh-CN" altLang="en-US" sz="1400" b="1" dirty="0" smtClean="0"/>
              <a:t>度，围绕 </a:t>
            </a:r>
            <a:r>
              <a:rPr lang="en-US" altLang="zh-CN" sz="1400" b="1" dirty="0" smtClean="0"/>
              <a:t>Y </a:t>
            </a:r>
            <a:r>
              <a:rPr lang="zh-CN" altLang="en-US" sz="1400" b="1" dirty="0" smtClean="0"/>
              <a:t>轴翻转 </a:t>
            </a:r>
            <a:r>
              <a:rPr lang="en-US" altLang="zh-CN" sz="1400" b="1" dirty="0" smtClean="0"/>
              <a:t>20 </a:t>
            </a:r>
            <a:r>
              <a:rPr lang="zh-CN" altLang="en-US" sz="1400" b="1" dirty="0" smtClean="0"/>
              <a:t>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五、矩阵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matrix</a:t>
            </a: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matrix(, , , , , )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： 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以一个含六值的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a,b,c,d,e,f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变换矩阵的形式指定一个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2D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变换，相当于直接应用一个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[a b c d e f]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变换矩阵。就是基于水平方向（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轴）和垂直方向（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轴）重新定位元素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此属性值使用涉及到数学中的矩阵</a:t>
            </a:r>
            <a:br>
              <a:rPr lang="zh-CN" altLang="en-US" sz="2400" b="1" dirty="0" smtClean="0">
                <a:latin typeface="Arial" pitchFamily="34" charset="0"/>
                <a:cs typeface="Arial" pitchFamily="34" charset="0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例如：</a:t>
            </a:r>
          </a:p>
          <a:p>
            <a:r>
              <a:rPr lang="en-US" altLang="zh-CN" sz="1400" b="1" dirty="0" smtClean="0"/>
              <a:t>&lt;style&gt;</a:t>
            </a:r>
          </a:p>
          <a:p>
            <a:r>
              <a:rPr lang="en-US" altLang="zh-CN" sz="1400" b="1" dirty="0" smtClean="0"/>
              <a:t>div{</a:t>
            </a:r>
          </a:p>
          <a:p>
            <a:r>
              <a:rPr lang="en-US" altLang="zh-CN" sz="1400" b="1" dirty="0" smtClean="0"/>
              <a:t>width:100px;</a:t>
            </a:r>
          </a:p>
          <a:p>
            <a:r>
              <a:rPr lang="en-US" altLang="zh-CN" sz="1400" b="1" dirty="0" smtClean="0"/>
              <a:t>height:75px;</a:t>
            </a:r>
          </a:p>
          <a:p>
            <a:r>
              <a:rPr lang="en-US" altLang="zh-CN" sz="1400" b="1" dirty="0" smtClean="0"/>
              <a:t>background-</a:t>
            </a:r>
            <a:r>
              <a:rPr lang="en-US" altLang="zh-CN" sz="1400" b="1" dirty="0" err="1" smtClean="0"/>
              <a:t>color:yellow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b="1" dirty="0" smtClean="0"/>
              <a:t>border:1px solid black;</a:t>
            </a:r>
          </a:p>
          <a:p>
            <a:r>
              <a:rPr lang="en-US" altLang="zh-CN" sz="1400" b="1" dirty="0" smtClean="0"/>
              <a:t>}</a:t>
            </a:r>
          </a:p>
          <a:p>
            <a:r>
              <a:rPr lang="en-US" altLang="zh-CN" sz="1400" b="1" dirty="0" smtClean="0"/>
              <a:t>div#div2{</a:t>
            </a:r>
          </a:p>
          <a:p>
            <a:r>
              <a:rPr lang="en-US" altLang="zh-CN" sz="1400" b="1" dirty="0" err="1" smtClean="0"/>
              <a:t>transform:matrix</a:t>
            </a:r>
            <a:r>
              <a:rPr lang="en-US" altLang="zh-CN" sz="1400" b="1" dirty="0" smtClean="0"/>
              <a:t>(0.866,0.5,-0.5,0.866,0,0);</a:t>
            </a:r>
          </a:p>
          <a:p>
            <a:r>
              <a:rPr lang="en-US" altLang="zh-CN" sz="1400" b="1" dirty="0" smtClean="0"/>
              <a:t>-ms-</a:t>
            </a:r>
            <a:r>
              <a:rPr lang="en-US" altLang="zh-CN" sz="1400" b="1" dirty="0" err="1" smtClean="0"/>
              <a:t>transform:matrix</a:t>
            </a:r>
            <a:r>
              <a:rPr lang="en-US" altLang="zh-CN" sz="1400" b="1" dirty="0" smtClean="0"/>
              <a:t>(0.866,0.5,-0.5,0.866,0,0); /* IE 9 */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moz-transform:matrix</a:t>
            </a:r>
            <a:r>
              <a:rPr lang="en-US" altLang="zh-CN" sz="1400" b="1" dirty="0" smtClean="0"/>
              <a:t>(0.866,0.5,-0.5,0.866,0,0); /* Firefox */</a:t>
            </a:r>
          </a:p>
          <a:p>
            <a:r>
              <a:rPr lang="en-US" altLang="zh-CN" sz="1400" b="1" dirty="0" smtClean="0"/>
              <a:t>-</a:t>
            </a:r>
            <a:r>
              <a:rPr lang="en-US" altLang="zh-CN" sz="1400" b="1" dirty="0" err="1" smtClean="0"/>
              <a:t>webkit-transform:matrix</a:t>
            </a:r>
            <a:r>
              <a:rPr lang="en-US" altLang="zh-CN" sz="1400" b="1" dirty="0" smtClean="0"/>
              <a:t>(0.866,0.5,-0.5,0.866,0,0); /* Safari and Chrome */</a:t>
            </a:r>
          </a:p>
          <a:p>
            <a:r>
              <a:rPr lang="en-US" altLang="zh-CN" sz="1400" b="1" dirty="0" smtClean="0"/>
              <a:t>-o-</a:t>
            </a:r>
            <a:r>
              <a:rPr lang="en-US" altLang="zh-CN" sz="1400" b="1" dirty="0" err="1" smtClean="0"/>
              <a:t>transform:matrix</a:t>
            </a:r>
            <a:r>
              <a:rPr lang="en-US" altLang="zh-CN" sz="1400" b="1" dirty="0" smtClean="0"/>
              <a:t>(0.866,0.5,-0.5,0.866,0,0); /* Opera */</a:t>
            </a:r>
          </a:p>
          <a:p>
            <a:r>
              <a:rPr lang="en-US" altLang="zh-CN" sz="1400" b="1" dirty="0" smtClean="0"/>
              <a:t>}</a:t>
            </a:r>
          </a:p>
          <a:p>
            <a:r>
              <a:rPr lang="en-US" altLang="zh-CN" sz="1400" b="1" dirty="0" smtClean="0"/>
              <a:t>&lt;/style&gt;</a:t>
            </a:r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&lt;body&gt;</a:t>
            </a:r>
          </a:p>
          <a:p>
            <a:r>
              <a:rPr lang="en-US" altLang="zh-CN" sz="1400" b="1" dirty="0" smtClean="0"/>
              <a:t>&lt;div&gt;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</a:p>
          <a:p>
            <a:r>
              <a:rPr lang="en-US" altLang="zh-CN" sz="1400" b="1" dirty="0" smtClean="0"/>
              <a:t>&lt;div id="div2"&gt;</a:t>
            </a:r>
            <a:r>
              <a:rPr lang="zh-CN" altLang="en-US" sz="1400" b="1" dirty="0" smtClean="0"/>
              <a:t>你好。这是一个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元素。</a:t>
            </a:r>
            <a:r>
              <a:rPr lang="en-US" altLang="zh-CN" sz="1400" b="1" dirty="0" smtClean="0"/>
              <a:t>&lt;/div&gt;</a:t>
            </a:r>
          </a:p>
          <a:p>
            <a:r>
              <a:rPr lang="en-US" altLang="zh-CN" sz="1400" b="1" dirty="0" smtClean="0"/>
              <a:t>&lt;/body&gt;</a:t>
            </a:r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计算</a:t>
            </a:r>
            <a:r>
              <a:rPr lang="en-US" altLang="zh-CN" sz="1400" b="1" dirty="0" err="1" smtClean="0"/>
              <a:t>cos</a:t>
            </a:r>
            <a:r>
              <a:rPr lang="el-GR" altLang="zh-CN" sz="1400" b="1" dirty="0" smtClean="0"/>
              <a:t>θ=0.866       </a:t>
            </a:r>
            <a:r>
              <a:rPr lang="en-US" altLang="zh-CN" sz="1400" b="1" dirty="0" smtClean="0"/>
              <a:t>sin</a:t>
            </a:r>
            <a:r>
              <a:rPr lang="el-GR" altLang="zh-CN" sz="1400" b="1" dirty="0" smtClean="0"/>
              <a:t>θ=0.5</a:t>
            </a:r>
            <a:r>
              <a:rPr lang="en-US" altLang="zh-CN" sz="1400" b="1" dirty="0" smtClean="0"/>
              <a:t>      </a:t>
            </a:r>
            <a:r>
              <a:rPr lang="el-GR" altLang="zh-CN" sz="1400" b="1" dirty="0" smtClean="0"/>
              <a:t>-</a:t>
            </a:r>
            <a:r>
              <a:rPr lang="en-US" altLang="zh-CN" sz="1400" b="1" dirty="0" smtClean="0"/>
              <a:t>sin</a:t>
            </a:r>
            <a:r>
              <a:rPr lang="el-GR" altLang="zh-CN" sz="1400" b="1" dirty="0" smtClean="0"/>
              <a:t>θ=-0.5	</a:t>
            </a:r>
            <a:r>
              <a:rPr lang="en-US" altLang="zh-CN" sz="1400" b="1" dirty="0" err="1" smtClean="0"/>
              <a:t>cos</a:t>
            </a:r>
            <a:r>
              <a:rPr lang="el-GR" altLang="zh-CN" sz="1400" b="1" dirty="0" smtClean="0"/>
              <a:t>θ=0.866    θ=30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使用 </a:t>
            </a:r>
            <a:r>
              <a:rPr lang="en-US" altLang="zh-CN" sz="1400" b="1" dirty="0" smtClean="0"/>
              <a:t>matrix </a:t>
            </a:r>
            <a:r>
              <a:rPr lang="zh-CN" altLang="en-US" sz="1400" b="1" dirty="0" smtClean="0"/>
              <a:t>方法将 </a:t>
            </a:r>
            <a:r>
              <a:rPr lang="en-US" altLang="zh-CN" sz="1400" b="1" dirty="0" smtClean="0"/>
              <a:t>div </a:t>
            </a:r>
            <a:r>
              <a:rPr lang="zh-CN" altLang="en-US" sz="1400" b="1" dirty="0" smtClean="0"/>
              <a:t>元素旋转 </a:t>
            </a:r>
            <a:r>
              <a:rPr lang="en-US" altLang="zh-CN" sz="1400" b="1" dirty="0" smtClean="0"/>
              <a:t>30 </a:t>
            </a:r>
            <a:r>
              <a:rPr lang="zh-CN" altLang="en-US" sz="1400" b="1" dirty="0" smtClean="0"/>
              <a:t>度</a:t>
            </a:r>
            <a:endParaRPr lang="el-GR" altLang="zh-CN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改变元素基点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transform-origin</a:t>
            </a: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transform-origin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主要作用是在进行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transform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动作之前可以改变元素的基点位置，因为元素默认基点就是其中心位置，没有使用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transform-origin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改变元素基点位置的情况下，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transform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进行的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rotate,translate,scale,skew,matrix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等操作都是以元素自己中心位置进行变化的。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但有时候需要在不同的位置对元素进行这些操作，那么就可以使用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transform-origin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来对元素进行基点位置改变，使元素基点不在是中心位置，以达到需要的基点位置。</a:t>
            </a:r>
            <a:br>
              <a:rPr lang="zh-CN" altLang="en-US" sz="2400" b="1" dirty="0" smtClean="0">
                <a:latin typeface="Arial" pitchFamily="34" charset="0"/>
                <a:cs typeface="Arial" pitchFamily="34" charset="0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zh-CN" altLang="en-US" sz="2400" b="1" dirty="0" smtClean="0">
                <a:latin typeface="Arial" pitchFamily="34" charset="0"/>
                <a:cs typeface="Arial" pitchFamily="34" charset="0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transform-origin: x-axis y-axis: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用来设置元素的运动的基点（参照点）。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默认点是元素的中心点。</a:t>
            </a:r>
            <a:endParaRPr lang="en-US" altLang="zh-CN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其中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和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的值可以是百分值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,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em,px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，其中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也可以是字符参数值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left,center,right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；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和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X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一样除了百分值外还可以设置字符值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top,center,bottom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，这个看上去有点像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background-position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设置一样。</a:t>
            </a:r>
            <a:b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  <a:p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zh-CN" altLang="en-US" sz="2400" b="1" dirty="0" smtClean="0">
                <a:latin typeface="Arial" pitchFamily="34" charset="0"/>
                <a:cs typeface="Arial" pitchFamily="34" charset="0"/>
              </a:rPr>
            </a:b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他们相对应的写法：</a:t>
            </a:r>
          </a:p>
          <a:p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1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top left | left top 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等价于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0 0 | 0% 0%</a:t>
            </a:r>
          </a:p>
          <a:p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2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top | top center | center top 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等价于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50% 0</a:t>
            </a:r>
          </a:p>
          <a:p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3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right top | top right 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等价于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100% 0</a:t>
            </a:r>
          </a:p>
          <a:p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4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left | left center | center left 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等价于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0 50% | 0% 50%</a:t>
            </a:r>
          </a:p>
          <a:p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5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center | center </a:t>
            </a:r>
            <a:r>
              <a:rPr lang="en-US" altLang="zh-CN" sz="20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center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 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等价于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50% 50%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（默认值）</a:t>
            </a:r>
          </a:p>
          <a:p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6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right | right center | center right 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等价于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100% 50%</a:t>
            </a:r>
          </a:p>
          <a:p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7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bottom left | left bottom 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等价于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0 100% | 0% 100%</a:t>
            </a:r>
          </a:p>
          <a:p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8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bottom | bottom center | center bottom 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等价于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50% 100%</a:t>
            </a:r>
          </a:p>
          <a:p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9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、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bottom right | right bottom 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等价于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100% 100%</a:t>
            </a:r>
          </a:p>
          <a:p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其中 </a:t>
            </a:r>
            <a:r>
              <a:rPr lang="en-US" altLang="zh-CN" sz="2000" b="1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left,center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 right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是水平方向取值，对应的百分值为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left=0%;center=50%;right=100%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而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top center bottom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是垂直方向的取值，其中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top=0%;center=50%;bottom=100%;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如果只取一个值，表示垂直方向值不变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428596" y="1785926"/>
            <a:ext cx="8572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(1)transform-</a:t>
            </a:r>
            <a:r>
              <a:rPr lang="en-US" sz="2000" b="1" dirty="0" err="1" smtClean="0"/>
              <a:t>origin:left</a:t>
            </a:r>
            <a:r>
              <a:rPr lang="en-US" sz="2000" b="1" dirty="0" smtClean="0"/>
              <a:t> top:</a:t>
            </a:r>
            <a:endParaRPr lang="zh-CN" altLang="en-US" sz="20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</p:txBody>
      </p:sp>
      <p:pic>
        <p:nvPicPr>
          <p:cNvPr id="90114" name="Picture 2" descr="http://upload-images.jianshu.io/upload_images/1709462-c955d2fd60428980.pn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57430"/>
            <a:ext cx="1809750" cy="1381126"/>
          </a:xfrm>
          <a:prstGeom prst="rect">
            <a:avLst/>
          </a:prstGeom>
          <a:noFill/>
        </p:spPr>
      </p:pic>
      <p:sp>
        <p:nvSpPr>
          <p:cNvPr id="6" name="文本框 38"/>
          <p:cNvSpPr txBox="1">
            <a:spLocks noChangeArrowheads="1"/>
          </p:cNvSpPr>
          <p:nvPr/>
        </p:nvSpPr>
        <p:spPr bwMode="auto">
          <a:xfrm>
            <a:off x="428596" y="3905262"/>
            <a:ext cx="8572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(2)transform-</a:t>
            </a:r>
            <a:r>
              <a:rPr lang="en-US" sz="2000" b="1" dirty="0" err="1" smtClean="0"/>
              <a:t>origin:right</a:t>
            </a:r>
            <a:endParaRPr lang="zh-CN" altLang="en-US" sz="20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</p:txBody>
      </p:sp>
      <p:pic>
        <p:nvPicPr>
          <p:cNvPr id="90116" name="Picture 4" descr="http://upload-images.jianshu.io/upload_images/1709462-ba9a1504c2f503eb.png?imageMogr2/auto-orient/strip%7CimageView2/2/w/12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429132"/>
            <a:ext cx="1714500" cy="1333501"/>
          </a:xfrm>
          <a:prstGeom prst="rect">
            <a:avLst/>
          </a:prstGeom>
          <a:noFill/>
        </p:spPr>
      </p:pic>
      <p:sp>
        <p:nvSpPr>
          <p:cNvPr id="9" name="文本框 38"/>
          <p:cNvSpPr txBox="1">
            <a:spLocks noChangeArrowheads="1"/>
          </p:cNvSpPr>
          <p:nvPr/>
        </p:nvSpPr>
        <p:spPr bwMode="auto">
          <a:xfrm>
            <a:off x="4786314" y="3476634"/>
            <a:ext cx="4000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smtClean="0"/>
              <a:t>(3)transform-origin:25</a:t>
            </a:r>
            <a:r>
              <a:rPr lang="en-US" sz="2000" b="1" dirty="0" smtClean="0"/>
              <a:t>% </a:t>
            </a:r>
            <a:r>
              <a:rPr lang="en-US" sz="2000" b="1" smtClean="0"/>
              <a:t>75%</a:t>
            </a:r>
            <a:endParaRPr lang="zh-CN" altLang="en-US" sz="2000" b="1" dirty="0" smtClean="0">
              <a:latin typeface="Arial" pitchFamily="34" charset="0"/>
              <a:cs typeface="Arial" pitchFamily="34" charset="0"/>
              <a:sym typeface="黑体" pitchFamily="2" charset="-122"/>
            </a:endParaRPr>
          </a:p>
        </p:txBody>
      </p:sp>
      <p:pic>
        <p:nvPicPr>
          <p:cNvPr id="90118" name="Picture 6" descr="http://upload-images.jianshu.io/upload_images/1709462-2505f47589c61cac.png?imageMogr2/auto-orient/strip%7CimageView2/2/w/124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4048138"/>
            <a:ext cx="1524000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643050"/>
            <a:ext cx="82868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新的转换属性</a:t>
            </a:r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下面的表格列出了所有的转换属性：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571472" y="3071810"/>
          <a:ext cx="5616575" cy="1743710"/>
        </p:xfrm>
        <a:graphic>
          <a:graphicData uri="http://schemas.openxmlformats.org/drawingml/2006/table">
            <a:tbl>
              <a:tblPr/>
              <a:tblGrid>
                <a:gridCol w="1714500"/>
                <a:gridCol w="3381375"/>
                <a:gridCol w="520700"/>
              </a:tblGrid>
              <a:tr h="36512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属性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描述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CSS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transform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向元素应用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或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64135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transform-origin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允许你改变被转换元素的位置。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1211287" y="1714488"/>
          <a:ext cx="6861175" cy="4770120"/>
        </p:xfrm>
        <a:graphic>
          <a:graphicData uri="http://schemas.openxmlformats.org/drawingml/2006/table">
            <a:tbl>
              <a:tblPr/>
              <a:tblGrid>
                <a:gridCol w="2200275"/>
                <a:gridCol w="4660900"/>
              </a:tblGrid>
              <a:tr h="36512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2D Transform </a:t>
                      </a: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方法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b="1">
                        <a:solidFill>
                          <a:srgbClr val="FFFFFF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函数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描述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matrix(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n,n,n,n,n,n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转换，使用六个值的矩阵。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translate(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x,y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和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轴移动元素。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translateX(n)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轴移动元素。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translateY(n)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轴移动元素。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scale(x,y)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缩放转换，改变元素的宽度和高度。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scaleX(n)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缩放转换，改变元素的宽度。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scaleY(n)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缩放转换，改变元素的高度。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rotate(angle)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旋转，在参数中规定角度。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skew(x-angle,y-angle)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倾斜转换，沿着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和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skewX(angle)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倾斜转换，沿着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skewY(angle)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倾斜转换，沿着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Y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pic>
        <p:nvPicPr>
          <p:cNvPr id="39938" name="Picture 2" descr="http://cdn1.w3cplus.com/cdn/farfuture/OYbqvUGabLf0rTE-eqrFGQ9XJzlPajHFH6RJjcP5RBI/mtime:1421035138/sites/default/files/styles/print_image/public/blogs/2013/gradient/gradient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7584200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/>
              <a:t>CSS3 2D </a:t>
            </a:r>
            <a:r>
              <a:rPr lang="zh-CN" altLang="en-US" sz="2400" b="1" dirty="0" smtClean="0"/>
              <a:t>转换的应用</a:t>
            </a:r>
          </a:p>
        </p:txBody>
      </p:sp>
      <p:sp>
        <p:nvSpPr>
          <p:cNvPr id="9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2571744"/>
            <a:ext cx="364333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>
              <a:spcBef>
                <a:spcPts val="0"/>
              </a:spcBef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2D</a:t>
            </a:r>
            <a:r>
              <a:rPr lang="zh-CN" altLang="en-US" sz="2400" b="1" dirty="0" smtClean="0"/>
              <a:t>位移</a:t>
            </a:r>
            <a:endParaRPr lang="en-US" altLang="zh-CN" sz="24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zh-CN" altLang="en-US" sz="1600" b="1" dirty="0" smtClean="0"/>
              <a:t>例如：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&lt;style&gt;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div{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width: 100px;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height: 100px;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border: 1px solid #f66;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margin:10px;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moz</a:t>
            </a:r>
            <a:r>
              <a:rPr lang="en-US" altLang="zh-CN" sz="1600" b="1" dirty="0" smtClean="0"/>
              <a:t>-transition: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-ms-transition: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-o-transition: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transition-delay: 1s;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}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&lt;/style&gt;</a:t>
            </a:r>
          </a:p>
          <a:p>
            <a:pPr indent="-457200">
              <a:spcBef>
                <a:spcPts val="0"/>
              </a:spcBef>
            </a:pPr>
            <a:endParaRPr lang="en-US" altLang="zh-CN" sz="1400" b="1" dirty="0" smtClean="0"/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4214810" y="3571876"/>
            <a:ext cx="492919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.</a:t>
            </a:r>
            <a:r>
              <a:rPr lang="en-US" altLang="zh-CN" sz="1600" b="1" dirty="0" err="1" smtClean="0"/>
              <a:t>box:hover</a:t>
            </a:r>
            <a:r>
              <a:rPr lang="en-US" altLang="zh-CN" sz="1600" b="1" dirty="0" smtClean="0"/>
              <a:t>{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-transform: 	translate(102px,0px);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moz</a:t>
            </a:r>
            <a:r>
              <a:rPr lang="en-US" altLang="zh-CN" sz="1600" b="1" dirty="0" smtClean="0"/>
              <a:t>-transform: translate(102px,0px);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-ms-transform: translate(102px,0px);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-o-transform: translate(102px,0px);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transform: translate(102px,0px);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}</a:t>
            </a:r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&lt;body&gt;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&lt;div class="box"&gt;&lt;/div&gt;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3500462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>
              <a:spcBef>
                <a:spcPts val="0"/>
              </a:spcBef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2D</a:t>
            </a:r>
            <a:r>
              <a:rPr lang="zh-CN" altLang="en-US" sz="2400" b="1" dirty="0" smtClean="0"/>
              <a:t>缩放</a:t>
            </a:r>
            <a:endParaRPr lang="en-US" altLang="zh-CN" sz="24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zh-CN" altLang="en-US" sz="1600" b="1" dirty="0" smtClean="0"/>
              <a:t>例如：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&lt;style&gt;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div{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width: 100px;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height: 100px;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border: 1px solid #f66;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margin:10px;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moz</a:t>
            </a:r>
            <a:r>
              <a:rPr lang="en-US" altLang="zh-CN" sz="1600" b="1" dirty="0" smtClean="0"/>
              <a:t>-transition: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-ms-transition: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-o-transition: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transition-delay: 1s;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}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&lt;/style&gt;</a:t>
            </a:r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4214810" y="2714620"/>
            <a:ext cx="492919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.</a:t>
            </a:r>
            <a:r>
              <a:rPr lang="en-US" altLang="zh-CN" sz="1600" b="1" dirty="0" err="1" smtClean="0"/>
              <a:t>box:hover</a:t>
            </a:r>
            <a:r>
              <a:rPr lang="en-US" altLang="zh-CN" sz="1600" b="1" dirty="0" smtClean="0"/>
              <a:t>{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transform-origin: left top;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-transform: scale(2);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moz</a:t>
            </a:r>
            <a:r>
              <a:rPr lang="en-US" altLang="zh-CN" sz="1600" b="1" dirty="0" smtClean="0"/>
              <a:t>-transform: scale(2);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-ms-transform: scale(2);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-o-transform: scale(2);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transform: scale(2);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}</a:t>
            </a:r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&lt;body&gt;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&lt;div class="box"&gt;&lt;/div&gt;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3500462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>
              <a:spcBef>
                <a:spcPts val="0"/>
              </a:spcBef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2D</a:t>
            </a:r>
            <a:r>
              <a:rPr lang="zh-CN" altLang="en-US" sz="2400" b="1" dirty="0" smtClean="0"/>
              <a:t>旋转</a:t>
            </a:r>
            <a:endParaRPr lang="en-US" altLang="zh-CN" sz="24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zh-CN" altLang="en-US" sz="1600" b="1" dirty="0" smtClean="0"/>
              <a:t>例如：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&lt;style&gt;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div{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width: 100px;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height: 100px;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border: 1px solid #f66;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margin:10px;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moz</a:t>
            </a:r>
            <a:r>
              <a:rPr lang="en-US" altLang="zh-CN" sz="1600" b="1" dirty="0" smtClean="0"/>
              <a:t>-transition: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-ms-transition: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-o-transition: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transition-delay: 1s;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}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&lt;/style&gt;</a:t>
            </a:r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4214810" y="2714620"/>
            <a:ext cx="492919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.</a:t>
            </a:r>
            <a:r>
              <a:rPr lang="en-US" altLang="zh-CN" sz="1600" b="1" dirty="0" err="1" smtClean="0"/>
              <a:t>box:hover</a:t>
            </a:r>
            <a:r>
              <a:rPr lang="en-US" altLang="zh-CN" sz="1600" b="1" dirty="0" smtClean="0"/>
              <a:t>{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-transform: rotate(50deg);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moz</a:t>
            </a:r>
            <a:r>
              <a:rPr lang="en-US" altLang="zh-CN" sz="1600" b="1" dirty="0" smtClean="0"/>
              <a:t>-transform: rotate(50deg);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-ms-transform: rotate(50deg);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-o-transform: rotate(50deg);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transform: rotate(50deg);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}</a:t>
            </a:r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&lt;body&gt;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&lt;div class="box"&gt;&lt;/div&gt;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28596" y="1714488"/>
            <a:ext cx="3500462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>
              <a:spcBef>
                <a:spcPts val="0"/>
              </a:spcBef>
            </a:pP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2D</a:t>
            </a:r>
            <a:r>
              <a:rPr lang="zh-CN" altLang="en-US" sz="2400" b="1" dirty="0" smtClean="0"/>
              <a:t>倾斜</a:t>
            </a:r>
            <a:endParaRPr lang="en-US" altLang="zh-CN" sz="2400" b="1" dirty="0" smtClean="0"/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zh-CN" altLang="en-US" sz="1600" b="1" dirty="0" smtClean="0"/>
              <a:t>例如：</a:t>
            </a: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&lt;style&gt;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div{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width: 100px;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height: 100px;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border: 1px solid #f66;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margin:10px;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moz</a:t>
            </a:r>
            <a:r>
              <a:rPr lang="en-US" altLang="zh-CN" sz="1600" b="1" dirty="0" smtClean="0"/>
              <a:t>-transition: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-ms-transition: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-o-transition: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transition: all 2s;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transition-delay: 1s;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}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&lt;/style&gt;</a:t>
            </a:r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4214810" y="2714620"/>
            <a:ext cx="492919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.</a:t>
            </a:r>
            <a:r>
              <a:rPr lang="en-US" altLang="zh-CN" sz="1600" b="1" dirty="0" err="1" smtClean="0"/>
              <a:t>box:hover</a:t>
            </a:r>
            <a:r>
              <a:rPr lang="en-US" altLang="zh-CN" sz="1600" b="1" dirty="0" smtClean="0"/>
              <a:t>{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webkit</a:t>
            </a:r>
            <a:r>
              <a:rPr lang="en-US" altLang="zh-CN" sz="1600" b="1" dirty="0" smtClean="0"/>
              <a:t>-transform: skew(30deg);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</a:t>
            </a:r>
            <a:r>
              <a:rPr lang="en-US" altLang="zh-CN" sz="1600" b="1" dirty="0" err="1" smtClean="0"/>
              <a:t>moz</a:t>
            </a:r>
            <a:r>
              <a:rPr lang="en-US" altLang="zh-CN" sz="1600" b="1" dirty="0" smtClean="0"/>
              <a:t>-transform: skew(30deg);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-ms-transform: skew(30deg);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-o-transform: skew(30deg);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	transform: skew(30deg);</a:t>
            </a:r>
          </a:p>
          <a:p>
            <a:pPr indent="-457200">
              <a:spcBef>
                <a:spcPts val="0"/>
              </a:spcBef>
            </a:pPr>
            <a:endParaRPr lang="en-US" altLang="zh-CN" sz="1600" b="1" dirty="0" smtClean="0"/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&lt;body&gt;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&lt;div class="box"&gt;&lt;/div&gt;</a:t>
            </a:r>
          </a:p>
          <a:p>
            <a:pPr indent="-457200">
              <a:spcBef>
                <a:spcPts val="0"/>
              </a:spcBef>
            </a:pPr>
            <a:r>
              <a:rPr lang="en-US" altLang="zh-CN" sz="1600" b="1" dirty="0" smtClean="0"/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316548"/>
            <a:ext cx="9144000" cy="11440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本章完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第十三章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转换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571472" y="1785926"/>
            <a:ext cx="8572528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2400" b="1" dirty="0" smtClean="0"/>
              <a:t>Gecko</a:t>
            </a:r>
            <a:r>
              <a:rPr lang="zh-CN" altLang="en-US" sz="2400" b="1" dirty="0" smtClean="0"/>
              <a:t>引擎的</a:t>
            </a: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的线性渐变语法与属性参数</a:t>
            </a:r>
          </a:p>
          <a:p>
            <a:pPr marL="457200" indent="-457200"/>
            <a:endParaRPr lang="en-US" altLang="zh-CN" sz="2400" b="1" dirty="0" smtClean="0"/>
          </a:p>
          <a:p>
            <a:pPr marL="457200" indent="-457200"/>
            <a:r>
              <a:rPr lang="en-US" altLang="zh-CN" sz="2400" b="1" dirty="0" smtClean="0"/>
              <a:t>Gecko</a:t>
            </a:r>
            <a:r>
              <a:rPr lang="zh-CN" altLang="en-US" sz="2400" b="1" dirty="0" smtClean="0"/>
              <a:t>引擎的渐变语法</a:t>
            </a:r>
          </a:p>
          <a:p>
            <a:pPr marL="457200" indent="-457200"/>
            <a:r>
              <a:rPr lang="en-US" altLang="zh-CN" sz="2000" b="1" dirty="0" smtClean="0"/>
              <a:t>-</a:t>
            </a:r>
            <a:r>
              <a:rPr lang="en-US" altLang="zh-CN" sz="2000" b="1" dirty="0" err="1" smtClean="0"/>
              <a:t>moz</a:t>
            </a:r>
            <a:r>
              <a:rPr lang="en-US" altLang="zh-CN" sz="2000" b="1" dirty="0" smtClean="0"/>
              <a:t>-linear-gradient([&lt;point&gt;||&lt;angle&gt;,]?&lt;stop&gt;,&lt;stop&gt;[,&lt;stop&gt;]*)</a:t>
            </a:r>
          </a:p>
          <a:p>
            <a:pPr marL="457200" indent="-457200"/>
            <a:endParaRPr lang="en-US" altLang="zh-CN" sz="2400" b="1" dirty="0" smtClean="0"/>
          </a:p>
          <a:p>
            <a:pPr marL="457200" indent="-457200"/>
            <a:r>
              <a:rPr lang="en-US" altLang="zh-CN" sz="2400" b="1" dirty="0" smtClean="0"/>
              <a:t>Gecko</a:t>
            </a:r>
            <a:r>
              <a:rPr lang="zh-CN" altLang="en-US" sz="2400" b="1" dirty="0" smtClean="0"/>
              <a:t>引擎的渐变属性参数</a:t>
            </a:r>
          </a:p>
          <a:p>
            <a:pPr marL="457200" indent="-457200"/>
            <a:r>
              <a:rPr lang="zh-CN" altLang="en-US" sz="2400" b="1" dirty="0" smtClean="0"/>
              <a:t>在</a:t>
            </a:r>
            <a:r>
              <a:rPr lang="en-US" altLang="zh-CN" sz="2400" b="1" dirty="0" smtClean="0"/>
              <a:t>Gecko</a:t>
            </a:r>
            <a:r>
              <a:rPr lang="zh-CN" altLang="en-US" sz="2400" b="1" dirty="0" smtClean="0"/>
              <a:t>引擎的渐变中共有三个参数</a:t>
            </a:r>
            <a:endParaRPr lang="en-US" altLang="zh-CN" sz="2400" b="1" dirty="0" smtClean="0"/>
          </a:p>
          <a:p>
            <a:pPr indent="-457200"/>
            <a:r>
              <a:rPr lang="zh-CN" altLang="en-US" sz="2400" b="1" dirty="0" smtClean="0"/>
              <a:t>第一个数数表示线性渐变的方向，例如</a:t>
            </a:r>
            <a:r>
              <a:rPr lang="en-US" altLang="zh-CN" sz="2400" b="1" dirty="0" smtClean="0"/>
              <a:t>:top</a:t>
            </a:r>
            <a:r>
              <a:rPr lang="zh-CN" altLang="en-US" sz="2400" b="1" dirty="0" smtClean="0"/>
              <a:t>是从上到下、</a:t>
            </a:r>
            <a:r>
              <a:rPr lang="en-US" altLang="zh-CN" sz="2400" b="1" dirty="0" smtClean="0"/>
              <a:t>left</a:t>
            </a:r>
            <a:r>
              <a:rPr lang="zh-CN" altLang="en-US" sz="2400" b="1" dirty="0" smtClean="0"/>
              <a:t>是从左到右。如果定义成</a:t>
            </a:r>
            <a:r>
              <a:rPr lang="en-US" altLang="zh-CN" sz="2400" b="1" dirty="0" smtClean="0"/>
              <a:t>left top</a:t>
            </a:r>
            <a:r>
              <a:rPr lang="zh-CN" altLang="en-US" sz="2400" b="1" dirty="0" smtClean="0"/>
              <a:t>，那就是从左上角到右下角。</a:t>
            </a:r>
            <a:endParaRPr lang="en-US" altLang="zh-CN" sz="2400" b="1" dirty="0" smtClean="0"/>
          </a:p>
          <a:p>
            <a:pPr indent="-457200"/>
            <a:r>
              <a:rPr lang="zh-CN" altLang="en-US" sz="2400" b="1" dirty="0" smtClean="0"/>
              <a:t>第二个和第三个参数分别是起点颜色和终点颜色。你还可以在它们之间插入更多的参数，表示多种颜色的渐变。</a:t>
            </a:r>
          </a:p>
          <a:p>
            <a:pPr marL="457200" indent="-457200"/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16977</TotalTime>
  <Words>6105</Words>
  <Application>Microsoft Office PowerPoint</Application>
  <PresentationFormat>全屏显示(4:3)</PresentationFormat>
  <Paragraphs>1063</Paragraphs>
  <Slides>84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8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1</cp:lastModifiedBy>
  <cp:revision>1623</cp:revision>
  <dcterms:created xsi:type="dcterms:W3CDTF">2009-05-11T03:02:58Z</dcterms:created>
  <dcterms:modified xsi:type="dcterms:W3CDTF">2017-01-04T03:12:36Z</dcterms:modified>
</cp:coreProperties>
</file>