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55"/>
  </p:notesMasterIdLst>
  <p:handoutMasterIdLst>
    <p:handoutMasterId r:id="rId56"/>
  </p:handoutMasterIdLst>
  <p:sldIdLst>
    <p:sldId id="270" r:id="rId2"/>
    <p:sldId id="330" r:id="rId3"/>
    <p:sldId id="331" r:id="rId4"/>
    <p:sldId id="332" r:id="rId5"/>
    <p:sldId id="306" r:id="rId6"/>
    <p:sldId id="333" r:id="rId7"/>
    <p:sldId id="334" r:id="rId8"/>
    <p:sldId id="335" r:id="rId9"/>
    <p:sldId id="336" r:id="rId10"/>
    <p:sldId id="380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9" r:id="rId31"/>
    <p:sldId id="360" r:id="rId32"/>
    <p:sldId id="361" r:id="rId33"/>
    <p:sldId id="362" r:id="rId34"/>
    <p:sldId id="381" r:id="rId35"/>
    <p:sldId id="363" r:id="rId36"/>
    <p:sldId id="364" r:id="rId37"/>
    <p:sldId id="365" r:id="rId38"/>
    <p:sldId id="366" r:id="rId39"/>
    <p:sldId id="368" r:id="rId40"/>
    <p:sldId id="369" r:id="rId41"/>
    <p:sldId id="371" r:id="rId42"/>
    <p:sldId id="367" r:id="rId43"/>
    <p:sldId id="370" r:id="rId44"/>
    <p:sldId id="379" r:id="rId45"/>
    <p:sldId id="372" r:id="rId46"/>
    <p:sldId id="373" r:id="rId47"/>
    <p:sldId id="378" r:id="rId48"/>
    <p:sldId id="374" r:id="rId49"/>
    <p:sldId id="375" r:id="rId50"/>
    <p:sldId id="376" r:id="rId51"/>
    <p:sldId id="377" r:id="rId52"/>
    <p:sldId id="382" r:id="rId53"/>
    <p:sldId id="298" r:id="rId5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77" autoAdjust="0"/>
    <p:restoredTop sz="97774" autoAdjust="0"/>
  </p:normalViewPr>
  <p:slideViewPr>
    <p:cSldViewPr>
      <p:cViewPr>
        <p:scale>
          <a:sx n="100" d="100"/>
          <a:sy n="100" d="100"/>
        </p:scale>
        <p:origin x="-7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40746"/>
            <a:ext cx="914400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——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王妮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43050"/>
            <a:ext cx="8686800" cy="478634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度量单位：</a:t>
            </a: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Pixels 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像素（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px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）的大小取决于用户显示器的尺寸及像素深度。由于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个像素等于屏幕上单个点的宽度和高度，所以这种度量方式最适合显示器。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2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Points 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一个点（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pt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）的大小等于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英寸的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1/72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。这种度量方式来源于打印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-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设计背景，最适合于媒体，但同样广泛应用于显示器。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3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Inches 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一英寸（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in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）等于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72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个点，是最适合于打印的度量方式。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4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、厘米 厘米（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cm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）是另外一种特别适合于打印的度量方式，一厘米大约等于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28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个点。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5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Millimeters 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一毫米（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mm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）等于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1/10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厘米（或者大约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3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个点）。毫米同样是非常适合于打印的度量单位。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6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Picas pica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pc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）是另外一种打印度量单位，它等于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12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个点的长度。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7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Ems em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em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）等于当前字体大小，因此是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CSS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中最有用的度量单位之一，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em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用来描述相对尺寸大小。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8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Exs ex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ex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）同样与当前字体大小相关；与小写字母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x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的高度相等。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Ex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的使用范围较窄，最常用的方式是作为近似值使用，用来帮助设置包含文本的盒子的宽度。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9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Percent 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该度量单位（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%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）与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em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相关，这是因为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Percent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是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em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的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100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倍大小（在用于字体时）。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1em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等于当前的字体大小你，同样的大小在百分比中为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100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。在不涉及字体时，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Percent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与属性被访问的容器的大小有关。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4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em: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表示元素字体高度，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em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值是根据父元素值来确定；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em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单位可省略；如：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font-size:12px;line-height:2;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则行高为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24px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5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）使用绝对大小关键字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xx-small   =9px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x-small     =11px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small        =13px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medium   =16px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large        =19px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x-large     =23px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xx-large   =27px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3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、文本颜色：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{color: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颜色值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;}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　　例：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div{color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：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red 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；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说明：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  （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）用十六进制表示颜色值：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0  1  2  3  4   5  6  7  8  9  A  B  C  D  E  F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颜色模式：光色模式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FF 00 00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例如：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color:#F00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 （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2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RGB :  color:rgb(0,204,204);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3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rgba(00,255,255,0.6 ) css3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新增属性，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rgb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三原色，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a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表示透明度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  color:rgba(0,204,204,0.6);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十六进制写法：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由红、绿、蓝三色组成；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当用十六进制表示颜色值时，需要在颜色值前加“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#”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则：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#fa0000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当表示三原色的三组数字都相同时，可以缩写为三位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;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4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）用颜色名表示：（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16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种）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black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纯黑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silver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浅灰  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navy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深蓝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blue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浅蓝 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green 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深绿  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lime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浅绿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teal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靛青 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aqua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天蓝    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maroon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深红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red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红色  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purple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深紫  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fuchsia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品红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olive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褐黄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yellow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明黄  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gray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深灰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white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亮白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4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、加粗：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{ font-weight:bolder/bold/normal/100—900;}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说明：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bolder(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更粗的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)/bold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（加粗）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/normal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（常规）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在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css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规范中，把字体的粗细分为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9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个等级，分别为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100——900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，其中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100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对应最轻的字体变形，而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900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对应最重的字体变形，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一般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500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常规字体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600-900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加粗字体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5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、字体倾斜：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font-style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：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italic(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倾斜度小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)/oblique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（倾斜度大）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/normal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（取消倾斜，常规显示）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说明：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italic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oblique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都表示倾斜，不过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oblique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的幅度要大一点。但一般浏览器对它们的区分不是很明显。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6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、文本是否大小写 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{font-variant:normal(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正常的字体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)/small-caps(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小型的大写字母字体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)}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说明：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对英文内容起作用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*复合式写法：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      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：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style variant weight size family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     总体设置字体，按以上顺序；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style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weight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可以互换位置，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size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family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不可和其他属性位置互换；</a:t>
            </a: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   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如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: font:normal normal  bold 24px “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黑体”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; </a:t>
            </a: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说明：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的属性值应按以下次序书写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(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各个属性之间用空格隔开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顺序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: font-style | font-variant(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小体大写字母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) | font-weight | font-size / line-height | font-family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这种简写法只有在同时指定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font-size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和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font-family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属性时才起作用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,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而且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,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你没有设定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font-weight , font-style ,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以及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font-varient ,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他们会使用缺省值。</a:t>
            </a: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*文字属性简写：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font:12px/1.5em   "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宋体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";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font:font-size/line-height    font-family;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简写时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, font-size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line-height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只能通过斜杠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/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组成一个值，不能分开写。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3501008"/>
            <a:ext cx="9144000" cy="18002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r" eaLnBrk="1" fontAlgn="auto" hangingPunct="1">
              <a:spcAft>
                <a:spcPts val="0"/>
              </a:spcAft>
              <a:defRPr/>
            </a:pP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核心属性和浮动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7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、水平对齐方式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{text-align:left/right/center/justify;}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说明：</a:t>
            </a: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justify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对内容以两端边界线对齐显示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、垂直对齐方式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{vertical-</a:t>
            </a:r>
            <a:r>
              <a:rPr lang="en-US" altLang="zh-CN" sz="2400" b="1" dirty="0" err="1" smtClean="0"/>
              <a:t>align:top</a:t>
            </a:r>
            <a:r>
              <a:rPr lang="en-US" altLang="zh-CN" sz="2400" b="1" dirty="0" smtClean="0"/>
              <a:t>/bottom/middle;}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365104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9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、行高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{line-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height:normal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;}</a:t>
            </a:r>
          </a:p>
          <a:p>
            <a:endParaRPr lang="en-US" altLang="zh-CN" sz="2400" b="1" dirty="0" smtClean="0"/>
          </a:p>
          <a:p>
            <a:r>
              <a:rPr lang="zh-CN" altLang="en-US" sz="2000" b="1" dirty="0" smtClean="0"/>
              <a:t>说明：</a:t>
            </a:r>
          </a:p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）当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单行文本</a:t>
            </a:r>
            <a:r>
              <a:rPr lang="zh-CN" altLang="en-US" sz="2000" b="1" dirty="0" smtClean="0"/>
              <a:t>的行高等于容器高时，可实现单行文本在容器中垂直方向居中对齐；</a:t>
            </a:r>
          </a:p>
          <a:p>
            <a:r>
              <a:rPr lang="en-US" altLang="zh-CN" sz="2000" b="1" dirty="0" smtClean="0"/>
              <a:t>2)   </a:t>
            </a:r>
            <a:r>
              <a:rPr lang="zh-CN" altLang="en-US" sz="2000" b="1" dirty="0" smtClean="0"/>
              <a:t>当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单行文本</a:t>
            </a:r>
            <a:r>
              <a:rPr lang="zh-CN" altLang="en-US" sz="2000" b="1" dirty="0" smtClean="0"/>
              <a:t>的行高小于容器高时，可实现单行文本在容器中垂直中齐以上任意位置的定位；</a:t>
            </a:r>
          </a:p>
          <a:p>
            <a:r>
              <a:rPr lang="en-US" altLang="zh-CN" sz="2000" b="1" dirty="0" smtClean="0"/>
              <a:t>3)   </a:t>
            </a:r>
            <a:r>
              <a:rPr lang="zh-CN" altLang="en-US" sz="2000" b="1" dirty="0" smtClean="0"/>
              <a:t>当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单行文本</a:t>
            </a:r>
            <a:r>
              <a:rPr lang="zh-CN" altLang="en-US" sz="2000" b="1" dirty="0" smtClean="0"/>
              <a:t>的行高大于容器高时，可实现单行文本在容器中垂直中齐以下任意位置的定位。（</a:t>
            </a:r>
            <a:r>
              <a:rPr lang="en-US" altLang="zh-CN" sz="2000" b="1" dirty="0" smtClean="0"/>
              <a:t>IE6</a:t>
            </a:r>
            <a:r>
              <a:rPr lang="zh-CN" altLang="en-US" sz="2000" b="1" dirty="0" smtClean="0"/>
              <a:t>及以下版本存在浏览器兼容问题）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倍行高：</a:t>
            </a:r>
            <a:r>
              <a:rPr lang="en-US" altLang="zh-CN" sz="2000" b="1" dirty="0" smtClean="0"/>
              <a:t>{line-height:2;} 2</a:t>
            </a:r>
            <a:r>
              <a:rPr lang="zh-CN" altLang="en-US" sz="2000" b="1" dirty="0" smtClean="0"/>
              <a:t>倍 ，</a:t>
            </a:r>
          </a:p>
          <a:p>
            <a:r>
              <a:rPr lang="zh-CN" altLang="en-US" sz="2000" b="1" dirty="0" smtClean="0"/>
              <a:t>               </a:t>
            </a:r>
            <a:r>
              <a:rPr lang="en-US" altLang="zh-CN" sz="2000" b="1" dirty="0" smtClean="0"/>
              <a:t>{line-height:1.5;}1.5</a:t>
            </a:r>
            <a:r>
              <a:rPr lang="zh-CN" altLang="en-US" sz="2000" b="1" dirty="0" smtClean="0"/>
              <a:t>倍；</a:t>
            </a:r>
          </a:p>
          <a:p>
            <a:r>
              <a:rPr lang="zh-CN" altLang="en-US" sz="2000" b="1" dirty="0" smtClean="0"/>
              <a:t>注：当使用倍行高为单位时，不加</a:t>
            </a:r>
            <a:r>
              <a:rPr lang="en-US" altLang="zh-CN" sz="2000" b="1" dirty="0" smtClean="0"/>
              <a:t>PX</a:t>
            </a:r>
            <a:r>
              <a:rPr lang="zh-CN" altLang="en-US" sz="2000" b="1" dirty="0" smtClean="0"/>
              <a:t>；按字体大小的倍数而设置。</a:t>
            </a:r>
            <a:endParaRPr lang="en-US" altLang="zh-CN" sz="20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365104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、文本修饰：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text-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decoration:none/underline/overline/line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-through/blink</a:t>
            </a:r>
            <a:r>
              <a:rPr lang="en-US" altLang="zh-CN" sz="2400" b="1" dirty="0" smtClean="0"/>
              <a:t>.(</a:t>
            </a:r>
            <a:r>
              <a:rPr lang="zh-CN" altLang="en-US" sz="2400" b="1" dirty="0" smtClean="0"/>
              <a:t>高版本浏览器不支持</a:t>
            </a:r>
            <a:r>
              <a:rPr lang="en-US" altLang="zh-CN" sz="2400" b="1" dirty="0" smtClean="0"/>
              <a:t>blink</a:t>
            </a:r>
            <a:r>
              <a:rPr lang="zh-CN" altLang="en-US" sz="2400" b="1" dirty="0" smtClean="0"/>
              <a:t>属性</a:t>
            </a:r>
            <a:r>
              <a:rPr lang="en-US" altLang="zh-CN" sz="2400" b="1" dirty="0" smtClean="0"/>
              <a:t>)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说明：</a:t>
            </a:r>
          </a:p>
          <a:p>
            <a:r>
              <a:rPr lang="en-US" altLang="zh-CN" sz="2400" b="1" dirty="0" smtClean="0"/>
              <a:t>none:</a:t>
            </a:r>
            <a:r>
              <a:rPr lang="zh-CN" altLang="en-US" sz="2400" b="1" dirty="0" smtClean="0"/>
              <a:t>没有修饰</a:t>
            </a:r>
          </a:p>
          <a:p>
            <a:r>
              <a:rPr lang="en-US" altLang="zh-CN" sz="2400" b="1" dirty="0" smtClean="0"/>
              <a:t>underline:</a:t>
            </a:r>
            <a:r>
              <a:rPr lang="zh-CN" altLang="en-US" sz="2400" b="1" dirty="0" smtClean="0"/>
              <a:t>添加下划线</a:t>
            </a:r>
          </a:p>
          <a:p>
            <a:r>
              <a:rPr lang="en-US" altLang="zh-CN" sz="2400" b="1" dirty="0" err="1" smtClean="0"/>
              <a:t>overline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添加上划线</a:t>
            </a:r>
          </a:p>
          <a:p>
            <a:r>
              <a:rPr lang="en-US" altLang="zh-CN" sz="2400" b="1" dirty="0" smtClean="0"/>
              <a:t>line-through:</a:t>
            </a:r>
            <a:r>
              <a:rPr lang="zh-CN" altLang="en-US" sz="2400" b="1" dirty="0" smtClean="0"/>
              <a:t>添加删除线</a:t>
            </a:r>
          </a:p>
          <a:p>
            <a:r>
              <a:rPr lang="en-US" altLang="zh-CN" sz="2400" b="1" dirty="0" smtClean="0"/>
              <a:t>blink</a:t>
            </a:r>
            <a:r>
              <a:rPr lang="zh-CN" altLang="en-US" sz="2400" b="1" dirty="0" smtClean="0"/>
              <a:t>：闪烁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52839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、首行缩进：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text-indent: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数值；</a:t>
            </a:r>
          </a:p>
          <a:p>
            <a:r>
              <a:rPr lang="zh-CN" altLang="en-US" sz="2400" b="1" dirty="0" smtClean="0"/>
              <a:t>设置第一行的缩进值，负值是向前进（可以直接设置长度，或设置百分比）</a:t>
            </a:r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说明：</a:t>
            </a:r>
          </a:p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text-indent</a:t>
            </a:r>
            <a:r>
              <a:rPr lang="zh-CN" altLang="en-US" sz="2400" b="1" dirty="0" smtClean="0"/>
              <a:t>可以取负值，可实现隐藏文本，悬挂缩进。</a:t>
            </a:r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text-indent</a:t>
            </a:r>
            <a:r>
              <a:rPr lang="zh-CN" altLang="en-US" sz="2400" b="1" dirty="0" smtClean="0"/>
              <a:t>属性只对第一行起作用，若第一行不是文本则没变化。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52839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、字符间距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{letter-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spacing:value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;}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控制英文字母和汉字的字距</a:t>
            </a:r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说明：</a:t>
            </a:r>
          </a:p>
          <a:p>
            <a:r>
              <a:rPr lang="zh-CN" altLang="en-US" sz="2400" b="1" dirty="0" smtClean="0"/>
              <a:t>        每个文字以及字母之间的间隔，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52839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、词间距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{word-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spacing:normal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;}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控制英文单词词距。（通用于英文词和词之间的间距）</a:t>
            </a:r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说明：</a:t>
            </a:r>
          </a:p>
          <a:p>
            <a:r>
              <a:rPr lang="zh-CN" altLang="en-US" sz="2400" b="1" dirty="0" smtClean="0"/>
              <a:t>    完整的单词之间的间隔，不是字母之间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528392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、文本流控制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{layout-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flow:horizontal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/vertical-ideographic;}</a:t>
            </a:r>
            <a:r>
              <a:rPr lang="zh-CN" altLang="en-US" sz="2400" b="1" dirty="0" smtClean="0"/>
              <a:t>（只支持</a:t>
            </a:r>
            <a:r>
              <a:rPr lang="en-US" altLang="zh-CN" sz="2400" b="1" dirty="0" smtClean="0"/>
              <a:t>IE</a:t>
            </a:r>
            <a:r>
              <a:rPr lang="zh-CN" altLang="en-US" sz="2400" b="1" dirty="0" smtClean="0"/>
              <a:t>浏览器） </a:t>
            </a:r>
          </a:p>
          <a:p>
            <a:endParaRPr lang="zh-CN" altLang="en-US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说明：</a:t>
            </a:r>
          </a:p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horizontal:</a:t>
            </a:r>
            <a:r>
              <a:rPr lang="zh-CN" altLang="en-US" sz="2400" b="1" dirty="0" smtClean="0"/>
              <a:t>自左向右</a:t>
            </a:r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vertical-ideographic:</a:t>
            </a:r>
            <a:r>
              <a:rPr lang="zh-CN" altLang="en-US" sz="2400" b="1" dirty="0" smtClean="0"/>
              <a:t>自上而下，自右向左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52839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、控制文本大小写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text-transform: none(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默认值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)/capitalize(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每个单词首字母大写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)/uppercase 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都为大写字母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)/lowercase (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都为小写字母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52839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、文本阴影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text-shadow     </a:t>
            </a: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例：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text-shadow: 5px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5px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5px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#FF0000; </a:t>
            </a:r>
          </a:p>
          <a:p>
            <a:r>
              <a:rPr lang="zh-CN" altLang="en-US" sz="2400" b="1" dirty="0" smtClean="0"/>
              <a:t>分别表示：水平偏移值，垂直偏移值，模糊的半径，阴影的颜色）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本章学习目标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755576" y="203780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852414" y="2010817"/>
            <a:ext cx="468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1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L 形 16"/>
          <p:cNvSpPr>
            <a:spLocks/>
          </p:cNvSpPr>
          <p:nvPr/>
        </p:nvSpPr>
        <p:spPr bwMode="auto">
          <a:xfrm rot="16200000">
            <a:off x="792882" y="2108449"/>
            <a:ext cx="612775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38"/>
          <p:cNvSpPr txBox="1">
            <a:spLocks noChangeArrowheads="1"/>
          </p:cNvSpPr>
          <p:nvPr/>
        </p:nvSpPr>
        <p:spPr bwMode="auto">
          <a:xfrm>
            <a:off x="1752525" y="2104479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字体属性</a:t>
            </a:r>
            <a:endParaRPr lang="zh-CN" altLang="en-US" sz="28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9" name="矩形 35"/>
          <p:cNvSpPr>
            <a:spLocks noChangeArrowheads="1"/>
          </p:cNvSpPr>
          <p:nvPr/>
        </p:nvSpPr>
        <p:spPr bwMode="auto">
          <a:xfrm>
            <a:off x="755576" y="2963985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828601" y="2919535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2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11" name="L 形 37"/>
          <p:cNvSpPr>
            <a:spLocks/>
          </p:cNvSpPr>
          <p:nvPr/>
        </p:nvSpPr>
        <p:spPr bwMode="auto">
          <a:xfrm rot="16200000">
            <a:off x="792088" y="3033836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1752525" y="3030660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文本属性</a:t>
            </a:r>
            <a:endParaRPr lang="zh-CN" altLang="en-US" sz="28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13" name="矩形 40"/>
          <p:cNvSpPr>
            <a:spLocks noChangeArrowheads="1"/>
          </p:cNvSpPr>
          <p:nvPr/>
        </p:nvSpPr>
        <p:spPr bwMode="auto">
          <a:xfrm>
            <a:off x="755576" y="382649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4" name="文本框 41"/>
          <p:cNvSpPr txBox="1">
            <a:spLocks noChangeArrowheads="1"/>
          </p:cNvSpPr>
          <p:nvPr/>
        </p:nvSpPr>
        <p:spPr bwMode="auto">
          <a:xfrm>
            <a:off x="828601" y="3783631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3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15" name="L 形 42"/>
          <p:cNvSpPr>
            <a:spLocks/>
          </p:cNvSpPr>
          <p:nvPr/>
        </p:nvSpPr>
        <p:spPr bwMode="auto">
          <a:xfrm rot="16200000">
            <a:off x="792088" y="3897932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文本框 43"/>
          <p:cNvSpPr txBox="1">
            <a:spLocks noChangeArrowheads="1"/>
          </p:cNvSpPr>
          <p:nvPr/>
        </p:nvSpPr>
        <p:spPr bwMode="auto">
          <a:xfrm>
            <a:off x="1752525" y="3894756"/>
            <a:ext cx="66397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背景属性</a:t>
            </a: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755576" y="4762598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8" name="文本框 41"/>
          <p:cNvSpPr txBox="1">
            <a:spLocks noChangeArrowheads="1"/>
          </p:cNvSpPr>
          <p:nvPr/>
        </p:nvSpPr>
        <p:spPr bwMode="auto">
          <a:xfrm>
            <a:off x="828601" y="4719735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4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L 形 42"/>
          <p:cNvSpPr>
            <a:spLocks/>
          </p:cNvSpPr>
          <p:nvPr/>
        </p:nvSpPr>
        <p:spPr bwMode="auto">
          <a:xfrm rot="16200000">
            <a:off x="792088" y="4834036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文本框 43"/>
          <p:cNvSpPr txBox="1">
            <a:spLocks noChangeArrowheads="1"/>
          </p:cNvSpPr>
          <p:nvPr/>
        </p:nvSpPr>
        <p:spPr bwMode="auto">
          <a:xfrm>
            <a:off x="1752525" y="4830860"/>
            <a:ext cx="66397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列表属性</a:t>
            </a:r>
          </a:p>
        </p:txBody>
      </p:sp>
      <p:sp>
        <p:nvSpPr>
          <p:cNvPr id="22" name="文本框 41"/>
          <p:cNvSpPr txBox="1">
            <a:spLocks noChangeArrowheads="1"/>
          </p:cNvSpPr>
          <p:nvPr/>
        </p:nvSpPr>
        <p:spPr bwMode="auto">
          <a:xfrm>
            <a:off x="828601" y="5655839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5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5" name="矩形 40"/>
          <p:cNvSpPr>
            <a:spLocks noChangeArrowheads="1"/>
          </p:cNvSpPr>
          <p:nvPr/>
        </p:nvSpPr>
        <p:spPr bwMode="auto">
          <a:xfrm>
            <a:off x="755576" y="5632103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6" name="文本框 41"/>
          <p:cNvSpPr txBox="1">
            <a:spLocks noChangeArrowheads="1"/>
          </p:cNvSpPr>
          <p:nvPr/>
        </p:nvSpPr>
        <p:spPr bwMode="auto">
          <a:xfrm>
            <a:off x="828601" y="5589240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5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7" name="L 形 42"/>
          <p:cNvSpPr>
            <a:spLocks/>
          </p:cNvSpPr>
          <p:nvPr/>
        </p:nvSpPr>
        <p:spPr bwMode="auto">
          <a:xfrm rot="16200000">
            <a:off x="792088" y="5703541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43"/>
          <p:cNvSpPr txBox="1">
            <a:spLocks noChangeArrowheads="1"/>
          </p:cNvSpPr>
          <p:nvPr/>
        </p:nvSpPr>
        <p:spPr bwMode="auto">
          <a:xfrm>
            <a:off x="1752525" y="5700365"/>
            <a:ext cx="66397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浮动属性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、定义列表符号样式：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list-style-type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disc(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实心圆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)/circle(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空心圆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)/square(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实心方块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)/none(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去掉列表符号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</a:p>
          <a:p>
            <a:endParaRPr lang="zh-CN" altLang="en-US" sz="2400" b="1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、使用图片作为列表符号：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list-style-image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所使用图片的路径及全称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、定义列表符号的位置：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list-style-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position:outside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外边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)/inside(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里边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</a:p>
          <a:p>
            <a:endParaRPr lang="zh-CN" altLang="en-US" sz="2400" b="1" dirty="0" smtClean="0"/>
          </a:p>
          <a:p>
            <a:r>
              <a:rPr lang="en-US" altLang="zh-CN" sz="2400" b="1" dirty="0" smtClean="0">
                <a:solidFill>
                  <a:srgbClr val="00B050"/>
                </a:solidFill>
              </a:rPr>
              <a:t>list-</a:t>
            </a:r>
            <a:r>
              <a:rPr lang="en-US" altLang="zh-CN" sz="2400" b="1" dirty="0" err="1" smtClean="0">
                <a:solidFill>
                  <a:srgbClr val="00B050"/>
                </a:solidFill>
              </a:rPr>
              <a:t>style:none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;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去掉列表样式；</a:t>
            </a:r>
          </a:p>
          <a:p>
            <a:endParaRPr lang="zh-CN" altLang="en-US" sz="24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列表类属性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列表类属性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9" name="Group 6"/>
          <p:cNvGraphicFramePr>
            <a:graphicFrameLocks noGrp="1"/>
          </p:cNvGraphicFramePr>
          <p:nvPr/>
        </p:nvGraphicFramePr>
        <p:xfrm>
          <a:off x="684213" y="2560339"/>
          <a:ext cx="8064500" cy="4037013"/>
        </p:xfrm>
        <a:graphic>
          <a:graphicData uri="http://schemas.openxmlformats.org/drawingml/2006/table">
            <a:tbl>
              <a:tblPr/>
              <a:tblGrid>
                <a:gridCol w="1655762"/>
                <a:gridCol w="2233613"/>
                <a:gridCol w="2227262"/>
                <a:gridCol w="1947863"/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属性值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方式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语法实现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示例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none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无风格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list-style:none;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   刷牙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   洗脸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disc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实心圆（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&lt;ul&gt;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默认类型）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list-style:disc;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● 刷牙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● 洗脸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circle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空心圆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list-style:circle;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○ 刷牙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○ 洗脸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square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实心正方形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list-style:square;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■ 刷牙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■ 洗脸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数字（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ol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默认类型）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list-style:decimal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1.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刷牙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2.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洗脸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utoShape 43"/>
          <p:cNvSpPr>
            <a:spLocks noChangeArrowheads="1"/>
          </p:cNvSpPr>
          <p:nvPr/>
        </p:nvSpPr>
        <p:spPr bwMode="auto">
          <a:xfrm>
            <a:off x="6227763" y="1696739"/>
            <a:ext cx="2700337" cy="758825"/>
          </a:xfrm>
          <a:prstGeom prst="wedgeRoundRectCallout">
            <a:avLst>
              <a:gd name="adj1" fmla="val -37009"/>
              <a:gd name="adj2" fmla="val 14686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en-US" altLang="zh-CN" sz="2000" b="1">
                <a:ea typeface="黑体" pitchFamily="2" charset="-122"/>
              </a:rPr>
              <a:t>list-style</a:t>
            </a:r>
            <a:r>
              <a:rPr lang="zh-CN" altLang="en-US" sz="2000" b="1">
                <a:ea typeface="黑体" pitchFamily="2" charset="-122"/>
              </a:rPr>
              <a:t>属性规定的列表风格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综合设置：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border:3px  red  solid;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边框：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border: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粗细（数值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单位） 颜色  线型（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solid/dashed/dotted/double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</a:p>
          <a:p>
            <a:endParaRPr lang="zh-CN" altLang="en-US" sz="24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边框属性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zh-CN" altLang="en-US" sz="2200" b="1" dirty="0" smtClean="0">
                <a:solidFill>
                  <a:srgbClr val="FF0000"/>
                </a:solidFill>
              </a:rPr>
              <a:t>右边框：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border-right:</a:t>
            </a:r>
            <a:r>
              <a:rPr lang="zh-CN" altLang="en-US" sz="2200" b="1" dirty="0" smtClean="0"/>
              <a:t>粗细（数值</a:t>
            </a:r>
            <a:r>
              <a:rPr lang="en-US" altLang="zh-CN" sz="2200" b="1" dirty="0" smtClean="0"/>
              <a:t>+</a:t>
            </a:r>
            <a:r>
              <a:rPr lang="zh-CN" altLang="en-US" sz="2200" b="1" dirty="0" smtClean="0"/>
              <a:t>单位） 颜色 线型（</a:t>
            </a:r>
            <a:r>
              <a:rPr lang="en-US" altLang="zh-CN" sz="2200" b="1" dirty="0" smtClean="0"/>
              <a:t>solid/dashed/dotted/double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;</a:t>
            </a: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左边框：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border-left:</a:t>
            </a:r>
            <a:r>
              <a:rPr lang="zh-CN" altLang="en-US" sz="2200" b="1" dirty="0" smtClean="0"/>
              <a:t>粗细（数值</a:t>
            </a:r>
            <a:r>
              <a:rPr lang="en-US" altLang="zh-CN" sz="2200" b="1" dirty="0" smtClean="0"/>
              <a:t>+</a:t>
            </a:r>
            <a:r>
              <a:rPr lang="zh-CN" altLang="en-US" sz="2200" b="1" dirty="0" smtClean="0"/>
              <a:t>单位） 颜色 线型（</a:t>
            </a:r>
            <a:r>
              <a:rPr lang="en-US" altLang="zh-CN" sz="2200" b="1" dirty="0" smtClean="0"/>
              <a:t>solid/dashed/dotted/double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;</a:t>
            </a: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上边框：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border-top:</a:t>
            </a:r>
            <a:r>
              <a:rPr lang="zh-CN" altLang="en-US" sz="2200" b="1" dirty="0" smtClean="0"/>
              <a:t>粗细（数值</a:t>
            </a:r>
            <a:r>
              <a:rPr lang="en-US" altLang="zh-CN" sz="2200" b="1" dirty="0" smtClean="0"/>
              <a:t>+</a:t>
            </a:r>
            <a:r>
              <a:rPr lang="zh-CN" altLang="en-US" sz="2200" b="1" dirty="0" smtClean="0"/>
              <a:t>单位） 颜色 线型（</a:t>
            </a:r>
            <a:r>
              <a:rPr lang="en-US" altLang="zh-CN" sz="2200" b="1" dirty="0" smtClean="0"/>
              <a:t>solid/dashed/dotted/double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;</a:t>
            </a: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下边框：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border-bottom:</a:t>
            </a:r>
            <a:r>
              <a:rPr lang="zh-CN" altLang="en-US" sz="2200" b="1" dirty="0" smtClean="0"/>
              <a:t>粗细（数值</a:t>
            </a:r>
            <a:r>
              <a:rPr lang="en-US" altLang="zh-CN" sz="2200" b="1" dirty="0" smtClean="0"/>
              <a:t>+</a:t>
            </a:r>
            <a:r>
              <a:rPr lang="zh-CN" altLang="en-US" sz="2200" b="1" dirty="0" smtClean="0"/>
              <a:t>单位） 颜色 线型（</a:t>
            </a:r>
            <a:r>
              <a:rPr lang="en-US" altLang="zh-CN" sz="2200" b="1" dirty="0" smtClean="0"/>
              <a:t>solid/dashed/dotted/double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;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solid: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实线，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dashed: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虚线，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dotted: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点状线，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double: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双线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边框属性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85720" y="1785926"/>
            <a:ext cx="8676456" cy="485778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/>
              <a:t>边框宽度：</a:t>
            </a:r>
            <a:r>
              <a:rPr lang="en-US" altLang="zh-CN" sz="2400" b="1" dirty="0" smtClean="0"/>
              <a:t>border-width: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边框颜色：</a:t>
            </a:r>
            <a:r>
              <a:rPr lang="en-US" altLang="zh-CN" sz="2400" b="1" dirty="0" smtClean="0"/>
              <a:t>border-color: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边框样式：</a:t>
            </a:r>
            <a:r>
              <a:rPr lang="en-US" altLang="zh-CN" sz="2400" b="1" dirty="0" smtClean="0"/>
              <a:t>border-</a:t>
            </a:r>
            <a:r>
              <a:rPr lang="en-US" altLang="zh-CN" sz="2400" b="1" dirty="0" err="1" smtClean="0"/>
              <a:t>style:solid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实线</a:t>
            </a:r>
            <a:r>
              <a:rPr lang="en-US" altLang="zh-CN" sz="2400" b="1" dirty="0" smtClean="0"/>
              <a:t>)/dashed(</a:t>
            </a:r>
            <a:r>
              <a:rPr lang="zh-CN" altLang="en-US" sz="2400" b="1" dirty="0" smtClean="0"/>
              <a:t>虚线</a:t>
            </a:r>
            <a:r>
              <a:rPr lang="en-US" altLang="zh-CN" sz="2400" b="1" dirty="0" smtClean="0"/>
              <a:t>)dotted(</a:t>
            </a:r>
            <a:r>
              <a:rPr lang="zh-CN" altLang="en-US" sz="2400" b="1" dirty="0" smtClean="0"/>
              <a:t>点划线</a:t>
            </a:r>
            <a:r>
              <a:rPr lang="en-US" altLang="zh-CN" sz="2400" b="1" dirty="0" smtClean="0"/>
              <a:t>)/double(</a:t>
            </a:r>
            <a:r>
              <a:rPr lang="zh-CN" altLang="en-US" sz="2400" b="1" dirty="0" smtClean="0"/>
              <a:t>双线</a:t>
            </a:r>
            <a:r>
              <a:rPr lang="en-US" altLang="zh-CN" sz="2400" b="1" dirty="0" smtClean="0"/>
              <a:t>)</a:t>
            </a:r>
          </a:p>
          <a:p>
            <a:pPr>
              <a:spcBef>
                <a:spcPts val="600"/>
              </a:spcBef>
            </a:pPr>
            <a:endParaRPr lang="en-US" altLang="zh-CN" sz="2400" b="1" dirty="0" smtClean="0"/>
          </a:p>
          <a:p>
            <a:pPr>
              <a:spcBef>
                <a:spcPts val="600"/>
              </a:spcBef>
            </a:pP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新增：</a:t>
            </a:r>
            <a:endParaRPr lang="en-US" altLang="zh-CN" sz="2400" b="1" dirty="0" smtClean="0"/>
          </a:p>
          <a:p>
            <a:pPr>
              <a:spcBef>
                <a:spcPts val="600"/>
              </a:spcBef>
            </a:pPr>
            <a:r>
              <a:rPr lang="en-US" altLang="zh-CN" sz="2400" b="1" dirty="0" smtClean="0"/>
              <a:t>border-image</a:t>
            </a:r>
            <a:r>
              <a:rPr lang="zh-CN" altLang="en-US" sz="2400" b="1" dirty="0" smtClean="0"/>
              <a:t>：可以在一个元素的四个边及四个拐角显示图片</a:t>
            </a:r>
            <a:endParaRPr lang="en-US" altLang="zh-CN" sz="2400" b="1" dirty="0" smtClean="0"/>
          </a:p>
          <a:p>
            <a:pPr>
              <a:spcBef>
                <a:spcPts val="600"/>
              </a:spcBef>
            </a:pPr>
            <a:r>
              <a:rPr lang="en-US" altLang="zh-CN" sz="2400" b="1" dirty="0" smtClean="0"/>
              <a:t>border-radius</a:t>
            </a:r>
            <a:r>
              <a:rPr lang="zh-CN" altLang="en-US" sz="2400" b="1" dirty="0" smtClean="0"/>
              <a:t>：圆角边框（第七章）</a:t>
            </a:r>
            <a:endParaRPr lang="en-US" altLang="zh-CN" sz="2400" b="1" dirty="0" smtClean="0"/>
          </a:p>
          <a:p>
            <a:pPr>
              <a:spcBef>
                <a:spcPts val="600"/>
              </a:spcBef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、背景颜色</a:t>
            </a:r>
          </a:p>
          <a:p>
            <a:endParaRPr lang="zh-CN" altLang="en-US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语法：选择符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{background-color: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颜色值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;}</a:t>
            </a:r>
          </a:p>
          <a:p>
            <a:endParaRPr lang="en-US" altLang="zh-CN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简写：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background:color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、背景图片的设置</a:t>
            </a:r>
          </a:p>
          <a:p>
            <a:endParaRPr lang="zh-CN" altLang="en-US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语法：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background-image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背景图片的路径及全称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；</a:t>
            </a:r>
          </a:p>
          <a:p>
            <a:endParaRPr lang="zh-CN" altLang="en-US" sz="2200" b="1" dirty="0" smtClean="0"/>
          </a:p>
          <a:p>
            <a:r>
              <a:rPr lang="zh-CN" altLang="en-US" sz="2200" b="1" dirty="0" smtClean="0"/>
              <a:t>说明：</a:t>
            </a:r>
          </a:p>
          <a:p>
            <a:r>
              <a:rPr lang="zh-CN" altLang="en-US" sz="2200" b="1" dirty="0" smtClean="0"/>
              <a:t>网页上有两种图片形式：插入图片、背景图；</a:t>
            </a:r>
          </a:p>
          <a:p>
            <a:endParaRPr lang="en-US" altLang="zh-CN" sz="2200" b="1" dirty="0" smtClean="0"/>
          </a:p>
          <a:p>
            <a:r>
              <a:rPr lang="zh-CN" altLang="en-US" sz="2200" b="1" dirty="0" smtClean="0">
                <a:solidFill>
                  <a:srgbClr val="0070C0"/>
                </a:solidFill>
              </a:rPr>
              <a:t>插入图片：属于网页内容，也就是结构。</a:t>
            </a:r>
          </a:p>
          <a:p>
            <a:endParaRPr lang="zh-CN" altLang="en-US" sz="2200" b="1" dirty="0" smtClean="0">
              <a:solidFill>
                <a:srgbClr val="0070C0"/>
              </a:solidFill>
            </a:endParaRPr>
          </a:p>
          <a:p>
            <a:r>
              <a:rPr lang="zh-CN" altLang="en-US" sz="2200" b="1" dirty="0" smtClean="0">
                <a:solidFill>
                  <a:srgbClr val="0070C0"/>
                </a:solidFill>
              </a:rPr>
              <a:t>背景图：属于网页的表现，背景图上可以显示文字、插入图片、表格等。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、背景图片的显示原则</a:t>
            </a:r>
          </a:p>
          <a:p>
            <a:endParaRPr lang="zh-CN" altLang="en-US" sz="2200" b="1" dirty="0" smtClean="0"/>
          </a:p>
          <a:p>
            <a:r>
              <a:rPr lang="zh-CN" altLang="en-US" sz="2200" b="1" dirty="0" smtClean="0"/>
              <a:t>      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）容器尺寸等于图片尺寸，背景图片正好显示在容器中</a:t>
            </a:r>
            <a:r>
              <a:rPr lang="en-US" altLang="zh-CN" sz="2200" b="1" dirty="0" smtClean="0"/>
              <a:t>;</a:t>
            </a:r>
          </a:p>
          <a:p>
            <a:endParaRPr lang="en-US" altLang="zh-CN" sz="2200" b="1" dirty="0" smtClean="0"/>
          </a:p>
          <a:p>
            <a:r>
              <a:rPr lang="en-US" altLang="zh-CN" sz="2200" b="1" dirty="0" smtClean="0"/>
              <a:t>      2</a:t>
            </a:r>
            <a:r>
              <a:rPr lang="zh-CN" altLang="en-US" sz="2200" b="1" dirty="0" smtClean="0"/>
              <a:t>）容器尺寸大于图片尺寸，背景图片将默认平铺，直至铺满元素；</a:t>
            </a:r>
          </a:p>
          <a:p>
            <a:endParaRPr lang="zh-CN" altLang="en-US" sz="2200" b="1" dirty="0" smtClean="0"/>
          </a:p>
          <a:p>
            <a:r>
              <a:rPr lang="zh-CN" altLang="en-US" sz="2200" b="1" dirty="0" smtClean="0"/>
              <a:t>      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）容器尺寸小于图片尺寸，只显示元素范围以内的背景图。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、背景图片平铺属性</a:t>
            </a:r>
          </a:p>
          <a:p>
            <a:endParaRPr lang="zh-CN" altLang="en-US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语法：选择符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{background-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repeat:no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-repeat/repeat/repeat-x/repeat-y }</a:t>
            </a:r>
          </a:p>
          <a:p>
            <a:endParaRPr lang="en-US" altLang="zh-CN" sz="2200" b="1" dirty="0" smtClean="0"/>
          </a:p>
          <a:p>
            <a:r>
              <a:rPr lang="en-US" altLang="zh-CN" sz="2200" b="1" dirty="0" smtClean="0"/>
              <a:t>no-repeat:</a:t>
            </a:r>
            <a:r>
              <a:rPr lang="zh-CN" altLang="en-US" sz="2200" b="1" dirty="0" smtClean="0"/>
              <a:t>不平铺</a:t>
            </a:r>
          </a:p>
          <a:p>
            <a:endParaRPr lang="zh-CN" altLang="en-US" sz="2200" b="1" dirty="0" smtClean="0"/>
          </a:p>
          <a:p>
            <a:r>
              <a:rPr lang="en-US" altLang="zh-CN" sz="2200" b="1" dirty="0" smtClean="0"/>
              <a:t>repeat</a:t>
            </a:r>
            <a:r>
              <a:rPr lang="zh-CN" altLang="en-US" sz="2200" b="1" dirty="0" smtClean="0"/>
              <a:t>：平铺</a:t>
            </a:r>
          </a:p>
          <a:p>
            <a:endParaRPr lang="zh-CN" altLang="en-US" sz="2200" b="1" dirty="0" smtClean="0"/>
          </a:p>
          <a:p>
            <a:r>
              <a:rPr lang="en-US" altLang="zh-CN" sz="2200" b="1" dirty="0" smtClean="0"/>
              <a:t>repeat-x</a:t>
            </a:r>
            <a:r>
              <a:rPr lang="zh-CN" altLang="en-US" sz="2200" b="1" dirty="0" smtClean="0"/>
              <a:t>：横向平铺</a:t>
            </a:r>
          </a:p>
          <a:p>
            <a:endParaRPr lang="zh-CN" altLang="en-US" sz="2200" b="1" dirty="0" smtClean="0"/>
          </a:p>
          <a:p>
            <a:r>
              <a:rPr lang="en-US" altLang="zh-CN" sz="2200" b="1" dirty="0" smtClean="0"/>
              <a:t>repeat-y </a:t>
            </a:r>
            <a:r>
              <a:rPr lang="zh-CN" altLang="en-US" sz="2200" b="1" dirty="0" smtClean="0"/>
              <a:t>：纵向平铺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背景图片的位置</a:t>
            </a:r>
          </a:p>
          <a:p>
            <a:endParaRPr lang="zh-CN" altLang="en-US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语法：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background-position: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1  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2;</a:t>
            </a:r>
          </a:p>
          <a:p>
            <a:endParaRPr lang="en-US" altLang="zh-CN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选择符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{background-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position:left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/center/right/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数值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top/center/bottom/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数值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;}</a:t>
            </a:r>
          </a:p>
          <a:p>
            <a:endParaRPr lang="en-US" altLang="zh-CN" sz="2200" b="1" dirty="0" smtClean="0"/>
          </a:p>
          <a:p>
            <a:r>
              <a:rPr lang="zh-CN" altLang="en-US" sz="2200" b="1" dirty="0" smtClean="0"/>
              <a:t>水平方向上的对齐方式（</a:t>
            </a:r>
            <a:r>
              <a:rPr lang="en-US" altLang="zh-CN" sz="2200" b="1" dirty="0" smtClean="0"/>
              <a:t>left/center/right</a:t>
            </a:r>
            <a:r>
              <a:rPr lang="zh-CN" altLang="en-US" sz="2200" b="1" dirty="0" smtClean="0"/>
              <a:t>）或值 </a:t>
            </a:r>
          </a:p>
          <a:p>
            <a:r>
              <a:rPr lang="zh-CN" altLang="en-US" sz="2200" b="1" dirty="0" smtClean="0"/>
              <a:t>垂直方向上的对齐方式</a:t>
            </a:r>
            <a:r>
              <a:rPr lang="en-US" altLang="zh-CN" sz="2200" b="1" dirty="0" smtClean="0"/>
              <a:t>(top/center/bottom)</a:t>
            </a:r>
            <a:r>
              <a:rPr lang="zh-CN" altLang="en-US" sz="2200" b="1" dirty="0" smtClean="0"/>
              <a:t>或值</a:t>
            </a:r>
          </a:p>
          <a:p>
            <a:endParaRPr lang="zh-CN" altLang="en-US" sz="22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429000"/>
            <a:ext cx="7503421" cy="291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）每个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css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样式都必须由两部分组成：选择符和声明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注：声明又包括属性和属性值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属性组成和作用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zh-CN" altLang="en-US" sz="2200" b="1" dirty="0" smtClean="0"/>
              <a:t>说明：</a:t>
            </a:r>
          </a:p>
          <a:p>
            <a:r>
              <a:rPr lang="zh-CN" altLang="en-US" sz="2200" b="1" dirty="0" smtClean="0"/>
              <a:t>     两个值 ：第一个值表示水平位置的值，</a:t>
            </a:r>
          </a:p>
          <a:p>
            <a:r>
              <a:rPr lang="zh-CN" altLang="en-US" sz="2200" b="1" dirty="0" smtClean="0"/>
              <a:t>                     第二个值表示垂直的位置。</a:t>
            </a:r>
          </a:p>
          <a:p>
            <a:endParaRPr lang="zh-CN" altLang="en-US" sz="2200" b="1" dirty="0" smtClean="0"/>
          </a:p>
          <a:p>
            <a:r>
              <a:rPr lang="zh-CN" altLang="en-US" sz="2200" b="1" dirty="0" smtClean="0"/>
              <a:t>当两个值都是</a:t>
            </a:r>
            <a:r>
              <a:rPr lang="en-US" altLang="zh-CN" sz="2200" b="1" dirty="0" smtClean="0"/>
              <a:t>center</a:t>
            </a:r>
            <a:r>
              <a:rPr lang="zh-CN" altLang="en-US" sz="2200" b="1" dirty="0" smtClean="0"/>
              <a:t>的时候写一个值就可以代表的是水平位置和垂直位置。</a:t>
            </a:r>
          </a:p>
          <a:p>
            <a:endParaRPr lang="en-US" altLang="zh-CN" sz="2200" b="1" dirty="0" smtClean="0"/>
          </a:p>
          <a:p>
            <a:r>
              <a:rPr lang="zh-CN" altLang="en-US" sz="2200" b="1" dirty="0" smtClean="0"/>
              <a:t>向左方向，向上方向都是负值</a:t>
            </a:r>
          </a:p>
          <a:p>
            <a:endParaRPr lang="zh-CN" altLang="en-US" sz="22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背景属性的缩写语法：</a:t>
            </a:r>
          </a:p>
          <a:p>
            <a:endParaRPr lang="zh-CN" altLang="en-US" sz="2200" b="1" dirty="0" smtClean="0"/>
          </a:p>
          <a:p>
            <a:r>
              <a:rPr lang="en-US" altLang="zh-CN" sz="2200" b="1" dirty="0" smtClean="0">
                <a:solidFill>
                  <a:srgbClr val="FF0000"/>
                </a:solidFill>
              </a:rPr>
              <a:t>background: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属性值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1 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属性值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2 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属性值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；</a:t>
            </a:r>
          </a:p>
          <a:p>
            <a:endParaRPr lang="zh-CN" altLang="en-US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背景缩写：</a:t>
            </a:r>
          </a:p>
          <a:p>
            <a:r>
              <a:rPr lang="en-US" altLang="zh-CN" sz="2200" b="1" dirty="0" smtClean="0">
                <a:solidFill>
                  <a:srgbClr val="FF0000"/>
                </a:solidFill>
              </a:rPr>
              <a:t>background:#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背景色 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url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（背景图片的路径及全称）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no-repeat center top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；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背景图的固定</a:t>
            </a:r>
          </a:p>
          <a:p>
            <a:endParaRPr lang="zh-CN" altLang="en-US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语法：选择符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{background-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attachment:scroll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滚动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)/fixed(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固定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);}</a:t>
            </a:r>
          </a:p>
          <a:p>
            <a:endParaRPr lang="en-US" altLang="zh-CN" sz="2200" b="1" dirty="0" smtClean="0"/>
          </a:p>
          <a:p>
            <a:r>
              <a:rPr lang="zh-CN" altLang="en-US" sz="2200" b="1" dirty="0" smtClean="0"/>
              <a:t>说明：</a:t>
            </a:r>
          </a:p>
          <a:p>
            <a:r>
              <a:rPr lang="zh-CN" altLang="en-US" sz="2200" b="1" dirty="0" smtClean="0"/>
              <a:t>   </a:t>
            </a:r>
            <a:r>
              <a:rPr lang="en-US" altLang="zh-CN" sz="2200" b="1" dirty="0" smtClean="0"/>
              <a:t>fixed </a:t>
            </a:r>
            <a:r>
              <a:rPr lang="zh-CN" altLang="en-US" sz="2200" b="1" dirty="0" smtClean="0"/>
              <a:t>固定，不随内容一块滚动；</a:t>
            </a:r>
          </a:p>
          <a:p>
            <a:r>
              <a:rPr lang="zh-CN" altLang="en-US" sz="2200" b="1" dirty="0" smtClean="0"/>
              <a:t>   </a:t>
            </a:r>
            <a:r>
              <a:rPr lang="en-US" altLang="zh-CN" sz="2200" b="1" dirty="0" smtClean="0"/>
              <a:t>scroll </a:t>
            </a:r>
            <a:r>
              <a:rPr lang="zh-CN" altLang="en-US" sz="2200" b="1" dirty="0" smtClean="0"/>
              <a:t>随内容一块滚动。</a:t>
            </a:r>
          </a:p>
          <a:p>
            <a:endParaRPr lang="zh-CN" altLang="en-US" sz="22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background-size: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数值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百分比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/auto/cover/contain</a:t>
            </a:r>
          </a:p>
          <a:p>
            <a:endParaRPr lang="en-US" altLang="zh-CN" sz="2200" b="1" dirty="0" smtClean="0"/>
          </a:p>
          <a:p>
            <a:r>
              <a:rPr lang="zh-CN" altLang="en-US" sz="2200" b="1" dirty="0" smtClean="0"/>
              <a:t>说明：</a:t>
            </a: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数值：设置背景图像的高度和宽度。</a:t>
            </a: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第一个值设置宽度，第二个值设置高度。</a:t>
            </a: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如果只设置一个值，则第二个值会被设置为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"auto"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百分比：以父元素的百分比来设置背景图像的宽度和高度。</a:t>
            </a: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第一个值设置宽度，第二个值设置高度。</a:t>
            </a: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如果只设置一个值，则第二个值会被设置为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"auto"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Cover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：把背景图像扩展至足够大，以使背景图像完全覆盖背景区域。</a:t>
            </a: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背景图像的某些部分也许无法显示在背景定位区域中。</a:t>
            </a: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Contain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：把背景图像扩展至最大尺寸，以使其宽度和高度完全适应内容区域。</a:t>
            </a:r>
          </a:p>
          <a:p>
            <a:endParaRPr lang="zh-CN" altLang="en-US" sz="2200" b="1" dirty="0" smtClean="0"/>
          </a:p>
          <a:p>
            <a:endParaRPr lang="zh-CN" altLang="en-US" sz="22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background-image: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('file:///F:/test/images/flashbg.jpg'); background-size: cover;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filter:progid:DXImageTransform.Microsoft.AlphaImageLoader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src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='file:///F:/test/images/flashbg.jpg',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sizingMethod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='scale');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background-size</a:t>
            </a:r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兼容</a:t>
            </a:r>
            <a:r>
              <a:rPr lang="en-US" altLang="zh-CN" sz="2400" b="1" dirty="0" smtClean="0">
                <a:latin typeface="黑体" pitchFamily="2" charset="-122"/>
                <a:sym typeface="黑体" pitchFamily="2" charset="-122"/>
              </a:rPr>
              <a:t>IE</a:t>
            </a:r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的方法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/>
              <a:t>9</a:t>
            </a:r>
            <a:r>
              <a:rPr lang="zh-CN" altLang="en-US" sz="2200" b="1" dirty="0" smtClean="0"/>
              <a:t>、网页上常用的图片格式（压缩图片）</a:t>
            </a:r>
          </a:p>
          <a:p>
            <a:endParaRPr lang="zh-CN" altLang="en-US" sz="2200" b="1" dirty="0" smtClean="0"/>
          </a:p>
          <a:p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jpg:</a:t>
            </a:r>
            <a:r>
              <a:rPr lang="zh-CN" altLang="en-US" sz="2200" b="1" dirty="0" smtClean="0"/>
              <a:t>有损压缩格式，靠损失图片本身的质量来减小图片的体积，适用于颜色丰富的图像</a:t>
            </a:r>
            <a:r>
              <a:rPr lang="en-US" altLang="zh-CN" sz="2200" b="1" dirty="0" smtClean="0"/>
              <a:t>;(</a:t>
            </a:r>
            <a:r>
              <a:rPr lang="zh-CN" altLang="en-US" sz="2200" b="1" dirty="0" smtClean="0"/>
              <a:t>像素点组成的，像素点越多会越清晰 </a:t>
            </a:r>
            <a:r>
              <a:rPr lang="en-US" altLang="zh-CN" sz="2200" b="1" dirty="0" smtClean="0"/>
              <a:t>)</a:t>
            </a:r>
          </a:p>
          <a:p>
            <a:endParaRPr lang="en-US" altLang="zh-CN" sz="2200" b="1" dirty="0" smtClean="0"/>
          </a:p>
          <a:p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gif</a:t>
            </a:r>
            <a:r>
              <a:rPr lang="zh-CN" altLang="en-US" sz="2200" b="1" dirty="0" smtClean="0"/>
              <a:t>：有损压缩格式，靠损失图片的色彩数量来减小图片的体积，支持透明，支持动画，适用于颜色数量较少的图像</a:t>
            </a:r>
            <a:r>
              <a:rPr lang="en-US" altLang="zh-CN" sz="2200" b="1" dirty="0" smtClean="0"/>
              <a:t>;</a:t>
            </a:r>
          </a:p>
          <a:p>
            <a:endParaRPr lang="en-US" altLang="zh-CN" sz="2200" b="1" dirty="0" smtClean="0"/>
          </a:p>
          <a:p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）</a:t>
            </a:r>
            <a:r>
              <a:rPr lang="en-US" altLang="zh-CN" sz="2200" b="1" dirty="0" err="1" smtClean="0"/>
              <a:t>png</a:t>
            </a:r>
            <a:r>
              <a:rPr lang="en-US" altLang="zh-CN" sz="2200" b="1" dirty="0" smtClean="0"/>
              <a:t>:</a:t>
            </a:r>
            <a:r>
              <a:rPr lang="zh-CN" altLang="en-US" sz="2200" b="1" dirty="0" smtClean="0"/>
              <a:t>有损压缩格式，损失图片的色彩数量来减小图片的体积，支持透明，不支持动画，是</a:t>
            </a:r>
            <a:r>
              <a:rPr lang="en-US" altLang="zh-CN" sz="2200" b="1" dirty="0" smtClean="0"/>
              <a:t>fireworks</a:t>
            </a:r>
            <a:r>
              <a:rPr lang="zh-CN" altLang="en-US" sz="2200" b="1" dirty="0" smtClean="0"/>
              <a:t>的 源文件格式，适用于颜色数量较少的图像</a:t>
            </a:r>
            <a:r>
              <a:rPr lang="en-US" altLang="zh-CN" sz="2200" b="1" dirty="0" smtClean="0"/>
              <a:t>;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float: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定义网页中其它文本如何环绕该元素，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endParaRPr lang="en-US" altLang="zh-CN" sz="2200" b="1" dirty="0" smtClean="0"/>
          </a:p>
          <a:p>
            <a:r>
              <a:rPr lang="zh-CN" altLang="en-US" sz="2200" b="1" dirty="0" smtClean="0"/>
              <a:t>有三个属性值：</a:t>
            </a:r>
          </a:p>
          <a:p>
            <a:r>
              <a:rPr lang="en-US" altLang="zh-CN" sz="2200" b="1" dirty="0" smtClean="0"/>
              <a:t>left:</a:t>
            </a:r>
            <a:r>
              <a:rPr lang="zh-CN" altLang="en-US" sz="2200" b="1" dirty="0" smtClean="0"/>
              <a:t>元素活动浮动在文本左面</a:t>
            </a:r>
          </a:p>
          <a:p>
            <a:r>
              <a:rPr lang="en-US" altLang="zh-CN" sz="2200" b="1" dirty="0" smtClean="0"/>
              <a:t>right:</a:t>
            </a:r>
            <a:r>
              <a:rPr lang="zh-CN" altLang="en-US" sz="2200" b="1" dirty="0" smtClean="0"/>
              <a:t>元素浮动在右面</a:t>
            </a:r>
          </a:p>
          <a:p>
            <a:r>
              <a:rPr lang="en-US" altLang="zh-CN" sz="2200" b="1" dirty="0" smtClean="0"/>
              <a:t>none:</a:t>
            </a:r>
            <a:r>
              <a:rPr lang="zh-CN" altLang="en-US" sz="2200" b="1" dirty="0" smtClean="0"/>
              <a:t>默认值，不浮动。</a:t>
            </a:r>
            <a:endParaRPr lang="en-US" altLang="zh-CN" sz="2200" b="1" dirty="0" smtClean="0"/>
          </a:p>
          <a:p>
            <a:endParaRPr lang="zh-CN" altLang="en-US" sz="22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浮动属性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浮动属性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47988"/>
            <a:ext cx="4360863" cy="3106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060650"/>
            <a:ext cx="4032250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268538" y="2420888"/>
            <a:ext cx="2590800" cy="1287462"/>
          </a:xfrm>
          <a:prstGeom prst="wedgeRoundRectCallout">
            <a:avLst>
              <a:gd name="adj1" fmla="val -37315"/>
              <a:gd name="adj2" fmla="val 1071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b="1" dirty="0">
                <a:ea typeface="黑体" pitchFamily="2" charset="-122"/>
              </a:rPr>
              <a:t>默认的常规文档流：页面内容从上到下，从左到右排列。</a:t>
            </a:r>
            <a:r>
              <a:rPr lang="en-US" altLang="zh-CN" b="1" dirty="0">
                <a:ea typeface="黑体" pitchFamily="2" charset="-122"/>
              </a:rPr>
              <a:t>DIV</a:t>
            </a:r>
            <a:r>
              <a:rPr lang="zh-CN" altLang="en-US" b="1" dirty="0">
                <a:ea typeface="黑体" pitchFamily="2" charset="-122"/>
              </a:rPr>
              <a:t>块换行显示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795963" y="2484388"/>
            <a:ext cx="2517775" cy="693737"/>
          </a:xfrm>
          <a:prstGeom prst="wedgeRoundRectCallout">
            <a:avLst>
              <a:gd name="adj1" fmla="val 58259"/>
              <a:gd name="adj2" fmla="val 1586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b="1">
                <a:ea typeface="黑体" pitchFamily="2" charset="-122"/>
              </a:rPr>
              <a:t>向右浮动，脱离常规文档流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zh-CN" altLang="en-US" sz="2200" b="1" dirty="0" smtClean="0"/>
              <a:t>浮动的三大显著特征   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浮动属性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1658" y="4185567"/>
            <a:ext cx="5300662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088283" y="3015580"/>
            <a:ext cx="2376487" cy="990600"/>
          </a:xfrm>
          <a:prstGeom prst="wedgeRoundRectCallout">
            <a:avLst>
              <a:gd name="adj1" fmla="val -44389"/>
              <a:gd name="adj2" fmla="val 9241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en-US" altLang="zh-CN" b="1">
                <a:ea typeface="黑体" pitchFamily="2" charset="-122"/>
              </a:rPr>
              <a:t>1.DIV</a:t>
            </a:r>
            <a:r>
              <a:rPr lang="zh-CN" altLang="en-US" b="1">
                <a:ea typeface="黑体" pitchFamily="2" charset="-122"/>
              </a:rPr>
              <a:t>块元素失去“块状”换行显示特征，变为行内元素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zh-CN" altLang="en-US" sz="2200" b="1" dirty="0" smtClean="0"/>
              <a:t>浮动的三大显著特征   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浮动属性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792115"/>
            <a:ext cx="5113337" cy="398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4500662" y="1988840"/>
            <a:ext cx="4392612" cy="628650"/>
          </a:xfrm>
          <a:prstGeom prst="wedgeRoundRectCallout">
            <a:avLst>
              <a:gd name="adj1" fmla="val -80069"/>
              <a:gd name="adj2" fmla="val 2022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en-US" altLang="zh-CN" sz="1600" b="1">
                <a:ea typeface="黑体" pitchFamily="2" charset="-122"/>
              </a:rPr>
              <a:t>2.紧贴上一个浮动元素（同方向）或父级元素的边框，如宽度不够将换行显示  </a:t>
            </a:r>
            <a:endParaRPr lang="zh-CN" altLang="en-US" sz="1600" b="1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en-US" altLang="zh-CN" sz="2400" b="1" dirty="0" err="1" smtClean="0"/>
              <a:t>css</a:t>
            </a:r>
            <a:r>
              <a:rPr lang="zh-CN" altLang="en-US" sz="2400" b="1" dirty="0" smtClean="0"/>
              <a:t>属性：属性是指定选择符具有的属性，他是</a:t>
            </a:r>
            <a:r>
              <a:rPr lang="en-US" altLang="zh-CN" sz="2400" b="1" dirty="0" err="1" smtClean="0"/>
              <a:t>css</a:t>
            </a:r>
            <a:r>
              <a:rPr lang="zh-CN" altLang="en-US" sz="2400" b="1" dirty="0" smtClean="0"/>
              <a:t>的核心，</a:t>
            </a:r>
            <a:r>
              <a:rPr lang="en-US" altLang="zh-CN" sz="2400" b="1" dirty="0" smtClean="0"/>
              <a:t>css2</a:t>
            </a:r>
            <a:r>
              <a:rPr lang="zh-CN" altLang="en-US" sz="2400" b="1" dirty="0" smtClean="0"/>
              <a:t>共有</a:t>
            </a:r>
            <a:r>
              <a:rPr lang="en-US" altLang="zh-CN" sz="2400" b="1" dirty="0" smtClean="0"/>
              <a:t>150</a:t>
            </a:r>
            <a:r>
              <a:rPr lang="zh-CN" altLang="en-US" sz="2400" b="1" dirty="0" smtClean="0"/>
              <a:t>多个属性；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</a:t>
            </a:r>
            <a:r>
              <a:rPr lang="en-US" altLang="zh-CN" sz="2400" b="1" dirty="0" err="1" smtClean="0"/>
              <a:t>css</a:t>
            </a:r>
            <a:r>
              <a:rPr lang="zh-CN" altLang="en-US" sz="2400" b="1" dirty="0" smtClean="0"/>
              <a:t>属性值：属性值包括法定属性值和常规的数值加单位或颜色值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colorValue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；如（</a:t>
            </a:r>
            <a:r>
              <a:rPr lang="en-US" altLang="zh-CN" sz="2400" b="1" dirty="0" smtClean="0"/>
              <a:t>25px</a:t>
            </a:r>
            <a:r>
              <a:rPr lang="zh-CN" altLang="en-US" sz="2400" b="1" dirty="0" smtClean="0"/>
              <a:t>）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属性组成和作用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zh-CN" altLang="en-US" sz="2200" b="1" dirty="0" smtClean="0"/>
              <a:t>浮动的三大显著特征   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浮动属性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6339" y="2935809"/>
            <a:ext cx="52768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371977" y="2492896"/>
            <a:ext cx="2376487" cy="990600"/>
          </a:xfrm>
          <a:prstGeom prst="wedgeRoundRectCallout">
            <a:avLst>
              <a:gd name="adj1" fmla="val -44389"/>
              <a:gd name="adj2" fmla="val 9241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en-US" altLang="zh-CN" b="1">
                <a:ea typeface="黑体" pitchFamily="2" charset="-122"/>
              </a:rPr>
              <a:t>3.</a:t>
            </a:r>
            <a:r>
              <a:rPr lang="zh-CN" altLang="en-US" b="1">
                <a:ea typeface="黑体" pitchFamily="2" charset="-122"/>
              </a:rPr>
              <a:t>占据行内元素的空间，导致行内元素围绕显示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Clear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：规定元素的哪一侧不允许其他浮动元素。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endParaRPr lang="en-US" altLang="zh-CN" sz="2200" b="1" dirty="0" smtClean="0"/>
          </a:p>
          <a:p>
            <a:r>
              <a:rPr lang="zh-CN" altLang="en-US" sz="2200" b="1" dirty="0" smtClean="0"/>
              <a:t>属性值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none</a:t>
            </a:r>
            <a:r>
              <a:rPr lang="zh-CN" altLang="en-US" sz="2200" b="1" dirty="0" smtClean="0"/>
              <a:t>：默认值。允许浮动元素出现在两侧。</a:t>
            </a:r>
          </a:p>
          <a:p>
            <a:r>
              <a:rPr lang="en-US" altLang="zh-CN" sz="2200" b="1" dirty="0" smtClean="0"/>
              <a:t>both</a:t>
            </a:r>
            <a:r>
              <a:rPr lang="zh-CN" altLang="en-US" sz="2200" b="1" dirty="0" smtClean="0"/>
              <a:t>：在左右两侧均不允许浮动元素。</a:t>
            </a:r>
          </a:p>
          <a:p>
            <a:r>
              <a:rPr lang="en-US" altLang="zh-CN" sz="2200" b="1" dirty="0" smtClean="0"/>
              <a:t>left</a:t>
            </a:r>
            <a:r>
              <a:rPr lang="zh-CN" altLang="en-US" sz="2200" b="1" dirty="0" smtClean="0"/>
              <a:t>：在左侧不允许浮动元素。</a:t>
            </a:r>
          </a:p>
          <a:p>
            <a:r>
              <a:rPr lang="en-US" altLang="zh-CN" sz="2200" b="1" dirty="0" smtClean="0"/>
              <a:t>right:</a:t>
            </a:r>
            <a:r>
              <a:rPr lang="zh-CN" altLang="en-US" sz="2200" b="1" dirty="0" smtClean="0"/>
              <a:t>在右侧不允许浮动元素。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浮动属性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zh-CN" altLang="en-US" sz="2200" b="1" dirty="0" smtClean="0">
                <a:solidFill>
                  <a:srgbClr val="FF0000"/>
                </a:solidFill>
              </a:rPr>
              <a:t>方法一：给父元素添加声明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overflow:hidden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; </a:t>
            </a:r>
          </a:p>
          <a:p>
            <a:endParaRPr lang="en-US" altLang="zh-CN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方法二：在浮动元素下方添加空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div,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并给该元素添加声明：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clear:both;height:0;overflow:hidden(</a:t>
            </a:r>
            <a:r>
              <a:rPr lang="zh-CN" altLang="en-US" sz="2200" b="1" smtClean="0">
                <a:solidFill>
                  <a:srgbClr val="FF0000"/>
                </a:solidFill>
              </a:rPr>
              <a:t>或</a:t>
            </a:r>
            <a:r>
              <a:rPr lang="en-US" altLang="zh-CN" sz="2200" b="1" smtClean="0">
                <a:solidFill>
                  <a:srgbClr val="FF0000"/>
                </a:solidFill>
              </a:rPr>
              <a:t>font-size:0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;)</a:t>
            </a:r>
          </a:p>
          <a:p>
            <a:endParaRPr lang="zh-CN" altLang="en-US" sz="22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解决高度塌陷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316548"/>
            <a:ext cx="9144000" cy="11440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本章完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字体类属性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文本类属性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背景类属性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列表类属性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浮动属性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属性类型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x-none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font-family: 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字体类型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;</a:t>
            </a:r>
            <a:endParaRPr lang="zh-CN" altLang="en-US" sz="2400" b="1" noProof="1" smtClean="0">
              <a:solidFill>
                <a:srgbClr val="FF0000"/>
              </a:solidFill>
              <a:latin typeface="Arial" pitchFamily="34" charset="0"/>
              <a:ea typeface="宋体" charset="0"/>
              <a:cs typeface="Arial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{font-family: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字体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，字体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2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，字体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3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；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}</a:t>
            </a:r>
            <a:endParaRPr lang="zh-CN" altLang="en-US" sz="2400" b="1" noProof="1" smtClean="0">
              <a:solidFill>
                <a:srgbClr val="FF0000"/>
              </a:solidFill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     例：</a:t>
            </a:r>
            <a:r>
              <a:rPr lang="en-US" altLang="x-none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font-family:"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微软雅黑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","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宋体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";</a:t>
            </a:r>
            <a:endParaRPr lang="zh-CN" altLang="en-US" sz="2400" b="1" noProof="1" smtClean="0">
              <a:solidFill>
                <a:srgbClr val="FF0000"/>
              </a:solidFill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zh-CN" altLang="en-US" sz="2400" b="1" noProof="1" smtClean="0">
              <a:latin typeface="宋体" charset="0"/>
              <a:ea typeface="宋体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说明：</a:t>
            </a:r>
            <a:endParaRPr lang="zh-CN" altLang="en-US" sz="2400" b="1" noProof="1" smtClean="0">
              <a:latin typeface="Arial" pitchFamily="34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浏览器首先会寻找字体</a:t>
            </a:r>
            <a:r>
              <a:rPr lang="en-US" altLang="zh-CN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1</a:t>
            </a:r>
            <a:r>
              <a:rPr lang="zh-CN" altLang="en-US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、如存在就使用改字体来显示内容，如在字体</a:t>
            </a:r>
            <a:r>
              <a:rPr lang="en-US" altLang="zh-CN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1</a:t>
            </a:r>
            <a:r>
              <a:rPr lang="zh-CN" altLang="en-US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不存在的情况下，则会寻找字体</a:t>
            </a:r>
            <a:r>
              <a:rPr lang="en-US" altLang="zh-CN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2</a:t>
            </a:r>
            <a:r>
              <a:rPr lang="zh-CN" altLang="en-US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，如字体</a:t>
            </a:r>
            <a:r>
              <a:rPr lang="en-US" altLang="zh-CN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2</a:t>
            </a:r>
            <a:r>
              <a:rPr lang="zh-CN" altLang="en-US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也不存在，按字体</a:t>
            </a:r>
            <a:r>
              <a:rPr lang="en-US" altLang="zh-CN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3</a:t>
            </a:r>
            <a:r>
              <a:rPr lang="zh-CN" altLang="en-US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显示内容，如果字体</a:t>
            </a:r>
            <a:r>
              <a:rPr lang="en-US" altLang="zh-CN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3 </a:t>
            </a:r>
            <a:r>
              <a:rPr lang="zh-CN" altLang="en-US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也不存在；则按系统默认字体显示；</a:t>
            </a:r>
            <a:endParaRPr lang="zh-CN" altLang="en-US" sz="2400" b="1" noProof="1">
              <a:latin typeface="Arial" pitchFamily="34" charset="0"/>
              <a:cs typeface="Arial" pitchFamily="34" charset="0"/>
              <a:sym typeface="+mn-ea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当字体是中文字体时，需加双引号；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4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当英文字体中有空格时，需加双引号如（“</a:t>
            </a:r>
            <a:r>
              <a:rPr lang="en-US" altLang="x-none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Times New Roman”）</a:t>
            </a:r>
            <a:endParaRPr lang="en-US" altLang="x-none" sz="2400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4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当英文字体只有一个单词组成是不加双引号；如：（</a:t>
            </a:r>
            <a:r>
              <a:rPr lang="en-US" altLang="x-none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Arial）；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Windows</a:t>
            </a:r>
            <a:r>
              <a:rPr lang="zh-CN" altLang="en-US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中文版本操作系统下，中文默认字体为宋体或者新宋体，英文字体默认为</a:t>
            </a:r>
            <a:r>
              <a:rPr lang="en-US" altLang="x-none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Arial，</a:t>
            </a:r>
            <a:r>
              <a:rPr lang="zh-CN" altLang="en-US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新推出的版本也默认为微软雅黑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2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、文本大小：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{font-size: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数值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;}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　　例：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div{font-size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：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12px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；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说明：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 属性值为数值型时，必须给属性值加单位，属性值为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0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时除外。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2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）单位还可以是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pt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（磅），在印刷领域广泛使用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9pt=12px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; 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3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）为了减小系统间的字体显示差异，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IE Netscape Mozilla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的浏览器制作商于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1999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年召开会议，共同确定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16px/ppi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为标准字体大小默认值，即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1em.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默认情况下，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1em=16px,0.75em=12px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;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14046</TotalTime>
  <Words>3040</Words>
  <Application>Microsoft Office PowerPoint</Application>
  <PresentationFormat>全屏显示(4:3)</PresentationFormat>
  <Paragraphs>479</Paragraphs>
  <Slides>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1</cp:lastModifiedBy>
  <cp:revision>1166</cp:revision>
  <dcterms:created xsi:type="dcterms:W3CDTF">2009-05-11T03:02:58Z</dcterms:created>
  <dcterms:modified xsi:type="dcterms:W3CDTF">2017-02-16T08:40:26Z</dcterms:modified>
</cp:coreProperties>
</file>