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95" r:id="rId6"/>
    <p:sldId id="294" r:id="rId7"/>
    <p:sldId id="286" r:id="rId8"/>
    <p:sldId id="297"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FF"/>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788C97-06DE-4096-8A5F-99A30082EF7F}" v="1" dt="2025-02-24T12:08:47.349"/>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5646" autoAdjust="0"/>
  </p:normalViewPr>
  <p:slideViewPr>
    <p:cSldViewPr snapToGrid="0">
      <p:cViewPr varScale="1">
        <p:scale>
          <a:sx n="58" d="100"/>
          <a:sy n="58" d="100"/>
        </p:scale>
        <p:origin x="590" y="24"/>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3/2/2025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915247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1" r:id="rId4"/>
    <p:sldLayoutId id="2147483659" r:id="rId5"/>
    <p:sldLayoutId id="2147483668" r:id="rId6"/>
    <p:sldLayoutId id="2147483669" r:id="rId7"/>
    <p:sldLayoutId id="2147483677" r:id="rId8"/>
    <p:sldLayoutId id="2147483676" r:id="rId9"/>
    <p:sldLayoutId id="2147483661" r:id="rId10"/>
    <p:sldLayoutId id="2147483666" r:id="rId11"/>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mural.co/blog/agile-development-lifecycl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asana.com/resources/agile-methodology" TargetMode="External"/><Relationship Id="rId5" Type="http://schemas.openxmlformats.org/officeDocument/2006/relationships/hyperlink" Target="https://www.velociteach.com/2021/05/agile-vs-waterfall/?srsltid=AfmBOoqOLFaz--_w-5loSLmWe2oBdehtP5Dw22YpshO0Qg82e0vShrjH" TargetMode="External"/><Relationship Id="rId4" Type="http://schemas.openxmlformats.org/officeDocument/2006/relationships/hyperlink" Target="https://www.atlassian.com/agile/project-management/waterfall-methodolog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err="1"/>
              <a:t>ChadaTech</a:t>
            </a:r>
            <a:r>
              <a:rPr lang="en-US" dirty="0"/>
              <a:t> </a:t>
            </a:r>
            <a:br>
              <a:rPr lang="en-US" dirty="0"/>
            </a:br>
            <a:r>
              <a:rPr lang="en-US" dirty="0"/>
              <a:t>Agile Presentation</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1167492" y="457200"/>
            <a:ext cx="9692640" cy="1371600"/>
          </a:xfrm>
        </p:spPr>
        <p:txBody>
          <a:bodyPr/>
          <a:lstStyle/>
          <a:p>
            <a:r>
              <a:rPr lang="en-US" dirty="0"/>
              <a:t>Agile Roles</a:t>
            </a:r>
          </a:p>
        </p:txBody>
      </p:sp>
      <p:graphicFrame>
        <p:nvGraphicFramePr>
          <p:cNvPr id="5" name="Table Placeholder 2">
            <a:extLst>
              <a:ext uri="{FF2B5EF4-FFF2-40B4-BE49-F238E27FC236}">
                <a16:creationId xmlns:a16="http://schemas.microsoft.com/office/drawing/2014/main" id="{FD8D3D14-313E-8ED7-7BE9-2E3D506F17E6}"/>
              </a:ext>
            </a:extLst>
          </p:cNvPr>
          <p:cNvGraphicFramePr>
            <a:graphicFrameLocks noGrp="1"/>
          </p:cNvGraphicFramePr>
          <p:nvPr>
            <p:ph idx="1"/>
            <p:extLst>
              <p:ext uri="{D42A27DB-BD31-4B8C-83A1-F6EECF244321}">
                <p14:modId xmlns:p14="http://schemas.microsoft.com/office/powerpoint/2010/main" val="385934529"/>
              </p:ext>
            </p:extLst>
          </p:nvPr>
        </p:nvGraphicFramePr>
        <p:xfrm>
          <a:off x="1167491" y="2071161"/>
          <a:ext cx="10473680" cy="4343711"/>
        </p:xfrm>
        <a:graphic>
          <a:graphicData uri="http://schemas.openxmlformats.org/drawingml/2006/table">
            <a:tbl>
              <a:tblPr firstRow="1" bandRow="1">
                <a:tableStyleId>{69012ECD-51FC-41F1-AA8D-1B2483CD663E}</a:tableStyleId>
              </a:tblPr>
              <a:tblGrid>
                <a:gridCol w="2272785">
                  <a:extLst>
                    <a:ext uri="{9D8B030D-6E8A-4147-A177-3AD203B41FA5}">
                      <a16:colId xmlns:a16="http://schemas.microsoft.com/office/drawing/2014/main" val="127040821"/>
                    </a:ext>
                  </a:extLst>
                </a:gridCol>
                <a:gridCol w="8200895">
                  <a:extLst>
                    <a:ext uri="{9D8B030D-6E8A-4147-A177-3AD203B41FA5}">
                      <a16:colId xmlns:a16="http://schemas.microsoft.com/office/drawing/2014/main" val="149845700"/>
                    </a:ext>
                  </a:extLst>
                </a:gridCol>
              </a:tblGrid>
              <a:tr h="826326">
                <a:tc>
                  <a:txBody>
                    <a:bodyPr/>
                    <a:lstStyle/>
                    <a:p>
                      <a:pPr algn="ctr"/>
                      <a:r>
                        <a:rPr lang="en-US" sz="1800" dirty="0"/>
                        <a:t>Role</a:t>
                      </a:r>
                    </a:p>
                  </a:txBody>
                  <a:tcPr anchor="ctr"/>
                </a:tc>
                <a:tc>
                  <a:txBody>
                    <a:bodyPr/>
                    <a:lstStyle/>
                    <a:p>
                      <a:pPr algn="l"/>
                      <a:r>
                        <a:rPr lang="en-US" sz="1800" dirty="0"/>
                        <a:t>Responsibility</a:t>
                      </a:r>
                    </a:p>
                  </a:txBody>
                  <a:tcPr anchor="ctr"/>
                </a:tc>
                <a:extLst>
                  <a:ext uri="{0D108BD9-81ED-4DB2-BD59-A6C34878D82A}">
                    <a16:rowId xmlns:a16="http://schemas.microsoft.com/office/drawing/2014/main" val="3298013591"/>
                  </a:ext>
                </a:extLst>
              </a:tr>
              <a:tr h="862259">
                <a:tc>
                  <a:txBody>
                    <a:bodyPr/>
                    <a:lstStyle/>
                    <a:p>
                      <a:pPr algn="ctr"/>
                      <a:r>
                        <a:rPr lang="en-US" dirty="0"/>
                        <a:t>Scrum Master</a:t>
                      </a:r>
                    </a:p>
                  </a:txBody>
                  <a:tcPr anchor="ctr"/>
                </a:tc>
                <a:tc>
                  <a:txBody>
                    <a:bodyPr/>
                    <a:lstStyle/>
                    <a:p>
                      <a:pPr algn="l"/>
                      <a:r>
                        <a:rPr lang="en-US" dirty="0"/>
                        <a:t>Facilitates scrum process and aides team in best practices for Agile</a:t>
                      </a:r>
                    </a:p>
                  </a:txBody>
                  <a:tcPr/>
                </a:tc>
                <a:extLst>
                  <a:ext uri="{0D108BD9-81ED-4DB2-BD59-A6C34878D82A}">
                    <a16:rowId xmlns:a16="http://schemas.microsoft.com/office/drawing/2014/main" val="3873867931"/>
                  </a:ext>
                </a:extLst>
              </a:tr>
              <a:tr h="862259">
                <a:tc>
                  <a:txBody>
                    <a:bodyPr/>
                    <a:lstStyle/>
                    <a:p>
                      <a:pPr algn="ctr"/>
                      <a:r>
                        <a:rPr lang="en-US" dirty="0"/>
                        <a:t>Product Owner</a:t>
                      </a:r>
                    </a:p>
                  </a:txBody>
                  <a:tcPr anchor="ctr"/>
                </a:tc>
                <a:tc>
                  <a:txBody>
                    <a:bodyPr/>
                    <a:lstStyle/>
                    <a:p>
                      <a:pPr algn="l"/>
                      <a:r>
                        <a:rPr lang="en-US" dirty="0"/>
                        <a:t>Oversees product development, creates user stories and responsible for translating the wants and needs of the stakeholders for the development to develop</a:t>
                      </a:r>
                    </a:p>
                  </a:txBody>
                  <a:tcPr/>
                </a:tc>
                <a:extLst>
                  <a:ext uri="{0D108BD9-81ED-4DB2-BD59-A6C34878D82A}">
                    <a16:rowId xmlns:a16="http://schemas.microsoft.com/office/drawing/2014/main" val="85209771"/>
                  </a:ext>
                </a:extLst>
              </a:tr>
              <a:tr h="826326">
                <a:tc>
                  <a:txBody>
                    <a:bodyPr/>
                    <a:lstStyle/>
                    <a:p>
                      <a:pPr algn="ctr"/>
                      <a:r>
                        <a:rPr lang="en-US" dirty="0"/>
                        <a:t>Developer</a:t>
                      </a:r>
                    </a:p>
                  </a:txBody>
                  <a:tcPr anchor="ctr"/>
                </a:tc>
                <a:tc>
                  <a:txBody>
                    <a:bodyPr/>
                    <a:lstStyle/>
                    <a:p>
                      <a:pPr algn="l"/>
                      <a:r>
                        <a:rPr lang="en-US" dirty="0"/>
                        <a:t>Creates and tests code for project in increments according to the sprints. Incorporates feedback from stakeholders</a:t>
                      </a:r>
                    </a:p>
                  </a:txBody>
                  <a:tcPr/>
                </a:tc>
                <a:extLst>
                  <a:ext uri="{0D108BD9-81ED-4DB2-BD59-A6C34878D82A}">
                    <a16:rowId xmlns:a16="http://schemas.microsoft.com/office/drawing/2014/main" val="4061031278"/>
                  </a:ext>
                </a:extLst>
              </a:tr>
              <a:tr h="862259">
                <a:tc>
                  <a:txBody>
                    <a:bodyPr/>
                    <a:lstStyle/>
                    <a:p>
                      <a:pPr algn="ctr"/>
                      <a:r>
                        <a:rPr lang="en-US" dirty="0"/>
                        <a:t>Tester</a:t>
                      </a:r>
                    </a:p>
                  </a:txBody>
                  <a:tcPr anchor="ctr"/>
                </a:tc>
                <a:tc>
                  <a:txBody>
                    <a:bodyPr/>
                    <a:lstStyle/>
                    <a:p>
                      <a:pPr algn="l"/>
                      <a:r>
                        <a:rPr lang="en-US" dirty="0"/>
                        <a:t>Tests code that the developers develop while also guiding the team in best testing practices. Makes sure development team is fulfilling the vision of the project</a:t>
                      </a:r>
                    </a:p>
                  </a:txBody>
                  <a:tcPr/>
                </a:tc>
                <a:extLst>
                  <a:ext uri="{0D108BD9-81ED-4DB2-BD59-A6C34878D82A}">
                    <a16:rowId xmlns:a16="http://schemas.microsoft.com/office/drawing/2014/main" val="3591840781"/>
                  </a:ext>
                </a:extLst>
              </a:tr>
            </a:tbl>
          </a:graphicData>
        </a:graphic>
      </p:graphicFrame>
    </p:spTree>
    <p:extLst>
      <p:ext uri="{BB962C8B-B14F-4D97-AF65-F5344CB8AC3E}">
        <p14:creationId xmlns:p14="http://schemas.microsoft.com/office/powerpoint/2010/main" val="907915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C7FC500-BBFB-3AA4-BEDE-038CB94FFF61}"/>
              </a:ext>
            </a:extLst>
          </p:cNvPr>
          <p:cNvSpPr>
            <a:spLocks noGrp="1" noChangeAspect="1"/>
          </p:cNvSpPr>
          <p:nvPr>
            <p:ph idx="17"/>
          </p:nvPr>
        </p:nvSpPr>
        <p:spPr>
          <a:xfrm>
            <a:off x="3603211" y="964015"/>
            <a:ext cx="4297680" cy="4297680"/>
          </a:xfrm>
        </p:spPr>
        <p:txBody>
          <a:bodyPr/>
          <a:lstStyle/>
          <a:p>
            <a:r>
              <a:rPr lang="en-US" dirty="0"/>
              <a:t>Agile Phases</a:t>
            </a:r>
          </a:p>
        </p:txBody>
      </p:sp>
      <p:sp>
        <p:nvSpPr>
          <p:cNvPr id="9" name="Content Placeholder 6">
            <a:extLst>
              <a:ext uri="{FF2B5EF4-FFF2-40B4-BE49-F238E27FC236}">
                <a16:creationId xmlns:a16="http://schemas.microsoft.com/office/drawing/2014/main" id="{1A704510-99CF-387F-F308-6D3426E01789}"/>
              </a:ext>
            </a:extLst>
          </p:cNvPr>
          <p:cNvSpPr txBox="1">
            <a:spLocks noChangeAspect="1"/>
          </p:cNvSpPr>
          <p:nvPr/>
        </p:nvSpPr>
        <p:spPr>
          <a:xfrm>
            <a:off x="4889766" y="101730"/>
            <a:ext cx="1724570" cy="1724570"/>
          </a:xfrm>
          <a:prstGeom prst="ellipse">
            <a:avLst/>
          </a:prstGeom>
          <a:solidFill>
            <a:schemeClr val="accent5">
              <a:lumMod val="20000"/>
              <a:lumOff val="80000"/>
            </a:schemeClr>
          </a:solidFill>
        </p:spPr>
        <p:txBody>
          <a:bodyPr vert="horz" lIns="91440" tIns="45720" rIns="91440" bIns="4572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347663"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1430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PLANNING</a:t>
            </a:r>
          </a:p>
        </p:txBody>
      </p:sp>
      <p:sp>
        <p:nvSpPr>
          <p:cNvPr id="11" name="Content Placeholder 6">
            <a:extLst>
              <a:ext uri="{FF2B5EF4-FFF2-40B4-BE49-F238E27FC236}">
                <a16:creationId xmlns:a16="http://schemas.microsoft.com/office/drawing/2014/main" id="{EDD425EE-DA26-E6B3-580E-A724C2668B87}"/>
              </a:ext>
            </a:extLst>
          </p:cNvPr>
          <p:cNvSpPr txBox="1">
            <a:spLocks noChangeAspect="1"/>
          </p:cNvSpPr>
          <p:nvPr/>
        </p:nvSpPr>
        <p:spPr>
          <a:xfrm>
            <a:off x="4889766" y="4169416"/>
            <a:ext cx="1724570" cy="1724570"/>
          </a:xfrm>
          <a:prstGeom prst="ellipse">
            <a:avLst/>
          </a:prstGeom>
          <a:solidFill>
            <a:schemeClr val="accent2">
              <a:lumMod val="50000"/>
            </a:schemeClr>
          </a:solidFill>
        </p:spPr>
        <p:txBody>
          <a:bodyPr vert="horz" lIns="91440" tIns="45720" rIns="91440" bIns="4572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347663"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1430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TESTING</a:t>
            </a:r>
          </a:p>
        </p:txBody>
      </p:sp>
      <p:sp>
        <p:nvSpPr>
          <p:cNvPr id="13" name="Content Placeholder 6">
            <a:extLst>
              <a:ext uri="{FF2B5EF4-FFF2-40B4-BE49-F238E27FC236}">
                <a16:creationId xmlns:a16="http://schemas.microsoft.com/office/drawing/2014/main" id="{10C2FCC1-FB5E-6DCB-11A4-B77869FA0E47}"/>
              </a:ext>
            </a:extLst>
          </p:cNvPr>
          <p:cNvSpPr txBox="1">
            <a:spLocks noChangeAspect="1"/>
          </p:cNvSpPr>
          <p:nvPr/>
        </p:nvSpPr>
        <p:spPr>
          <a:xfrm>
            <a:off x="6723364" y="1301314"/>
            <a:ext cx="1724570" cy="1724570"/>
          </a:xfrm>
          <a:prstGeom prst="ellipse">
            <a:avLst/>
          </a:prstGeom>
          <a:solidFill>
            <a:schemeClr val="accent2">
              <a:lumMod val="90000"/>
            </a:schemeClr>
          </a:solidFill>
        </p:spPr>
        <p:txBody>
          <a:bodyPr vert="horz" lIns="91440" tIns="45720" rIns="91440" bIns="4572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347663"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1430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DESIGNING</a:t>
            </a:r>
          </a:p>
        </p:txBody>
      </p:sp>
      <p:sp>
        <p:nvSpPr>
          <p:cNvPr id="14" name="Content Placeholder 6">
            <a:extLst>
              <a:ext uri="{FF2B5EF4-FFF2-40B4-BE49-F238E27FC236}">
                <a16:creationId xmlns:a16="http://schemas.microsoft.com/office/drawing/2014/main" id="{C7091113-8380-E368-E9DF-26A930B63F73}"/>
              </a:ext>
            </a:extLst>
          </p:cNvPr>
          <p:cNvSpPr txBox="1">
            <a:spLocks noChangeAspect="1"/>
          </p:cNvSpPr>
          <p:nvPr/>
        </p:nvSpPr>
        <p:spPr>
          <a:xfrm>
            <a:off x="6567920" y="3220288"/>
            <a:ext cx="1724570" cy="1724570"/>
          </a:xfrm>
          <a:prstGeom prst="ellipse">
            <a:avLst/>
          </a:prstGeom>
          <a:solidFill>
            <a:schemeClr val="accent2">
              <a:lumMod val="75000"/>
            </a:schemeClr>
          </a:solidFill>
        </p:spPr>
        <p:txBody>
          <a:bodyPr vert="horz" lIns="91440" tIns="45720" rIns="91440" bIns="4572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347663"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1430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DEVELOPING</a:t>
            </a:r>
          </a:p>
        </p:txBody>
      </p:sp>
      <p:sp>
        <p:nvSpPr>
          <p:cNvPr id="15" name="Content Placeholder 6">
            <a:extLst>
              <a:ext uri="{FF2B5EF4-FFF2-40B4-BE49-F238E27FC236}">
                <a16:creationId xmlns:a16="http://schemas.microsoft.com/office/drawing/2014/main" id="{6A78B2AC-EF51-F07A-B53C-E20A7B6216A1}"/>
              </a:ext>
            </a:extLst>
          </p:cNvPr>
          <p:cNvSpPr txBox="1">
            <a:spLocks noChangeAspect="1"/>
          </p:cNvSpPr>
          <p:nvPr/>
        </p:nvSpPr>
        <p:spPr>
          <a:xfrm>
            <a:off x="3098554" y="3326200"/>
            <a:ext cx="1724570" cy="1724570"/>
          </a:xfrm>
          <a:prstGeom prst="ellipse">
            <a:avLst/>
          </a:prstGeom>
          <a:solidFill>
            <a:schemeClr val="accent2">
              <a:lumMod val="25000"/>
            </a:schemeClr>
          </a:solidFill>
        </p:spPr>
        <p:txBody>
          <a:bodyPr vert="horz" lIns="91440" tIns="45720" rIns="91440" bIns="4572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347663"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1430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DEPLOYING</a:t>
            </a:r>
          </a:p>
        </p:txBody>
      </p:sp>
      <p:sp>
        <p:nvSpPr>
          <p:cNvPr id="16" name="Content Placeholder 6">
            <a:extLst>
              <a:ext uri="{FF2B5EF4-FFF2-40B4-BE49-F238E27FC236}">
                <a16:creationId xmlns:a16="http://schemas.microsoft.com/office/drawing/2014/main" id="{97D77EB2-003A-4369-0CCB-5EDF3A6A9DD6}"/>
              </a:ext>
            </a:extLst>
          </p:cNvPr>
          <p:cNvSpPr txBox="1">
            <a:spLocks noChangeAspect="1"/>
          </p:cNvSpPr>
          <p:nvPr/>
        </p:nvSpPr>
        <p:spPr>
          <a:xfrm>
            <a:off x="2975540" y="1301314"/>
            <a:ext cx="1724570" cy="1724570"/>
          </a:xfrm>
          <a:prstGeom prst="ellipse">
            <a:avLst/>
          </a:prstGeom>
          <a:solidFill>
            <a:schemeClr val="accent2">
              <a:lumMod val="10000"/>
            </a:schemeClr>
          </a:solidFill>
        </p:spPr>
        <p:txBody>
          <a:bodyPr vert="horz" lIns="91440" tIns="45720" rIns="91440" bIns="4572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347663"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6858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1430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REVIEWING</a:t>
            </a:r>
          </a:p>
        </p:txBody>
      </p:sp>
      <p:sp>
        <p:nvSpPr>
          <p:cNvPr id="17" name="TextBox 16">
            <a:extLst>
              <a:ext uri="{FF2B5EF4-FFF2-40B4-BE49-F238E27FC236}">
                <a16:creationId xmlns:a16="http://schemas.microsoft.com/office/drawing/2014/main" id="{1B046CF0-FD50-CA0B-A171-DA0DB2EE4FA2}"/>
              </a:ext>
            </a:extLst>
          </p:cNvPr>
          <p:cNvSpPr txBox="1"/>
          <p:nvPr/>
        </p:nvSpPr>
        <p:spPr>
          <a:xfrm>
            <a:off x="6930076" y="1883624"/>
            <a:ext cx="1311145" cy="923330"/>
          </a:xfrm>
          <a:prstGeom prst="rect">
            <a:avLst/>
          </a:prstGeom>
          <a:noFill/>
        </p:spPr>
        <p:txBody>
          <a:bodyPr wrap="square" rtlCol="0">
            <a:spAutoFit/>
          </a:bodyPr>
          <a:lstStyle/>
          <a:p>
            <a:r>
              <a:rPr lang="en-US" dirty="0"/>
              <a:t>Coding and iterative testing</a:t>
            </a:r>
          </a:p>
        </p:txBody>
      </p:sp>
      <p:sp>
        <p:nvSpPr>
          <p:cNvPr id="18" name="TextBox 17">
            <a:extLst>
              <a:ext uri="{FF2B5EF4-FFF2-40B4-BE49-F238E27FC236}">
                <a16:creationId xmlns:a16="http://schemas.microsoft.com/office/drawing/2014/main" id="{554B8F8D-1071-0F12-D234-3BA06DF6F67E}"/>
              </a:ext>
            </a:extLst>
          </p:cNvPr>
          <p:cNvSpPr txBox="1"/>
          <p:nvPr/>
        </p:nvSpPr>
        <p:spPr>
          <a:xfrm>
            <a:off x="4961336" y="671626"/>
            <a:ext cx="1707514" cy="584775"/>
          </a:xfrm>
          <a:prstGeom prst="rect">
            <a:avLst/>
          </a:prstGeom>
          <a:noFill/>
        </p:spPr>
        <p:txBody>
          <a:bodyPr wrap="square" rtlCol="0">
            <a:spAutoFit/>
          </a:bodyPr>
          <a:lstStyle/>
          <a:p>
            <a:r>
              <a:rPr lang="en-US" sz="1600" dirty="0"/>
              <a:t>low-fidelity planning</a:t>
            </a:r>
          </a:p>
        </p:txBody>
      </p:sp>
      <p:sp>
        <p:nvSpPr>
          <p:cNvPr id="19" name="TextBox 18">
            <a:extLst>
              <a:ext uri="{FF2B5EF4-FFF2-40B4-BE49-F238E27FC236}">
                <a16:creationId xmlns:a16="http://schemas.microsoft.com/office/drawing/2014/main" id="{0163388D-F992-4C68-7F49-ED7AC881B0DE}"/>
              </a:ext>
            </a:extLst>
          </p:cNvPr>
          <p:cNvSpPr txBox="1"/>
          <p:nvPr/>
        </p:nvSpPr>
        <p:spPr>
          <a:xfrm>
            <a:off x="3098555" y="1826300"/>
            <a:ext cx="1736698" cy="830997"/>
          </a:xfrm>
          <a:prstGeom prst="rect">
            <a:avLst/>
          </a:prstGeom>
          <a:noFill/>
        </p:spPr>
        <p:txBody>
          <a:bodyPr wrap="square" rtlCol="0">
            <a:spAutoFit/>
          </a:bodyPr>
          <a:lstStyle/>
          <a:p>
            <a:r>
              <a:rPr lang="en-US" sz="1200" dirty="0">
                <a:solidFill>
                  <a:schemeClr val="bg1"/>
                </a:solidFill>
              </a:rPr>
              <a:t>Feedback is incorporated and team sees what needs to be changed or repeated.</a:t>
            </a:r>
          </a:p>
        </p:txBody>
      </p:sp>
      <p:sp>
        <p:nvSpPr>
          <p:cNvPr id="20" name="TextBox 19">
            <a:extLst>
              <a:ext uri="{FF2B5EF4-FFF2-40B4-BE49-F238E27FC236}">
                <a16:creationId xmlns:a16="http://schemas.microsoft.com/office/drawing/2014/main" id="{4E5CE2A1-AABE-9A05-D687-F6D52DE2BB54}"/>
              </a:ext>
            </a:extLst>
          </p:cNvPr>
          <p:cNvSpPr txBox="1"/>
          <p:nvPr/>
        </p:nvSpPr>
        <p:spPr>
          <a:xfrm>
            <a:off x="3368770" y="3864296"/>
            <a:ext cx="1446554" cy="954107"/>
          </a:xfrm>
          <a:prstGeom prst="rect">
            <a:avLst/>
          </a:prstGeom>
          <a:noFill/>
        </p:spPr>
        <p:txBody>
          <a:bodyPr wrap="square" rtlCol="0">
            <a:spAutoFit/>
          </a:bodyPr>
          <a:lstStyle/>
          <a:p>
            <a:r>
              <a:rPr lang="en-US" sz="1400" dirty="0">
                <a:solidFill>
                  <a:schemeClr val="bg1"/>
                </a:solidFill>
              </a:rPr>
              <a:t>Project is deployed to get reviewed by stakeholders</a:t>
            </a:r>
          </a:p>
        </p:txBody>
      </p:sp>
      <p:sp>
        <p:nvSpPr>
          <p:cNvPr id="23" name="TextBox 22">
            <a:extLst>
              <a:ext uri="{FF2B5EF4-FFF2-40B4-BE49-F238E27FC236}">
                <a16:creationId xmlns:a16="http://schemas.microsoft.com/office/drawing/2014/main" id="{73C4A4A8-C8A2-6C32-2C02-30E737163953}"/>
              </a:ext>
            </a:extLst>
          </p:cNvPr>
          <p:cNvSpPr txBox="1"/>
          <p:nvPr/>
        </p:nvSpPr>
        <p:spPr>
          <a:xfrm>
            <a:off x="6759911" y="3800084"/>
            <a:ext cx="1311145" cy="923330"/>
          </a:xfrm>
          <a:prstGeom prst="rect">
            <a:avLst/>
          </a:prstGeom>
          <a:noFill/>
        </p:spPr>
        <p:txBody>
          <a:bodyPr wrap="square" rtlCol="0">
            <a:spAutoFit/>
          </a:bodyPr>
          <a:lstStyle/>
          <a:p>
            <a:r>
              <a:rPr lang="en-US" dirty="0"/>
              <a:t>Coding and revisions if needed</a:t>
            </a:r>
          </a:p>
        </p:txBody>
      </p:sp>
      <p:sp>
        <p:nvSpPr>
          <p:cNvPr id="24" name="TextBox 23">
            <a:extLst>
              <a:ext uri="{FF2B5EF4-FFF2-40B4-BE49-F238E27FC236}">
                <a16:creationId xmlns:a16="http://schemas.microsoft.com/office/drawing/2014/main" id="{49C9D2AA-431D-6617-3B1E-6FE1AEAE8D4A}"/>
              </a:ext>
            </a:extLst>
          </p:cNvPr>
          <p:cNvSpPr txBox="1"/>
          <p:nvPr/>
        </p:nvSpPr>
        <p:spPr>
          <a:xfrm>
            <a:off x="4994280" y="4723087"/>
            <a:ext cx="1790221" cy="830997"/>
          </a:xfrm>
          <a:prstGeom prst="rect">
            <a:avLst/>
          </a:prstGeom>
          <a:noFill/>
        </p:spPr>
        <p:txBody>
          <a:bodyPr wrap="square" rtlCol="0">
            <a:spAutoFit/>
          </a:bodyPr>
          <a:lstStyle/>
          <a:p>
            <a:r>
              <a:rPr lang="en-US" sz="1600" dirty="0"/>
              <a:t>Code is tested and checked by product owner</a:t>
            </a:r>
          </a:p>
        </p:txBody>
      </p:sp>
    </p:spTree>
    <p:extLst>
      <p:ext uri="{BB962C8B-B14F-4D97-AF65-F5344CB8AC3E}">
        <p14:creationId xmlns:p14="http://schemas.microsoft.com/office/powerpoint/2010/main" val="853261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8">
            <a:extLst>
              <a:ext uri="{FF2B5EF4-FFF2-40B4-BE49-F238E27FC236}">
                <a16:creationId xmlns:a16="http://schemas.microsoft.com/office/drawing/2014/main" id="{4680A523-3570-F762-3E42-2C07CD644D04}"/>
              </a:ext>
            </a:extLst>
          </p:cNvPr>
          <p:cNvSpPr txBox="1">
            <a:spLocks/>
          </p:cNvSpPr>
          <p:nvPr/>
        </p:nvSpPr>
        <p:spPr>
          <a:xfrm>
            <a:off x="1729254" y="1360663"/>
            <a:ext cx="4839663" cy="912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Waterfall Model</a:t>
            </a:r>
          </a:p>
        </p:txBody>
      </p:sp>
      <p:sp>
        <p:nvSpPr>
          <p:cNvPr id="6" name="Subtitle 8">
            <a:extLst>
              <a:ext uri="{FF2B5EF4-FFF2-40B4-BE49-F238E27FC236}">
                <a16:creationId xmlns:a16="http://schemas.microsoft.com/office/drawing/2014/main" id="{C31C0344-7CF2-927B-0963-E58CF1252F0D}"/>
              </a:ext>
            </a:extLst>
          </p:cNvPr>
          <p:cNvSpPr txBox="1">
            <a:spLocks/>
          </p:cNvSpPr>
          <p:nvPr/>
        </p:nvSpPr>
        <p:spPr>
          <a:xfrm>
            <a:off x="1729253" y="2273513"/>
            <a:ext cx="4839663" cy="21631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A rigid and linear project management methodology that relies on stages being completed one at a time and is complete after the final stage. Unlike agile it is not flexible which would have caused issues during development. Instead of being able to incorporate the search filter change immediately the entire process would have been set back increasing the amount of money and time the project would have taken</a:t>
            </a:r>
          </a:p>
        </p:txBody>
      </p:sp>
      <p:pic>
        <p:nvPicPr>
          <p:cNvPr id="13" name="Picture Placeholder 12" descr="A waterfall in the forest&#10;&#10;AI-generated content may be incorrect.">
            <a:extLst>
              <a:ext uri="{FF2B5EF4-FFF2-40B4-BE49-F238E27FC236}">
                <a16:creationId xmlns:a16="http://schemas.microsoft.com/office/drawing/2014/main" id="{4FB7489B-95E2-D2B4-7948-EE9C053DD14F}"/>
              </a:ext>
            </a:extLst>
          </p:cNvPr>
          <p:cNvPicPr>
            <a:picLocks noGrp="1" noChangeAspect="1"/>
          </p:cNvPicPr>
          <p:nvPr>
            <p:ph type="pic" sz="quarter" idx="10"/>
          </p:nvPr>
        </p:nvPicPr>
        <p:blipFill>
          <a:blip r:embed="rId3"/>
          <a:srcRect l="16812" r="16812"/>
          <a:stretch>
            <a:fillRect/>
          </a:stretch>
        </p:blipFill>
        <p:spPr>
          <a:ln w="57150">
            <a:solidFill>
              <a:srgbClr val="0068FF"/>
            </a:solidFill>
          </a:ln>
        </p:spPr>
      </p:pic>
    </p:spTree>
    <p:extLst>
      <p:ext uri="{BB962C8B-B14F-4D97-AF65-F5344CB8AC3E}">
        <p14:creationId xmlns:p14="http://schemas.microsoft.com/office/powerpoint/2010/main" val="366267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D9C4B53D-B8E8-BBC6-CDB2-DDC45B74F459}"/>
              </a:ext>
            </a:extLst>
          </p:cNvPr>
          <p:cNvSpPr>
            <a:spLocks noGrp="1"/>
          </p:cNvSpPr>
          <p:nvPr>
            <p:ph type="subTitle" idx="1"/>
          </p:nvPr>
        </p:nvSpPr>
        <p:spPr>
          <a:xfrm>
            <a:off x="318701" y="520071"/>
            <a:ext cx="6245912" cy="912850"/>
          </a:xfrm>
        </p:spPr>
        <p:txBody>
          <a:bodyPr/>
          <a:lstStyle/>
          <a:p>
            <a:r>
              <a:rPr lang="en-US" dirty="0"/>
              <a:t>Waterfall Approach</a:t>
            </a:r>
          </a:p>
        </p:txBody>
      </p:sp>
      <p:sp>
        <p:nvSpPr>
          <p:cNvPr id="10" name="Subtitle 8">
            <a:extLst>
              <a:ext uri="{FF2B5EF4-FFF2-40B4-BE49-F238E27FC236}">
                <a16:creationId xmlns:a16="http://schemas.microsoft.com/office/drawing/2014/main" id="{D950C80E-E77C-2DEC-88FE-AC5B7D942EDD}"/>
              </a:ext>
            </a:extLst>
          </p:cNvPr>
          <p:cNvSpPr txBox="1">
            <a:spLocks/>
          </p:cNvSpPr>
          <p:nvPr/>
        </p:nvSpPr>
        <p:spPr>
          <a:xfrm>
            <a:off x="318701" y="2972575"/>
            <a:ext cx="6245912" cy="912850"/>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Agile Approach</a:t>
            </a:r>
          </a:p>
        </p:txBody>
      </p:sp>
      <p:sp>
        <p:nvSpPr>
          <p:cNvPr id="12" name="TextBox 11">
            <a:extLst>
              <a:ext uri="{FF2B5EF4-FFF2-40B4-BE49-F238E27FC236}">
                <a16:creationId xmlns:a16="http://schemas.microsoft.com/office/drawing/2014/main" id="{8EABC2DA-21DF-8D7C-5853-444381037659}"/>
              </a:ext>
            </a:extLst>
          </p:cNvPr>
          <p:cNvSpPr txBox="1"/>
          <p:nvPr/>
        </p:nvSpPr>
        <p:spPr>
          <a:xfrm>
            <a:off x="375036" y="1402915"/>
            <a:ext cx="6245912" cy="1569660"/>
          </a:xfrm>
          <a:prstGeom prst="rect">
            <a:avLst/>
          </a:prstGeom>
          <a:noFill/>
        </p:spPr>
        <p:txBody>
          <a:bodyPr wrap="square" rtlCol="0">
            <a:spAutoFit/>
          </a:bodyPr>
          <a:lstStyle/>
          <a:p>
            <a:r>
              <a:rPr lang="en-US" sz="1600" dirty="0"/>
              <a:t>This methodology is good for projects where a lot of information is known beforehand. In this way the project most likely doesn’t have to worry about changes during development. Good for projects that require large amounts of documentation. During the SNHU project this would not have been a good method as the scope could not be so easily defined and change was inevitable</a:t>
            </a:r>
          </a:p>
        </p:txBody>
      </p:sp>
      <p:sp>
        <p:nvSpPr>
          <p:cNvPr id="13" name="TextBox 12">
            <a:extLst>
              <a:ext uri="{FF2B5EF4-FFF2-40B4-BE49-F238E27FC236}">
                <a16:creationId xmlns:a16="http://schemas.microsoft.com/office/drawing/2014/main" id="{E5EC4290-9DB0-9105-0668-840E7ACD47CA}"/>
              </a:ext>
            </a:extLst>
          </p:cNvPr>
          <p:cNvSpPr txBox="1"/>
          <p:nvPr/>
        </p:nvSpPr>
        <p:spPr>
          <a:xfrm>
            <a:off x="375036" y="3855419"/>
            <a:ext cx="6245912" cy="1323439"/>
          </a:xfrm>
          <a:prstGeom prst="rect">
            <a:avLst/>
          </a:prstGeom>
          <a:noFill/>
        </p:spPr>
        <p:txBody>
          <a:bodyPr wrap="square" rtlCol="0">
            <a:spAutoFit/>
          </a:bodyPr>
          <a:lstStyle/>
          <a:p>
            <a:r>
              <a:rPr lang="en-US" sz="1600" dirty="0"/>
              <a:t>This is a great methodology if the scope is not too well defined and change may be needed during development. Good if feedback may need to be incorporated to aide development. This was a helpful method as it allowed the editing of user stories and changes during development like the search filter change</a:t>
            </a:r>
          </a:p>
        </p:txBody>
      </p:sp>
    </p:spTree>
    <p:extLst>
      <p:ext uri="{BB962C8B-B14F-4D97-AF65-F5344CB8AC3E}">
        <p14:creationId xmlns:p14="http://schemas.microsoft.com/office/powerpoint/2010/main" val="4117153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References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fontScale="25000" lnSpcReduction="20000"/>
          </a:bodyPr>
          <a:lstStyle/>
          <a:p>
            <a:pPr marL="457200" indent="-457200" algn="l"/>
            <a:r>
              <a:rPr lang="en-US" sz="8000" b="0" i="1" dirty="0">
                <a:solidFill>
                  <a:srgbClr val="000000"/>
                </a:solidFill>
                <a:effectLst/>
                <a:latin typeface="Calibri" panose="020F0502020204030204" pitchFamily="34" charset="0"/>
              </a:rPr>
              <a:t>A guide to the Agile development lifecycle | Mural</a:t>
            </a:r>
            <a:r>
              <a:rPr lang="en-US" sz="8000" b="0" i="0" dirty="0">
                <a:solidFill>
                  <a:srgbClr val="000000"/>
                </a:solidFill>
                <a:effectLst/>
                <a:latin typeface="Calibri" panose="020F0502020204030204" pitchFamily="34" charset="0"/>
              </a:rPr>
              <a:t>. (n.d.). Www.mural.co. </a:t>
            </a:r>
            <a:r>
              <a:rPr lang="en-US" sz="8000" b="0" i="0" dirty="0">
                <a:solidFill>
                  <a:srgbClr val="000000"/>
                </a:solidFill>
                <a:effectLst/>
                <a:latin typeface="Calibri" panose="020F0502020204030204" pitchFamily="34" charset="0"/>
                <a:hlinkClick r:id="rId3"/>
              </a:rPr>
              <a:t>https://www.mural.co/blog/agile-development-lifecycle</a:t>
            </a:r>
            <a:endParaRPr lang="en-US" sz="8000" b="0" i="0" dirty="0">
              <a:solidFill>
                <a:srgbClr val="000000"/>
              </a:solidFill>
              <a:effectLst/>
              <a:latin typeface="Calibri" panose="020F0502020204030204" pitchFamily="34" charset="0"/>
            </a:endParaRPr>
          </a:p>
          <a:p>
            <a:pPr marL="457200" indent="-457200" algn="l"/>
            <a:r>
              <a:rPr lang="en-US" sz="8000" b="0" i="0" dirty="0">
                <a:solidFill>
                  <a:srgbClr val="000000"/>
                </a:solidFill>
                <a:effectLst/>
                <a:latin typeface="Calibri" panose="020F0502020204030204" pitchFamily="34" charset="0"/>
              </a:rPr>
              <a:t>Atlassian. (2024). </a:t>
            </a:r>
            <a:r>
              <a:rPr lang="en-US" sz="8000" b="0" i="1" dirty="0">
                <a:solidFill>
                  <a:srgbClr val="000000"/>
                </a:solidFill>
                <a:effectLst/>
                <a:latin typeface="Calibri" panose="020F0502020204030204" pitchFamily="34" charset="0"/>
              </a:rPr>
              <a:t>Waterfall Methodology for Project Management</a:t>
            </a:r>
            <a:r>
              <a:rPr lang="en-US" sz="8000" b="0" i="0" dirty="0">
                <a:solidFill>
                  <a:srgbClr val="000000"/>
                </a:solidFill>
                <a:effectLst/>
                <a:latin typeface="Calibri" panose="020F0502020204030204" pitchFamily="34" charset="0"/>
              </a:rPr>
              <a:t>. Atlassian. </a:t>
            </a:r>
            <a:r>
              <a:rPr lang="en-US" sz="8000" b="0" i="0" dirty="0">
                <a:solidFill>
                  <a:srgbClr val="000000"/>
                </a:solidFill>
                <a:effectLst/>
                <a:latin typeface="Calibri" panose="020F0502020204030204" pitchFamily="34" charset="0"/>
                <a:hlinkClick r:id="rId4"/>
              </a:rPr>
              <a:t>https://www.atlassian.com/agile/project-management/waterfall-methodology</a:t>
            </a:r>
            <a:endParaRPr lang="en-US" sz="8000" b="0" i="0" dirty="0">
              <a:solidFill>
                <a:srgbClr val="000000"/>
              </a:solidFill>
              <a:effectLst/>
              <a:latin typeface="Calibri" panose="020F0502020204030204" pitchFamily="34" charset="0"/>
            </a:endParaRPr>
          </a:p>
          <a:p>
            <a:pPr marL="457200" indent="-457200" algn="l"/>
            <a:r>
              <a:rPr lang="en-US" sz="8000" b="0" i="0" dirty="0">
                <a:solidFill>
                  <a:srgbClr val="000000"/>
                </a:solidFill>
                <a:effectLst/>
                <a:latin typeface="Calibri" panose="020F0502020204030204" pitchFamily="34" charset="0"/>
              </a:rPr>
              <a:t>Yates, B. (2021, May 6). </a:t>
            </a:r>
            <a:r>
              <a:rPr lang="en-US" sz="8000" b="0" i="1" dirty="0">
                <a:solidFill>
                  <a:srgbClr val="000000"/>
                </a:solidFill>
                <a:effectLst/>
                <a:latin typeface="Calibri" panose="020F0502020204030204" pitchFamily="34" charset="0"/>
              </a:rPr>
              <a:t>Waterfall vs. Agile: Which Methodology is Right for Your Project?</a:t>
            </a:r>
            <a:r>
              <a:rPr lang="en-US" sz="8000" b="0" i="0" dirty="0">
                <a:solidFill>
                  <a:srgbClr val="000000"/>
                </a:solidFill>
                <a:effectLst/>
                <a:latin typeface="Calibri" panose="020F0502020204030204" pitchFamily="34" charset="0"/>
              </a:rPr>
              <a:t> PMP Certification Exam Prep &amp; Training - </a:t>
            </a:r>
            <a:r>
              <a:rPr lang="en-US" sz="8000" b="0" i="0" dirty="0" err="1">
                <a:solidFill>
                  <a:srgbClr val="000000"/>
                </a:solidFill>
                <a:effectLst/>
                <a:latin typeface="Calibri" panose="020F0502020204030204" pitchFamily="34" charset="0"/>
              </a:rPr>
              <a:t>Velociteach</a:t>
            </a:r>
            <a:r>
              <a:rPr lang="en-US" sz="8000" b="0" i="0" dirty="0">
                <a:solidFill>
                  <a:srgbClr val="000000"/>
                </a:solidFill>
                <a:effectLst/>
                <a:latin typeface="Calibri" panose="020F0502020204030204" pitchFamily="34" charset="0"/>
              </a:rPr>
              <a:t>. </a:t>
            </a:r>
            <a:r>
              <a:rPr lang="en-US" sz="8000" b="0" i="0" dirty="0">
                <a:solidFill>
                  <a:srgbClr val="000000"/>
                </a:solidFill>
                <a:effectLst/>
                <a:latin typeface="Calibri" panose="020F0502020204030204" pitchFamily="34" charset="0"/>
                <a:hlinkClick r:id="rId5"/>
              </a:rPr>
              <a:t>https://www.velociteach.com/2021/05/agile-vs-waterfall/?srsltid=AfmBOoqOLFaz--_w-5loSLmWe2oBdehtP5Dw22YpshO0Qg82e0vShrjH</a:t>
            </a:r>
            <a:endParaRPr lang="en-US" sz="8000" b="0" i="0" dirty="0">
              <a:solidFill>
                <a:srgbClr val="000000"/>
              </a:solidFill>
              <a:effectLst/>
              <a:latin typeface="Calibri" panose="020F0502020204030204" pitchFamily="34" charset="0"/>
            </a:endParaRPr>
          </a:p>
          <a:p>
            <a:pPr marL="457200" indent="-457200" algn="l"/>
            <a:r>
              <a:rPr lang="en-US" sz="8000" b="0" i="0" dirty="0" err="1">
                <a:solidFill>
                  <a:srgbClr val="000000"/>
                </a:solidFill>
                <a:effectLst/>
                <a:latin typeface="Calibri" panose="020F0502020204030204" pitchFamily="34" charset="0"/>
              </a:rPr>
              <a:t>Laoyan</a:t>
            </a:r>
            <a:r>
              <a:rPr lang="en-US" sz="8000" b="0" i="0" dirty="0">
                <a:solidFill>
                  <a:srgbClr val="000000"/>
                </a:solidFill>
                <a:effectLst/>
                <a:latin typeface="Calibri" panose="020F0502020204030204" pitchFamily="34" charset="0"/>
              </a:rPr>
              <a:t>, S. (2025, February 2). </a:t>
            </a:r>
            <a:r>
              <a:rPr lang="en-US" sz="8000" b="0" i="1" dirty="0">
                <a:solidFill>
                  <a:srgbClr val="000000"/>
                </a:solidFill>
                <a:effectLst/>
                <a:latin typeface="Calibri" panose="020F0502020204030204" pitchFamily="34" charset="0"/>
              </a:rPr>
              <a:t>What is agile methodology? (A beginner’s guide)</a:t>
            </a:r>
            <a:r>
              <a:rPr lang="en-US" sz="8000" b="0" i="0" dirty="0">
                <a:solidFill>
                  <a:srgbClr val="000000"/>
                </a:solidFill>
                <a:effectLst/>
                <a:latin typeface="Calibri" panose="020F0502020204030204" pitchFamily="34" charset="0"/>
              </a:rPr>
              <a:t>. Asana. </a:t>
            </a:r>
            <a:r>
              <a:rPr lang="en-US" sz="8000" b="0" i="0" dirty="0">
                <a:solidFill>
                  <a:srgbClr val="000000"/>
                </a:solidFill>
                <a:effectLst/>
                <a:latin typeface="Calibri" panose="020F0502020204030204" pitchFamily="34" charset="0"/>
                <a:hlinkClick r:id="rId6"/>
              </a:rPr>
              <a:t>https://asana.com/resources/agile-methodology</a:t>
            </a:r>
            <a:endParaRPr lang="en-US" sz="8000" b="0" i="0" dirty="0">
              <a:solidFill>
                <a:srgbClr val="000000"/>
              </a:solidFill>
              <a:effectLst/>
              <a:latin typeface="Calibri" panose="020F0502020204030204" pitchFamily="34" charset="0"/>
            </a:endParaRPr>
          </a:p>
          <a:p>
            <a:pPr marL="457200" indent="-457200" algn="l"/>
            <a:endParaRPr lang="en-US" sz="8000" b="0" i="0" dirty="0">
              <a:solidFill>
                <a:srgbClr val="000000"/>
              </a:solidFill>
              <a:effectLst/>
              <a:latin typeface="Calibri" panose="020F0502020204030204" pitchFamily="34" charset="0"/>
            </a:endParaRPr>
          </a:p>
          <a:p>
            <a:pPr algn="l"/>
            <a:r>
              <a:rPr lang="en-US" sz="8000" b="0" i="0" dirty="0">
                <a:solidFill>
                  <a:srgbClr val="000000"/>
                </a:solidFill>
                <a:effectLst/>
                <a:latin typeface="Calibri" panose="020F0502020204030204" pitchFamily="34" charset="0"/>
              </a:rPr>
              <a:t>‌</a:t>
            </a:r>
          </a:p>
          <a:p>
            <a:pPr marL="457200" indent="-457200" algn="l"/>
            <a:endParaRPr lang="en-US" sz="8000" b="0" i="0" dirty="0">
              <a:solidFill>
                <a:srgbClr val="000000"/>
              </a:solidFill>
              <a:effectLst/>
              <a:latin typeface="Calibri" panose="020F0502020204030204" pitchFamily="34" charset="0"/>
            </a:endParaRPr>
          </a:p>
          <a:p>
            <a:pPr algn="l"/>
            <a:r>
              <a:rPr lang="en-US" sz="8000" b="0" i="0" dirty="0">
                <a:solidFill>
                  <a:srgbClr val="000000"/>
                </a:solidFill>
                <a:effectLst/>
                <a:latin typeface="Calibri" panose="020F0502020204030204" pitchFamily="34" charset="0"/>
              </a:rPr>
              <a:t>‌</a:t>
            </a:r>
          </a:p>
          <a:p>
            <a:pPr marL="457200" indent="-457200" algn="l"/>
            <a:endParaRPr lang="en-US" sz="2400" b="0" i="0" dirty="0">
              <a:solidFill>
                <a:srgbClr val="000000"/>
              </a:solidFill>
              <a:effectLst/>
              <a:latin typeface="Calibri" panose="020F0502020204030204" pitchFamily="34" charset="0"/>
            </a:endParaRPr>
          </a:p>
          <a:p>
            <a:pPr algn="l"/>
            <a:r>
              <a:rPr lang="en-US" sz="1600" b="0" i="0" dirty="0">
                <a:solidFill>
                  <a:srgbClr val="000000"/>
                </a:solidFill>
                <a:effectLst/>
                <a:latin typeface="Calibri" panose="020F0502020204030204" pitchFamily="34" charset="0"/>
              </a:rPr>
              <a:t>‌</a:t>
            </a:r>
          </a:p>
          <a:p>
            <a:pPr marL="457200" indent="-457200" algn="l"/>
            <a:endParaRPr lang="en-US" sz="2400" b="0" i="0" dirty="0">
              <a:solidFill>
                <a:srgbClr val="000000"/>
              </a:solidFill>
              <a:effectLst/>
              <a:latin typeface="Calibri" panose="020F0502020204030204" pitchFamily="34" charset="0"/>
            </a:endParaRPr>
          </a:p>
          <a:p>
            <a:pPr algn="l"/>
            <a:r>
              <a:rPr lang="en-US" b="0" i="0" dirty="0">
                <a:solidFill>
                  <a:srgbClr val="000000"/>
                </a:solidFill>
                <a:effectLst/>
                <a:latin typeface="Calibri" panose="020F0502020204030204" pitchFamily="34" charset="0"/>
              </a:rPr>
              <a:t>‌</a:t>
            </a:r>
          </a:p>
        </p:txBody>
      </p:sp>
    </p:spTree>
    <p:extLst>
      <p:ext uri="{BB962C8B-B14F-4D97-AF65-F5344CB8AC3E}">
        <p14:creationId xmlns:p14="http://schemas.microsoft.com/office/powerpoint/2010/main" val="132560859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1FC1674DC9C4945900C03B1BD049DE7" ma:contentTypeVersion="5" ma:contentTypeDescription="Create a new document." ma:contentTypeScope="" ma:versionID="b046d47d93f87599343226307a3532f1">
  <xsd:schema xmlns:xsd="http://www.w3.org/2001/XMLSchema" xmlns:xs="http://www.w3.org/2001/XMLSchema" xmlns:p="http://schemas.microsoft.com/office/2006/metadata/properties" xmlns:ns3="c753ac4a-50d6-4f4c-af20-0024f47e7722" targetNamespace="http://schemas.microsoft.com/office/2006/metadata/properties" ma:root="true" ma:fieldsID="023484f44179c3487a1d71cf04babdd5" ns3:_="">
    <xsd:import namespace="c753ac4a-50d6-4f4c-af20-0024f47e7722"/>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53ac4a-50d6-4f4c-af20-0024f47e7722"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61E98C35-9ECE-4425-BCBA-00E118C705CE}">
  <ds:schemaRefs>
    <ds:schemaRef ds:uri="http://purl.org/dc/elements/1.1/"/>
    <ds:schemaRef ds:uri="c753ac4a-50d6-4f4c-af20-0024f47e7722"/>
    <ds:schemaRef ds:uri="http://schemas.microsoft.com/office/2006/metadata/properties"/>
    <ds:schemaRef ds:uri="http://purl.org/dc/terms/"/>
    <ds:schemaRef ds:uri="http://schemas.openxmlformats.org/package/2006/metadata/core-properties"/>
    <ds:schemaRef ds:uri="http://purl.org/dc/dcmitype/"/>
    <ds:schemaRef ds:uri="http://www.w3.org/XML/1998/namespace"/>
    <ds:schemaRef ds:uri="http://schemas.microsoft.com/office/2006/documentManagement/types"/>
    <ds:schemaRef ds:uri="http://schemas.microsoft.com/office/infopath/2007/PartnerControls"/>
  </ds:schemaRefs>
</ds:datastoreItem>
</file>

<file path=customXml/itemProps3.xml><?xml version="1.0" encoding="utf-8"?>
<ds:datastoreItem xmlns:ds="http://schemas.openxmlformats.org/officeDocument/2006/customXml" ds:itemID="{4CF8AF55-0E2A-42DB-895C-349B2B086A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53ac4a-50d6-4f4c-af20-0024f47e77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{4D76C1AD-0808-40A4-8124-C5CA9E6ACCD8}tf45331398_win32</Template>
  <TotalTime>172</TotalTime>
  <Words>487</Words>
  <Application>Microsoft Office PowerPoint</Application>
  <PresentationFormat>Widescreen</PresentationFormat>
  <Paragraphs>50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Tenorite</vt:lpstr>
      <vt:lpstr>Custom</vt:lpstr>
      <vt:lpstr>ChadaTech  Agile Presentation</vt:lpstr>
      <vt:lpstr>Agile Roles</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Vincent, David</dc:creator>
  <cp:lastModifiedBy>Vincent, David</cp:lastModifiedBy>
  <cp:revision>2</cp:revision>
  <dcterms:created xsi:type="dcterms:W3CDTF">2025-02-24T09:15:56Z</dcterms:created>
  <dcterms:modified xsi:type="dcterms:W3CDTF">2025-03-03T03:36:38Z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0x01010081FC1674DC9C4945900C03B1BD049DE7</vt:lpwstr>
  </property>
</Properties>
</file>