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1029-3A44-4BA4-94A8-99F028FD673B}"/>
              </a:ext>
            </a:extLst>
          </p:cNvPr>
          <p:cNvSpPr>
            <a:spLocks noGrp="1"/>
          </p:cNvSpPr>
          <p:nvPr>
            <p:ph type="ctrTitle"/>
          </p:nvPr>
        </p:nvSpPr>
        <p:spPr>
          <a:xfrm>
            <a:off x="2054088" y="940904"/>
            <a:ext cx="9106038" cy="3444827"/>
          </a:xfrm>
        </p:spPr>
        <p:txBody>
          <a:bodyPr/>
          <a:lstStyle/>
          <a:p>
            <a:r>
              <a:rPr lang="es-ES" dirty="0"/>
              <a:t>PROYECTO DE PRÁCTICA: </a:t>
            </a:r>
            <a:br>
              <a:rPr lang="es-ES" dirty="0"/>
            </a:br>
            <a:r>
              <a:rPr lang="es-ES" dirty="0"/>
              <a:t>calibración de un Sensor de alcohol</a:t>
            </a:r>
            <a:endParaRPr lang="es-MX" dirty="0"/>
          </a:p>
        </p:txBody>
      </p:sp>
      <p:sp>
        <p:nvSpPr>
          <p:cNvPr id="3" name="Subtitle 2">
            <a:extLst>
              <a:ext uri="{FF2B5EF4-FFF2-40B4-BE49-F238E27FC236}">
                <a16:creationId xmlns:a16="http://schemas.microsoft.com/office/drawing/2014/main" id="{1329E823-64FC-4D42-A0FB-A539B8B65E73}"/>
              </a:ext>
            </a:extLst>
          </p:cNvPr>
          <p:cNvSpPr>
            <a:spLocks noGrp="1"/>
          </p:cNvSpPr>
          <p:nvPr>
            <p:ph type="subTitle" idx="1"/>
          </p:nvPr>
        </p:nvSpPr>
        <p:spPr/>
        <p:txBody>
          <a:bodyPr/>
          <a:lstStyle/>
          <a:p>
            <a:r>
              <a:rPr lang="es-ES" dirty="0"/>
              <a:t>Profesor: </a:t>
            </a:r>
            <a:r>
              <a:rPr lang="es-MX" u="sng" dirty="0"/>
              <a:t>Hernani Tiago </a:t>
            </a:r>
            <a:r>
              <a:rPr lang="es-MX" u="sng" dirty="0" err="1"/>
              <a:t>Yee</a:t>
            </a:r>
            <a:r>
              <a:rPr lang="es-MX" u="sng" dirty="0"/>
              <a:t> Madeira</a:t>
            </a:r>
          </a:p>
          <a:p>
            <a:r>
              <a:rPr lang="es-ES" u="sng" dirty="0"/>
              <a:t>A</a:t>
            </a:r>
            <a:r>
              <a:rPr lang="es-MX" u="sng" dirty="0" err="1"/>
              <a:t>lumno</a:t>
            </a:r>
            <a:r>
              <a:rPr lang="es-MX" u="sng" dirty="0"/>
              <a:t>: flores </a:t>
            </a:r>
            <a:r>
              <a:rPr lang="es-MX" u="sng" dirty="0" err="1"/>
              <a:t>rodriguez</a:t>
            </a:r>
            <a:r>
              <a:rPr lang="es-MX" u="sng" dirty="0"/>
              <a:t> Jaziel </a:t>
            </a:r>
            <a:r>
              <a:rPr lang="es-MX" u="sng" dirty="0" err="1"/>
              <a:t>david</a:t>
            </a:r>
            <a:endParaRPr lang="es-MX" dirty="0"/>
          </a:p>
          <a:p>
            <a:r>
              <a:rPr lang="es-ES" dirty="0"/>
              <a:t> </a:t>
            </a:r>
            <a:endParaRPr lang="es-MX" dirty="0"/>
          </a:p>
        </p:txBody>
      </p:sp>
    </p:spTree>
    <p:extLst>
      <p:ext uri="{BB962C8B-B14F-4D97-AF65-F5344CB8AC3E}">
        <p14:creationId xmlns:p14="http://schemas.microsoft.com/office/powerpoint/2010/main" val="20894006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63EA-4829-490D-B186-88F82D0A8358}"/>
              </a:ext>
            </a:extLst>
          </p:cNvPr>
          <p:cNvSpPr>
            <a:spLocks noGrp="1"/>
          </p:cNvSpPr>
          <p:nvPr>
            <p:ph type="title"/>
          </p:nvPr>
        </p:nvSpPr>
        <p:spPr/>
        <p:txBody>
          <a:bodyPr/>
          <a:lstStyle/>
          <a:p>
            <a:pPr algn="ctr"/>
            <a:r>
              <a:rPr lang="es-ES" dirty="0"/>
              <a:t>Conclusiones </a:t>
            </a:r>
            <a:br>
              <a:rPr lang="es-ES" dirty="0"/>
            </a:br>
            <a:endParaRPr lang="es-MX" dirty="0"/>
          </a:p>
        </p:txBody>
      </p:sp>
      <p:sp>
        <p:nvSpPr>
          <p:cNvPr id="3" name="Content Placeholder 2">
            <a:extLst>
              <a:ext uri="{FF2B5EF4-FFF2-40B4-BE49-F238E27FC236}">
                <a16:creationId xmlns:a16="http://schemas.microsoft.com/office/drawing/2014/main" id="{3C1E777D-2E91-4309-B6A8-8623AB704B59}"/>
              </a:ext>
            </a:extLst>
          </p:cNvPr>
          <p:cNvSpPr>
            <a:spLocks noGrp="1"/>
          </p:cNvSpPr>
          <p:nvPr>
            <p:ph idx="1"/>
          </p:nvPr>
        </p:nvSpPr>
        <p:spPr/>
        <p:txBody>
          <a:bodyPr/>
          <a:lstStyle/>
          <a:p>
            <a:r>
              <a:rPr lang="es-ES" dirty="0">
                <a:latin typeface="Baskerville Old Face" panose="02020602080505020303" pitchFamily="18" charset="0"/>
              </a:rPr>
              <a:t>Se comprendió de manera teórica los resultados y vimos que era imprescindible un aparato exterior</a:t>
            </a:r>
            <a:br>
              <a:rPr lang="es-ES" dirty="0">
                <a:latin typeface="Baskerville Old Face" panose="02020602080505020303" pitchFamily="18" charset="0"/>
              </a:rPr>
            </a:br>
            <a:r>
              <a:rPr lang="es-ES" dirty="0">
                <a:latin typeface="Baskerville Old Face" panose="02020602080505020303" pitchFamily="18" charset="0"/>
              </a:rPr>
              <a:t>para poder adquirir constantes de nuestro sensor, ya que en este caso no encontramos una ecuación</a:t>
            </a:r>
            <a:br>
              <a:rPr lang="es-ES" dirty="0">
                <a:latin typeface="Baskerville Old Face" panose="02020602080505020303" pitchFamily="18" charset="0"/>
              </a:rPr>
            </a:br>
            <a:r>
              <a:rPr lang="es-ES" dirty="0">
                <a:latin typeface="Baskerville Old Face" panose="02020602080505020303" pitchFamily="18" charset="0"/>
              </a:rPr>
              <a:t>muy aproximada como lo marcaba la hoja de datos. Se comprendió que calibrar los aparatos de</a:t>
            </a:r>
            <a:br>
              <a:rPr lang="es-ES" dirty="0">
                <a:latin typeface="Baskerville Old Face" panose="02020602080505020303" pitchFamily="18" charset="0"/>
              </a:rPr>
            </a:br>
            <a:r>
              <a:rPr lang="es-ES" dirty="0">
                <a:latin typeface="Baskerville Old Face" panose="02020602080505020303" pitchFamily="18" charset="0"/>
              </a:rPr>
              <a:t>medición requiere bastante sutileza y comprensión de conocimientos básicos de física, además claro de condiciones iniciales que se requieren. </a:t>
            </a:r>
            <a:br>
              <a:rPr lang="es-ES" dirty="0">
                <a:latin typeface="Baskerville Old Face" panose="02020602080505020303" pitchFamily="18" charset="0"/>
              </a:rPr>
            </a:br>
            <a:endParaRPr lang="es-MX" dirty="0">
              <a:latin typeface="Baskerville Old Face" panose="02020602080505020303" pitchFamily="18" charset="0"/>
            </a:endParaRPr>
          </a:p>
        </p:txBody>
      </p:sp>
    </p:spTree>
    <p:extLst>
      <p:ext uri="{BB962C8B-B14F-4D97-AF65-F5344CB8AC3E}">
        <p14:creationId xmlns:p14="http://schemas.microsoft.com/office/powerpoint/2010/main" val="845317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66B-B1AA-4734-B2E1-DEAEDF4BE2E9}"/>
              </a:ext>
            </a:extLst>
          </p:cNvPr>
          <p:cNvSpPr>
            <a:spLocks noGrp="1"/>
          </p:cNvSpPr>
          <p:nvPr>
            <p:ph type="title"/>
          </p:nvPr>
        </p:nvSpPr>
        <p:spPr/>
        <p:txBody>
          <a:bodyPr/>
          <a:lstStyle/>
          <a:p>
            <a:pPr algn="ctr"/>
            <a:r>
              <a:rPr lang="es-ES" dirty="0"/>
              <a:t>¿Partes por millón?</a:t>
            </a:r>
            <a:endParaRPr lang="es-MX" dirty="0"/>
          </a:p>
        </p:txBody>
      </p:sp>
      <p:sp>
        <p:nvSpPr>
          <p:cNvPr id="3" name="Content Placeholder 2">
            <a:extLst>
              <a:ext uri="{FF2B5EF4-FFF2-40B4-BE49-F238E27FC236}">
                <a16:creationId xmlns:a16="http://schemas.microsoft.com/office/drawing/2014/main" id="{FEC01A6F-08E3-4647-8C99-137F7A5F439D}"/>
              </a:ext>
            </a:extLst>
          </p:cNvPr>
          <p:cNvSpPr>
            <a:spLocks noGrp="1"/>
          </p:cNvSpPr>
          <p:nvPr>
            <p:ph idx="1"/>
          </p:nvPr>
        </p:nvSpPr>
        <p:spPr>
          <a:xfrm>
            <a:off x="685801" y="1696279"/>
            <a:ext cx="10131425" cy="4876800"/>
          </a:xfrm>
        </p:spPr>
        <p:txBody>
          <a:bodyPr/>
          <a:lstStyle/>
          <a:p>
            <a:r>
              <a:rPr lang="es-ES" b="1" dirty="0">
                <a:latin typeface="Baskerville Old Face" panose="02020602080505020303" pitchFamily="18" charset="0"/>
              </a:rPr>
              <a:t>Partes por millón</a:t>
            </a:r>
            <a:r>
              <a:rPr lang="es-ES" dirty="0">
                <a:latin typeface="Baskerville Old Face" panose="02020602080505020303" pitchFamily="18" charset="0"/>
              </a:rPr>
              <a:t> (ppm) es una unidad de medida con la que se mide la concentración. Determina un rango de tolerancia. Se refiere a la cantidad de unidades de una determinada sustancia (agente, </a:t>
            </a:r>
            <a:r>
              <a:rPr lang="es-ES" dirty="0" err="1">
                <a:latin typeface="Baskerville Old Face" panose="02020602080505020303" pitchFamily="18" charset="0"/>
              </a:rPr>
              <a:t>etc</a:t>
            </a:r>
            <a:r>
              <a:rPr lang="es-ES" dirty="0">
                <a:latin typeface="Baskerville Old Face" panose="02020602080505020303" pitchFamily="18" charset="0"/>
              </a:rPr>
              <a:t>) que hay por cada millón de unidades del conjunto.</a:t>
            </a:r>
          </a:p>
          <a:p>
            <a:r>
              <a:rPr lang="es-ES" dirty="0">
                <a:latin typeface="Baskerville Old Face" panose="02020602080505020303" pitchFamily="18" charset="0"/>
              </a:rPr>
              <a:t>Es un concepto parecido al de porcentaje, solo que en este caso no es partes por ciento sino por millón (tanto por mil). De hecho, se podría tomar la siguiente equivalencia:</a:t>
            </a:r>
          </a:p>
          <a:p>
            <a:pPr algn="ctr"/>
            <a:r>
              <a:rPr lang="es-ES" dirty="0">
                <a:latin typeface="Baskerville Old Face" panose="02020602080505020303" pitchFamily="18" charset="0"/>
              </a:rPr>
              <a:t>10 000 ppm= 1%</a:t>
            </a:r>
          </a:p>
          <a:p>
            <a:r>
              <a:rPr lang="es-ES" dirty="0">
                <a:latin typeface="Baskerville Old Face" panose="02020602080505020303" pitchFamily="18" charset="0"/>
              </a:rPr>
              <a:t>Es decir que 10 000 ppm equivalen al uno por ciento. De lo anterior, se puede deducir que esta unidad es usada de manera análoga al porcentaje pero para concentraciones o valores mucho más bajos. Por ejemplo cuando se habla de concentraciones de contaminantes en agua o en aire, disoluciones con muy bajas concentraciones o cantidad de partículas de polvo en un ambiente, entre otros.</a:t>
            </a:r>
          </a:p>
          <a:p>
            <a:r>
              <a:rPr lang="es-ES" dirty="0">
                <a:latin typeface="Baskerville Old Face" panose="02020602080505020303" pitchFamily="18" charset="0"/>
              </a:rPr>
              <a:t>El uso de ppm como unidad agiliza la comunicación, entre una señal determinada con cierto porcentaje</a:t>
            </a:r>
            <a:r>
              <a:rPr lang="es-ES" dirty="0"/>
              <a:t>.</a:t>
            </a:r>
          </a:p>
          <a:p>
            <a:pPr marL="0" indent="0">
              <a:buNone/>
            </a:pPr>
            <a:endParaRPr lang="es-MX" dirty="0"/>
          </a:p>
        </p:txBody>
      </p:sp>
    </p:spTree>
    <p:extLst>
      <p:ext uri="{BB962C8B-B14F-4D97-AF65-F5344CB8AC3E}">
        <p14:creationId xmlns:p14="http://schemas.microsoft.com/office/powerpoint/2010/main" val="8425455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11F5-8684-4699-8B0A-A0ECC9A5D37F}"/>
              </a:ext>
            </a:extLst>
          </p:cNvPr>
          <p:cNvSpPr>
            <a:spLocks noGrp="1"/>
          </p:cNvSpPr>
          <p:nvPr>
            <p:ph type="title"/>
          </p:nvPr>
        </p:nvSpPr>
        <p:spPr/>
        <p:txBody>
          <a:bodyPr/>
          <a:lstStyle/>
          <a:p>
            <a:pPr algn="ctr"/>
            <a:r>
              <a:rPr lang="es-ES" dirty="0"/>
              <a:t>Sensor mq-2 </a:t>
            </a:r>
            <a:endParaRPr lang="es-MX" dirty="0"/>
          </a:p>
        </p:txBody>
      </p:sp>
      <p:sp>
        <p:nvSpPr>
          <p:cNvPr id="3" name="Content Placeholder 2">
            <a:extLst>
              <a:ext uri="{FF2B5EF4-FFF2-40B4-BE49-F238E27FC236}">
                <a16:creationId xmlns:a16="http://schemas.microsoft.com/office/drawing/2014/main" id="{57367E22-1CE8-49D4-B34F-F1216F918C7D}"/>
              </a:ext>
            </a:extLst>
          </p:cNvPr>
          <p:cNvSpPr>
            <a:spLocks noGrp="1"/>
          </p:cNvSpPr>
          <p:nvPr>
            <p:ph idx="1"/>
          </p:nvPr>
        </p:nvSpPr>
        <p:spPr/>
        <p:txBody>
          <a:bodyPr/>
          <a:lstStyle/>
          <a:p>
            <a:pPr fontAlgn="base"/>
            <a:r>
              <a:rPr lang="es-ES" dirty="0">
                <a:latin typeface="Baskerville Old Face" panose="02020602080505020303" pitchFamily="18" charset="0"/>
              </a:rPr>
              <a:t>El sensor MQ-2 utiliza como material sensible </a:t>
            </a:r>
            <a:r>
              <a:rPr lang="es-ES" i="1" dirty="0">
                <a:latin typeface="Baskerville Old Face" panose="02020602080505020303" pitchFamily="18" charset="0"/>
              </a:rPr>
              <a:t>SnO</a:t>
            </a:r>
            <a:r>
              <a:rPr lang="es-ES" dirty="0">
                <a:latin typeface="Baskerville Old Face" panose="02020602080505020303" pitchFamily="18" charset="0"/>
              </a:rPr>
              <a:t>2 el cual reduce su conductividad en aire limpio. Este es un sensor muy sencillo de usar, ideal para medir concentraciones de gas natural en el aire. Puede detectar concentraciones desde 300 hasta 10000 ppm.</a:t>
            </a:r>
          </a:p>
          <a:p>
            <a:pPr fontAlgn="base"/>
            <a:r>
              <a:rPr lang="es-ES" dirty="0">
                <a:latin typeface="Baskerville Old Face" panose="02020602080505020303" pitchFamily="18" charset="0"/>
              </a:rPr>
              <a:t>El módulo posee una salida analógica que proviene del divisor de voltaje que forma el sensor y una resistencia de carga. También tiene una salida digital que se calibra con un potenciómetro, esta salida tiene un Led indicador. </a:t>
            </a:r>
          </a:p>
          <a:p>
            <a:pPr fontAlgn="base"/>
            <a:r>
              <a:rPr lang="es-ES" dirty="0">
                <a:latin typeface="Baskerville Old Face" panose="02020602080505020303" pitchFamily="18" charset="0"/>
              </a:rPr>
              <a:t>La resistencia del sensor cambia de acuerdo a la concentración del gas en el aire.</a:t>
            </a:r>
          </a:p>
          <a:p>
            <a:pPr fontAlgn="base"/>
            <a:r>
              <a:rPr lang="es-ES" dirty="0">
                <a:latin typeface="Baskerville Old Face" panose="02020602080505020303" pitchFamily="18" charset="0"/>
              </a:rPr>
              <a:t>El MQ-2 es sensible a LPG, i-butano, propano, metano, alcohol, hidrogeno y humo.</a:t>
            </a:r>
          </a:p>
          <a:p>
            <a:pPr marL="0" indent="0">
              <a:buNone/>
            </a:pPr>
            <a:endParaRPr lang="es-MX" dirty="0"/>
          </a:p>
        </p:txBody>
      </p:sp>
      <p:pic>
        <p:nvPicPr>
          <p:cNvPr id="5" name="Picture 4">
            <a:extLst>
              <a:ext uri="{FF2B5EF4-FFF2-40B4-BE49-F238E27FC236}">
                <a16:creationId xmlns:a16="http://schemas.microsoft.com/office/drawing/2014/main" id="{EB5E8152-01C5-440F-8AE1-4166AC6CECD3}"/>
              </a:ext>
            </a:extLst>
          </p:cNvPr>
          <p:cNvPicPr>
            <a:picLocks noChangeAspect="1"/>
          </p:cNvPicPr>
          <p:nvPr/>
        </p:nvPicPr>
        <p:blipFill>
          <a:blip r:embed="rId2"/>
          <a:stretch>
            <a:fillRect/>
          </a:stretch>
        </p:blipFill>
        <p:spPr>
          <a:xfrm>
            <a:off x="9236766" y="4101547"/>
            <a:ext cx="2544418" cy="2544418"/>
          </a:xfrm>
          <a:prstGeom prst="rect">
            <a:avLst/>
          </a:prstGeom>
        </p:spPr>
      </p:pic>
    </p:spTree>
    <p:extLst>
      <p:ext uri="{BB962C8B-B14F-4D97-AF65-F5344CB8AC3E}">
        <p14:creationId xmlns:p14="http://schemas.microsoft.com/office/powerpoint/2010/main" val="9101149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D0D9-671C-4607-8C24-D11E4C7527AB}"/>
              </a:ext>
            </a:extLst>
          </p:cNvPr>
          <p:cNvSpPr>
            <a:spLocks noGrp="1"/>
          </p:cNvSpPr>
          <p:nvPr>
            <p:ph type="title"/>
          </p:nvPr>
        </p:nvSpPr>
        <p:spPr>
          <a:xfrm>
            <a:off x="685801" y="609600"/>
            <a:ext cx="10131425" cy="1456267"/>
          </a:xfrm>
        </p:spPr>
        <p:txBody>
          <a:bodyPr>
            <a:normAutofit/>
          </a:bodyPr>
          <a:lstStyle/>
          <a:p>
            <a:r>
              <a:rPr lang="es-ES" sz="3200" dirty="0"/>
              <a:t>Microcontrolador: El cerebro de nuestro proceso.</a:t>
            </a:r>
            <a:endParaRPr lang="es-MX" sz="3200" dirty="0"/>
          </a:p>
        </p:txBody>
      </p:sp>
      <p:sp>
        <p:nvSpPr>
          <p:cNvPr id="3" name="Content Placeholder 2">
            <a:extLst>
              <a:ext uri="{FF2B5EF4-FFF2-40B4-BE49-F238E27FC236}">
                <a16:creationId xmlns:a16="http://schemas.microsoft.com/office/drawing/2014/main" id="{7232F13B-38BE-4468-9254-A15AEA163CB5}"/>
              </a:ext>
            </a:extLst>
          </p:cNvPr>
          <p:cNvSpPr>
            <a:spLocks noGrp="1"/>
          </p:cNvSpPr>
          <p:nvPr>
            <p:ph idx="1"/>
          </p:nvPr>
        </p:nvSpPr>
        <p:spPr/>
        <p:txBody>
          <a:bodyPr/>
          <a:lstStyle/>
          <a:p>
            <a:pPr algn="just"/>
            <a:r>
              <a:rPr lang="es-ES" dirty="0">
                <a:latin typeface="Baskerville Old Face" panose="02020602080505020303" pitchFamily="18" charset="0"/>
              </a:rPr>
              <a:t>Un </a:t>
            </a:r>
            <a:r>
              <a:rPr lang="es-ES" b="1" dirty="0">
                <a:latin typeface="Baskerville Old Face" panose="02020602080505020303" pitchFamily="18" charset="0"/>
              </a:rPr>
              <a:t>microcontrolador</a:t>
            </a:r>
            <a:r>
              <a:rPr lang="es-ES" dirty="0">
                <a:latin typeface="Baskerville Old Face" panose="02020602080505020303" pitchFamily="18" charset="0"/>
              </a:rPr>
              <a:t> (abreviado </a:t>
            </a:r>
            <a:r>
              <a:rPr lang="es-ES" b="1" dirty="0" err="1">
                <a:latin typeface="Baskerville Old Face" panose="02020602080505020303" pitchFamily="18" charset="0"/>
              </a:rPr>
              <a:t>μC</a:t>
            </a:r>
            <a:r>
              <a:rPr lang="es-ES" dirty="0">
                <a:latin typeface="Baskerville Old Face" panose="02020602080505020303" pitchFamily="18" charset="0"/>
              </a:rPr>
              <a:t>, </a:t>
            </a:r>
            <a:r>
              <a:rPr lang="es-ES" b="1" dirty="0">
                <a:latin typeface="Baskerville Old Face" panose="02020602080505020303" pitchFamily="18" charset="0"/>
              </a:rPr>
              <a:t>UC</a:t>
            </a:r>
            <a:r>
              <a:rPr lang="es-ES" dirty="0">
                <a:latin typeface="Baskerville Old Face" panose="02020602080505020303" pitchFamily="18" charset="0"/>
              </a:rPr>
              <a:t> o </a:t>
            </a:r>
            <a:r>
              <a:rPr lang="es-ES" b="1" dirty="0">
                <a:latin typeface="Baskerville Old Face" panose="02020602080505020303" pitchFamily="18" charset="0"/>
              </a:rPr>
              <a:t>MCU</a:t>
            </a:r>
            <a:r>
              <a:rPr lang="es-ES" dirty="0">
                <a:latin typeface="Baskerville Old Face" panose="02020602080505020303" pitchFamily="18" charset="0"/>
              </a:rPr>
              <a:t>) es un circuito integrado programable, capaz de ejecutar las órdenes grabadas en su memoria. Está compuesto de varios bloques funcionales, los cuales cumplen una tarea específica. Un microcontrolador incluye en su interior las tres principales unidades funcionales de una computadora: unidad centra procesamiento, memoria y periféricos de entrada/salida.</a:t>
            </a:r>
          </a:p>
          <a:p>
            <a:r>
              <a:rPr lang="es-ES" dirty="0">
                <a:latin typeface="Baskerville Old Face" panose="02020602080505020303" pitchFamily="18" charset="0"/>
              </a:rPr>
              <a:t>Como es muy frecuente el trabajo con señales analógicas, éstas deben ser convertidas a digital y por ello muchos microcontroladores incorporan un conversor analógico-digital, el cual se utiliza para tomar datos de varias entradas diferentes que se seleccionan mediante un multiplexor. Las resoluciones más frecuentes son 8 y 10 bits, que son suficientes para aplicaciones sencillas. </a:t>
            </a:r>
            <a:endParaRPr lang="es-MX" dirty="0">
              <a:latin typeface="Baskerville Old Face" panose="02020602080505020303" pitchFamily="18" charset="0"/>
            </a:endParaRPr>
          </a:p>
          <a:p>
            <a:endParaRPr lang="es-MX" dirty="0"/>
          </a:p>
        </p:txBody>
      </p:sp>
    </p:spTree>
    <p:extLst>
      <p:ext uri="{BB962C8B-B14F-4D97-AF65-F5344CB8AC3E}">
        <p14:creationId xmlns:p14="http://schemas.microsoft.com/office/powerpoint/2010/main" val="3017305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528B-8A71-4FE9-9C47-29CE6AAD65F5}"/>
              </a:ext>
            </a:extLst>
          </p:cNvPr>
          <p:cNvSpPr>
            <a:spLocks noGrp="1"/>
          </p:cNvSpPr>
          <p:nvPr>
            <p:ph type="title"/>
          </p:nvPr>
        </p:nvSpPr>
        <p:spPr>
          <a:xfrm>
            <a:off x="685800" y="0"/>
            <a:ext cx="10131425" cy="1456267"/>
          </a:xfrm>
        </p:spPr>
        <p:txBody>
          <a:bodyPr/>
          <a:lstStyle/>
          <a:p>
            <a:pPr algn="ctr"/>
            <a:r>
              <a:rPr lang="es-ES" dirty="0"/>
              <a:t>¿Qué hace esto posible?</a:t>
            </a:r>
            <a:endParaRPr lang="es-MX" dirty="0"/>
          </a:p>
        </p:txBody>
      </p:sp>
      <p:sp>
        <p:nvSpPr>
          <p:cNvPr id="3" name="Content Placeholder 2">
            <a:extLst>
              <a:ext uri="{FF2B5EF4-FFF2-40B4-BE49-F238E27FC236}">
                <a16:creationId xmlns:a16="http://schemas.microsoft.com/office/drawing/2014/main" id="{0E75E205-E641-4173-A66B-E9FBD5B701BD}"/>
              </a:ext>
            </a:extLst>
          </p:cNvPr>
          <p:cNvSpPr>
            <a:spLocks noGrp="1"/>
          </p:cNvSpPr>
          <p:nvPr>
            <p:ph idx="1"/>
          </p:nvPr>
        </p:nvSpPr>
        <p:spPr>
          <a:xfrm>
            <a:off x="291548" y="1245705"/>
            <a:ext cx="5274365" cy="5612296"/>
          </a:xfrm>
        </p:spPr>
        <p:txBody>
          <a:bodyPr>
            <a:normAutofit lnSpcReduction="10000"/>
          </a:bodyPr>
          <a:lstStyle/>
          <a:p>
            <a:pPr algn="just"/>
            <a:r>
              <a:rPr lang="es-ES" dirty="0"/>
              <a:t>. </a:t>
            </a:r>
            <a:r>
              <a:rPr lang="es-ES" sz="1700" dirty="0">
                <a:latin typeface="Baskerville Old Face" panose="02020602080505020303" pitchFamily="18" charset="0"/>
              </a:rPr>
              <a:t>Debido a que el modulo tiene una cámara de calentamiento a donde tiene que ingresar o salir el gas, el tiempo de respuesta es lento, el sensor seguirá detectando los residuos de gas que se quedan dentro de la cámara de calentamiento hasta que estos desaparezcan. Tener en cuenta que todos los módulos se sensibles a más de un gas, claro que en diferente proporción; pero si se trabaja en ambientes en donde hay diferentes tipos de gases no podríamos diferenciar entre ellos y podríamos tener una referencia equivocada si solo necesitamos leer un gas. Si en nuestra aplicación que estamos implementando necesitamos los valores en unidades correspondientes a la medición del gas, necesitamos escalar el valor leído, el problema de esto es que la relación entre la lectura analógica y el valor real no es lineal. Por lo que necesitamos estimar la curva que nos da el </a:t>
            </a:r>
            <a:r>
              <a:rPr lang="es-ES" sz="1700" dirty="0" err="1">
                <a:latin typeface="Baskerville Old Face" panose="02020602080505020303" pitchFamily="18" charset="0"/>
              </a:rPr>
              <a:t>datasheet</a:t>
            </a:r>
            <a:r>
              <a:rPr lang="es-ES" sz="1700" dirty="0">
                <a:latin typeface="Baskerville Old Face" panose="02020602080505020303" pitchFamily="18" charset="0"/>
              </a:rPr>
              <a:t>. Los siguientes pasos los trabajamos para el MQ-2, pero se aplica análogamente para los otros MQ. Por Ejemplo para el sensor MQ-2 según el </a:t>
            </a:r>
            <a:r>
              <a:rPr lang="es-ES" sz="1700" dirty="0" err="1">
                <a:latin typeface="Baskerville Old Face" panose="02020602080505020303" pitchFamily="18" charset="0"/>
              </a:rPr>
              <a:t>datasheet</a:t>
            </a:r>
            <a:r>
              <a:rPr lang="es-ES" sz="1700" dirty="0">
                <a:latin typeface="Baskerville Old Face" panose="02020602080505020303" pitchFamily="18" charset="0"/>
              </a:rPr>
              <a:t> la curva es la siguiente: </a:t>
            </a:r>
            <a:br>
              <a:rPr lang="es-ES" dirty="0">
                <a:latin typeface="Baskerville Old Face" panose="02020602080505020303" pitchFamily="18" charset="0"/>
              </a:rPr>
            </a:br>
            <a:br>
              <a:rPr lang="es-ES" dirty="0">
                <a:latin typeface="Baskerville Old Face" panose="02020602080505020303" pitchFamily="18" charset="0"/>
              </a:rPr>
            </a:br>
            <a:endParaRPr lang="es-MX" dirty="0">
              <a:latin typeface="Baskerville Old Face" panose="02020602080505020303" pitchFamily="18" charset="0"/>
            </a:endParaRPr>
          </a:p>
        </p:txBody>
      </p:sp>
      <p:pic>
        <p:nvPicPr>
          <p:cNvPr id="5" name="Picture 4">
            <a:extLst>
              <a:ext uri="{FF2B5EF4-FFF2-40B4-BE49-F238E27FC236}">
                <a16:creationId xmlns:a16="http://schemas.microsoft.com/office/drawing/2014/main" id="{A9D29D3C-E041-4B99-B1C8-B184B07B370B}"/>
              </a:ext>
            </a:extLst>
          </p:cNvPr>
          <p:cNvPicPr>
            <a:picLocks noChangeAspect="1"/>
          </p:cNvPicPr>
          <p:nvPr/>
        </p:nvPicPr>
        <p:blipFill>
          <a:blip r:embed="rId2"/>
          <a:stretch>
            <a:fillRect/>
          </a:stretch>
        </p:blipFill>
        <p:spPr>
          <a:xfrm>
            <a:off x="5751513" y="1794550"/>
            <a:ext cx="6329155" cy="4111985"/>
          </a:xfrm>
          <a:prstGeom prst="rect">
            <a:avLst/>
          </a:prstGeom>
        </p:spPr>
      </p:pic>
    </p:spTree>
    <p:extLst>
      <p:ext uri="{BB962C8B-B14F-4D97-AF65-F5344CB8AC3E}">
        <p14:creationId xmlns:p14="http://schemas.microsoft.com/office/powerpoint/2010/main" val="3599366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79E0E-EE0A-41C2-8628-7CF89545244A}"/>
              </a:ext>
            </a:extLst>
          </p:cNvPr>
          <p:cNvSpPr>
            <a:spLocks noGrp="1"/>
          </p:cNvSpPr>
          <p:nvPr>
            <p:ph idx="1"/>
          </p:nvPr>
        </p:nvSpPr>
        <p:spPr>
          <a:xfrm>
            <a:off x="540025" y="265044"/>
            <a:ext cx="10131425" cy="1563756"/>
          </a:xfrm>
        </p:spPr>
        <p:txBody>
          <a:bodyPr/>
          <a:lstStyle/>
          <a:p>
            <a:r>
              <a:rPr lang="es-ES" dirty="0">
                <a:latin typeface="Baskerville Old Face" panose="02020602080505020303" pitchFamily="18" charset="0"/>
              </a:rPr>
              <a:t>Debido a que nos da la curva y no la ecuación es necesario estimar y por regresión hallar la ecuación,</a:t>
            </a:r>
            <a:br>
              <a:rPr lang="es-ES" dirty="0">
                <a:latin typeface="Baskerville Old Face" panose="02020602080505020303" pitchFamily="18" charset="0"/>
              </a:rPr>
            </a:br>
            <a:r>
              <a:rPr lang="es-ES" dirty="0">
                <a:latin typeface="Baskerville Old Face" panose="02020602080505020303" pitchFamily="18" charset="0"/>
              </a:rPr>
              <a:t>en nuestro caso usaremos Excel, para eso ingresamos datos de la curva de Alcohol, la mayor cantidad</a:t>
            </a:r>
            <a:br>
              <a:rPr lang="es-ES" dirty="0">
                <a:latin typeface="Baskerville Old Face" panose="02020602080505020303" pitchFamily="18" charset="0"/>
              </a:rPr>
            </a:br>
            <a:r>
              <a:rPr lang="es-ES" dirty="0">
                <a:latin typeface="Baskerville Old Face" panose="02020602080505020303" pitchFamily="18" charset="0"/>
              </a:rPr>
              <a:t>de puntos que podamos, y graficamos en Excel. Agregamos línea de tendencia y escogemos ecuación</a:t>
            </a:r>
            <a:br>
              <a:rPr lang="es-ES" dirty="0">
                <a:latin typeface="Baskerville Old Face" panose="02020602080505020303" pitchFamily="18" charset="0"/>
              </a:rPr>
            </a:br>
            <a:r>
              <a:rPr lang="es-ES" dirty="0">
                <a:latin typeface="Baskerville Old Face" panose="02020602080505020303" pitchFamily="18" charset="0"/>
              </a:rPr>
              <a:t>potencial </a:t>
            </a:r>
            <a:br>
              <a:rPr lang="es-ES" dirty="0"/>
            </a:br>
            <a:endParaRPr lang="es-MX" dirty="0"/>
          </a:p>
        </p:txBody>
      </p:sp>
      <p:pic>
        <p:nvPicPr>
          <p:cNvPr id="5" name="Picture 4">
            <a:extLst>
              <a:ext uri="{FF2B5EF4-FFF2-40B4-BE49-F238E27FC236}">
                <a16:creationId xmlns:a16="http://schemas.microsoft.com/office/drawing/2014/main" id="{3D2C3D37-7378-4D64-8E7D-ED0EA3AAC792}"/>
              </a:ext>
            </a:extLst>
          </p:cNvPr>
          <p:cNvPicPr>
            <a:picLocks noChangeAspect="1"/>
          </p:cNvPicPr>
          <p:nvPr/>
        </p:nvPicPr>
        <p:blipFill>
          <a:blip r:embed="rId2"/>
          <a:stretch>
            <a:fillRect/>
          </a:stretch>
        </p:blipFill>
        <p:spPr>
          <a:xfrm>
            <a:off x="2371999" y="1299333"/>
            <a:ext cx="6679236" cy="4042954"/>
          </a:xfrm>
          <a:prstGeom prst="rect">
            <a:avLst/>
          </a:prstGeom>
        </p:spPr>
      </p:pic>
      <p:pic>
        <p:nvPicPr>
          <p:cNvPr id="7" name="Picture 6">
            <a:extLst>
              <a:ext uri="{FF2B5EF4-FFF2-40B4-BE49-F238E27FC236}">
                <a16:creationId xmlns:a16="http://schemas.microsoft.com/office/drawing/2014/main" id="{974F3A7A-9C28-43FD-BE2A-00ED0DCCAE56}"/>
              </a:ext>
            </a:extLst>
          </p:cNvPr>
          <p:cNvPicPr>
            <a:picLocks noChangeAspect="1"/>
          </p:cNvPicPr>
          <p:nvPr/>
        </p:nvPicPr>
        <p:blipFill>
          <a:blip r:embed="rId3"/>
          <a:stretch>
            <a:fillRect/>
          </a:stretch>
        </p:blipFill>
        <p:spPr>
          <a:xfrm>
            <a:off x="1158667" y="5558667"/>
            <a:ext cx="9105900" cy="1019175"/>
          </a:xfrm>
          <a:prstGeom prst="rect">
            <a:avLst/>
          </a:prstGeom>
        </p:spPr>
      </p:pic>
    </p:spTree>
    <p:extLst>
      <p:ext uri="{BB962C8B-B14F-4D97-AF65-F5344CB8AC3E}">
        <p14:creationId xmlns:p14="http://schemas.microsoft.com/office/powerpoint/2010/main" val="23258226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B12C04-BA0C-4A3D-8B5E-BACE51CB3170}"/>
              </a:ext>
            </a:extLst>
          </p:cNvPr>
          <p:cNvPicPr>
            <a:picLocks noGrp="1" noChangeAspect="1"/>
          </p:cNvPicPr>
          <p:nvPr>
            <p:ph idx="1"/>
          </p:nvPr>
        </p:nvPicPr>
        <p:blipFill>
          <a:blip r:embed="rId2"/>
          <a:stretch>
            <a:fillRect/>
          </a:stretch>
        </p:blipFill>
        <p:spPr>
          <a:xfrm>
            <a:off x="3688936" y="1136408"/>
            <a:ext cx="3648075" cy="1419225"/>
          </a:xfrm>
          <a:prstGeom prst="rect">
            <a:avLst/>
          </a:prstGeom>
        </p:spPr>
      </p:pic>
      <p:sp>
        <p:nvSpPr>
          <p:cNvPr id="5" name="Rectangle 4">
            <a:extLst>
              <a:ext uri="{FF2B5EF4-FFF2-40B4-BE49-F238E27FC236}">
                <a16:creationId xmlns:a16="http://schemas.microsoft.com/office/drawing/2014/main" id="{0C0DE397-5240-4BC5-9FA9-2D425A5916A9}"/>
              </a:ext>
            </a:extLst>
          </p:cNvPr>
          <p:cNvSpPr/>
          <p:nvPr/>
        </p:nvSpPr>
        <p:spPr>
          <a:xfrm>
            <a:off x="212035" y="272463"/>
            <a:ext cx="11635407" cy="923330"/>
          </a:xfrm>
          <a:prstGeom prst="rect">
            <a:avLst/>
          </a:prstGeom>
        </p:spPr>
        <p:txBody>
          <a:bodyPr wrap="square">
            <a:spAutoFit/>
          </a:bodyPr>
          <a:lstStyle/>
          <a:p>
            <a:r>
              <a:rPr lang="es-ES" dirty="0"/>
              <a:t> Para calcular el valor de </a:t>
            </a:r>
            <a:r>
              <a:rPr lang="es-ES" dirty="0" err="1"/>
              <a:t>Rs</a:t>
            </a:r>
            <a:r>
              <a:rPr lang="es-ES" dirty="0"/>
              <a:t> despejamos la ecuación del divisor de voltaje que forma el sensor con la resistencia de carga RL que en la mayora de módulos es de 1K. </a:t>
            </a:r>
            <a:br>
              <a:rPr lang="es-ES" dirty="0"/>
            </a:br>
            <a:endParaRPr lang="es-MX" dirty="0"/>
          </a:p>
        </p:txBody>
      </p:sp>
      <p:sp>
        <p:nvSpPr>
          <p:cNvPr id="6" name="Rectangle 5">
            <a:extLst>
              <a:ext uri="{FF2B5EF4-FFF2-40B4-BE49-F238E27FC236}">
                <a16:creationId xmlns:a16="http://schemas.microsoft.com/office/drawing/2014/main" id="{FC496EED-731B-49BE-BB9F-C45FCB59CF26}"/>
              </a:ext>
            </a:extLst>
          </p:cNvPr>
          <p:cNvSpPr/>
          <p:nvPr/>
        </p:nvSpPr>
        <p:spPr>
          <a:xfrm>
            <a:off x="344556" y="2634466"/>
            <a:ext cx="11502887" cy="2031325"/>
          </a:xfrm>
          <a:prstGeom prst="rect">
            <a:avLst/>
          </a:prstGeom>
        </p:spPr>
        <p:txBody>
          <a:bodyPr wrap="square">
            <a:spAutoFit/>
          </a:bodyPr>
          <a:lstStyle/>
          <a:p>
            <a:r>
              <a:rPr lang="es-ES" dirty="0"/>
              <a:t>El valor de Ro se calcula en laboratorio, Ro es el valor de </a:t>
            </a:r>
            <a:r>
              <a:rPr lang="es-ES" dirty="0" err="1"/>
              <a:t>Rs</a:t>
            </a:r>
            <a:r>
              <a:rPr lang="es-ES" dirty="0"/>
              <a:t> cuando se usa una muestra de aire con 0.4mg/L. Y hay que hacer esto para cada sensor tomaremos la forma que tiene e </a:t>
            </a:r>
            <a:r>
              <a:rPr lang="es-ES" dirty="0" err="1"/>
              <a:t>inclusopuesto</a:t>
            </a:r>
            <a:r>
              <a:rPr lang="es-ES" dirty="0"/>
              <a:t> que Ro es diferente en cada sensor. Otra forma de calibrar es usando concentraciones conocidas, para esto es necesario en el caso del sensor de alcohol usar un alcoholímetro para calibrarlo. Para esto no es necesario hacer la </a:t>
            </a:r>
            <a:r>
              <a:rPr lang="es-ES" dirty="0" err="1"/>
              <a:t>regresin</a:t>
            </a:r>
            <a:r>
              <a:rPr lang="es-ES" dirty="0"/>
              <a:t> de la curva que nos da el </a:t>
            </a:r>
            <a:r>
              <a:rPr lang="es-ES" dirty="0" err="1"/>
              <a:t>datasheet</a:t>
            </a:r>
            <a:r>
              <a:rPr lang="es-ES" dirty="0"/>
              <a:t> la cual es válida siempre y cuando se mida en las condiciones indicadas. De dicha curva solo  Ro lo consideramos como constante. La ecuación seria de la siguiente forma. </a:t>
            </a:r>
            <a:br>
              <a:rPr lang="es-ES" dirty="0"/>
            </a:br>
            <a:endParaRPr lang="es-MX" dirty="0"/>
          </a:p>
        </p:txBody>
      </p:sp>
      <p:pic>
        <p:nvPicPr>
          <p:cNvPr id="7" name="Picture 6">
            <a:extLst>
              <a:ext uri="{FF2B5EF4-FFF2-40B4-BE49-F238E27FC236}">
                <a16:creationId xmlns:a16="http://schemas.microsoft.com/office/drawing/2014/main" id="{78A5EF84-1211-445C-A03D-4500DB86591F}"/>
              </a:ext>
            </a:extLst>
          </p:cNvPr>
          <p:cNvPicPr>
            <a:picLocks noChangeAspect="1"/>
          </p:cNvPicPr>
          <p:nvPr/>
        </p:nvPicPr>
        <p:blipFill>
          <a:blip r:embed="rId3"/>
          <a:stretch>
            <a:fillRect/>
          </a:stretch>
        </p:blipFill>
        <p:spPr>
          <a:xfrm>
            <a:off x="4284248" y="4215217"/>
            <a:ext cx="2457450" cy="666750"/>
          </a:xfrm>
          <a:prstGeom prst="rect">
            <a:avLst/>
          </a:prstGeom>
        </p:spPr>
      </p:pic>
      <p:sp>
        <p:nvSpPr>
          <p:cNvPr id="8" name="Rectangle 7">
            <a:extLst>
              <a:ext uri="{FF2B5EF4-FFF2-40B4-BE49-F238E27FC236}">
                <a16:creationId xmlns:a16="http://schemas.microsoft.com/office/drawing/2014/main" id="{EE913604-4A5D-4FE1-8135-8DC490DCCB31}"/>
              </a:ext>
            </a:extLst>
          </p:cNvPr>
          <p:cNvSpPr/>
          <p:nvPr/>
        </p:nvSpPr>
        <p:spPr>
          <a:xfrm>
            <a:off x="437321" y="4881967"/>
            <a:ext cx="11410121" cy="1754326"/>
          </a:xfrm>
          <a:prstGeom prst="rect">
            <a:avLst/>
          </a:prstGeom>
        </p:spPr>
        <p:txBody>
          <a:bodyPr wrap="square">
            <a:spAutoFit/>
          </a:bodyPr>
          <a:lstStyle/>
          <a:p>
            <a:r>
              <a:rPr lang="es-ES" dirty="0"/>
              <a:t>Para calcular las constantes a y b solo necesitamos tomar dos muestras, con nuestro sensor medimos el </a:t>
            </a:r>
            <a:r>
              <a:rPr lang="es-ES" dirty="0" err="1"/>
              <a:t>Rs</a:t>
            </a:r>
            <a:r>
              <a:rPr lang="es-ES" dirty="0"/>
              <a:t> de dichas muestras y con el alcoholímetro calculamos el valor correspondiente de concentración de alcohol para dichas muestras. Con esos dos puntos ingresamos a la ecuación y calculamos las dos constantes. Las dos formas anteriores son la forma correcta de calibrar nuestro sensor, hallando Ro con una muestra 0.4mg/L o usando un alcoholímetro para tomar muestras de referencia. </a:t>
            </a:r>
            <a:br>
              <a:rPr lang="es-ES" dirty="0"/>
            </a:br>
            <a:endParaRPr lang="es-MX" dirty="0"/>
          </a:p>
        </p:txBody>
      </p:sp>
    </p:spTree>
    <p:extLst>
      <p:ext uri="{BB962C8B-B14F-4D97-AF65-F5344CB8AC3E}">
        <p14:creationId xmlns:p14="http://schemas.microsoft.com/office/powerpoint/2010/main" val="864508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97B1-309D-47D9-98F3-4E995667EE5E}"/>
              </a:ext>
            </a:extLst>
          </p:cNvPr>
          <p:cNvSpPr>
            <a:spLocks noGrp="1"/>
          </p:cNvSpPr>
          <p:nvPr>
            <p:ph type="title"/>
          </p:nvPr>
        </p:nvSpPr>
        <p:spPr>
          <a:xfrm>
            <a:off x="685801" y="609601"/>
            <a:ext cx="10131425" cy="927652"/>
          </a:xfrm>
        </p:spPr>
        <p:txBody>
          <a:bodyPr/>
          <a:lstStyle/>
          <a:p>
            <a:r>
              <a:rPr lang="es-ES" dirty="0"/>
              <a:t>Pero…</a:t>
            </a:r>
            <a:endParaRPr lang="es-MX" dirty="0"/>
          </a:p>
        </p:txBody>
      </p:sp>
      <p:sp>
        <p:nvSpPr>
          <p:cNvPr id="3" name="Content Placeholder 2">
            <a:extLst>
              <a:ext uri="{FF2B5EF4-FFF2-40B4-BE49-F238E27FC236}">
                <a16:creationId xmlns:a16="http://schemas.microsoft.com/office/drawing/2014/main" id="{25DD9837-1701-493D-B59C-4F978A5E3CC5}"/>
              </a:ext>
            </a:extLst>
          </p:cNvPr>
          <p:cNvSpPr>
            <a:spLocks noGrp="1"/>
          </p:cNvSpPr>
          <p:nvPr>
            <p:ph idx="1"/>
          </p:nvPr>
        </p:nvSpPr>
        <p:spPr>
          <a:xfrm>
            <a:off x="526775" y="975875"/>
            <a:ext cx="10777329" cy="3649133"/>
          </a:xfrm>
        </p:spPr>
        <p:txBody>
          <a:bodyPr/>
          <a:lstStyle/>
          <a:p>
            <a:pPr algn="just"/>
            <a:r>
              <a:rPr lang="es-ES" dirty="0"/>
              <a:t>Pero para no dejar inconcluso nuestra práctica abusaremos de otro método para conseguir de forma aproximada el valor de </a:t>
            </a:r>
            <a:r>
              <a:rPr lang="es-ES" i="1" dirty="0"/>
              <a:t>Ro </a:t>
            </a:r>
            <a:r>
              <a:rPr lang="es-ES" dirty="0"/>
              <a:t>y así tener la ecuación resuelta. En el gráfico de la ecuación potencial observamos que el valor de </a:t>
            </a:r>
            <a:r>
              <a:rPr lang="es-ES" i="1" dirty="0" err="1"/>
              <a:t>Rs</a:t>
            </a:r>
            <a:r>
              <a:rPr lang="es-ES" i="1" dirty="0"/>
              <a:t>/Ro </a:t>
            </a:r>
            <a:r>
              <a:rPr lang="es-ES" dirty="0"/>
              <a:t>se acerca a 0.1 para valores superiores a la máxima concentración de alcohol que el sensor puede censar, en los puntos cercanos a este punto, la variación de </a:t>
            </a:r>
            <a:r>
              <a:rPr lang="es-ES" dirty="0" err="1"/>
              <a:t>Rs</a:t>
            </a:r>
            <a:r>
              <a:rPr lang="es-ES" dirty="0"/>
              <a:t>/Ro es mínima por lo que los errores que podamos tener acá para calcular Ro son pequeños. Entonces asumiendo que el sensor se satura con 10mg/L al cual según la gráfica le corresponde un </a:t>
            </a:r>
            <a:r>
              <a:rPr lang="es-ES" i="1" dirty="0" err="1"/>
              <a:t>Rs</a:t>
            </a:r>
            <a:r>
              <a:rPr lang="es-ES" i="1" dirty="0"/>
              <a:t>/Ro </a:t>
            </a:r>
            <a:r>
              <a:rPr lang="es-ES" dirty="0"/>
              <a:t>de 0.12, los puntos cercanos por mayor variación de alcohol que exista el </a:t>
            </a:r>
            <a:r>
              <a:rPr lang="es-ES" i="1" dirty="0" err="1"/>
              <a:t>Rs</a:t>
            </a:r>
            <a:r>
              <a:rPr lang="es-ES" i="1" dirty="0"/>
              <a:t>/Ro </a:t>
            </a:r>
            <a:r>
              <a:rPr lang="es-ES" dirty="0"/>
              <a:t>tendrá variaciones mínimas. Para estar en este punto generamos un ambiente con bastante alcohol y si medimos con nuestro sensor obtendremos un voltaje de 3.02, que equivale a un </a:t>
            </a:r>
            <a:r>
              <a:rPr lang="es-ES" i="1" dirty="0" err="1"/>
              <a:t>Rs</a:t>
            </a:r>
            <a:r>
              <a:rPr lang="es-ES" dirty="0"/>
              <a:t>=655Ω, entonces:</a:t>
            </a:r>
          </a:p>
          <a:p>
            <a:pPr algn="just"/>
            <a:endParaRPr lang="es-ES" dirty="0"/>
          </a:p>
        </p:txBody>
      </p:sp>
      <p:pic>
        <p:nvPicPr>
          <p:cNvPr id="4" name="Picture 3">
            <a:extLst>
              <a:ext uri="{FF2B5EF4-FFF2-40B4-BE49-F238E27FC236}">
                <a16:creationId xmlns:a16="http://schemas.microsoft.com/office/drawing/2014/main" id="{6E347BE0-FB2A-44BE-80CB-CBD90664B6B8}"/>
              </a:ext>
            </a:extLst>
          </p:cNvPr>
          <p:cNvPicPr>
            <a:picLocks noChangeAspect="1"/>
          </p:cNvPicPr>
          <p:nvPr/>
        </p:nvPicPr>
        <p:blipFill>
          <a:blip r:embed="rId2"/>
          <a:stretch>
            <a:fillRect/>
          </a:stretch>
        </p:blipFill>
        <p:spPr>
          <a:xfrm>
            <a:off x="2938876" y="4036620"/>
            <a:ext cx="5953125" cy="514350"/>
          </a:xfrm>
          <a:prstGeom prst="rect">
            <a:avLst/>
          </a:prstGeom>
        </p:spPr>
      </p:pic>
      <p:sp>
        <p:nvSpPr>
          <p:cNvPr id="5" name="Rectangle 4">
            <a:extLst>
              <a:ext uri="{FF2B5EF4-FFF2-40B4-BE49-F238E27FC236}">
                <a16:creationId xmlns:a16="http://schemas.microsoft.com/office/drawing/2014/main" id="{AA333CBD-1D98-48A8-A280-02F3D17D6CFB}"/>
              </a:ext>
            </a:extLst>
          </p:cNvPr>
          <p:cNvSpPr/>
          <p:nvPr/>
        </p:nvSpPr>
        <p:spPr>
          <a:xfrm>
            <a:off x="1086678" y="4991282"/>
            <a:ext cx="10508973" cy="1477328"/>
          </a:xfrm>
          <a:prstGeom prst="rect">
            <a:avLst/>
          </a:prstGeom>
        </p:spPr>
        <p:txBody>
          <a:bodyPr wrap="square">
            <a:spAutoFit/>
          </a:bodyPr>
          <a:lstStyle/>
          <a:p>
            <a:r>
              <a:rPr lang="es-ES" dirty="0"/>
              <a:t>Con Ro calculado, ya tenemos una solución de la ecuación y con esto podemos obtener los valores</a:t>
            </a:r>
            <a:br>
              <a:rPr lang="es-ES" dirty="0"/>
            </a:br>
            <a:r>
              <a:rPr lang="es-ES" dirty="0"/>
              <a:t>aproximados de concentración de alcohol. Cualquiera sea el método de calcular la ecuación se deberá de ingresarlo y modificar la ecuación en el programa, luego obtenemos los siguientes datos: </a:t>
            </a:r>
            <a:br>
              <a:rPr lang="es-ES" dirty="0"/>
            </a:br>
            <a:r>
              <a:rPr lang="es-ES" dirty="0"/>
              <a:t> </a:t>
            </a:r>
            <a:br>
              <a:rPr lang="es-ES" dirty="0"/>
            </a:br>
            <a:endParaRPr lang="es-MX" dirty="0"/>
          </a:p>
        </p:txBody>
      </p:sp>
    </p:spTree>
    <p:extLst>
      <p:ext uri="{BB962C8B-B14F-4D97-AF65-F5344CB8AC3E}">
        <p14:creationId xmlns:p14="http://schemas.microsoft.com/office/powerpoint/2010/main" val="8090220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769B-15A9-431F-A8C0-7699E225DAA9}"/>
              </a:ext>
            </a:extLst>
          </p:cNvPr>
          <p:cNvSpPr>
            <a:spLocks noGrp="1"/>
          </p:cNvSpPr>
          <p:nvPr>
            <p:ph type="title"/>
          </p:nvPr>
        </p:nvSpPr>
        <p:spPr>
          <a:xfrm>
            <a:off x="712306" y="95017"/>
            <a:ext cx="10131425" cy="1456267"/>
          </a:xfrm>
        </p:spPr>
        <p:txBody>
          <a:bodyPr/>
          <a:lstStyle/>
          <a:p>
            <a:r>
              <a:rPr lang="es-ES" dirty="0"/>
              <a:t>¿Cómo cambia la resistencia del material? </a:t>
            </a:r>
            <a:endParaRPr lang="es-MX" dirty="0"/>
          </a:p>
        </p:txBody>
      </p:sp>
      <p:pic>
        <p:nvPicPr>
          <p:cNvPr id="9" name="Content Placeholder 8">
            <a:extLst>
              <a:ext uri="{FF2B5EF4-FFF2-40B4-BE49-F238E27FC236}">
                <a16:creationId xmlns:a16="http://schemas.microsoft.com/office/drawing/2014/main" id="{0F81EACA-5AE6-44F7-9283-0410B8B8E929}"/>
              </a:ext>
            </a:extLst>
          </p:cNvPr>
          <p:cNvPicPr>
            <a:picLocks noGrp="1" noChangeAspect="1"/>
          </p:cNvPicPr>
          <p:nvPr>
            <p:ph idx="1"/>
          </p:nvPr>
        </p:nvPicPr>
        <p:blipFill>
          <a:blip r:embed="rId2"/>
          <a:stretch>
            <a:fillRect/>
          </a:stretch>
        </p:blipFill>
        <p:spPr>
          <a:xfrm>
            <a:off x="1934818" y="1193246"/>
            <a:ext cx="7734439" cy="3829305"/>
          </a:xfrm>
        </p:spPr>
      </p:pic>
      <p:sp>
        <p:nvSpPr>
          <p:cNvPr id="10" name="Rectangle 9">
            <a:extLst>
              <a:ext uri="{FF2B5EF4-FFF2-40B4-BE49-F238E27FC236}">
                <a16:creationId xmlns:a16="http://schemas.microsoft.com/office/drawing/2014/main" id="{9E79E3B8-06CA-4959-9A71-3E83BD0FCE05}"/>
              </a:ext>
            </a:extLst>
          </p:cNvPr>
          <p:cNvSpPr/>
          <p:nvPr/>
        </p:nvSpPr>
        <p:spPr>
          <a:xfrm>
            <a:off x="1239078" y="5103674"/>
            <a:ext cx="9125918" cy="1754326"/>
          </a:xfrm>
          <a:prstGeom prst="rect">
            <a:avLst/>
          </a:prstGeom>
        </p:spPr>
        <p:txBody>
          <a:bodyPr wrap="square">
            <a:spAutoFit/>
          </a:bodyPr>
          <a:lstStyle/>
          <a:p>
            <a:r>
              <a:rPr lang="es-ES" dirty="0">
                <a:latin typeface="Baskerville Old Face" panose="02020602080505020303" pitchFamily="18" charset="0"/>
              </a:rPr>
              <a:t>Cabe mencionar nuevamente que todos los sensores MQ como los MQ-2, MQ-3, MQ-7, MQ- 135, </a:t>
            </a:r>
            <a:r>
              <a:rPr lang="es-ES" dirty="0" err="1">
                <a:latin typeface="Baskerville Old Face" panose="02020602080505020303" pitchFamily="18" charset="0"/>
              </a:rPr>
              <a:t>etc</a:t>
            </a:r>
            <a:r>
              <a:rPr lang="es-ES" dirty="0">
                <a:latin typeface="Baskerville Old Face" panose="02020602080505020303" pitchFamily="18" charset="0"/>
              </a:rPr>
              <a:t> tienen su propia curva y las cuales lo pueden encontrar en sus </a:t>
            </a:r>
            <a:r>
              <a:rPr lang="es-ES" dirty="0" err="1">
                <a:latin typeface="Baskerville Old Face" panose="02020602080505020303" pitchFamily="18" charset="0"/>
              </a:rPr>
              <a:t>datasheet</a:t>
            </a:r>
            <a:r>
              <a:rPr lang="es-ES" dirty="0">
                <a:latin typeface="Baskerville Old Face" panose="02020602080505020303" pitchFamily="18" charset="0"/>
              </a:rPr>
              <a:t> correspondientes. Y la forma correcta de calibrar nuestros MQ es usar un instrumento maestro para tomar muestras y con estos puntos calcular las constantes de la curva y no exactamente lo que se hizo aquí tomar valores aproximados porque puede que haya errores muy grandes. </a:t>
            </a:r>
            <a:br>
              <a:rPr lang="es-ES" dirty="0">
                <a:latin typeface="Baskerville Old Face" panose="02020602080505020303" pitchFamily="18" charset="0"/>
              </a:rPr>
            </a:br>
            <a:endParaRPr lang="es-MX" dirty="0">
              <a:latin typeface="Baskerville Old Face" panose="02020602080505020303" pitchFamily="18" charset="0"/>
            </a:endParaRPr>
          </a:p>
        </p:txBody>
      </p:sp>
    </p:spTree>
    <p:extLst>
      <p:ext uri="{BB962C8B-B14F-4D97-AF65-F5344CB8AC3E}">
        <p14:creationId xmlns:p14="http://schemas.microsoft.com/office/powerpoint/2010/main" val="7729151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1000"/>
                                        <p:tgtEl>
                                          <p:spTgt spid="10">
                                            <p:txEl>
                                              <p:pRg st="0" end="0"/>
                                            </p:txEl>
                                          </p:spTgt>
                                        </p:tgtEl>
                                      </p:cBhvr>
                                    </p:animEffect>
                                    <p:anim calcmode="lin" valueType="num">
                                      <p:cBhvr>
                                        <p:cTn id="2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213</TotalTime>
  <Words>853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Baskerville Old Face</vt:lpstr>
      <vt:lpstr>Calibri</vt:lpstr>
      <vt:lpstr>Calibri Light</vt:lpstr>
      <vt:lpstr>Celestial</vt:lpstr>
      <vt:lpstr>PROYECTO DE PRÁCTICA:  calibración de un Sensor de alcohol</vt:lpstr>
      <vt:lpstr>¿Partes por millón?</vt:lpstr>
      <vt:lpstr>Sensor mq-2 </vt:lpstr>
      <vt:lpstr>Microcontrolador: El cerebro de nuestro proceso.</vt:lpstr>
      <vt:lpstr>¿Qué hace esto posible?</vt:lpstr>
      <vt:lpstr>PowerPoint Presentation</vt:lpstr>
      <vt:lpstr>PowerPoint Presentation</vt:lpstr>
      <vt:lpstr>Pero…</vt:lpstr>
      <vt:lpstr>¿Cómo cambia la resistencia del material?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PRÁCTICA:  calibración de un Sensor de alcohol</dc:title>
  <dc:creator>Lnvo-PC</dc:creator>
  <cp:lastModifiedBy>Lnvo-PC</cp:lastModifiedBy>
  <cp:revision>14</cp:revision>
  <dcterms:created xsi:type="dcterms:W3CDTF">2017-12-07T07:02:08Z</dcterms:created>
  <dcterms:modified xsi:type="dcterms:W3CDTF">2017-12-07T10:35:56Z</dcterms:modified>
</cp:coreProperties>
</file>