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C315-60CF-41E5-A52A-DBDD9E0821E3}"/>
              </a:ext>
            </a:extLst>
          </p:cNvPr>
          <p:cNvSpPr>
            <a:spLocks noGrp="1"/>
          </p:cNvSpPr>
          <p:nvPr>
            <p:ph type="ctrTitle"/>
          </p:nvPr>
        </p:nvSpPr>
        <p:spPr>
          <a:xfrm>
            <a:off x="677479" y="874644"/>
            <a:ext cx="10572000" cy="2971051"/>
          </a:xfrm>
        </p:spPr>
        <p:txBody>
          <a:bodyPr/>
          <a:lstStyle/>
          <a:p>
            <a:pPr algn="ctr"/>
            <a:br>
              <a:rPr lang="es-ES" sz="4400" dirty="0">
                <a:latin typeface="Times New Roman" panose="02020603050405020304" pitchFamily="18" charset="0"/>
                <a:cs typeface="Times New Roman" panose="02020603050405020304" pitchFamily="18" charset="0"/>
              </a:rPr>
            </a:br>
            <a:br>
              <a:rPr lang="es-ES" sz="4400" dirty="0">
                <a:latin typeface="Times New Roman" panose="02020603050405020304" pitchFamily="18" charset="0"/>
                <a:cs typeface="Times New Roman" panose="02020603050405020304" pitchFamily="18" charset="0"/>
              </a:rPr>
            </a:br>
            <a:br>
              <a:rPr lang="es-ES" sz="4400" dirty="0">
                <a:latin typeface="Times New Roman" panose="02020603050405020304" pitchFamily="18" charset="0"/>
                <a:cs typeface="Times New Roman" panose="02020603050405020304" pitchFamily="18" charset="0"/>
              </a:rPr>
            </a:br>
            <a:r>
              <a:rPr lang="es-ES" sz="4400" dirty="0">
                <a:latin typeface="Times New Roman" panose="02020603050405020304" pitchFamily="18" charset="0"/>
                <a:cs typeface="Times New Roman" panose="02020603050405020304" pitchFamily="18" charset="0"/>
              </a:rPr>
              <a:t>Escuela Superior de Física y Matemáticas</a:t>
            </a:r>
            <a:br>
              <a:rPr lang="es-ES" sz="4400" dirty="0">
                <a:latin typeface="Times New Roman" panose="02020603050405020304" pitchFamily="18" charset="0"/>
                <a:cs typeface="Times New Roman" panose="02020603050405020304" pitchFamily="18" charset="0"/>
              </a:rPr>
            </a:br>
            <a:br>
              <a:rPr lang="es-ES" sz="4400" dirty="0">
                <a:latin typeface="Times New Roman" panose="02020603050405020304" pitchFamily="18" charset="0"/>
                <a:cs typeface="Times New Roman" panose="02020603050405020304" pitchFamily="18" charset="0"/>
              </a:rPr>
            </a:br>
            <a:r>
              <a:rPr lang="es-ES" sz="4400" dirty="0">
                <a:latin typeface="Times New Roman" panose="02020603050405020304" pitchFamily="18" charset="0"/>
                <a:cs typeface="Times New Roman" panose="02020603050405020304" pitchFamily="18" charset="0"/>
              </a:rPr>
              <a:t>Proyecto de práctica:</a:t>
            </a:r>
            <a:br>
              <a:rPr lang="es-ES" sz="4400" dirty="0">
                <a:latin typeface="Times New Roman" panose="02020603050405020304" pitchFamily="18" charset="0"/>
                <a:cs typeface="Times New Roman" panose="02020603050405020304" pitchFamily="18" charset="0"/>
              </a:rPr>
            </a:br>
            <a:r>
              <a:rPr lang="es-ES" sz="4400" dirty="0">
                <a:latin typeface="Times New Roman" panose="02020603050405020304" pitchFamily="18" charset="0"/>
                <a:cs typeface="Times New Roman" panose="02020603050405020304" pitchFamily="18" charset="0"/>
              </a:rPr>
              <a:t>Termómetro digital.</a:t>
            </a:r>
            <a:endParaRPr lang="es-MX"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E75BB6B-BCE4-479D-B76E-A45435D406A2}"/>
              </a:ext>
            </a:extLst>
          </p:cNvPr>
          <p:cNvSpPr>
            <a:spLocks noGrp="1"/>
          </p:cNvSpPr>
          <p:nvPr>
            <p:ph type="subTitle" idx="1"/>
          </p:nvPr>
        </p:nvSpPr>
        <p:spPr>
          <a:xfrm>
            <a:off x="810001" y="5280847"/>
            <a:ext cx="10572000" cy="868162"/>
          </a:xfrm>
        </p:spPr>
        <p:txBody>
          <a:bodyPr>
            <a:normAutofit/>
          </a:bodyPr>
          <a:lstStyle/>
          <a:p>
            <a:r>
              <a:rPr lang="es-ES" dirty="0">
                <a:latin typeface="Times New Roman" panose="02020603050405020304" pitchFamily="18" charset="0"/>
                <a:cs typeface="Times New Roman" panose="02020603050405020304" pitchFamily="18" charset="0"/>
              </a:rPr>
              <a:t>Alumno: Flores Rodríguez Jaziel David.				 Laboratorio de Física 2.</a:t>
            </a:r>
          </a:p>
          <a:p>
            <a:r>
              <a:rPr lang="es-ES" dirty="0">
                <a:latin typeface="Times New Roman" panose="02020603050405020304" pitchFamily="18" charset="0"/>
                <a:cs typeface="Times New Roman" panose="02020603050405020304" pitchFamily="18" charset="0"/>
              </a:rPr>
              <a:t>Profesor: Salvador Tirado Guerra.  					Grupo: 2IFM1B</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67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09FA-F1D1-4283-8DBF-BE5E7FC424D7}"/>
              </a:ext>
            </a:extLst>
          </p:cNvPr>
          <p:cNvSpPr>
            <a:spLocks noGrp="1"/>
          </p:cNvSpPr>
          <p:nvPr>
            <p:ph type="title"/>
          </p:nvPr>
        </p:nvSpPr>
        <p:spPr/>
        <p:txBody>
          <a:bodyPr/>
          <a:lstStyle/>
          <a:p>
            <a:r>
              <a:rPr lang="es-ES" dirty="0"/>
              <a:t>Conclusiones</a:t>
            </a:r>
            <a:endParaRPr lang="es-MX" dirty="0"/>
          </a:p>
        </p:txBody>
      </p:sp>
      <p:sp>
        <p:nvSpPr>
          <p:cNvPr id="3" name="Content Placeholder 2">
            <a:extLst>
              <a:ext uri="{FF2B5EF4-FFF2-40B4-BE49-F238E27FC236}">
                <a16:creationId xmlns:a16="http://schemas.microsoft.com/office/drawing/2014/main" id="{1E5346AB-74DE-4E2E-A0A4-B83566831FE7}"/>
              </a:ext>
            </a:extLst>
          </p:cNvPr>
          <p:cNvSpPr>
            <a:spLocks noGrp="1"/>
          </p:cNvSpPr>
          <p:nvPr>
            <p:ph idx="1"/>
          </p:nvPr>
        </p:nvSpPr>
        <p:spPr/>
        <p:txBody>
          <a:bodyPr/>
          <a:lstStyle/>
          <a:p>
            <a:r>
              <a:rPr lang="es-ES" dirty="0"/>
              <a:t>En este proyecto de práctica conseguimos medir la temperatura a partir de las propiedades eléctricas de un semiconductor, el cual, aunque no se arrojó un dato del todo preciso, es bastante aceptable porque se encontró un error del 8.7 %. Notamos que podría ser un poco más precisa la medida usando conectores </a:t>
            </a:r>
            <a:r>
              <a:rPr lang="es-ES" dirty="0" err="1"/>
              <a:t>molex</a:t>
            </a:r>
            <a:r>
              <a:rPr lang="es-ES" dirty="0"/>
              <a:t> hembra- macho, ya que es considerablemente más precisa la lectura cuando nuestro sensor está correctamente conectado o tiene buen contacto.</a:t>
            </a:r>
            <a:endParaRPr lang="es-MX" dirty="0"/>
          </a:p>
        </p:txBody>
      </p:sp>
    </p:spTree>
    <p:extLst>
      <p:ext uri="{BB962C8B-B14F-4D97-AF65-F5344CB8AC3E}">
        <p14:creationId xmlns:p14="http://schemas.microsoft.com/office/powerpoint/2010/main" val="207800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223F-A257-4B4F-B9AC-B02EE7491593}"/>
              </a:ext>
            </a:extLst>
          </p:cNvPr>
          <p:cNvSpPr>
            <a:spLocks noGrp="1"/>
          </p:cNvSpPr>
          <p:nvPr>
            <p:ph type="title"/>
          </p:nvPr>
        </p:nvSpPr>
        <p:spPr/>
        <p:txBody>
          <a:bodyPr/>
          <a:lstStyle/>
          <a:p>
            <a:r>
              <a:rPr lang="es-ES" sz="4400" b="0" dirty="0"/>
              <a:t>Temperatura.</a:t>
            </a:r>
            <a:endParaRPr lang="es-MX" sz="4400" b="0" dirty="0"/>
          </a:p>
        </p:txBody>
      </p:sp>
      <p:sp>
        <p:nvSpPr>
          <p:cNvPr id="3" name="Content Placeholder 2">
            <a:extLst>
              <a:ext uri="{FF2B5EF4-FFF2-40B4-BE49-F238E27FC236}">
                <a16:creationId xmlns:a16="http://schemas.microsoft.com/office/drawing/2014/main" id="{52A86695-F801-4AEE-8BB4-A11D64DFE41C}"/>
              </a:ext>
            </a:extLst>
          </p:cNvPr>
          <p:cNvSpPr>
            <a:spLocks noGrp="1"/>
          </p:cNvSpPr>
          <p:nvPr>
            <p:ph idx="1"/>
          </p:nvPr>
        </p:nvSpPr>
        <p:spPr>
          <a:xfrm>
            <a:off x="393025" y="2173357"/>
            <a:ext cx="10988973" cy="4399721"/>
          </a:xfrm>
        </p:spPr>
        <p:txBody>
          <a:bodyPr>
            <a:normAutofit lnSpcReduction="10000"/>
          </a:bodyPr>
          <a:lstStyle/>
          <a:p>
            <a:r>
              <a:rPr lang="es-ES" dirty="0"/>
              <a:t>El concepto de </a:t>
            </a:r>
            <a:r>
              <a:rPr lang="es-ES" b="1" dirty="0"/>
              <a:t>temperatura </a:t>
            </a:r>
            <a:r>
              <a:rPr lang="es-ES" dirty="0"/>
              <a:t>se origina en las ideas cualitativas de “caliente” y “frío” basadas en nuestro sentido del tacto. Un cuerpo que se siente caliente suele tener una temperatura más alta, que un cuerpo similar que se siente frío. Esto es un tanto vago y los sentidos pueden engañarse. Sin embargo, muchas propiedades de la materia que podemos </a:t>
            </a:r>
            <a:r>
              <a:rPr lang="es-ES" i="1" dirty="0"/>
              <a:t>medir </a:t>
            </a:r>
            <a:r>
              <a:rPr lang="es-ES" dirty="0"/>
              <a:t>dependen de la temperatura. </a:t>
            </a:r>
          </a:p>
          <a:p>
            <a:r>
              <a:rPr lang="es-ES" dirty="0"/>
              <a:t>La temperatura también se relaciona con la energía cinética de las moléculas de un material. En general, esta relación es muy compleja, por lo que no es un buen punto de partida para </a:t>
            </a:r>
            <a:r>
              <a:rPr lang="es-ES" i="1" dirty="0"/>
              <a:t>definir </a:t>
            </a:r>
            <a:r>
              <a:rPr lang="es-ES" dirty="0"/>
              <a:t>la temperatura. </a:t>
            </a:r>
          </a:p>
          <a:p>
            <a:r>
              <a:rPr lang="es-ES" dirty="0"/>
              <a:t>Para usar la temperatura como medida de calidez o de frialdad, necesitamos construir una escala de temperatura. Para ello, podemos usar cualquier propiedad medible de un sistema que varíe con su “calidez” o “frialdad”. Estas propiedades nos dan un número que varía con la calidez y la frialdad, así que pueden usarse para hacer un </a:t>
            </a:r>
            <a:r>
              <a:rPr lang="es-ES" b="1" dirty="0"/>
              <a:t>termómetro</a:t>
            </a:r>
            <a:r>
              <a:rPr lang="es-ES" dirty="0"/>
              <a:t> </a:t>
            </a:r>
            <a:br>
              <a:rPr lang="es-ES" dirty="0"/>
            </a:br>
            <a:br>
              <a:rPr lang="es-ES" dirty="0"/>
            </a:br>
            <a:br>
              <a:rPr lang="es-ES" dirty="0"/>
            </a:br>
            <a:endParaRPr lang="es-MX" dirty="0"/>
          </a:p>
        </p:txBody>
      </p:sp>
    </p:spTree>
    <p:extLst>
      <p:ext uri="{BB962C8B-B14F-4D97-AF65-F5344CB8AC3E}">
        <p14:creationId xmlns:p14="http://schemas.microsoft.com/office/powerpoint/2010/main" val="375357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90FD-CC4C-4297-A130-8F3D2D3B2978}"/>
              </a:ext>
            </a:extLst>
          </p:cNvPr>
          <p:cNvSpPr>
            <a:spLocks noGrp="1"/>
          </p:cNvSpPr>
          <p:nvPr>
            <p:ph type="title"/>
          </p:nvPr>
        </p:nvSpPr>
        <p:spPr/>
        <p:txBody>
          <a:bodyPr/>
          <a:lstStyle/>
          <a:p>
            <a:r>
              <a:rPr lang="es-ES" dirty="0"/>
              <a:t>Termómetro y la escala Celsius.</a:t>
            </a:r>
            <a:endParaRPr lang="es-MX" dirty="0"/>
          </a:p>
        </p:txBody>
      </p:sp>
      <p:sp>
        <p:nvSpPr>
          <p:cNvPr id="3" name="Content Placeholder 2">
            <a:extLst>
              <a:ext uri="{FF2B5EF4-FFF2-40B4-BE49-F238E27FC236}">
                <a16:creationId xmlns:a16="http://schemas.microsoft.com/office/drawing/2014/main" id="{8132BCF2-BF05-457D-8DAE-FCE64839229E}"/>
              </a:ext>
            </a:extLst>
          </p:cNvPr>
          <p:cNvSpPr>
            <a:spLocks noGrp="1"/>
          </p:cNvSpPr>
          <p:nvPr>
            <p:ph idx="1"/>
          </p:nvPr>
        </p:nvSpPr>
        <p:spPr>
          <a:xfrm>
            <a:off x="818712" y="2222287"/>
            <a:ext cx="10554574" cy="4417052"/>
          </a:xfrm>
        </p:spPr>
        <p:txBody>
          <a:bodyPr>
            <a:normAutofit/>
          </a:bodyPr>
          <a:lstStyle/>
          <a:p>
            <a:pPr algn="just"/>
            <a:r>
              <a:rPr lang="es-ES" dirty="0"/>
              <a:t>Como la </a:t>
            </a:r>
            <a:r>
              <a:rPr lang="es-ES" b="1" dirty="0"/>
              <a:t>temperatura</a:t>
            </a:r>
            <a:r>
              <a:rPr lang="es-ES" dirty="0"/>
              <a:t> es una magnitud referida a las nociones comunes de ”calor” la cual es medible mediante un  dispositivo  llamado termómetro.</a:t>
            </a:r>
          </a:p>
          <a:p>
            <a:pPr algn="just"/>
            <a:r>
              <a:rPr lang="es-ES" dirty="0"/>
              <a:t>El </a:t>
            </a:r>
            <a:r>
              <a:rPr lang="es-ES" b="1" dirty="0"/>
              <a:t>termómetro</a:t>
            </a:r>
            <a:r>
              <a:rPr lang="es-ES" dirty="0"/>
              <a:t> (del griego  θερμός  [</a:t>
            </a:r>
            <a:r>
              <a:rPr lang="es-ES" i="1" dirty="0"/>
              <a:t>thermos</a:t>
            </a:r>
            <a:r>
              <a:rPr lang="es-ES" dirty="0"/>
              <a:t>], «calor», y μέτρον [</a:t>
            </a:r>
            <a:r>
              <a:rPr lang="es-ES" i="1" dirty="0"/>
              <a:t>metron</a:t>
            </a:r>
            <a:r>
              <a:rPr lang="es-ES" dirty="0"/>
              <a:t>], «medida») es un instrumento de medición de temperatura. </a:t>
            </a:r>
          </a:p>
          <a:p>
            <a:pPr algn="just"/>
            <a:r>
              <a:rPr lang="es-ES" dirty="0"/>
              <a:t>Suponga que marcamos con “0” el nivel del líquido del termómetro a la temperatura de congelación del agua pura, y con “100” el nivel a la temperatura de ebullición, y luego dividimos la distancia entre ambos puntos en cien intervalos iguales llamados </a:t>
            </a:r>
            <a:r>
              <a:rPr lang="es-ES" i="1" dirty="0"/>
              <a:t>grados</a:t>
            </a:r>
            <a:r>
              <a:rPr lang="es-ES" dirty="0"/>
              <a:t>. El resultado es la </a:t>
            </a:r>
            <a:r>
              <a:rPr lang="es-ES" b="1" dirty="0"/>
              <a:t>escala de temperatura Celsius </a:t>
            </a:r>
            <a:r>
              <a:rPr lang="es-ES" dirty="0"/>
              <a:t>(antes llamada </a:t>
            </a:r>
            <a:r>
              <a:rPr lang="es-ES" i="1" dirty="0"/>
              <a:t>centígrada</a:t>
            </a:r>
            <a:r>
              <a:rPr lang="es-ES" dirty="0"/>
              <a:t>). La temperatura en la escala Celsius para un estado más frío que el agua al momento de congelarse es un número negativo. La escala Celsius se usa, tanto en la vida cotidiana como en la ciencia y la industria, en casi todo el mundo.</a:t>
            </a:r>
          </a:p>
          <a:p>
            <a:pPr marL="0" indent="0" algn="just">
              <a:buNone/>
            </a:pPr>
            <a:r>
              <a:rPr lang="es-ES" dirty="0"/>
              <a:t> </a:t>
            </a:r>
            <a:br>
              <a:rPr lang="es-ES" dirty="0"/>
            </a:br>
            <a:br>
              <a:rPr lang="es-ES" dirty="0"/>
            </a:br>
            <a:endParaRPr lang="es-ES" dirty="0"/>
          </a:p>
        </p:txBody>
      </p:sp>
    </p:spTree>
    <p:extLst>
      <p:ext uri="{BB962C8B-B14F-4D97-AF65-F5344CB8AC3E}">
        <p14:creationId xmlns:p14="http://schemas.microsoft.com/office/powerpoint/2010/main" val="247797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7169-0A19-4D3D-B98D-53ADDF83238F}"/>
              </a:ext>
            </a:extLst>
          </p:cNvPr>
          <p:cNvSpPr>
            <a:spLocks noGrp="1"/>
          </p:cNvSpPr>
          <p:nvPr>
            <p:ph type="title"/>
          </p:nvPr>
        </p:nvSpPr>
        <p:spPr/>
        <p:txBody>
          <a:bodyPr/>
          <a:lstStyle/>
          <a:p>
            <a:r>
              <a:rPr lang="es-ES" dirty="0"/>
              <a:t>¿Termistor o Termómetro digital?</a:t>
            </a:r>
            <a:endParaRPr lang="es-MX" dirty="0"/>
          </a:p>
        </p:txBody>
      </p:sp>
      <p:sp>
        <p:nvSpPr>
          <p:cNvPr id="3" name="Content Placeholder 2">
            <a:extLst>
              <a:ext uri="{FF2B5EF4-FFF2-40B4-BE49-F238E27FC236}">
                <a16:creationId xmlns:a16="http://schemas.microsoft.com/office/drawing/2014/main" id="{90B0186B-1866-42EA-8E1C-0F5470D03F59}"/>
              </a:ext>
            </a:extLst>
          </p:cNvPr>
          <p:cNvSpPr>
            <a:spLocks noGrp="1"/>
          </p:cNvSpPr>
          <p:nvPr>
            <p:ph idx="1"/>
          </p:nvPr>
        </p:nvSpPr>
        <p:spPr/>
        <p:txBody>
          <a:bodyPr/>
          <a:lstStyle/>
          <a:p>
            <a:pPr marL="0" indent="0">
              <a:buNone/>
            </a:pPr>
            <a:r>
              <a:rPr lang="es-ES" b="1" dirty="0"/>
              <a:t>Termistor</a:t>
            </a:r>
            <a:r>
              <a:rPr lang="es-ES" dirty="0"/>
              <a:t>: es un dispositivo que varía su resistencia eléctrica en función de la temperatura. Algunos termómetros hacen uso de circuitos integrados que contienen un termistor, como el LM35.</a:t>
            </a:r>
          </a:p>
          <a:p>
            <a:pPr marL="0" indent="0">
              <a:buNone/>
            </a:pPr>
            <a:r>
              <a:rPr lang="es-ES" b="1" dirty="0"/>
              <a:t>Termómetro digital</a:t>
            </a:r>
            <a:r>
              <a:rPr lang="es-ES" dirty="0"/>
              <a:t>: son aquellos que, valiéndose de dispositivos transductores como los mencionados, utilizan luego circuitos electrónicos para convertir en números las pequeñas variaciones de tensión obtenidas, mostrando finalmente la temperatura en un visualizador. Una de sus principales ventajas es que por no utilizar mercurio no contaminan el medio ambiente cuando son desechados.</a:t>
            </a:r>
          </a:p>
          <a:p>
            <a:pPr marL="0" indent="0">
              <a:buNone/>
            </a:pPr>
            <a:endParaRPr lang="es-MX" dirty="0"/>
          </a:p>
        </p:txBody>
      </p:sp>
    </p:spTree>
    <p:extLst>
      <p:ext uri="{BB962C8B-B14F-4D97-AF65-F5344CB8AC3E}">
        <p14:creationId xmlns:p14="http://schemas.microsoft.com/office/powerpoint/2010/main" val="51845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F98F-9B8C-4B5F-980F-948BBA775DC0}"/>
              </a:ext>
            </a:extLst>
          </p:cNvPr>
          <p:cNvSpPr>
            <a:spLocks noGrp="1"/>
          </p:cNvSpPr>
          <p:nvPr>
            <p:ph type="title"/>
          </p:nvPr>
        </p:nvSpPr>
        <p:spPr/>
        <p:txBody>
          <a:bodyPr/>
          <a:lstStyle/>
          <a:p>
            <a:r>
              <a:rPr lang="es-ES" dirty="0"/>
              <a:t>Sensor LM35.</a:t>
            </a:r>
            <a:endParaRPr lang="es-MX" dirty="0"/>
          </a:p>
        </p:txBody>
      </p:sp>
      <p:sp>
        <p:nvSpPr>
          <p:cNvPr id="3" name="Content Placeholder 2">
            <a:extLst>
              <a:ext uri="{FF2B5EF4-FFF2-40B4-BE49-F238E27FC236}">
                <a16:creationId xmlns:a16="http://schemas.microsoft.com/office/drawing/2014/main" id="{1A5B74F3-7391-48FE-AE46-521167B32279}"/>
              </a:ext>
            </a:extLst>
          </p:cNvPr>
          <p:cNvSpPr>
            <a:spLocks noGrp="1"/>
          </p:cNvSpPr>
          <p:nvPr>
            <p:ph idx="1"/>
          </p:nvPr>
        </p:nvSpPr>
        <p:spPr/>
        <p:txBody>
          <a:bodyPr/>
          <a:lstStyle/>
          <a:p>
            <a:r>
              <a:rPr lang="es-ES" dirty="0"/>
              <a:t>El </a:t>
            </a:r>
            <a:r>
              <a:rPr lang="es-ES" b="1" dirty="0"/>
              <a:t>LM35</a:t>
            </a:r>
            <a:r>
              <a:rPr lang="es-ES" dirty="0"/>
              <a:t> es un sensor de temperatura con una precisión calibrada de 1 </a:t>
            </a:r>
            <a:r>
              <a:rPr lang="es-ES" dirty="0" err="1"/>
              <a:t>ºC</a:t>
            </a:r>
            <a:r>
              <a:rPr lang="es-ES" dirty="0"/>
              <a:t>. Su rango de medición abarca desde -55 °C hasta 150 °C y opera </a:t>
            </a:r>
            <a:r>
              <a:rPr lang="es-ES" dirty="0" err="1"/>
              <a:t>apartir</a:t>
            </a:r>
            <a:r>
              <a:rPr lang="es-ES" dirty="0"/>
              <a:t> de 4 V a 30 v. La salida es lineal y cada grado Celsius equivale a 10 </a:t>
            </a:r>
            <a:r>
              <a:rPr lang="es-ES" dirty="0" err="1"/>
              <a:t>mV</a:t>
            </a:r>
            <a:r>
              <a:rPr lang="es-ES" dirty="0"/>
              <a:t>, por lo tanto:</a:t>
            </a:r>
          </a:p>
          <a:p>
            <a:r>
              <a:rPr lang="es-MX" dirty="0"/>
              <a:t>150 </a:t>
            </a:r>
            <a:r>
              <a:rPr lang="es-MX" dirty="0" err="1"/>
              <a:t>ºC</a:t>
            </a:r>
            <a:r>
              <a:rPr lang="es-MX" dirty="0"/>
              <a:t> = 1500 </a:t>
            </a:r>
            <a:r>
              <a:rPr lang="es-MX" dirty="0" err="1"/>
              <a:t>Mv</a:t>
            </a:r>
            <a:r>
              <a:rPr lang="es-MX" dirty="0"/>
              <a:t> y -55 </a:t>
            </a:r>
            <a:r>
              <a:rPr lang="es-MX" dirty="0" err="1"/>
              <a:t>ºC</a:t>
            </a:r>
            <a:r>
              <a:rPr lang="es-MX" dirty="0"/>
              <a:t> = -550 </a:t>
            </a:r>
            <a:r>
              <a:rPr lang="es-MX" dirty="0" err="1"/>
              <a:t>mV</a:t>
            </a:r>
            <a:r>
              <a:rPr lang="es-MX" dirty="0"/>
              <a:t>.</a:t>
            </a:r>
          </a:p>
          <a:p>
            <a:endParaRPr lang="es-MX" dirty="0"/>
          </a:p>
        </p:txBody>
      </p:sp>
    </p:spTree>
    <p:extLst>
      <p:ext uri="{BB962C8B-B14F-4D97-AF65-F5344CB8AC3E}">
        <p14:creationId xmlns:p14="http://schemas.microsoft.com/office/powerpoint/2010/main" val="134149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031F-213F-4707-A473-2FFC838A67DB}"/>
              </a:ext>
            </a:extLst>
          </p:cNvPr>
          <p:cNvSpPr>
            <a:spLocks noGrp="1"/>
          </p:cNvSpPr>
          <p:nvPr>
            <p:ph type="title"/>
          </p:nvPr>
        </p:nvSpPr>
        <p:spPr/>
        <p:txBody>
          <a:bodyPr/>
          <a:lstStyle/>
          <a:p>
            <a:pPr algn="ctr"/>
            <a:r>
              <a:rPr lang="es-ES" sz="3200" dirty="0"/>
              <a:t>Microcontrolador: El cerebro de nuestro proceso.</a:t>
            </a:r>
            <a:endParaRPr lang="es-MX" sz="3200" dirty="0"/>
          </a:p>
        </p:txBody>
      </p:sp>
      <p:sp>
        <p:nvSpPr>
          <p:cNvPr id="3" name="Content Placeholder 2">
            <a:extLst>
              <a:ext uri="{FF2B5EF4-FFF2-40B4-BE49-F238E27FC236}">
                <a16:creationId xmlns:a16="http://schemas.microsoft.com/office/drawing/2014/main" id="{20F305E6-9E2B-43E7-8DFB-2319A7A5D71D}"/>
              </a:ext>
            </a:extLst>
          </p:cNvPr>
          <p:cNvSpPr>
            <a:spLocks noGrp="1"/>
          </p:cNvSpPr>
          <p:nvPr>
            <p:ph idx="1"/>
          </p:nvPr>
        </p:nvSpPr>
        <p:spPr/>
        <p:txBody>
          <a:bodyPr>
            <a:normAutofit/>
          </a:bodyPr>
          <a:lstStyle/>
          <a:p>
            <a:pPr algn="just"/>
            <a:r>
              <a:rPr lang="es-ES" dirty="0"/>
              <a:t>Un </a:t>
            </a:r>
            <a:r>
              <a:rPr lang="es-ES" b="1" dirty="0"/>
              <a:t>microcontrolador</a:t>
            </a:r>
            <a:r>
              <a:rPr lang="es-ES" dirty="0"/>
              <a:t> (abreviado </a:t>
            </a:r>
            <a:r>
              <a:rPr lang="es-ES" b="1" dirty="0" err="1"/>
              <a:t>μC</a:t>
            </a:r>
            <a:r>
              <a:rPr lang="es-ES" dirty="0"/>
              <a:t>, </a:t>
            </a:r>
            <a:r>
              <a:rPr lang="es-ES" b="1" dirty="0"/>
              <a:t>UC</a:t>
            </a:r>
            <a:r>
              <a:rPr lang="es-ES" dirty="0"/>
              <a:t> o </a:t>
            </a:r>
            <a:r>
              <a:rPr lang="es-ES" b="1" dirty="0"/>
              <a:t>MCU</a:t>
            </a:r>
            <a:r>
              <a:rPr lang="es-ES" dirty="0"/>
              <a:t>) es un circuito integrado programable, capaz de ejecutar las órdenes grabadas en su memoria. Está compuesto de varios bloques funcionales, los cuales cumplen una tarea específica. Un microcontrolador incluye en su interior las tres principales unidades funcionales de una computadora: unidad centra procesamiento, memoria y periféricos de entrada/salida.</a:t>
            </a:r>
          </a:p>
          <a:p>
            <a:r>
              <a:rPr lang="es-ES" dirty="0"/>
              <a:t>Como es muy frecuente el trabajo con señales analógicas, éstas deben ser convertidas a digital y por ello muchos microcontroladores incorporan un conversor analógico-digital, el cual se utiliza para tomar datos de varias entradas diferentes que se seleccionan mediante un multiplexor. Las resoluciones más frecuentes son 8 y 10 bits, que son suficientes para aplicaciones sencillas. </a:t>
            </a:r>
            <a:endParaRPr lang="es-MX" dirty="0"/>
          </a:p>
        </p:txBody>
      </p:sp>
    </p:spTree>
    <p:extLst>
      <p:ext uri="{BB962C8B-B14F-4D97-AF65-F5344CB8AC3E}">
        <p14:creationId xmlns:p14="http://schemas.microsoft.com/office/powerpoint/2010/main" val="27055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2795-8258-46B8-94B1-EB88E2D2C5AA}"/>
              </a:ext>
            </a:extLst>
          </p:cNvPr>
          <p:cNvSpPr>
            <a:spLocks noGrp="1"/>
          </p:cNvSpPr>
          <p:nvPr>
            <p:ph type="title"/>
          </p:nvPr>
        </p:nvSpPr>
        <p:spPr/>
        <p:txBody>
          <a:bodyPr/>
          <a:lstStyle/>
          <a:p>
            <a:r>
              <a:rPr lang="es-ES" dirty="0"/>
              <a:t>¿Qué hace esto posible? </a:t>
            </a:r>
            <a:endParaRPr lang="es-MX" dirty="0"/>
          </a:p>
        </p:txBody>
      </p:sp>
      <p:sp>
        <p:nvSpPr>
          <p:cNvPr id="3" name="Content Placeholder 2">
            <a:extLst>
              <a:ext uri="{FF2B5EF4-FFF2-40B4-BE49-F238E27FC236}">
                <a16:creationId xmlns:a16="http://schemas.microsoft.com/office/drawing/2014/main" id="{1C297F84-D303-40AF-85C4-E154D3BF84B5}"/>
              </a:ext>
            </a:extLst>
          </p:cNvPr>
          <p:cNvSpPr>
            <a:spLocks noGrp="1"/>
          </p:cNvSpPr>
          <p:nvPr>
            <p:ph idx="1"/>
          </p:nvPr>
        </p:nvSpPr>
        <p:spPr>
          <a:xfrm>
            <a:off x="818712" y="2222287"/>
            <a:ext cx="10554574" cy="4377296"/>
          </a:xfrm>
        </p:spPr>
        <p:txBody>
          <a:bodyPr>
            <a:normAutofit fontScale="92500" lnSpcReduction="10000"/>
          </a:bodyPr>
          <a:lstStyle/>
          <a:p>
            <a:r>
              <a:rPr lang="es-ES" dirty="0"/>
              <a:t>Se establecerá una referencia positiva a 2,5 voltios el convertidor entregará un resultado binario de 1023 cuando el voltaje a convertir es de 2,5 voltios. Para el caso de este sensor, se verá definido por las siguientes relaciones: </a:t>
            </a:r>
          </a:p>
          <a:p>
            <a:endParaRPr lang="es-ES" dirty="0"/>
          </a:p>
          <a:p>
            <a:pPr marL="0" indent="0">
              <a:buNone/>
            </a:pPr>
            <a:endParaRPr lang="es-ES" dirty="0"/>
          </a:p>
          <a:p>
            <a:r>
              <a:rPr lang="es-ES" dirty="0"/>
              <a:t>Donde </a:t>
            </a:r>
            <a:r>
              <a:rPr lang="es-ES" dirty="0" err="1"/>
              <a:t>Radc</a:t>
            </a:r>
            <a:r>
              <a:rPr lang="es-ES" dirty="0"/>
              <a:t> es el resultado binario de la conversión AD. De está ecuación se puede deducir que el voltaje </a:t>
            </a:r>
            <a:r>
              <a:rPr lang="es-ES" dirty="0" err="1"/>
              <a:t>Vadc</a:t>
            </a:r>
            <a:r>
              <a:rPr lang="es-ES" dirty="0"/>
              <a:t>, leído por el convertidor AD, es: </a:t>
            </a:r>
          </a:p>
          <a:p>
            <a:pPr marL="0" indent="0">
              <a:buNone/>
            </a:pPr>
            <a:endParaRPr lang="es-ES" dirty="0"/>
          </a:p>
          <a:p>
            <a:endParaRPr lang="es-ES" dirty="0"/>
          </a:p>
          <a:p>
            <a:r>
              <a:rPr lang="es-ES" dirty="0"/>
              <a:t>Trabajando con la relación del sensor que es: 10m voltios por cada grado Celsius, se puede</a:t>
            </a:r>
            <a:br>
              <a:rPr lang="es-ES" dirty="0"/>
            </a:br>
            <a:r>
              <a:rPr lang="es-ES" dirty="0"/>
              <a:t>plantear la siguiente ecuación: </a:t>
            </a:r>
            <a:br>
              <a:rPr lang="es-ES" dirty="0"/>
            </a:br>
            <a:br>
              <a:rPr lang="es-ES" dirty="0"/>
            </a:br>
            <a:br>
              <a:rPr lang="es-ES" dirty="0"/>
            </a:br>
            <a:endParaRPr lang="es-MX" dirty="0"/>
          </a:p>
        </p:txBody>
      </p:sp>
      <p:pic>
        <p:nvPicPr>
          <p:cNvPr id="4" name="Picture 3">
            <a:extLst>
              <a:ext uri="{FF2B5EF4-FFF2-40B4-BE49-F238E27FC236}">
                <a16:creationId xmlns:a16="http://schemas.microsoft.com/office/drawing/2014/main" id="{8D745785-588E-4DAC-A40A-0475E1CCAC06}"/>
              </a:ext>
            </a:extLst>
          </p:cNvPr>
          <p:cNvPicPr>
            <a:picLocks noChangeAspect="1"/>
          </p:cNvPicPr>
          <p:nvPr/>
        </p:nvPicPr>
        <p:blipFill rotWithShape="1">
          <a:blip r:embed="rId2"/>
          <a:srcRect l="43263" t="70376" r="48367" b="21697"/>
          <a:stretch/>
        </p:blipFill>
        <p:spPr>
          <a:xfrm>
            <a:off x="5645422" y="3102617"/>
            <a:ext cx="1298714" cy="691522"/>
          </a:xfrm>
          <a:prstGeom prst="rect">
            <a:avLst/>
          </a:prstGeom>
        </p:spPr>
      </p:pic>
      <p:pic>
        <p:nvPicPr>
          <p:cNvPr id="5" name="Picture 4">
            <a:extLst>
              <a:ext uri="{FF2B5EF4-FFF2-40B4-BE49-F238E27FC236}">
                <a16:creationId xmlns:a16="http://schemas.microsoft.com/office/drawing/2014/main" id="{A054E72F-B2B7-4D0C-A47A-62A17D751C21}"/>
              </a:ext>
            </a:extLst>
          </p:cNvPr>
          <p:cNvPicPr>
            <a:picLocks noChangeAspect="1"/>
          </p:cNvPicPr>
          <p:nvPr/>
        </p:nvPicPr>
        <p:blipFill rotWithShape="1">
          <a:blip r:embed="rId3"/>
          <a:srcRect l="41413" t="75955" r="46304" b="16119"/>
          <a:stretch/>
        </p:blipFill>
        <p:spPr>
          <a:xfrm>
            <a:off x="5440014" y="4524328"/>
            <a:ext cx="1709530" cy="620272"/>
          </a:xfrm>
          <a:prstGeom prst="rect">
            <a:avLst/>
          </a:prstGeom>
        </p:spPr>
      </p:pic>
      <p:pic>
        <p:nvPicPr>
          <p:cNvPr id="6" name="Picture 5">
            <a:extLst>
              <a:ext uri="{FF2B5EF4-FFF2-40B4-BE49-F238E27FC236}">
                <a16:creationId xmlns:a16="http://schemas.microsoft.com/office/drawing/2014/main" id="{27D65DCF-2C5E-43DC-9DA4-750117925D06}"/>
              </a:ext>
            </a:extLst>
          </p:cNvPr>
          <p:cNvPicPr>
            <a:picLocks noChangeAspect="1"/>
          </p:cNvPicPr>
          <p:nvPr/>
        </p:nvPicPr>
        <p:blipFill rotWithShape="1">
          <a:blip r:embed="rId4"/>
          <a:srcRect l="43043" t="27236" r="48152" b="64451"/>
          <a:stretch/>
        </p:blipFill>
        <p:spPr>
          <a:xfrm>
            <a:off x="5645422" y="5723625"/>
            <a:ext cx="1403578" cy="745109"/>
          </a:xfrm>
          <a:prstGeom prst="rect">
            <a:avLst/>
          </a:prstGeom>
        </p:spPr>
      </p:pic>
      <p:sp>
        <p:nvSpPr>
          <p:cNvPr id="7" name="TextBox 6">
            <a:extLst>
              <a:ext uri="{FF2B5EF4-FFF2-40B4-BE49-F238E27FC236}">
                <a16:creationId xmlns:a16="http://schemas.microsoft.com/office/drawing/2014/main" id="{F16E6020-AA3A-4B12-9C1C-96B236829C56}"/>
              </a:ext>
            </a:extLst>
          </p:cNvPr>
          <p:cNvSpPr txBox="1"/>
          <p:nvPr/>
        </p:nvSpPr>
        <p:spPr>
          <a:xfrm>
            <a:off x="9409043" y="3220278"/>
            <a:ext cx="312906" cy="369332"/>
          </a:xfrm>
          <a:prstGeom prst="rect">
            <a:avLst/>
          </a:prstGeom>
          <a:noFill/>
        </p:spPr>
        <p:txBody>
          <a:bodyPr wrap="none" rtlCol="0">
            <a:spAutoFit/>
          </a:bodyPr>
          <a:lstStyle/>
          <a:p>
            <a:r>
              <a:rPr lang="es-ES" dirty="0"/>
              <a:t>1</a:t>
            </a:r>
            <a:endParaRPr lang="es-MX" dirty="0"/>
          </a:p>
        </p:txBody>
      </p:sp>
      <p:sp>
        <p:nvSpPr>
          <p:cNvPr id="8" name="TextBox 7">
            <a:extLst>
              <a:ext uri="{FF2B5EF4-FFF2-40B4-BE49-F238E27FC236}">
                <a16:creationId xmlns:a16="http://schemas.microsoft.com/office/drawing/2014/main" id="{E5334A42-9423-46FC-B101-EAB9CE43877E}"/>
              </a:ext>
            </a:extLst>
          </p:cNvPr>
          <p:cNvSpPr txBox="1"/>
          <p:nvPr/>
        </p:nvSpPr>
        <p:spPr>
          <a:xfrm>
            <a:off x="9533845" y="4649798"/>
            <a:ext cx="312906" cy="369332"/>
          </a:xfrm>
          <a:prstGeom prst="rect">
            <a:avLst/>
          </a:prstGeom>
          <a:noFill/>
        </p:spPr>
        <p:txBody>
          <a:bodyPr wrap="none" rtlCol="0">
            <a:spAutoFit/>
          </a:bodyPr>
          <a:lstStyle/>
          <a:p>
            <a:r>
              <a:rPr lang="es-ES" dirty="0"/>
              <a:t>2</a:t>
            </a:r>
            <a:endParaRPr lang="es-MX" dirty="0"/>
          </a:p>
        </p:txBody>
      </p:sp>
      <p:sp>
        <p:nvSpPr>
          <p:cNvPr id="9" name="TextBox 8">
            <a:extLst>
              <a:ext uri="{FF2B5EF4-FFF2-40B4-BE49-F238E27FC236}">
                <a16:creationId xmlns:a16="http://schemas.microsoft.com/office/drawing/2014/main" id="{B845DD01-5520-4747-A1CD-6586E05D44C6}"/>
              </a:ext>
            </a:extLst>
          </p:cNvPr>
          <p:cNvSpPr txBox="1"/>
          <p:nvPr/>
        </p:nvSpPr>
        <p:spPr>
          <a:xfrm>
            <a:off x="9533845" y="5911513"/>
            <a:ext cx="312906" cy="369332"/>
          </a:xfrm>
          <a:prstGeom prst="rect">
            <a:avLst/>
          </a:prstGeom>
          <a:noFill/>
        </p:spPr>
        <p:txBody>
          <a:bodyPr wrap="none" rtlCol="0">
            <a:spAutoFit/>
          </a:bodyPr>
          <a:lstStyle/>
          <a:p>
            <a:r>
              <a:rPr lang="es-ES" dirty="0"/>
              <a:t>3</a:t>
            </a:r>
            <a:endParaRPr lang="es-MX" dirty="0"/>
          </a:p>
        </p:txBody>
      </p:sp>
    </p:spTree>
    <p:extLst>
      <p:ext uri="{BB962C8B-B14F-4D97-AF65-F5344CB8AC3E}">
        <p14:creationId xmlns:p14="http://schemas.microsoft.com/office/powerpoint/2010/main" val="385092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4A28-975E-4E74-8C02-F4BBE35D9FCD}"/>
              </a:ext>
            </a:extLst>
          </p:cNvPr>
          <p:cNvSpPr>
            <a:spLocks noGrp="1"/>
          </p:cNvSpPr>
          <p:nvPr>
            <p:ph type="title"/>
          </p:nvPr>
        </p:nvSpPr>
        <p:spPr/>
        <p:txBody>
          <a:bodyPr/>
          <a:lstStyle/>
          <a:p>
            <a:r>
              <a:rPr lang="es-ES" dirty="0"/>
              <a:t>Continuamos…</a:t>
            </a:r>
            <a:endParaRPr lang="es-MX" dirty="0"/>
          </a:p>
        </p:txBody>
      </p:sp>
      <p:sp>
        <p:nvSpPr>
          <p:cNvPr id="3" name="Content Placeholder 2">
            <a:extLst>
              <a:ext uri="{FF2B5EF4-FFF2-40B4-BE49-F238E27FC236}">
                <a16:creationId xmlns:a16="http://schemas.microsoft.com/office/drawing/2014/main" id="{51F71492-834F-4226-A7AE-5A385AD266F9}"/>
              </a:ext>
            </a:extLst>
          </p:cNvPr>
          <p:cNvSpPr>
            <a:spLocks noGrp="1"/>
          </p:cNvSpPr>
          <p:nvPr>
            <p:ph idx="1"/>
          </p:nvPr>
        </p:nvSpPr>
        <p:spPr/>
        <p:txBody>
          <a:bodyPr/>
          <a:lstStyle/>
          <a:p>
            <a:r>
              <a:rPr lang="es-ES" dirty="0"/>
              <a:t>Donde n es la temperatura en grados Celsius, que está registrando el sensor, de está ecuación se puede deducir que la temperatura n es: </a:t>
            </a:r>
          </a:p>
          <a:p>
            <a:pPr marL="0" indent="0">
              <a:buNone/>
            </a:pPr>
            <a:endParaRPr lang="es-ES" dirty="0"/>
          </a:p>
          <a:p>
            <a:pPr marL="0" indent="0">
              <a:buNone/>
            </a:pPr>
            <a:endParaRPr lang="es-ES" dirty="0"/>
          </a:p>
          <a:p>
            <a:r>
              <a:rPr lang="es-ES" dirty="0"/>
              <a:t>Remplazando la ecuación (2), en (4), se obtiene la siguiente relación: </a:t>
            </a:r>
            <a:br>
              <a:rPr lang="es-ES" dirty="0"/>
            </a:br>
            <a:endParaRPr lang="es-ES" dirty="0"/>
          </a:p>
          <a:p>
            <a:endParaRPr lang="es-ES" dirty="0"/>
          </a:p>
          <a:p>
            <a:r>
              <a:rPr lang="es-ES" dirty="0"/>
              <a:t>Está relación debe ser implementada en la conversión AD, en el programa del Microcontrolador. </a:t>
            </a:r>
            <a:br>
              <a:rPr lang="es-ES" dirty="0"/>
            </a:br>
            <a:endParaRPr lang="es-MX" dirty="0"/>
          </a:p>
        </p:txBody>
      </p:sp>
      <p:pic>
        <p:nvPicPr>
          <p:cNvPr id="4" name="Picture 3">
            <a:extLst>
              <a:ext uri="{FF2B5EF4-FFF2-40B4-BE49-F238E27FC236}">
                <a16:creationId xmlns:a16="http://schemas.microsoft.com/office/drawing/2014/main" id="{64BBDD14-D514-40AC-B4B5-987BF18C29E0}"/>
              </a:ext>
            </a:extLst>
          </p:cNvPr>
          <p:cNvPicPr>
            <a:picLocks noChangeAspect="1"/>
          </p:cNvPicPr>
          <p:nvPr/>
        </p:nvPicPr>
        <p:blipFill rotWithShape="1">
          <a:blip r:embed="rId2"/>
          <a:srcRect l="41740" t="45795" r="46956" b="47245"/>
          <a:stretch/>
        </p:blipFill>
        <p:spPr>
          <a:xfrm>
            <a:off x="5062328" y="3226535"/>
            <a:ext cx="1722781" cy="596347"/>
          </a:xfrm>
          <a:prstGeom prst="rect">
            <a:avLst/>
          </a:prstGeom>
        </p:spPr>
      </p:pic>
      <p:sp>
        <p:nvSpPr>
          <p:cNvPr id="5" name="TextBox 4">
            <a:extLst>
              <a:ext uri="{FF2B5EF4-FFF2-40B4-BE49-F238E27FC236}">
                <a16:creationId xmlns:a16="http://schemas.microsoft.com/office/drawing/2014/main" id="{1FB80325-F13D-4DBD-A4F8-ED0DD264BE96}"/>
              </a:ext>
            </a:extLst>
          </p:cNvPr>
          <p:cNvSpPr txBox="1"/>
          <p:nvPr/>
        </p:nvSpPr>
        <p:spPr>
          <a:xfrm>
            <a:off x="7214715" y="3340042"/>
            <a:ext cx="312906" cy="369332"/>
          </a:xfrm>
          <a:prstGeom prst="rect">
            <a:avLst/>
          </a:prstGeom>
          <a:noFill/>
        </p:spPr>
        <p:txBody>
          <a:bodyPr wrap="none" rtlCol="0">
            <a:spAutoFit/>
          </a:bodyPr>
          <a:lstStyle/>
          <a:p>
            <a:r>
              <a:rPr lang="es-ES" dirty="0"/>
              <a:t>4</a:t>
            </a:r>
            <a:endParaRPr lang="es-MX" dirty="0"/>
          </a:p>
        </p:txBody>
      </p:sp>
      <p:pic>
        <p:nvPicPr>
          <p:cNvPr id="6" name="Picture 5">
            <a:extLst>
              <a:ext uri="{FF2B5EF4-FFF2-40B4-BE49-F238E27FC236}">
                <a16:creationId xmlns:a16="http://schemas.microsoft.com/office/drawing/2014/main" id="{18F6DBBB-9E2D-4977-B1F8-1BAF2B5DA951}"/>
              </a:ext>
            </a:extLst>
          </p:cNvPr>
          <p:cNvPicPr>
            <a:picLocks noChangeAspect="1"/>
          </p:cNvPicPr>
          <p:nvPr/>
        </p:nvPicPr>
        <p:blipFill rotWithShape="1">
          <a:blip r:embed="rId3"/>
          <a:srcRect l="38587" t="48115" r="43913" b="42025"/>
          <a:stretch/>
        </p:blipFill>
        <p:spPr>
          <a:xfrm>
            <a:off x="4856917" y="4225207"/>
            <a:ext cx="2133601" cy="675861"/>
          </a:xfrm>
          <a:prstGeom prst="rect">
            <a:avLst/>
          </a:prstGeom>
        </p:spPr>
      </p:pic>
    </p:spTree>
    <p:extLst>
      <p:ext uri="{BB962C8B-B14F-4D97-AF65-F5344CB8AC3E}">
        <p14:creationId xmlns:p14="http://schemas.microsoft.com/office/powerpoint/2010/main" val="205638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A496-5BE1-4D69-858B-897DC2CC0FA7}"/>
              </a:ext>
            </a:extLst>
          </p:cNvPr>
          <p:cNvSpPr>
            <a:spLocks noGrp="1"/>
          </p:cNvSpPr>
          <p:nvPr>
            <p:ph type="title"/>
          </p:nvPr>
        </p:nvSpPr>
        <p:spPr/>
        <p:txBody>
          <a:bodyPr/>
          <a:lstStyle/>
          <a:p>
            <a:r>
              <a:rPr lang="es-ES" dirty="0"/>
              <a:t>Resultados obtenidos.</a:t>
            </a:r>
            <a:endParaRPr lang="es-MX" dirty="0"/>
          </a:p>
        </p:txBody>
      </p:sp>
      <p:sp>
        <p:nvSpPr>
          <p:cNvPr id="3" name="Content Placeholder 2">
            <a:extLst>
              <a:ext uri="{FF2B5EF4-FFF2-40B4-BE49-F238E27FC236}">
                <a16:creationId xmlns:a16="http://schemas.microsoft.com/office/drawing/2014/main" id="{834846CC-0628-4967-8B3F-0F29DDF9F9CB}"/>
              </a:ext>
            </a:extLst>
          </p:cNvPr>
          <p:cNvSpPr>
            <a:spLocks noGrp="1"/>
          </p:cNvSpPr>
          <p:nvPr>
            <p:ph idx="1"/>
          </p:nvPr>
        </p:nvSpPr>
        <p:spPr/>
        <p:txBody>
          <a:bodyPr/>
          <a:lstStyle/>
          <a:p>
            <a:pPr algn="just"/>
            <a:r>
              <a:rPr lang="es-ES" dirty="0"/>
              <a:t>En esa ocasión nos proporcionaron el termómetro calibrado de mercurio en el Laboratorio de Física 1 y cuyos resultados  arrojaron que la temperatura ambiente era de 25.5 °C mientras que la de nuestro termómetro digital era de 26.37 °C.</a:t>
            </a:r>
          </a:p>
          <a:p>
            <a:pPr algn="just"/>
            <a:r>
              <a:rPr lang="es-ES" dirty="0"/>
              <a:t>Y así, e termómetro digital tenía un error de </a:t>
            </a:r>
            <a:r>
              <a:rPr lang="es-MX" dirty="0"/>
              <a:t>8.7 %.</a:t>
            </a:r>
          </a:p>
        </p:txBody>
      </p:sp>
    </p:spTree>
    <p:extLst>
      <p:ext uri="{BB962C8B-B14F-4D97-AF65-F5344CB8AC3E}">
        <p14:creationId xmlns:p14="http://schemas.microsoft.com/office/powerpoint/2010/main" val="129048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86</TotalTime>
  <Words>515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2</vt:lpstr>
      <vt:lpstr>Quotable</vt:lpstr>
      <vt:lpstr>   Escuela Superior de Física y Matemáticas  Proyecto de práctica: Termómetro digital.</vt:lpstr>
      <vt:lpstr>Temperatura.</vt:lpstr>
      <vt:lpstr>Termómetro y la escala Celsius.</vt:lpstr>
      <vt:lpstr>¿Termistor o Termómetro digital?</vt:lpstr>
      <vt:lpstr>Sensor LM35.</vt:lpstr>
      <vt:lpstr>Microcontrolador: El cerebro de nuestro proceso.</vt:lpstr>
      <vt:lpstr>¿Qué hace esto posible? </vt:lpstr>
      <vt:lpstr>Continuamos…</vt:lpstr>
      <vt:lpstr>Resultados obtenidos.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Superior de Física y Matemáticas  Proyecto de práctica: Termómetro digital.</dc:title>
  <dc:creator>Lnvo-PC</dc:creator>
  <cp:lastModifiedBy>Lnvo-PC</cp:lastModifiedBy>
  <cp:revision>10</cp:revision>
  <dcterms:created xsi:type="dcterms:W3CDTF">2017-06-06T14:21:25Z</dcterms:created>
  <dcterms:modified xsi:type="dcterms:W3CDTF">2017-06-06T15:47:32Z</dcterms:modified>
</cp:coreProperties>
</file>