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A2DA283-DF95-4E2D-8B66-528F829F7A2B}" type="datetimeFigureOut">
              <a:rPr lang="es-ES" smtClean="0"/>
              <a:t>11/05/2024</a:t>
            </a:fld>
            <a:endParaRPr lang="es-ES"/>
          </a:p>
        </p:txBody>
      </p:sp>
      <p:sp>
        <p:nvSpPr>
          <p:cNvPr id="5" name="Footer Placeholder 4"/>
          <p:cNvSpPr>
            <a:spLocks noGrp="1"/>
          </p:cNvSpPr>
          <p:nvPr>
            <p:ph type="ftr" sz="quarter" idx="11"/>
          </p:nvPr>
        </p:nvSpPr>
        <p:spPr>
          <a:xfrm>
            <a:off x="1371600" y="4323845"/>
            <a:ext cx="6400800" cy="365125"/>
          </a:xfrm>
        </p:spPr>
        <p:txBody>
          <a:bodyPr/>
          <a:lstStyle/>
          <a:p>
            <a:endParaRPr lang="es-ES"/>
          </a:p>
        </p:txBody>
      </p:sp>
      <p:sp>
        <p:nvSpPr>
          <p:cNvPr id="6" name="Slide Number Placeholder 5"/>
          <p:cNvSpPr>
            <a:spLocks noGrp="1"/>
          </p:cNvSpPr>
          <p:nvPr>
            <p:ph type="sldNum" sz="quarter" idx="12"/>
          </p:nvPr>
        </p:nvSpPr>
        <p:spPr>
          <a:xfrm>
            <a:off x="8077200" y="1430866"/>
            <a:ext cx="2743200" cy="365125"/>
          </a:xfrm>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145706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A2DA283-DF95-4E2D-8B66-528F829F7A2B}" type="datetimeFigureOut">
              <a:rPr lang="es-ES" smtClean="0"/>
              <a:t>11/05/2024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2656127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A2DA283-DF95-4E2D-8B66-528F829F7A2B}" type="datetimeFigureOut">
              <a:rPr lang="es-ES" smtClean="0"/>
              <a:t>11/05/2024</a:t>
            </a:fld>
            <a:endParaRPr lang="es-ES"/>
          </a:p>
        </p:txBody>
      </p:sp>
      <p:sp>
        <p:nvSpPr>
          <p:cNvPr id="6" name="Footer Placeholder 5"/>
          <p:cNvSpPr>
            <a:spLocks noGrp="1"/>
          </p:cNvSpPr>
          <p:nvPr>
            <p:ph type="ftr" sz="quarter" idx="11"/>
          </p:nvPr>
        </p:nvSpPr>
        <p:spPr>
          <a:xfrm>
            <a:off x="685800" y="379941"/>
            <a:ext cx="6991492" cy="365125"/>
          </a:xfrm>
        </p:spPr>
        <p:txBody>
          <a:bodyPr/>
          <a:lstStyle/>
          <a:p>
            <a:endParaRPr lang="es-ES"/>
          </a:p>
        </p:txBody>
      </p:sp>
      <p:sp>
        <p:nvSpPr>
          <p:cNvPr id="7" name="Slide Number Placeholder 6"/>
          <p:cNvSpPr>
            <a:spLocks noGrp="1"/>
          </p:cNvSpPr>
          <p:nvPr>
            <p:ph type="sldNum" sz="quarter" idx="12"/>
          </p:nvPr>
        </p:nvSpPr>
        <p:spPr>
          <a:xfrm>
            <a:off x="10862452" y="381000"/>
            <a:ext cx="643748" cy="365125"/>
          </a:xfrm>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1413491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A2DA283-DF95-4E2D-8B66-528F829F7A2B}" type="datetimeFigureOut">
              <a:rPr lang="es-ES" smtClean="0"/>
              <a:t>11/05/2024</a:t>
            </a:fld>
            <a:endParaRPr lang="es-ES"/>
          </a:p>
        </p:txBody>
      </p:sp>
      <p:sp>
        <p:nvSpPr>
          <p:cNvPr id="6" name="Footer Placeholder 5"/>
          <p:cNvSpPr>
            <a:spLocks noGrp="1"/>
          </p:cNvSpPr>
          <p:nvPr>
            <p:ph type="ftr" sz="quarter" idx="11"/>
          </p:nvPr>
        </p:nvSpPr>
        <p:spPr>
          <a:xfrm>
            <a:off x="685800" y="379941"/>
            <a:ext cx="6991492" cy="365125"/>
          </a:xfrm>
        </p:spPr>
        <p:txBody>
          <a:bodyPr/>
          <a:lstStyle/>
          <a:p>
            <a:endParaRPr lang="es-ES"/>
          </a:p>
        </p:txBody>
      </p:sp>
      <p:sp>
        <p:nvSpPr>
          <p:cNvPr id="7" name="Slide Number Placeholder 6"/>
          <p:cNvSpPr>
            <a:spLocks noGrp="1"/>
          </p:cNvSpPr>
          <p:nvPr>
            <p:ph type="sldNum" sz="quarter" idx="12"/>
          </p:nvPr>
        </p:nvSpPr>
        <p:spPr>
          <a:xfrm>
            <a:off x="10862452" y="381000"/>
            <a:ext cx="643748" cy="365125"/>
          </a:xfrm>
        </p:spPr>
        <p:txBody>
          <a:bodyPr/>
          <a:lstStyle/>
          <a:p>
            <a:fld id="{E0F33228-C604-4D2C-AE39-F2F307E5CA46}" type="slidenum">
              <a:rPr lang="es-ES" smtClean="0"/>
              <a:t>‹Nº›</a:t>
            </a:fld>
            <a:endParaRPr lang="es-E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63772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A2DA283-DF95-4E2D-8B66-528F829F7A2B}" type="datetimeFigureOut">
              <a:rPr lang="es-ES" smtClean="0"/>
              <a:t>11/05/2024</a:t>
            </a:fld>
            <a:endParaRPr lang="es-ES"/>
          </a:p>
        </p:txBody>
      </p:sp>
      <p:sp>
        <p:nvSpPr>
          <p:cNvPr id="6" name="Footer Placeholder 5"/>
          <p:cNvSpPr>
            <a:spLocks noGrp="1"/>
          </p:cNvSpPr>
          <p:nvPr>
            <p:ph type="ftr" sz="quarter" idx="11"/>
          </p:nvPr>
        </p:nvSpPr>
        <p:spPr>
          <a:xfrm>
            <a:off x="685800" y="378883"/>
            <a:ext cx="6991492" cy="365125"/>
          </a:xfrm>
        </p:spPr>
        <p:txBody>
          <a:bodyPr/>
          <a:lstStyle/>
          <a:p>
            <a:endParaRPr lang="es-ES"/>
          </a:p>
        </p:txBody>
      </p:sp>
      <p:sp>
        <p:nvSpPr>
          <p:cNvPr id="7" name="Slide Number Placeholder 6"/>
          <p:cNvSpPr>
            <a:spLocks noGrp="1"/>
          </p:cNvSpPr>
          <p:nvPr>
            <p:ph type="sldNum" sz="quarter" idx="12"/>
          </p:nvPr>
        </p:nvSpPr>
        <p:spPr>
          <a:xfrm>
            <a:off x="10862452" y="381000"/>
            <a:ext cx="643748" cy="365125"/>
          </a:xfrm>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3867989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A2DA283-DF95-4E2D-8B66-528F829F7A2B}" type="datetimeFigureOut">
              <a:rPr lang="es-ES" smtClean="0"/>
              <a:t>11/05/2024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654302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A2DA283-DF95-4E2D-8B66-528F829F7A2B}" type="datetimeFigureOut">
              <a:rPr lang="es-ES" smtClean="0"/>
              <a:t>11/05/2024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3797343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A2DA283-DF95-4E2D-8B66-528F829F7A2B}" type="datetimeFigureOut">
              <a:rPr lang="es-ES" smtClean="0"/>
              <a:t>11/05/2024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1637799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A2DA283-DF95-4E2D-8B66-528F829F7A2B}" type="datetimeFigureOut">
              <a:rPr lang="es-ES" smtClean="0"/>
              <a:t>11/05/2024</a:t>
            </a:fld>
            <a:endParaRPr lang="es-ES"/>
          </a:p>
        </p:txBody>
      </p:sp>
      <p:sp>
        <p:nvSpPr>
          <p:cNvPr id="5" name="Footer Placeholder 4"/>
          <p:cNvSpPr>
            <a:spLocks noGrp="1"/>
          </p:cNvSpPr>
          <p:nvPr>
            <p:ph type="ftr" sz="quarter" idx="11"/>
          </p:nvPr>
        </p:nvSpPr>
        <p:spPr>
          <a:xfrm>
            <a:off x="685800" y="381000"/>
            <a:ext cx="6991492" cy="365125"/>
          </a:xfrm>
        </p:spPr>
        <p:txBody>
          <a:bodyPr/>
          <a:lstStyle/>
          <a:p>
            <a:endParaRPr lang="es-ES"/>
          </a:p>
        </p:txBody>
      </p:sp>
      <p:sp>
        <p:nvSpPr>
          <p:cNvPr id="6" name="Slide Number Placeholder 5"/>
          <p:cNvSpPr>
            <a:spLocks noGrp="1"/>
          </p:cNvSpPr>
          <p:nvPr>
            <p:ph type="sldNum" sz="quarter" idx="12"/>
          </p:nvPr>
        </p:nvSpPr>
        <p:spPr>
          <a:xfrm>
            <a:off x="10862452" y="381000"/>
            <a:ext cx="643748" cy="365125"/>
          </a:xfrm>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2315555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A2DA283-DF95-4E2D-8B66-528F829F7A2B}" type="datetimeFigureOut">
              <a:rPr lang="es-ES" smtClean="0"/>
              <a:t>11/05/2024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372559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A2DA283-DF95-4E2D-8B66-528F829F7A2B}" type="datetimeFigureOut">
              <a:rPr lang="es-ES" smtClean="0"/>
              <a:t>11/05/2024</a:t>
            </a:fld>
            <a:endParaRPr lang="es-ES"/>
          </a:p>
        </p:txBody>
      </p:sp>
      <p:sp>
        <p:nvSpPr>
          <p:cNvPr id="5" name="Footer Placeholder 4"/>
          <p:cNvSpPr>
            <a:spLocks noGrp="1"/>
          </p:cNvSpPr>
          <p:nvPr>
            <p:ph type="ftr" sz="quarter" idx="11"/>
          </p:nvPr>
        </p:nvSpPr>
        <p:spPr>
          <a:xfrm>
            <a:off x="685800" y="381001"/>
            <a:ext cx="6991492" cy="364065"/>
          </a:xfrm>
        </p:spPr>
        <p:txBody>
          <a:bodyPr/>
          <a:lstStyle/>
          <a:p>
            <a:endParaRPr lang="es-ES"/>
          </a:p>
        </p:txBody>
      </p:sp>
      <p:sp>
        <p:nvSpPr>
          <p:cNvPr id="6" name="Slide Number Placeholder 5"/>
          <p:cNvSpPr>
            <a:spLocks noGrp="1"/>
          </p:cNvSpPr>
          <p:nvPr>
            <p:ph type="sldNum" sz="quarter" idx="12"/>
          </p:nvPr>
        </p:nvSpPr>
        <p:spPr>
          <a:xfrm>
            <a:off x="10862452" y="381000"/>
            <a:ext cx="643748" cy="365125"/>
          </a:xfrm>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2647097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A2DA283-DF95-4E2D-8B66-528F829F7A2B}" type="datetimeFigureOut">
              <a:rPr lang="es-ES" smtClean="0"/>
              <a:t>11/05/2024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1108805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A2DA283-DF95-4E2D-8B66-528F829F7A2B}" type="datetimeFigureOut">
              <a:rPr lang="es-ES" smtClean="0"/>
              <a:t>11/05/2024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2957201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A2DA283-DF95-4E2D-8B66-528F829F7A2B}" type="datetimeFigureOut">
              <a:rPr lang="es-ES" smtClean="0"/>
              <a:t>11/05/2024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823276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2DA283-DF95-4E2D-8B66-528F829F7A2B}" type="datetimeFigureOut">
              <a:rPr lang="es-ES" smtClean="0"/>
              <a:t>11/05/2024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1637379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A2DA283-DF95-4E2D-8B66-528F829F7A2B}" type="datetimeFigureOut">
              <a:rPr lang="es-ES" smtClean="0"/>
              <a:t>11/05/2024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428327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A2DA283-DF95-4E2D-8B66-528F829F7A2B}" type="datetimeFigureOut">
              <a:rPr lang="es-ES" smtClean="0"/>
              <a:t>11/05/2024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167838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A2DA283-DF95-4E2D-8B66-528F829F7A2B}" type="datetimeFigureOut">
              <a:rPr lang="es-ES" smtClean="0"/>
              <a:t>11/05/2024</a:t>
            </a:fld>
            <a:endParaRPr lang="es-E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0F33228-C604-4D2C-AE39-F2F307E5CA46}" type="slidenum">
              <a:rPr lang="es-ES" smtClean="0"/>
              <a:t>‹Nº›</a:t>
            </a:fld>
            <a:endParaRPr lang="es-ES"/>
          </a:p>
        </p:txBody>
      </p:sp>
    </p:spTree>
    <p:extLst>
      <p:ext uri="{BB962C8B-B14F-4D97-AF65-F5344CB8AC3E}">
        <p14:creationId xmlns:p14="http://schemas.microsoft.com/office/powerpoint/2010/main" val="36524371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0C426345-5CA0-C972-D1F9-92013C9EC47E}"/>
              </a:ext>
            </a:extLst>
          </p:cNvPr>
          <p:cNvSpPr>
            <a:spLocks noGrp="1"/>
          </p:cNvSpPr>
          <p:nvPr>
            <p:ph type="ctrTitle"/>
          </p:nvPr>
        </p:nvSpPr>
        <p:spPr/>
        <p:txBody>
          <a:bodyPr/>
          <a:lstStyle/>
          <a:p>
            <a:r>
              <a:rPr lang="es-ES" dirty="0"/>
              <a:t>Inicios de </a:t>
            </a:r>
            <a:r>
              <a:rPr lang="es-ES" dirty="0" err="1"/>
              <a:t>git</a:t>
            </a:r>
            <a:r>
              <a:rPr lang="es-ES" dirty="0"/>
              <a:t> y </a:t>
            </a:r>
            <a:r>
              <a:rPr lang="es-ES" dirty="0" err="1"/>
              <a:t>github</a:t>
            </a:r>
            <a:endParaRPr lang="es-ES" dirty="0"/>
          </a:p>
        </p:txBody>
      </p:sp>
    </p:spTree>
    <p:extLst>
      <p:ext uri="{BB962C8B-B14F-4D97-AF65-F5344CB8AC3E}">
        <p14:creationId xmlns:p14="http://schemas.microsoft.com/office/powerpoint/2010/main" val="653462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1684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0792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981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AD2DF93-0516-AD61-2227-DE5C9E023DBD}"/>
              </a:ext>
            </a:extLst>
          </p:cNvPr>
          <p:cNvSpPr txBox="1"/>
          <p:nvPr/>
        </p:nvSpPr>
        <p:spPr>
          <a:xfrm>
            <a:off x="233082" y="905435"/>
            <a:ext cx="11421035" cy="5632311"/>
          </a:xfrm>
          <a:prstGeom prst="rect">
            <a:avLst/>
          </a:prstGeom>
          <a:noFill/>
        </p:spPr>
        <p:txBody>
          <a:bodyPr wrap="square">
            <a:spAutoFit/>
          </a:bodyPr>
          <a:lstStyle/>
          <a:p>
            <a:pPr algn="ctr"/>
            <a:r>
              <a:rPr lang="es-ES" sz="2400" b="1" dirty="0">
                <a:solidFill>
                  <a:srgbClr val="FF0000"/>
                </a:solidFill>
              </a:rPr>
              <a:t>Sistemas de control de versiones </a:t>
            </a:r>
          </a:p>
          <a:p>
            <a:pPr marL="285750" indent="-285750">
              <a:buFont typeface="Arial" panose="020B0604020202020204" pitchFamily="34" charset="0"/>
              <a:buChar char="•"/>
            </a:pPr>
            <a:r>
              <a:rPr lang="es-ES" sz="2400" dirty="0"/>
              <a:t>Definición, clasificación y funcionamiento </a:t>
            </a:r>
          </a:p>
          <a:p>
            <a:r>
              <a:rPr lang="es-ES" sz="2400" dirty="0"/>
              <a:t>Se llama control de versiones a la gestión de los diversos cambios que se realizan sobre los elementos de algún producto o una configuración del mismo. Una versión, revisión o edición de un producto, es el estado en el que se encuentra dicho producto en un momento dado de su desarrollo o modificación. Aunque un sistema de control de versiones puede realizarse de forma manual, es muy aconsejable disponer de herramientas que faciliten esta gestión dando lugar a los llamados sistemas </a:t>
            </a:r>
            <a:r>
              <a:rPr lang="es-ES" sz="2400" dirty="0" err="1"/>
              <a:t>decontrol</a:t>
            </a:r>
            <a:r>
              <a:rPr lang="es-ES" sz="2400" dirty="0"/>
              <a:t> de versiones o SVC (del inglés </a:t>
            </a:r>
            <a:r>
              <a:rPr lang="es-ES" sz="2400" dirty="0" err="1"/>
              <a:t>System</a:t>
            </a:r>
            <a:r>
              <a:rPr lang="es-ES" sz="2400" dirty="0"/>
              <a:t> </a:t>
            </a:r>
            <a:r>
              <a:rPr lang="es-ES" sz="2400" dirty="0" err="1"/>
              <a:t>Version</a:t>
            </a:r>
            <a:r>
              <a:rPr lang="es-ES" sz="2400" dirty="0"/>
              <a:t> Control). </a:t>
            </a:r>
          </a:p>
          <a:p>
            <a:r>
              <a:rPr lang="es-ES" sz="2400" dirty="0"/>
              <a:t>Estos sistemas facilitan la administración de las distintas versiones de cada producto desarrollado, así como las posibles especializaciones realizadas (por ejemplo, para algún cliente específico). Ejemplos de este tipo de herramientas son entre otros: CVS, </a:t>
            </a:r>
            <a:r>
              <a:rPr lang="es-ES" sz="2400" dirty="0" err="1"/>
              <a:t>Subversion</a:t>
            </a:r>
            <a:r>
              <a:rPr lang="es-ES" sz="2400" dirty="0"/>
              <a:t>, SourceSafe, </a:t>
            </a:r>
            <a:r>
              <a:rPr lang="es-ES" sz="2400" dirty="0" err="1"/>
              <a:t>ClearCase</a:t>
            </a:r>
            <a:r>
              <a:rPr lang="es-ES" sz="2400" dirty="0"/>
              <a:t>, </a:t>
            </a:r>
            <a:r>
              <a:rPr lang="es-ES" sz="2400" dirty="0" err="1"/>
              <a:t>Darcs</a:t>
            </a:r>
            <a:r>
              <a:rPr lang="es-ES" sz="2400" dirty="0"/>
              <a:t>, </a:t>
            </a:r>
            <a:r>
              <a:rPr lang="es-ES" sz="2400" dirty="0" err="1"/>
              <a:t>Bazaar</a:t>
            </a:r>
            <a:r>
              <a:rPr lang="es-ES" sz="2400" dirty="0"/>
              <a:t> , </a:t>
            </a:r>
            <a:r>
              <a:rPr lang="es-ES" sz="2400" dirty="0" err="1"/>
              <a:t>Plastic</a:t>
            </a:r>
            <a:r>
              <a:rPr lang="es-ES" sz="2400" dirty="0"/>
              <a:t> SCM, Git, Mercurial, </a:t>
            </a:r>
            <a:r>
              <a:rPr lang="es-ES" sz="2400" dirty="0" err="1"/>
              <a:t>Perforce</a:t>
            </a:r>
            <a:r>
              <a:rPr lang="es-ES" sz="2400" dirty="0"/>
              <a:t>. </a:t>
            </a:r>
          </a:p>
        </p:txBody>
      </p:sp>
    </p:spTree>
    <p:extLst>
      <p:ext uri="{BB962C8B-B14F-4D97-AF65-F5344CB8AC3E}">
        <p14:creationId xmlns:p14="http://schemas.microsoft.com/office/powerpoint/2010/main" val="708232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0E35B3C-8B02-A078-1037-517D27C2BF0D}"/>
              </a:ext>
            </a:extLst>
          </p:cNvPr>
          <p:cNvSpPr txBox="1"/>
          <p:nvPr/>
        </p:nvSpPr>
        <p:spPr>
          <a:xfrm>
            <a:off x="484093" y="1150222"/>
            <a:ext cx="10784542" cy="3416320"/>
          </a:xfrm>
          <a:prstGeom prst="rect">
            <a:avLst/>
          </a:prstGeom>
          <a:noFill/>
        </p:spPr>
        <p:txBody>
          <a:bodyPr wrap="square">
            <a:spAutoFit/>
          </a:bodyPr>
          <a:lstStyle/>
          <a:p>
            <a:pPr marL="285750" indent="-285750">
              <a:buFont typeface="Arial" panose="020B0604020202020204" pitchFamily="34" charset="0"/>
              <a:buChar char="•"/>
            </a:pPr>
            <a:r>
              <a:rPr lang="es-ES" sz="2400" dirty="0">
                <a:solidFill>
                  <a:srgbClr val="FF0000"/>
                </a:solidFill>
              </a:rPr>
              <a:t>Terminología</a:t>
            </a:r>
            <a:r>
              <a:rPr lang="es-ES" sz="2400" dirty="0"/>
              <a:t> </a:t>
            </a:r>
          </a:p>
          <a:p>
            <a:pPr marL="285750" indent="-285750">
              <a:buFont typeface="Courier New" panose="02070309020205020404" pitchFamily="49" charset="0"/>
              <a:buChar char="o"/>
            </a:pPr>
            <a:r>
              <a:rPr lang="es-ES" sz="2400" b="1" dirty="0">
                <a:solidFill>
                  <a:srgbClr val="0070C0"/>
                </a:solidFill>
              </a:rPr>
              <a:t>Repositorio ("</a:t>
            </a:r>
            <a:r>
              <a:rPr lang="es-ES" sz="2400" b="1" dirty="0" err="1">
                <a:solidFill>
                  <a:srgbClr val="0070C0"/>
                </a:solidFill>
              </a:rPr>
              <a:t>repository</a:t>
            </a:r>
            <a:r>
              <a:rPr lang="es-ES" sz="2400" b="1" dirty="0">
                <a:solidFill>
                  <a:srgbClr val="0070C0"/>
                </a:solidFill>
              </a:rPr>
              <a:t>") </a:t>
            </a:r>
          </a:p>
          <a:p>
            <a:r>
              <a:rPr lang="es-ES" sz="2400" dirty="0"/>
              <a:t>El repositorio es el lugar en el que se almacenan los datos actualizados e históricos de cambios. </a:t>
            </a:r>
          </a:p>
          <a:p>
            <a:r>
              <a:rPr lang="es-ES" sz="2400" dirty="0"/>
              <a:t>Revisión ("</a:t>
            </a:r>
            <a:r>
              <a:rPr lang="es-ES" sz="2400" dirty="0" err="1"/>
              <a:t>revision</a:t>
            </a:r>
            <a:r>
              <a:rPr lang="es-ES" sz="2400" dirty="0"/>
              <a:t>") </a:t>
            </a:r>
          </a:p>
          <a:p>
            <a:r>
              <a:rPr lang="es-ES" sz="2400" dirty="0"/>
              <a:t>Una revisión es una versión determinada de la información que se gestiona. Hay sistemas que identifican las revisiones con un contador. Hay otros sistemas que identifican las revisiones mediante un código de detección de modificaciones</a:t>
            </a:r>
          </a:p>
        </p:txBody>
      </p:sp>
    </p:spTree>
    <p:extLst>
      <p:ext uri="{BB962C8B-B14F-4D97-AF65-F5344CB8AC3E}">
        <p14:creationId xmlns:p14="http://schemas.microsoft.com/office/powerpoint/2010/main" val="429914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2D27702-8532-34FB-D9C9-D0CCC00A212B}"/>
              </a:ext>
            </a:extLst>
          </p:cNvPr>
          <p:cNvSpPr txBox="1"/>
          <p:nvPr/>
        </p:nvSpPr>
        <p:spPr>
          <a:xfrm>
            <a:off x="215152" y="1161505"/>
            <a:ext cx="12111318" cy="5262979"/>
          </a:xfrm>
          <a:prstGeom prst="rect">
            <a:avLst/>
          </a:prstGeom>
          <a:noFill/>
        </p:spPr>
        <p:txBody>
          <a:bodyPr wrap="square">
            <a:spAutoFit/>
          </a:bodyPr>
          <a:lstStyle/>
          <a:p>
            <a:pPr marL="285750" indent="-285750">
              <a:buFont typeface="Arial" panose="020B0604020202020204" pitchFamily="34" charset="0"/>
              <a:buChar char="•"/>
            </a:pPr>
            <a:r>
              <a:rPr lang="es-ES" sz="2400" b="1" dirty="0">
                <a:solidFill>
                  <a:srgbClr val="0070C0"/>
                </a:solidFill>
              </a:rPr>
              <a:t>Etiqueta ("tag") </a:t>
            </a:r>
          </a:p>
          <a:p>
            <a:r>
              <a:rPr lang="es-ES" sz="2400" dirty="0"/>
              <a:t>Los tags permiten identificar de forma fácil revisiones importantes en el proyecto. Por ejemplo se suelen usar tags para identificar el contenido de las versiones publicadas del proyecto. </a:t>
            </a:r>
          </a:p>
          <a:p>
            <a:pPr marL="285750" indent="-285750">
              <a:buFont typeface="Arial" panose="020B0604020202020204" pitchFamily="34" charset="0"/>
              <a:buChar char="•"/>
            </a:pPr>
            <a:r>
              <a:rPr lang="es-ES" sz="2400" b="1" dirty="0">
                <a:solidFill>
                  <a:srgbClr val="0070C0"/>
                </a:solidFill>
              </a:rPr>
              <a:t>Rama ("</a:t>
            </a:r>
            <a:r>
              <a:rPr lang="es-ES" sz="2400" b="1" dirty="0" err="1">
                <a:solidFill>
                  <a:srgbClr val="0070C0"/>
                </a:solidFill>
              </a:rPr>
              <a:t>branch</a:t>
            </a:r>
            <a:r>
              <a:rPr lang="es-ES" sz="2400" b="1" dirty="0">
                <a:solidFill>
                  <a:srgbClr val="0070C0"/>
                </a:solidFill>
              </a:rPr>
              <a:t>") </a:t>
            </a:r>
          </a:p>
          <a:p>
            <a:r>
              <a:rPr lang="es-ES" sz="2400" dirty="0"/>
              <a:t>Un conjunto de archivos puede ser ramificado o bifurcado en un punto en el tiempo de manera que, a partir de ese momento, dos copias de esos archivos se pueden desarrollar a velocidades diferentes o en formas diferentes de forma independiente el uno del otro. </a:t>
            </a:r>
          </a:p>
          <a:p>
            <a:pPr marL="285750" indent="-285750">
              <a:buFont typeface="Arial" panose="020B0604020202020204" pitchFamily="34" charset="0"/>
              <a:buChar char="•"/>
            </a:pPr>
            <a:r>
              <a:rPr lang="es-ES" sz="2400" b="1" dirty="0">
                <a:solidFill>
                  <a:srgbClr val="0070C0"/>
                </a:solidFill>
              </a:rPr>
              <a:t>Cambio ("</a:t>
            </a:r>
            <a:r>
              <a:rPr lang="es-ES" sz="2400" b="1" dirty="0" err="1">
                <a:solidFill>
                  <a:srgbClr val="0070C0"/>
                </a:solidFill>
              </a:rPr>
              <a:t>change</a:t>
            </a:r>
            <a:r>
              <a:rPr lang="es-ES" sz="2400" b="1" dirty="0">
                <a:solidFill>
                  <a:srgbClr val="0070C0"/>
                </a:solidFill>
              </a:rPr>
              <a:t>") </a:t>
            </a:r>
          </a:p>
          <a:p>
            <a:r>
              <a:rPr lang="es-ES" sz="2400" dirty="0"/>
              <a:t>Un cambio (o </a:t>
            </a:r>
            <a:r>
              <a:rPr lang="es-ES" sz="2400" dirty="0" err="1"/>
              <a:t>diff</a:t>
            </a:r>
            <a:r>
              <a:rPr lang="es-ES" sz="2400" dirty="0"/>
              <a:t>, o delta) representa una modificación específica de un documento bajo el control de versiones. La granularidad de la modificación que es considerada como un cambio varía entre los sistemas de control de versiones. </a:t>
            </a:r>
          </a:p>
        </p:txBody>
      </p:sp>
    </p:spTree>
    <p:extLst>
      <p:ext uri="{BB962C8B-B14F-4D97-AF65-F5344CB8AC3E}">
        <p14:creationId xmlns:p14="http://schemas.microsoft.com/office/powerpoint/2010/main" val="3574566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AD9CB57-E429-6004-C6AA-8E8A0141A338}"/>
              </a:ext>
            </a:extLst>
          </p:cNvPr>
          <p:cNvSpPr txBox="1"/>
          <p:nvPr/>
        </p:nvSpPr>
        <p:spPr>
          <a:xfrm>
            <a:off x="197222" y="1059666"/>
            <a:ext cx="11205884" cy="5632311"/>
          </a:xfrm>
          <a:prstGeom prst="rect">
            <a:avLst/>
          </a:prstGeom>
          <a:noFill/>
        </p:spPr>
        <p:txBody>
          <a:bodyPr wrap="square">
            <a:spAutoFit/>
          </a:bodyPr>
          <a:lstStyle/>
          <a:p>
            <a:pPr marL="285750" indent="-285750">
              <a:buFont typeface="Arial" panose="020B0604020202020204" pitchFamily="34" charset="0"/>
              <a:buChar char="•"/>
            </a:pPr>
            <a:r>
              <a:rPr lang="es-ES" sz="2400" b="1" dirty="0">
                <a:solidFill>
                  <a:srgbClr val="0070C0"/>
                </a:solidFill>
              </a:rPr>
              <a:t>Desplegar ("</a:t>
            </a:r>
            <a:r>
              <a:rPr lang="es-ES" sz="2400" b="1" dirty="0" err="1">
                <a:solidFill>
                  <a:srgbClr val="0070C0"/>
                </a:solidFill>
              </a:rPr>
              <a:t>checkout</a:t>
            </a:r>
            <a:r>
              <a:rPr lang="es-ES" sz="2400" b="1" dirty="0">
                <a:solidFill>
                  <a:srgbClr val="0070C0"/>
                </a:solidFill>
              </a:rPr>
              <a:t>") </a:t>
            </a:r>
          </a:p>
          <a:p>
            <a:r>
              <a:rPr lang="es-ES" sz="2400" dirty="0"/>
              <a:t>Es crear una copia de trabajo local desde el repositorio. Un usuario puede especificar una revisión en concreto u obtener la última. El término '</a:t>
            </a:r>
            <a:r>
              <a:rPr lang="es-ES" sz="2400" dirty="0" err="1"/>
              <a:t>checkout</a:t>
            </a:r>
            <a:r>
              <a:rPr lang="es-ES" sz="2400" dirty="0"/>
              <a:t>' también se puede utilizar como un sustantivo para describir la copia de trabajo.</a:t>
            </a:r>
          </a:p>
          <a:p>
            <a:pPr marL="285750" indent="-285750">
              <a:buFont typeface="Arial" panose="020B0604020202020204" pitchFamily="34" charset="0"/>
              <a:buChar char="•"/>
            </a:pPr>
            <a:r>
              <a:rPr lang="es-ES" sz="2400" b="1" dirty="0">
                <a:solidFill>
                  <a:srgbClr val="0070C0"/>
                </a:solidFill>
              </a:rPr>
              <a:t>Confirmar ("</a:t>
            </a:r>
            <a:r>
              <a:rPr lang="es-ES" sz="2400" b="1" dirty="0" err="1">
                <a:solidFill>
                  <a:srgbClr val="0070C0"/>
                </a:solidFill>
              </a:rPr>
              <a:t>commit</a:t>
            </a:r>
            <a:r>
              <a:rPr lang="es-ES" sz="2400" b="1" dirty="0">
                <a:solidFill>
                  <a:srgbClr val="0070C0"/>
                </a:solidFill>
              </a:rPr>
              <a:t>") </a:t>
            </a:r>
          </a:p>
          <a:p>
            <a:r>
              <a:rPr lang="es-ES" sz="2400" dirty="0"/>
              <a:t>Confirmar es escribir o mezclar los cambios realizados en la copia de trabajo del repositorio. Los términos '</a:t>
            </a:r>
            <a:r>
              <a:rPr lang="es-ES" sz="2400" dirty="0" err="1"/>
              <a:t>commit</a:t>
            </a:r>
            <a:r>
              <a:rPr lang="es-ES" sz="2400" dirty="0"/>
              <a:t>' y '</a:t>
            </a:r>
            <a:r>
              <a:rPr lang="es-ES" sz="2400" dirty="0" err="1"/>
              <a:t>checkin</a:t>
            </a:r>
            <a:r>
              <a:rPr lang="es-ES" sz="2400" dirty="0"/>
              <a:t>' también se pueden utilizar como sustantivos para describir la nueva revisión que se crea como resultado de confirmar. </a:t>
            </a:r>
          </a:p>
          <a:p>
            <a:pPr marL="285750" indent="-285750">
              <a:buFont typeface="Arial" panose="020B0604020202020204" pitchFamily="34" charset="0"/>
              <a:buChar char="•"/>
            </a:pPr>
            <a:r>
              <a:rPr lang="es-ES" sz="2400" b="1" dirty="0">
                <a:solidFill>
                  <a:srgbClr val="0070C0"/>
                </a:solidFill>
              </a:rPr>
              <a:t>Conflicto ("</a:t>
            </a:r>
            <a:r>
              <a:rPr lang="es-ES" sz="2400" b="1" dirty="0" err="1">
                <a:solidFill>
                  <a:srgbClr val="0070C0"/>
                </a:solidFill>
              </a:rPr>
              <a:t>conflict</a:t>
            </a:r>
            <a:r>
              <a:rPr lang="es-ES" sz="2400" b="1" dirty="0">
                <a:solidFill>
                  <a:srgbClr val="0070C0"/>
                </a:solidFill>
              </a:rPr>
              <a:t>") </a:t>
            </a:r>
          </a:p>
          <a:p>
            <a:r>
              <a:rPr lang="es-ES" sz="2400" dirty="0"/>
              <a:t>Un conflicto se produce cuando diferentes partes realizan cambios en el mismo documento, y el sistema es incapaz de conciliar los cambios. Un usuario debe resolver el conflicto mediante la integración de los cambios, o mediante la selección de un cambio en favor del otro. </a:t>
            </a:r>
          </a:p>
        </p:txBody>
      </p:sp>
    </p:spTree>
    <p:extLst>
      <p:ext uri="{BB962C8B-B14F-4D97-AF65-F5344CB8AC3E}">
        <p14:creationId xmlns:p14="http://schemas.microsoft.com/office/powerpoint/2010/main" val="3280075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27D22CC-F32F-5840-769E-85715D808E90}"/>
              </a:ext>
            </a:extLst>
          </p:cNvPr>
          <p:cNvSpPr txBox="1"/>
          <p:nvPr/>
        </p:nvSpPr>
        <p:spPr>
          <a:xfrm>
            <a:off x="448234" y="455001"/>
            <a:ext cx="11394142" cy="5632311"/>
          </a:xfrm>
          <a:prstGeom prst="rect">
            <a:avLst/>
          </a:prstGeom>
          <a:noFill/>
        </p:spPr>
        <p:txBody>
          <a:bodyPr wrap="square">
            <a:spAutoFit/>
          </a:bodyPr>
          <a:lstStyle/>
          <a:p>
            <a:pPr marL="285750" indent="-285750">
              <a:buFont typeface="Arial" panose="020B0604020202020204" pitchFamily="34" charset="0"/>
              <a:buChar char="•"/>
            </a:pPr>
            <a:r>
              <a:rPr lang="es-ES" sz="2400" b="1" dirty="0">
                <a:solidFill>
                  <a:srgbClr val="0070C0"/>
                </a:solidFill>
              </a:rPr>
              <a:t>Cabeza ("head") </a:t>
            </a:r>
          </a:p>
          <a:p>
            <a:r>
              <a:rPr lang="es-ES" sz="2400" dirty="0"/>
              <a:t>También a veces se llama </a:t>
            </a:r>
            <a:r>
              <a:rPr lang="es-ES" sz="2400" dirty="0" err="1"/>
              <a:t>tip</a:t>
            </a:r>
            <a:r>
              <a:rPr lang="es-ES" sz="2400" dirty="0"/>
              <a:t> (punta) y se refiere a la última confirmación, ya sea en el tronco ('</a:t>
            </a:r>
            <a:r>
              <a:rPr lang="es-ES" sz="2400" dirty="0" err="1"/>
              <a:t>trunk</a:t>
            </a:r>
            <a:r>
              <a:rPr lang="es-ES" sz="2400" dirty="0"/>
              <a:t>') o en una rama ('</a:t>
            </a:r>
            <a:r>
              <a:rPr lang="es-ES" sz="2400" dirty="0" err="1"/>
              <a:t>branch</a:t>
            </a:r>
            <a:r>
              <a:rPr lang="es-ES" sz="2400" dirty="0"/>
              <a:t>'). El tronco y cada rama tienen su propia cabeza, aunque HEAD se utiliza a veces libremente para referirse al tronco. </a:t>
            </a:r>
          </a:p>
          <a:p>
            <a:pPr marL="285750" indent="-285750">
              <a:buFont typeface="Arial" panose="020B0604020202020204" pitchFamily="34" charset="0"/>
              <a:buChar char="•"/>
            </a:pPr>
            <a:r>
              <a:rPr lang="es-ES" sz="2400" b="1" dirty="0">
                <a:solidFill>
                  <a:srgbClr val="0070C0"/>
                </a:solidFill>
              </a:rPr>
              <a:t>Tronco ("</a:t>
            </a:r>
            <a:r>
              <a:rPr lang="es-ES" sz="2400" b="1" dirty="0" err="1">
                <a:solidFill>
                  <a:srgbClr val="0070C0"/>
                </a:solidFill>
              </a:rPr>
              <a:t>trunk</a:t>
            </a:r>
            <a:r>
              <a:rPr lang="es-ES" sz="2400" b="1" dirty="0">
                <a:solidFill>
                  <a:srgbClr val="0070C0"/>
                </a:solidFill>
              </a:rPr>
              <a:t>") </a:t>
            </a:r>
          </a:p>
          <a:p>
            <a:r>
              <a:rPr lang="es-ES" sz="2400" dirty="0"/>
              <a:t>La única línea de desarrollo que no es una rama (a veces también llamada línea base, línea principal o máster)</a:t>
            </a:r>
          </a:p>
          <a:p>
            <a:pPr marL="285750" indent="-285750">
              <a:buFont typeface="Arial" panose="020B0604020202020204" pitchFamily="34" charset="0"/>
              <a:buChar char="•"/>
            </a:pPr>
            <a:r>
              <a:rPr lang="es-ES" sz="2400" b="1" dirty="0">
                <a:solidFill>
                  <a:srgbClr val="0070C0"/>
                </a:solidFill>
              </a:rPr>
              <a:t>Fusionar, integrar, mezclar ("</a:t>
            </a:r>
            <a:r>
              <a:rPr lang="es-ES" sz="2400" b="1" dirty="0" err="1">
                <a:solidFill>
                  <a:srgbClr val="0070C0"/>
                </a:solidFill>
              </a:rPr>
              <a:t>merge</a:t>
            </a:r>
            <a:r>
              <a:rPr lang="es-ES" sz="2400" b="1" dirty="0">
                <a:solidFill>
                  <a:srgbClr val="0070C0"/>
                </a:solidFill>
              </a:rPr>
              <a:t>")</a:t>
            </a:r>
          </a:p>
          <a:p>
            <a:r>
              <a:rPr lang="es-ES" sz="2400" dirty="0"/>
              <a:t> Una fusión o integración es una operación en la </a:t>
            </a:r>
            <a:r>
              <a:rPr lang="es-ES" sz="2400" dirty="0" err="1"/>
              <a:t>quese</a:t>
            </a:r>
            <a:r>
              <a:rPr lang="es-ES" sz="2400" dirty="0"/>
              <a:t> aplican dos tipos de cambios en un archivo o conjunto de archivos. Algunos escenarios de ejemplo son los siguientes: </a:t>
            </a:r>
          </a:p>
          <a:p>
            <a:r>
              <a:rPr lang="es-ES" sz="2400" dirty="0"/>
              <a:t>• Un usuario, trabajando en un conjunto de archivos, actualiza o sincroniza su copia de trabajo con los cambios realizados y confirmados, por otros usuarios, en el repositorio. </a:t>
            </a:r>
          </a:p>
        </p:txBody>
      </p:sp>
    </p:spTree>
    <p:extLst>
      <p:ext uri="{BB962C8B-B14F-4D97-AF65-F5344CB8AC3E}">
        <p14:creationId xmlns:p14="http://schemas.microsoft.com/office/powerpoint/2010/main" val="394662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7000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8219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2028851"/>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13</TotalTime>
  <Words>672</Words>
  <Application>Microsoft Office PowerPoint</Application>
  <PresentationFormat>Panorámica</PresentationFormat>
  <Paragraphs>29</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Century Gothic</vt:lpstr>
      <vt:lpstr>Courier New</vt:lpstr>
      <vt:lpstr>Estela de condensación</vt:lpstr>
      <vt:lpstr>Inicios de git y github</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Hola como estas?</dc:title>
  <dc:creator>Jose Cruz</dc:creator>
  <cp:lastModifiedBy>Jose Cruz</cp:lastModifiedBy>
  <cp:revision>3</cp:revision>
  <dcterms:created xsi:type="dcterms:W3CDTF">2024-05-11T22:04:23Z</dcterms:created>
  <dcterms:modified xsi:type="dcterms:W3CDTF">2024-05-11T23:30:10Z</dcterms:modified>
</cp:coreProperties>
</file>