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570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5612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1349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3772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86798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65430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9734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79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31555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255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470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10880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A2DA283-DF95-4E2D-8B66-528F829F7A2B}" type="datetimeFigureOut">
              <a:rPr lang="es-ES" smtClean="0"/>
              <a:t>11/05/2024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95720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82327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DA283-DF95-4E2D-8B66-528F829F7A2B}" type="datetimeFigureOut">
              <a:rPr lang="es-ES" smtClean="0"/>
              <a:t>11/05/2024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37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428327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783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F33228-C604-4D2C-AE39-F2F307E5CA46}" type="slidenum">
              <a:rPr lang="es-ES" smtClean="0"/>
              <a:t>‹Nº›</a:t>
            </a:fld>
            <a:endParaRPr lang="es-ES"/>
          </a:p>
        </p:txBody>
      </p:sp>
    </p:spTree>
    <p:extLst>
      <p:ext uri="{BB962C8B-B14F-4D97-AF65-F5344CB8AC3E}">
        <p14:creationId xmlns:p14="http://schemas.microsoft.com/office/powerpoint/2010/main" val="3652437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C426345-5CA0-C972-D1F9-92013C9EC47E}"/>
              </a:ext>
            </a:extLst>
          </p:cNvPr>
          <p:cNvSpPr>
            <a:spLocks noGrp="1"/>
          </p:cNvSpPr>
          <p:nvPr>
            <p:ph type="ctrTitle"/>
          </p:nvPr>
        </p:nvSpPr>
        <p:spPr/>
        <p:txBody>
          <a:bodyPr/>
          <a:lstStyle/>
          <a:p>
            <a:r>
              <a:rPr lang="es-ES" dirty="0"/>
              <a:t>Inicios de </a:t>
            </a:r>
            <a:r>
              <a:rPr lang="es-ES" dirty="0" err="1"/>
              <a:t>git</a:t>
            </a:r>
            <a:r>
              <a:rPr lang="es-ES" dirty="0"/>
              <a:t> y </a:t>
            </a:r>
            <a:r>
              <a:rPr lang="es-ES" dirty="0" err="1"/>
              <a:t>github</a:t>
            </a:r>
            <a:endParaRPr lang="es-ES" dirty="0"/>
          </a:p>
        </p:txBody>
      </p:sp>
    </p:spTree>
    <p:extLst>
      <p:ext uri="{BB962C8B-B14F-4D97-AF65-F5344CB8AC3E}">
        <p14:creationId xmlns:p14="http://schemas.microsoft.com/office/powerpoint/2010/main" val="65346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EDFD21B-EE81-35EF-ED54-368DCD05A812}"/>
              </a:ext>
            </a:extLst>
          </p:cNvPr>
          <p:cNvSpPr txBox="1"/>
          <p:nvPr/>
        </p:nvSpPr>
        <p:spPr>
          <a:xfrm>
            <a:off x="3505200" y="1379675"/>
            <a:ext cx="6096000" cy="523220"/>
          </a:xfrm>
          <a:prstGeom prst="rect">
            <a:avLst/>
          </a:prstGeom>
          <a:noFill/>
        </p:spPr>
        <p:txBody>
          <a:bodyPr wrap="square">
            <a:spAutoFit/>
          </a:bodyPr>
          <a:lstStyle/>
          <a:p>
            <a:r>
              <a:rPr lang="es-ES" sz="2800" b="1" dirty="0">
                <a:solidFill>
                  <a:schemeClr val="accent1"/>
                </a:solidFill>
              </a:rPr>
              <a:t>Eliminando ramas </a:t>
            </a:r>
          </a:p>
        </p:txBody>
      </p:sp>
      <p:pic>
        <p:nvPicPr>
          <p:cNvPr id="5" name="Imagen 4">
            <a:extLst>
              <a:ext uri="{FF2B5EF4-FFF2-40B4-BE49-F238E27FC236}">
                <a16:creationId xmlns:a16="http://schemas.microsoft.com/office/drawing/2014/main" id="{293C76B4-AC08-5641-7384-FCA1D3242E2C}"/>
              </a:ext>
            </a:extLst>
          </p:cNvPr>
          <p:cNvPicPr>
            <a:picLocks noChangeAspect="1"/>
          </p:cNvPicPr>
          <p:nvPr/>
        </p:nvPicPr>
        <p:blipFill>
          <a:blip r:embed="rId2"/>
          <a:stretch>
            <a:fillRect/>
          </a:stretch>
        </p:blipFill>
        <p:spPr>
          <a:xfrm>
            <a:off x="97540" y="3343263"/>
            <a:ext cx="4677428" cy="885949"/>
          </a:xfrm>
          <a:prstGeom prst="rect">
            <a:avLst/>
          </a:prstGeom>
        </p:spPr>
      </p:pic>
      <p:pic>
        <p:nvPicPr>
          <p:cNvPr id="7" name="Imagen 6">
            <a:extLst>
              <a:ext uri="{FF2B5EF4-FFF2-40B4-BE49-F238E27FC236}">
                <a16:creationId xmlns:a16="http://schemas.microsoft.com/office/drawing/2014/main" id="{3DF1E3CE-5B2F-6FBF-F201-224EBAB0D7B9}"/>
              </a:ext>
            </a:extLst>
          </p:cNvPr>
          <p:cNvPicPr>
            <a:picLocks noChangeAspect="1"/>
          </p:cNvPicPr>
          <p:nvPr/>
        </p:nvPicPr>
        <p:blipFill>
          <a:blip r:embed="rId3"/>
          <a:stretch>
            <a:fillRect/>
          </a:stretch>
        </p:blipFill>
        <p:spPr>
          <a:xfrm>
            <a:off x="97540" y="2543051"/>
            <a:ext cx="7335274" cy="800212"/>
          </a:xfrm>
          <a:prstGeom prst="rect">
            <a:avLst/>
          </a:prstGeom>
        </p:spPr>
      </p:pic>
    </p:spTree>
    <p:extLst>
      <p:ext uri="{BB962C8B-B14F-4D97-AF65-F5344CB8AC3E}">
        <p14:creationId xmlns:p14="http://schemas.microsoft.com/office/powerpoint/2010/main" val="62398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3A91270-504B-E15D-96DB-F07C72EE33E9}"/>
              </a:ext>
            </a:extLst>
          </p:cNvPr>
          <p:cNvSpPr txBox="1"/>
          <p:nvPr/>
        </p:nvSpPr>
        <p:spPr>
          <a:xfrm>
            <a:off x="2707341" y="662499"/>
            <a:ext cx="5961530" cy="523220"/>
          </a:xfrm>
          <a:prstGeom prst="rect">
            <a:avLst/>
          </a:prstGeom>
          <a:noFill/>
        </p:spPr>
        <p:txBody>
          <a:bodyPr wrap="square">
            <a:spAutoFit/>
          </a:bodyPr>
          <a:lstStyle/>
          <a:p>
            <a:pPr algn="ctr"/>
            <a:r>
              <a:rPr lang="es-ES" sz="2800" b="1" dirty="0">
                <a:solidFill>
                  <a:schemeClr val="accent1"/>
                </a:solidFill>
              </a:rPr>
              <a:t>¿Git y GitHub son lo mismo?</a:t>
            </a:r>
          </a:p>
        </p:txBody>
      </p:sp>
      <p:sp>
        <p:nvSpPr>
          <p:cNvPr id="4" name="CuadroTexto 3">
            <a:extLst>
              <a:ext uri="{FF2B5EF4-FFF2-40B4-BE49-F238E27FC236}">
                <a16:creationId xmlns:a16="http://schemas.microsoft.com/office/drawing/2014/main" id="{041EEC2F-B1E9-F965-08A3-247527C379DC}"/>
              </a:ext>
            </a:extLst>
          </p:cNvPr>
          <p:cNvSpPr txBox="1"/>
          <p:nvPr/>
        </p:nvSpPr>
        <p:spPr>
          <a:xfrm>
            <a:off x="322730" y="1506070"/>
            <a:ext cx="8794376" cy="4801314"/>
          </a:xfrm>
          <a:prstGeom prst="rect">
            <a:avLst/>
          </a:prstGeom>
          <a:noFill/>
        </p:spPr>
        <p:txBody>
          <a:bodyPr wrap="square">
            <a:spAutoFit/>
          </a:bodyPr>
          <a:lstStyle/>
          <a:p>
            <a:r>
              <a:rPr lang="es-ES" dirty="0"/>
              <a:t>Git:</a:t>
            </a:r>
          </a:p>
          <a:p>
            <a:pPr marL="285750" indent="-285750">
              <a:buFont typeface="Arial" panose="020B0604020202020204" pitchFamily="34" charset="0"/>
              <a:buChar char="•"/>
            </a:pPr>
            <a:r>
              <a:rPr lang="es-ES" dirty="0"/>
              <a:t>Git es un sistema de control de versiones distribuido (DVCS, por sus siglas en inglés).</a:t>
            </a:r>
          </a:p>
          <a:p>
            <a:pPr marL="285750" indent="-285750">
              <a:buFont typeface="Arial" panose="020B0604020202020204" pitchFamily="34" charset="0"/>
              <a:buChar char="•"/>
            </a:pPr>
            <a:r>
              <a:rPr lang="es-ES" dirty="0"/>
              <a:t>Permite a los desarrolladores rastrear los cambios en el código fuente de un proyecto a lo largo del tiempo.</a:t>
            </a:r>
          </a:p>
          <a:p>
            <a:pPr marL="285750" indent="-285750">
              <a:buFont typeface="Arial" panose="020B0604020202020204" pitchFamily="34" charset="0"/>
              <a:buChar char="•"/>
            </a:pPr>
            <a:r>
              <a:rPr lang="es-ES" dirty="0"/>
              <a:t>Funciona localmente en la máquina del desarrollador y no requiere conexión a Internet para realizar la mayoría de las operaciones.</a:t>
            </a:r>
          </a:p>
          <a:p>
            <a:pPr marL="285750" indent="-285750">
              <a:buFont typeface="Arial" panose="020B0604020202020204" pitchFamily="34" charset="0"/>
              <a:buChar char="•"/>
            </a:pPr>
            <a:r>
              <a:rPr lang="es-ES" dirty="0"/>
              <a:t>Permite realizar operaciones como la creación de ramas, fusiones, confirmaciones y revertir cambios, todo a nivel local.</a:t>
            </a:r>
          </a:p>
          <a:p>
            <a:r>
              <a:rPr lang="es-ES" dirty="0"/>
              <a:t>GitHub:</a:t>
            </a:r>
          </a:p>
          <a:p>
            <a:pPr marL="285750" indent="-285750">
              <a:buFont typeface="Arial" panose="020B0604020202020204" pitchFamily="34" charset="0"/>
              <a:buChar char="•"/>
            </a:pPr>
            <a:r>
              <a:rPr lang="es-ES" dirty="0"/>
              <a:t>GitHub es una plataforma en línea basada en la nube que se utiliza para alojar proyectos de software que utilizan Git para control de versiones.</a:t>
            </a:r>
          </a:p>
          <a:p>
            <a:pPr marL="285750" indent="-285750">
              <a:buFont typeface="Arial" panose="020B0604020202020204" pitchFamily="34" charset="0"/>
              <a:buChar char="•"/>
            </a:pPr>
            <a:r>
              <a:rPr lang="es-ES" dirty="0"/>
              <a:t>Proporciona características adicionales y funcionalidades que van más allá de las capacidades básicas de Git, como la gestión de problemas (</a:t>
            </a:r>
            <a:r>
              <a:rPr lang="es-ES" dirty="0" err="1"/>
              <a:t>issue</a:t>
            </a:r>
            <a:r>
              <a:rPr lang="es-ES" dirty="0"/>
              <a:t> tracking), la colaboración en proyectos mediante solicitudes de extracción (</a:t>
            </a:r>
            <a:r>
              <a:rPr lang="es-ES" dirty="0" err="1"/>
              <a:t>pull</a:t>
            </a:r>
            <a:r>
              <a:rPr lang="es-ES" dirty="0"/>
              <a:t> </a:t>
            </a:r>
            <a:r>
              <a:rPr lang="es-ES" dirty="0" err="1"/>
              <a:t>requests</a:t>
            </a:r>
            <a:r>
              <a:rPr lang="es-ES" dirty="0"/>
              <a:t>), la gestión de tareas (</a:t>
            </a:r>
            <a:r>
              <a:rPr lang="es-ES" dirty="0" err="1"/>
              <a:t>project</a:t>
            </a:r>
            <a:r>
              <a:rPr lang="es-ES" dirty="0"/>
              <a:t> </a:t>
            </a:r>
            <a:r>
              <a:rPr lang="es-ES" dirty="0" err="1"/>
              <a:t>management</a:t>
            </a:r>
            <a:r>
              <a:rPr lang="es-ES" dirty="0"/>
              <a:t>), y más.</a:t>
            </a:r>
          </a:p>
        </p:txBody>
      </p:sp>
      <p:pic>
        <p:nvPicPr>
          <p:cNvPr id="6" name="Imagen 5">
            <a:extLst>
              <a:ext uri="{FF2B5EF4-FFF2-40B4-BE49-F238E27FC236}">
                <a16:creationId xmlns:a16="http://schemas.microsoft.com/office/drawing/2014/main" id="{556B5F51-CCEF-FABD-DCAB-2A8B2576A46C}"/>
              </a:ext>
            </a:extLst>
          </p:cNvPr>
          <p:cNvPicPr>
            <a:picLocks noChangeAspect="1"/>
          </p:cNvPicPr>
          <p:nvPr/>
        </p:nvPicPr>
        <p:blipFill>
          <a:blip r:embed="rId2"/>
          <a:stretch>
            <a:fillRect/>
          </a:stretch>
        </p:blipFill>
        <p:spPr>
          <a:xfrm>
            <a:off x="9117106" y="3004825"/>
            <a:ext cx="2863970" cy="1289407"/>
          </a:xfrm>
          <a:prstGeom prst="rect">
            <a:avLst/>
          </a:prstGeom>
        </p:spPr>
      </p:pic>
    </p:spTree>
    <p:extLst>
      <p:ext uri="{BB962C8B-B14F-4D97-AF65-F5344CB8AC3E}">
        <p14:creationId xmlns:p14="http://schemas.microsoft.com/office/powerpoint/2010/main" val="256168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75052E8-DFAD-7161-3141-A3E9CDAB152A}"/>
              </a:ext>
            </a:extLst>
          </p:cNvPr>
          <p:cNvSpPr txBox="1"/>
          <p:nvPr/>
        </p:nvSpPr>
        <p:spPr>
          <a:xfrm>
            <a:off x="125505" y="1286906"/>
            <a:ext cx="6096000" cy="1938992"/>
          </a:xfrm>
          <a:prstGeom prst="rect">
            <a:avLst/>
          </a:prstGeom>
          <a:noFill/>
        </p:spPr>
        <p:txBody>
          <a:bodyPr wrap="square">
            <a:spAutoFit/>
          </a:bodyPr>
          <a:lstStyle/>
          <a:p>
            <a:r>
              <a:rPr lang="es-ES" sz="2400" b="1" dirty="0">
                <a:solidFill>
                  <a:srgbClr val="FF0000"/>
                </a:solidFill>
              </a:rPr>
              <a:t>¿Qué son los repositorios remotos?</a:t>
            </a:r>
          </a:p>
          <a:p>
            <a:r>
              <a:rPr lang="es-ES" sz="2400" i="1" dirty="0"/>
              <a:t> Los repositorios remotos son repositorios que están hospedados en un servidor y que servirá de punto de sincronización entre diferentes repositorios locales. </a:t>
            </a:r>
          </a:p>
        </p:txBody>
      </p:sp>
      <p:sp>
        <p:nvSpPr>
          <p:cNvPr id="5" name="CuadroTexto 4">
            <a:extLst>
              <a:ext uri="{FF2B5EF4-FFF2-40B4-BE49-F238E27FC236}">
                <a16:creationId xmlns:a16="http://schemas.microsoft.com/office/drawing/2014/main" id="{BF597D10-B643-1046-11D4-AE461D9A750B}"/>
              </a:ext>
            </a:extLst>
          </p:cNvPr>
          <p:cNvSpPr txBox="1"/>
          <p:nvPr/>
        </p:nvSpPr>
        <p:spPr>
          <a:xfrm>
            <a:off x="125505" y="3338917"/>
            <a:ext cx="7270377" cy="830997"/>
          </a:xfrm>
          <a:prstGeom prst="rect">
            <a:avLst/>
          </a:prstGeom>
          <a:noFill/>
        </p:spPr>
        <p:txBody>
          <a:bodyPr wrap="square">
            <a:spAutoFit/>
          </a:bodyPr>
          <a:lstStyle/>
          <a:p>
            <a:r>
              <a:rPr lang="es-ES" sz="2400" b="1" dirty="0">
                <a:solidFill>
                  <a:srgbClr val="FF0000"/>
                </a:solidFill>
              </a:rPr>
              <a:t>Clonando un repositorio remoto creado previamente</a:t>
            </a:r>
          </a:p>
        </p:txBody>
      </p:sp>
      <p:sp>
        <p:nvSpPr>
          <p:cNvPr id="7" name="CuadroTexto 6">
            <a:extLst>
              <a:ext uri="{FF2B5EF4-FFF2-40B4-BE49-F238E27FC236}">
                <a16:creationId xmlns:a16="http://schemas.microsoft.com/office/drawing/2014/main" id="{199125A8-304C-D0EA-5EC1-A6546F19A36E}"/>
              </a:ext>
            </a:extLst>
          </p:cNvPr>
          <p:cNvSpPr txBox="1"/>
          <p:nvPr/>
        </p:nvSpPr>
        <p:spPr>
          <a:xfrm>
            <a:off x="242046" y="4169914"/>
            <a:ext cx="6418729" cy="646331"/>
          </a:xfrm>
          <a:prstGeom prst="rect">
            <a:avLst/>
          </a:prstGeom>
          <a:noFill/>
        </p:spPr>
        <p:txBody>
          <a:bodyPr wrap="square">
            <a:spAutoFit/>
          </a:bodyPr>
          <a:lstStyle/>
          <a:p>
            <a:r>
              <a:rPr lang="es-ES" i="1" dirty="0"/>
              <a:t>Para clonar un repositorio necesitamos saber su </a:t>
            </a:r>
            <a:r>
              <a:rPr lang="es-ES" i="1" dirty="0" err="1"/>
              <a:t>dirreccion</a:t>
            </a:r>
            <a:endParaRPr lang="es-ES" dirty="0"/>
          </a:p>
        </p:txBody>
      </p:sp>
      <p:pic>
        <p:nvPicPr>
          <p:cNvPr id="9" name="Imagen 8">
            <a:extLst>
              <a:ext uri="{FF2B5EF4-FFF2-40B4-BE49-F238E27FC236}">
                <a16:creationId xmlns:a16="http://schemas.microsoft.com/office/drawing/2014/main" id="{14AF5A3A-1DDE-D5A5-A67A-D5C7E721F87C}"/>
              </a:ext>
            </a:extLst>
          </p:cNvPr>
          <p:cNvPicPr>
            <a:picLocks noChangeAspect="1"/>
          </p:cNvPicPr>
          <p:nvPr/>
        </p:nvPicPr>
        <p:blipFill>
          <a:blip r:embed="rId2"/>
          <a:stretch>
            <a:fillRect/>
          </a:stretch>
        </p:blipFill>
        <p:spPr>
          <a:xfrm>
            <a:off x="6221505" y="3225898"/>
            <a:ext cx="5926718" cy="3417816"/>
          </a:xfrm>
          <a:prstGeom prst="rect">
            <a:avLst/>
          </a:prstGeom>
        </p:spPr>
      </p:pic>
    </p:spTree>
    <p:extLst>
      <p:ext uri="{BB962C8B-B14F-4D97-AF65-F5344CB8AC3E}">
        <p14:creationId xmlns:p14="http://schemas.microsoft.com/office/powerpoint/2010/main" val="72079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B19F50A-E330-57AB-35F7-04E4E90A8CEE}"/>
              </a:ext>
            </a:extLst>
          </p:cNvPr>
          <p:cNvSpPr txBox="1"/>
          <p:nvPr/>
        </p:nvSpPr>
        <p:spPr>
          <a:xfrm>
            <a:off x="197223" y="1289591"/>
            <a:ext cx="10228730" cy="461665"/>
          </a:xfrm>
          <a:prstGeom prst="rect">
            <a:avLst/>
          </a:prstGeom>
          <a:noFill/>
        </p:spPr>
        <p:txBody>
          <a:bodyPr wrap="square">
            <a:spAutoFit/>
          </a:bodyPr>
          <a:lstStyle/>
          <a:p>
            <a:r>
              <a:rPr lang="es-ES" sz="2400" b="1" dirty="0">
                <a:solidFill>
                  <a:srgbClr val="FF0000"/>
                </a:solidFill>
              </a:rPr>
              <a:t>¿Cómo enlazar un repositorio local con un repositorio remoto?</a:t>
            </a:r>
          </a:p>
        </p:txBody>
      </p:sp>
      <p:pic>
        <p:nvPicPr>
          <p:cNvPr id="5" name="Imagen 4">
            <a:extLst>
              <a:ext uri="{FF2B5EF4-FFF2-40B4-BE49-F238E27FC236}">
                <a16:creationId xmlns:a16="http://schemas.microsoft.com/office/drawing/2014/main" id="{1B7FB7D7-5E8A-5047-C4D5-8D92AA10F672}"/>
              </a:ext>
            </a:extLst>
          </p:cNvPr>
          <p:cNvPicPr>
            <a:picLocks noChangeAspect="1"/>
          </p:cNvPicPr>
          <p:nvPr/>
        </p:nvPicPr>
        <p:blipFill>
          <a:blip r:embed="rId2"/>
          <a:stretch>
            <a:fillRect/>
          </a:stretch>
        </p:blipFill>
        <p:spPr>
          <a:xfrm>
            <a:off x="286871" y="4405065"/>
            <a:ext cx="6906589" cy="647790"/>
          </a:xfrm>
          <a:prstGeom prst="rect">
            <a:avLst/>
          </a:prstGeom>
        </p:spPr>
      </p:pic>
      <p:sp>
        <p:nvSpPr>
          <p:cNvPr id="7" name="CuadroTexto 6">
            <a:extLst>
              <a:ext uri="{FF2B5EF4-FFF2-40B4-BE49-F238E27FC236}">
                <a16:creationId xmlns:a16="http://schemas.microsoft.com/office/drawing/2014/main" id="{87A8E361-6C50-4435-9A94-AB34AC7FD4A0}"/>
              </a:ext>
            </a:extLst>
          </p:cNvPr>
          <p:cNvSpPr txBox="1"/>
          <p:nvPr/>
        </p:nvSpPr>
        <p:spPr>
          <a:xfrm>
            <a:off x="197223" y="1967772"/>
            <a:ext cx="11638072" cy="2308324"/>
          </a:xfrm>
          <a:prstGeom prst="rect">
            <a:avLst/>
          </a:prstGeom>
          <a:noFill/>
        </p:spPr>
        <p:txBody>
          <a:bodyPr wrap="square">
            <a:spAutoFit/>
          </a:bodyPr>
          <a:lstStyle/>
          <a:p>
            <a:r>
              <a:rPr lang="es-ES" sz="2400" dirty="0"/>
              <a:t>Para conectar nuestro repositorio local con el repositorio remoto debemos usar el</a:t>
            </a:r>
          </a:p>
          <a:p>
            <a:r>
              <a:rPr lang="es-ES" sz="2400" dirty="0"/>
              <a:t>comando </a:t>
            </a:r>
            <a:r>
              <a:rPr lang="es-ES" sz="2400" dirty="0" err="1"/>
              <a:t>git</a:t>
            </a:r>
            <a:r>
              <a:rPr lang="es-ES" sz="2400" dirty="0"/>
              <a:t> remote </a:t>
            </a:r>
            <a:r>
              <a:rPr lang="es-ES" sz="2400" dirty="0" err="1"/>
              <a:t>add</a:t>
            </a:r>
            <a:r>
              <a:rPr lang="es-ES" sz="2400" dirty="0"/>
              <a:t> y le pasaríamos dos parámetros. El primero sería el alias</a:t>
            </a:r>
          </a:p>
          <a:p>
            <a:r>
              <a:rPr lang="es-ES" sz="2400" dirty="0"/>
              <a:t>del repositorio remoto y el segundo sería la dirección del mismo repositorio</a:t>
            </a:r>
          </a:p>
          <a:p>
            <a:r>
              <a:rPr lang="es-ES" sz="2400" dirty="0"/>
              <a:t>remoto.</a:t>
            </a:r>
          </a:p>
        </p:txBody>
      </p:sp>
    </p:spTree>
    <p:extLst>
      <p:ext uri="{BB962C8B-B14F-4D97-AF65-F5344CB8AC3E}">
        <p14:creationId xmlns:p14="http://schemas.microsoft.com/office/powerpoint/2010/main" val="254026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2504BAD-AF43-74B9-2F5A-81F4230F2FAE}"/>
              </a:ext>
            </a:extLst>
          </p:cNvPr>
          <p:cNvSpPr txBox="1"/>
          <p:nvPr/>
        </p:nvSpPr>
        <p:spPr>
          <a:xfrm>
            <a:off x="528918" y="2165040"/>
            <a:ext cx="10676964" cy="1938992"/>
          </a:xfrm>
          <a:prstGeom prst="rect">
            <a:avLst/>
          </a:prstGeom>
          <a:noFill/>
        </p:spPr>
        <p:txBody>
          <a:bodyPr wrap="square">
            <a:spAutoFit/>
          </a:bodyPr>
          <a:lstStyle/>
          <a:p>
            <a:r>
              <a:rPr lang="es-ES" sz="2400" dirty="0" err="1"/>
              <a:t>git</a:t>
            </a:r>
            <a:r>
              <a:rPr lang="es-ES" sz="2400" dirty="0"/>
              <a:t> </a:t>
            </a:r>
            <a:r>
              <a:rPr lang="es-ES" sz="2400" dirty="0" err="1"/>
              <a:t>push</a:t>
            </a:r>
            <a:r>
              <a:rPr lang="es-ES" sz="2400" dirty="0"/>
              <a:t> es un comando que permite enviar los cambios de un repositorio local a</a:t>
            </a:r>
          </a:p>
          <a:p>
            <a:r>
              <a:rPr lang="es-ES" sz="2400" dirty="0"/>
              <a:t>un repositorio remoto. Para ello, tenemos que ejecutar el comando</a:t>
            </a:r>
          </a:p>
          <a:p>
            <a:r>
              <a:rPr lang="es-ES" sz="2400" dirty="0" err="1"/>
              <a:t>git</a:t>
            </a:r>
            <a:r>
              <a:rPr lang="es-ES" sz="2400" dirty="0"/>
              <a:t> </a:t>
            </a:r>
            <a:r>
              <a:rPr lang="es-ES" sz="2400" dirty="0" err="1"/>
              <a:t>push</a:t>
            </a:r>
            <a:r>
              <a:rPr lang="es-ES" sz="2400" dirty="0"/>
              <a:t> y le</a:t>
            </a:r>
          </a:p>
          <a:p>
            <a:r>
              <a:rPr lang="es-ES" sz="2400" dirty="0"/>
              <a:t>pasaríamos dos parámetros:</a:t>
            </a:r>
          </a:p>
        </p:txBody>
      </p:sp>
      <p:sp>
        <p:nvSpPr>
          <p:cNvPr id="5" name="CuadroTexto 4">
            <a:extLst>
              <a:ext uri="{FF2B5EF4-FFF2-40B4-BE49-F238E27FC236}">
                <a16:creationId xmlns:a16="http://schemas.microsoft.com/office/drawing/2014/main" id="{28AE9816-1F8F-CE74-7EE3-9A9BDC84DCE4}"/>
              </a:ext>
            </a:extLst>
          </p:cNvPr>
          <p:cNvSpPr txBox="1"/>
          <p:nvPr/>
        </p:nvSpPr>
        <p:spPr>
          <a:xfrm>
            <a:off x="2716305" y="1112774"/>
            <a:ext cx="6096000" cy="523220"/>
          </a:xfrm>
          <a:prstGeom prst="rect">
            <a:avLst/>
          </a:prstGeom>
          <a:noFill/>
        </p:spPr>
        <p:txBody>
          <a:bodyPr wrap="square">
            <a:spAutoFit/>
          </a:bodyPr>
          <a:lstStyle/>
          <a:p>
            <a:r>
              <a:rPr lang="es-ES" sz="2800" b="1" dirty="0">
                <a:solidFill>
                  <a:srgbClr val="FF0000"/>
                </a:solidFill>
              </a:rPr>
              <a:t>Repositorio remoto</a:t>
            </a:r>
          </a:p>
        </p:txBody>
      </p:sp>
      <p:pic>
        <p:nvPicPr>
          <p:cNvPr id="7" name="Imagen 6">
            <a:extLst>
              <a:ext uri="{FF2B5EF4-FFF2-40B4-BE49-F238E27FC236}">
                <a16:creationId xmlns:a16="http://schemas.microsoft.com/office/drawing/2014/main" id="{DFB95CFF-02A2-5D09-A95D-D72737C459C6}"/>
              </a:ext>
            </a:extLst>
          </p:cNvPr>
          <p:cNvPicPr>
            <a:picLocks noChangeAspect="1"/>
          </p:cNvPicPr>
          <p:nvPr/>
        </p:nvPicPr>
        <p:blipFill>
          <a:blip r:embed="rId2"/>
          <a:stretch>
            <a:fillRect/>
          </a:stretch>
        </p:blipFill>
        <p:spPr>
          <a:xfrm>
            <a:off x="738029" y="4307478"/>
            <a:ext cx="6287377" cy="914528"/>
          </a:xfrm>
          <a:prstGeom prst="rect">
            <a:avLst/>
          </a:prstGeom>
        </p:spPr>
      </p:pic>
    </p:spTree>
    <p:extLst>
      <p:ext uri="{BB962C8B-B14F-4D97-AF65-F5344CB8AC3E}">
        <p14:creationId xmlns:p14="http://schemas.microsoft.com/office/powerpoint/2010/main" val="47166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FDE3242-34F8-1546-E960-A7F7E973BE99}"/>
              </a:ext>
            </a:extLst>
          </p:cNvPr>
          <p:cNvSpPr txBox="1"/>
          <p:nvPr/>
        </p:nvSpPr>
        <p:spPr>
          <a:xfrm>
            <a:off x="215153" y="831521"/>
            <a:ext cx="11205883" cy="2677656"/>
          </a:xfrm>
          <a:prstGeom prst="rect">
            <a:avLst/>
          </a:prstGeom>
          <a:noFill/>
        </p:spPr>
        <p:txBody>
          <a:bodyPr wrap="square">
            <a:spAutoFit/>
          </a:bodyPr>
          <a:lstStyle/>
          <a:p>
            <a:pPr algn="ctr"/>
            <a:r>
              <a:rPr lang="es-ES" sz="2400" b="1" dirty="0">
                <a:solidFill>
                  <a:srgbClr val="FF0000"/>
                </a:solidFill>
              </a:rPr>
              <a:t>GitHub Flow </a:t>
            </a:r>
          </a:p>
          <a:p>
            <a:r>
              <a:rPr lang="es-ES" sz="2400" dirty="0"/>
              <a:t>GitHub Flow es una estrategia creada por la propia GitHub y pensada especialmente para equipos y proyectos que hacen despliegues de forma regular. Se basa en la creación de </a:t>
            </a:r>
            <a:r>
              <a:rPr lang="es-ES" sz="2400" dirty="0" err="1"/>
              <a:t>Pull</a:t>
            </a:r>
            <a:r>
              <a:rPr lang="es-ES" sz="2400" dirty="0"/>
              <a:t> </a:t>
            </a:r>
            <a:r>
              <a:rPr lang="es-ES" sz="2400" dirty="0" err="1"/>
              <a:t>Requests</a:t>
            </a:r>
            <a:r>
              <a:rPr lang="es-ES" sz="2400" dirty="0"/>
              <a:t> que serán discutidas para que se integren en la rama principal que siempre está actualizada con los cambios más recientes y preparada para ser desplegada</a:t>
            </a:r>
          </a:p>
        </p:txBody>
      </p:sp>
      <p:pic>
        <p:nvPicPr>
          <p:cNvPr id="5" name="Imagen 4">
            <a:extLst>
              <a:ext uri="{FF2B5EF4-FFF2-40B4-BE49-F238E27FC236}">
                <a16:creationId xmlns:a16="http://schemas.microsoft.com/office/drawing/2014/main" id="{386E4E3E-3AFC-6B5D-3242-78995FC12B3C}"/>
              </a:ext>
            </a:extLst>
          </p:cNvPr>
          <p:cNvPicPr>
            <a:picLocks noChangeAspect="1"/>
          </p:cNvPicPr>
          <p:nvPr/>
        </p:nvPicPr>
        <p:blipFill>
          <a:blip r:embed="rId2"/>
          <a:stretch>
            <a:fillRect/>
          </a:stretch>
        </p:blipFill>
        <p:spPr>
          <a:xfrm>
            <a:off x="2549460" y="3609787"/>
            <a:ext cx="6268325" cy="2686425"/>
          </a:xfrm>
          <a:prstGeom prst="rect">
            <a:avLst/>
          </a:prstGeom>
        </p:spPr>
      </p:pic>
    </p:spTree>
    <p:extLst>
      <p:ext uri="{BB962C8B-B14F-4D97-AF65-F5344CB8AC3E}">
        <p14:creationId xmlns:p14="http://schemas.microsoft.com/office/powerpoint/2010/main" val="11527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74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53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D2DF93-0516-AD61-2227-DE5C9E023DBD}"/>
              </a:ext>
            </a:extLst>
          </p:cNvPr>
          <p:cNvSpPr txBox="1"/>
          <p:nvPr/>
        </p:nvSpPr>
        <p:spPr>
          <a:xfrm>
            <a:off x="233082" y="905435"/>
            <a:ext cx="11421035" cy="5632311"/>
          </a:xfrm>
          <a:prstGeom prst="rect">
            <a:avLst/>
          </a:prstGeom>
          <a:noFill/>
        </p:spPr>
        <p:txBody>
          <a:bodyPr wrap="square">
            <a:spAutoFit/>
          </a:bodyPr>
          <a:lstStyle/>
          <a:p>
            <a:pPr algn="ctr"/>
            <a:r>
              <a:rPr lang="es-ES" sz="2400" b="1" dirty="0">
                <a:solidFill>
                  <a:srgbClr val="FF0000"/>
                </a:solidFill>
              </a:rPr>
              <a:t>Sistemas de control de versiones </a:t>
            </a:r>
          </a:p>
          <a:p>
            <a:pPr marL="285750" indent="-285750">
              <a:buFont typeface="Arial" panose="020B0604020202020204" pitchFamily="34" charset="0"/>
              <a:buChar char="•"/>
            </a:pPr>
            <a:r>
              <a:rPr lang="es-ES" sz="2400" dirty="0"/>
              <a:t>Definición, clasificación y funcionamiento </a:t>
            </a:r>
          </a:p>
          <a:p>
            <a:r>
              <a:rPr lang="es-ES" sz="2400" dirty="0"/>
              <a:t>Se llama control de versiones a la gestión de los diversos cambios que se realizan sobre los elementos de algún producto o una configuración del mismo. Una versión, revisión o edición de un producto, es el estado en el que se encuentra dicho producto en un momento dado de su desarrollo o modificación. Aunque un sistema de control de versiones puede realizarse de forma manual, es muy aconsejable disponer de herramientas que faciliten esta gestión dando lugar a los llamados sistemas </a:t>
            </a:r>
            <a:r>
              <a:rPr lang="es-ES" sz="2400" dirty="0" err="1"/>
              <a:t>decontrol</a:t>
            </a:r>
            <a:r>
              <a:rPr lang="es-ES" sz="2400" dirty="0"/>
              <a:t> de versiones o SVC (del inglés </a:t>
            </a:r>
            <a:r>
              <a:rPr lang="es-ES" sz="2400" dirty="0" err="1"/>
              <a:t>System</a:t>
            </a:r>
            <a:r>
              <a:rPr lang="es-ES" sz="2400" dirty="0"/>
              <a:t> </a:t>
            </a:r>
            <a:r>
              <a:rPr lang="es-ES" sz="2400" dirty="0" err="1"/>
              <a:t>Version</a:t>
            </a:r>
            <a:r>
              <a:rPr lang="es-ES" sz="2400" dirty="0"/>
              <a:t> Control). </a:t>
            </a:r>
          </a:p>
          <a:p>
            <a:r>
              <a:rPr lang="es-ES" sz="2400" dirty="0"/>
              <a:t>Estos sistemas facilitan la administración de las distintas versiones de cada producto desarrollado, así como las posibles especializaciones realizadas (por ejemplo, para algún cliente específico). Ejemplos de este tipo de herramientas son entre otros: CVS, </a:t>
            </a:r>
            <a:r>
              <a:rPr lang="es-ES" sz="2400" dirty="0" err="1"/>
              <a:t>Subversion</a:t>
            </a:r>
            <a:r>
              <a:rPr lang="es-ES" sz="2400" dirty="0"/>
              <a:t>, SourceSafe, </a:t>
            </a:r>
            <a:r>
              <a:rPr lang="es-ES" sz="2400" dirty="0" err="1"/>
              <a:t>ClearCase</a:t>
            </a:r>
            <a:r>
              <a:rPr lang="es-ES" sz="2400" dirty="0"/>
              <a:t>, </a:t>
            </a:r>
            <a:r>
              <a:rPr lang="es-ES" sz="2400" dirty="0" err="1"/>
              <a:t>Darcs</a:t>
            </a:r>
            <a:r>
              <a:rPr lang="es-ES" sz="2400" dirty="0"/>
              <a:t>, </a:t>
            </a:r>
            <a:r>
              <a:rPr lang="es-ES" sz="2400" dirty="0" err="1"/>
              <a:t>Bazaar</a:t>
            </a:r>
            <a:r>
              <a:rPr lang="es-ES" sz="2400" dirty="0"/>
              <a:t> , </a:t>
            </a:r>
            <a:r>
              <a:rPr lang="es-ES" sz="2400" dirty="0" err="1"/>
              <a:t>Plastic</a:t>
            </a:r>
            <a:r>
              <a:rPr lang="es-ES" sz="2400" dirty="0"/>
              <a:t> SCM, Git, Mercurial, </a:t>
            </a:r>
            <a:r>
              <a:rPr lang="es-ES" sz="2400" dirty="0" err="1"/>
              <a:t>Perforce</a:t>
            </a:r>
            <a:r>
              <a:rPr lang="es-ES" sz="2400" dirty="0"/>
              <a:t>. </a:t>
            </a:r>
          </a:p>
        </p:txBody>
      </p:sp>
    </p:spTree>
    <p:extLst>
      <p:ext uri="{BB962C8B-B14F-4D97-AF65-F5344CB8AC3E}">
        <p14:creationId xmlns:p14="http://schemas.microsoft.com/office/powerpoint/2010/main" val="70823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0E35B3C-8B02-A078-1037-517D27C2BF0D}"/>
              </a:ext>
            </a:extLst>
          </p:cNvPr>
          <p:cNvSpPr txBox="1"/>
          <p:nvPr/>
        </p:nvSpPr>
        <p:spPr>
          <a:xfrm>
            <a:off x="484093" y="1150222"/>
            <a:ext cx="10784542" cy="3416320"/>
          </a:xfrm>
          <a:prstGeom prst="rect">
            <a:avLst/>
          </a:prstGeom>
          <a:noFill/>
        </p:spPr>
        <p:txBody>
          <a:bodyPr wrap="square">
            <a:spAutoFit/>
          </a:bodyPr>
          <a:lstStyle/>
          <a:p>
            <a:pPr marL="285750" indent="-285750">
              <a:buFont typeface="Arial" panose="020B0604020202020204" pitchFamily="34" charset="0"/>
              <a:buChar char="•"/>
            </a:pPr>
            <a:r>
              <a:rPr lang="es-ES" sz="2400" dirty="0">
                <a:solidFill>
                  <a:srgbClr val="FF0000"/>
                </a:solidFill>
              </a:rPr>
              <a:t>Terminología</a:t>
            </a:r>
            <a:r>
              <a:rPr lang="es-ES" sz="2400" dirty="0"/>
              <a:t> </a:t>
            </a:r>
          </a:p>
          <a:p>
            <a:pPr marL="285750" indent="-285750">
              <a:buFont typeface="Courier New" panose="02070309020205020404" pitchFamily="49" charset="0"/>
              <a:buChar char="o"/>
            </a:pPr>
            <a:r>
              <a:rPr lang="es-ES" sz="2400" b="1" dirty="0">
                <a:solidFill>
                  <a:srgbClr val="0070C0"/>
                </a:solidFill>
              </a:rPr>
              <a:t>Repositorio ("</a:t>
            </a:r>
            <a:r>
              <a:rPr lang="es-ES" sz="2400" b="1" dirty="0" err="1">
                <a:solidFill>
                  <a:srgbClr val="0070C0"/>
                </a:solidFill>
              </a:rPr>
              <a:t>repository</a:t>
            </a:r>
            <a:r>
              <a:rPr lang="es-ES" sz="2400" b="1" dirty="0">
                <a:solidFill>
                  <a:srgbClr val="0070C0"/>
                </a:solidFill>
              </a:rPr>
              <a:t>") </a:t>
            </a:r>
          </a:p>
          <a:p>
            <a:r>
              <a:rPr lang="es-ES" sz="2400" dirty="0"/>
              <a:t>El repositorio es el lugar en el que se almacenan los datos actualizados e históricos de cambios. </a:t>
            </a:r>
          </a:p>
          <a:p>
            <a:r>
              <a:rPr lang="es-ES" sz="2400" dirty="0"/>
              <a:t>Revisión ("</a:t>
            </a:r>
            <a:r>
              <a:rPr lang="es-ES" sz="2400" dirty="0" err="1"/>
              <a:t>revision</a:t>
            </a:r>
            <a:r>
              <a:rPr lang="es-ES" sz="2400" dirty="0"/>
              <a:t>") </a:t>
            </a:r>
          </a:p>
          <a:p>
            <a:r>
              <a:rPr lang="es-ES" sz="2400" dirty="0"/>
              <a:t>Una revisión es una versión determinada de la información que se gestiona. Hay sistemas que identifican las revisiones con un contador. Hay otros sistemas que identifican las revisiones mediante un código de detección de modificaciones</a:t>
            </a:r>
          </a:p>
        </p:txBody>
      </p:sp>
    </p:spTree>
    <p:extLst>
      <p:ext uri="{BB962C8B-B14F-4D97-AF65-F5344CB8AC3E}">
        <p14:creationId xmlns:p14="http://schemas.microsoft.com/office/powerpoint/2010/main" val="42991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27702-8532-34FB-D9C9-D0CCC00A212B}"/>
              </a:ext>
            </a:extLst>
          </p:cNvPr>
          <p:cNvSpPr txBox="1"/>
          <p:nvPr/>
        </p:nvSpPr>
        <p:spPr>
          <a:xfrm>
            <a:off x="215152" y="1161505"/>
            <a:ext cx="12111318" cy="5262979"/>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Etiqueta ("tag") </a:t>
            </a:r>
          </a:p>
          <a:p>
            <a:r>
              <a:rPr lang="es-ES" sz="2400" dirty="0"/>
              <a:t>Los tags permiten identificar de forma fácil revisiones importantes en el proyecto. Por ejemplo se suelen usar tags para identificar el contenido de las versiones publicadas del proyecto. </a:t>
            </a:r>
          </a:p>
          <a:p>
            <a:pPr marL="285750" indent="-285750">
              <a:buFont typeface="Arial" panose="020B0604020202020204" pitchFamily="34" charset="0"/>
              <a:buChar char="•"/>
            </a:pPr>
            <a:r>
              <a:rPr lang="es-ES" sz="2400" b="1" dirty="0">
                <a:solidFill>
                  <a:srgbClr val="0070C0"/>
                </a:solidFill>
              </a:rPr>
              <a:t>Rama ("</a:t>
            </a:r>
            <a:r>
              <a:rPr lang="es-ES" sz="2400" b="1" dirty="0" err="1">
                <a:solidFill>
                  <a:srgbClr val="0070C0"/>
                </a:solidFill>
              </a:rPr>
              <a:t>branch</a:t>
            </a:r>
            <a:r>
              <a:rPr lang="es-ES" sz="2400" b="1" dirty="0">
                <a:solidFill>
                  <a:srgbClr val="0070C0"/>
                </a:solidFill>
              </a:rPr>
              <a:t>") </a:t>
            </a:r>
          </a:p>
          <a:p>
            <a:r>
              <a:rPr lang="es-ES" sz="2400" dirty="0"/>
              <a:t>Un conjunto de archivos puede ser ramificado o bifurcado en un punto en el tiempo de manera que, a partir de ese momento, dos copias de esos archivos se pueden desarrollar a velocidades diferentes o en formas diferentes de forma independiente el uno del otro. </a:t>
            </a:r>
          </a:p>
          <a:p>
            <a:pPr marL="285750" indent="-285750">
              <a:buFont typeface="Arial" panose="020B0604020202020204" pitchFamily="34" charset="0"/>
              <a:buChar char="•"/>
            </a:pPr>
            <a:r>
              <a:rPr lang="es-ES" sz="2400" b="1" dirty="0">
                <a:solidFill>
                  <a:srgbClr val="0070C0"/>
                </a:solidFill>
              </a:rPr>
              <a:t>Cambio ("</a:t>
            </a:r>
            <a:r>
              <a:rPr lang="es-ES" sz="2400" b="1" dirty="0" err="1">
                <a:solidFill>
                  <a:srgbClr val="0070C0"/>
                </a:solidFill>
              </a:rPr>
              <a:t>change</a:t>
            </a:r>
            <a:r>
              <a:rPr lang="es-ES" sz="2400" b="1" dirty="0">
                <a:solidFill>
                  <a:srgbClr val="0070C0"/>
                </a:solidFill>
              </a:rPr>
              <a:t>") </a:t>
            </a:r>
          </a:p>
          <a:p>
            <a:r>
              <a:rPr lang="es-ES" sz="2400" dirty="0"/>
              <a:t>Un cambio (o </a:t>
            </a:r>
            <a:r>
              <a:rPr lang="es-ES" sz="2400" dirty="0" err="1"/>
              <a:t>diff</a:t>
            </a:r>
            <a:r>
              <a:rPr lang="es-ES" sz="2400" dirty="0"/>
              <a:t>, o delta) representa una modificación específica de un documento bajo el control de versiones. La granularidad de la modificación que es considerada como un cambio varía entre los sistemas de control de versiones. </a:t>
            </a:r>
          </a:p>
        </p:txBody>
      </p:sp>
    </p:spTree>
    <p:extLst>
      <p:ext uri="{BB962C8B-B14F-4D97-AF65-F5344CB8AC3E}">
        <p14:creationId xmlns:p14="http://schemas.microsoft.com/office/powerpoint/2010/main" val="357456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D9CB57-E429-6004-C6AA-8E8A0141A338}"/>
              </a:ext>
            </a:extLst>
          </p:cNvPr>
          <p:cNvSpPr txBox="1"/>
          <p:nvPr/>
        </p:nvSpPr>
        <p:spPr>
          <a:xfrm>
            <a:off x="197222" y="1059666"/>
            <a:ext cx="11205884"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Desplegar ("</a:t>
            </a:r>
            <a:r>
              <a:rPr lang="es-ES" sz="2400" b="1" dirty="0" err="1">
                <a:solidFill>
                  <a:srgbClr val="0070C0"/>
                </a:solidFill>
              </a:rPr>
              <a:t>checkout</a:t>
            </a:r>
            <a:r>
              <a:rPr lang="es-ES" sz="2400" b="1" dirty="0">
                <a:solidFill>
                  <a:srgbClr val="0070C0"/>
                </a:solidFill>
              </a:rPr>
              <a:t>") </a:t>
            </a:r>
          </a:p>
          <a:p>
            <a:r>
              <a:rPr lang="es-ES" sz="2400" dirty="0"/>
              <a:t>Es crear una copia de trabajo local desde el repositorio. Un usuario puede especificar una revisión en concreto u obtener la última. El término '</a:t>
            </a:r>
            <a:r>
              <a:rPr lang="es-ES" sz="2400" dirty="0" err="1"/>
              <a:t>checkout</a:t>
            </a:r>
            <a:r>
              <a:rPr lang="es-ES" sz="2400" dirty="0"/>
              <a:t>' también se puede utilizar como un sustantivo para describir la copia de trabajo.</a:t>
            </a:r>
          </a:p>
          <a:p>
            <a:pPr marL="285750" indent="-285750">
              <a:buFont typeface="Arial" panose="020B0604020202020204" pitchFamily="34" charset="0"/>
              <a:buChar char="•"/>
            </a:pPr>
            <a:r>
              <a:rPr lang="es-ES" sz="2400" b="1" dirty="0">
                <a:solidFill>
                  <a:srgbClr val="0070C0"/>
                </a:solidFill>
              </a:rPr>
              <a:t>Confirmar ("</a:t>
            </a:r>
            <a:r>
              <a:rPr lang="es-ES" sz="2400" b="1" dirty="0" err="1">
                <a:solidFill>
                  <a:srgbClr val="0070C0"/>
                </a:solidFill>
              </a:rPr>
              <a:t>commit</a:t>
            </a:r>
            <a:r>
              <a:rPr lang="es-ES" sz="2400" b="1" dirty="0">
                <a:solidFill>
                  <a:srgbClr val="0070C0"/>
                </a:solidFill>
              </a:rPr>
              <a:t>") </a:t>
            </a:r>
          </a:p>
          <a:p>
            <a:r>
              <a:rPr lang="es-ES" sz="2400" dirty="0"/>
              <a:t>Confirmar es escribir o mezclar los cambios realizados en la copia de trabajo del repositorio. Los términos '</a:t>
            </a:r>
            <a:r>
              <a:rPr lang="es-ES" sz="2400" dirty="0" err="1"/>
              <a:t>commit</a:t>
            </a:r>
            <a:r>
              <a:rPr lang="es-ES" sz="2400" dirty="0"/>
              <a:t>' y '</a:t>
            </a:r>
            <a:r>
              <a:rPr lang="es-ES" sz="2400" dirty="0" err="1"/>
              <a:t>checkin</a:t>
            </a:r>
            <a:r>
              <a:rPr lang="es-ES" sz="2400" dirty="0"/>
              <a:t>' también se pueden utilizar como sustantivos para describir la nueva revisión que se crea como resultado de confirmar. </a:t>
            </a:r>
          </a:p>
          <a:p>
            <a:pPr marL="285750" indent="-285750">
              <a:buFont typeface="Arial" panose="020B0604020202020204" pitchFamily="34" charset="0"/>
              <a:buChar char="•"/>
            </a:pPr>
            <a:r>
              <a:rPr lang="es-ES" sz="2400" b="1" dirty="0">
                <a:solidFill>
                  <a:srgbClr val="0070C0"/>
                </a:solidFill>
              </a:rPr>
              <a:t>Conflicto ("</a:t>
            </a:r>
            <a:r>
              <a:rPr lang="es-ES" sz="2400" b="1" dirty="0" err="1">
                <a:solidFill>
                  <a:srgbClr val="0070C0"/>
                </a:solidFill>
              </a:rPr>
              <a:t>conflict</a:t>
            </a:r>
            <a:r>
              <a:rPr lang="es-ES" sz="2400" b="1" dirty="0">
                <a:solidFill>
                  <a:srgbClr val="0070C0"/>
                </a:solidFill>
              </a:rPr>
              <a:t>") </a:t>
            </a:r>
          </a:p>
          <a:p>
            <a:r>
              <a:rPr lang="es-ES" sz="2400" dirty="0"/>
              <a:t>Un conflicto se produce cuando diferentes partes realizan cambios en el mismo documento, y el sistema es incapaz de conciliar los cambios. Un usuario debe resolver el conflicto mediante la integración de los cambios, o mediante la selección de un cambio en favor del otro. </a:t>
            </a:r>
          </a:p>
        </p:txBody>
      </p:sp>
    </p:spTree>
    <p:extLst>
      <p:ext uri="{BB962C8B-B14F-4D97-AF65-F5344CB8AC3E}">
        <p14:creationId xmlns:p14="http://schemas.microsoft.com/office/powerpoint/2010/main" val="328007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7D22CC-F32F-5840-769E-85715D808E90}"/>
              </a:ext>
            </a:extLst>
          </p:cNvPr>
          <p:cNvSpPr txBox="1"/>
          <p:nvPr/>
        </p:nvSpPr>
        <p:spPr>
          <a:xfrm>
            <a:off x="448234" y="455001"/>
            <a:ext cx="11394142"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Cabeza ("head") </a:t>
            </a:r>
          </a:p>
          <a:p>
            <a:r>
              <a:rPr lang="es-ES" sz="2400" dirty="0"/>
              <a:t>También a veces se llama </a:t>
            </a:r>
            <a:r>
              <a:rPr lang="es-ES" sz="2400" dirty="0" err="1"/>
              <a:t>tip</a:t>
            </a:r>
            <a:r>
              <a:rPr lang="es-ES" sz="2400" dirty="0"/>
              <a:t> (punta) y se refiere a la última confirmación, ya sea en el tronco ('</a:t>
            </a:r>
            <a:r>
              <a:rPr lang="es-ES" sz="2400" dirty="0" err="1"/>
              <a:t>trunk</a:t>
            </a:r>
            <a:r>
              <a:rPr lang="es-ES" sz="2400" dirty="0"/>
              <a:t>') o en una rama ('</a:t>
            </a:r>
            <a:r>
              <a:rPr lang="es-ES" sz="2400" dirty="0" err="1"/>
              <a:t>branch</a:t>
            </a:r>
            <a:r>
              <a:rPr lang="es-ES" sz="2400" dirty="0"/>
              <a:t>'). El tronco y cada rama tienen su propia cabeza, aunque HEAD se utiliza a veces libremente para referirse al tronco. </a:t>
            </a:r>
          </a:p>
          <a:p>
            <a:pPr marL="285750" indent="-285750">
              <a:buFont typeface="Arial" panose="020B0604020202020204" pitchFamily="34" charset="0"/>
              <a:buChar char="•"/>
            </a:pPr>
            <a:r>
              <a:rPr lang="es-ES" sz="2400" b="1" dirty="0">
                <a:solidFill>
                  <a:srgbClr val="0070C0"/>
                </a:solidFill>
              </a:rPr>
              <a:t>Tronco ("</a:t>
            </a:r>
            <a:r>
              <a:rPr lang="es-ES" sz="2400" b="1" dirty="0" err="1">
                <a:solidFill>
                  <a:srgbClr val="0070C0"/>
                </a:solidFill>
              </a:rPr>
              <a:t>trunk</a:t>
            </a:r>
            <a:r>
              <a:rPr lang="es-ES" sz="2400" b="1" dirty="0">
                <a:solidFill>
                  <a:srgbClr val="0070C0"/>
                </a:solidFill>
              </a:rPr>
              <a:t>") </a:t>
            </a:r>
          </a:p>
          <a:p>
            <a:r>
              <a:rPr lang="es-ES" sz="2400" dirty="0"/>
              <a:t>La única línea de desarrollo que no es una rama (a veces también llamada línea base, línea principal o máster)</a:t>
            </a:r>
          </a:p>
          <a:p>
            <a:pPr marL="285750" indent="-285750">
              <a:buFont typeface="Arial" panose="020B0604020202020204" pitchFamily="34" charset="0"/>
              <a:buChar char="•"/>
            </a:pPr>
            <a:r>
              <a:rPr lang="es-ES" sz="2400" b="1" dirty="0">
                <a:solidFill>
                  <a:srgbClr val="0070C0"/>
                </a:solidFill>
              </a:rPr>
              <a:t>Fusionar, integrar, mezclar ("</a:t>
            </a:r>
            <a:r>
              <a:rPr lang="es-ES" sz="2400" b="1" dirty="0" err="1">
                <a:solidFill>
                  <a:srgbClr val="0070C0"/>
                </a:solidFill>
              </a:rPr>
              <a:t>merge</a:t>
            </a:r>
            <a:r>
              <a:rPr lang="es-ES" sz="2400" b="1" dirty="0">
                <a:solidFill>
                  <a:srgbClr val="0070C0"/>
                </a:solidFill>
              </a:rPr>
              <a:t>")</a:t>
            </a:r>
          </a:p>
          <a:p>
            <a:r>
              <a:rPr lang="es-ES" sz="2400" dirty="0"/>
              <a:t> Una fusión o integración es una operación en la </a:t>
            </a:r>
            <a:r>
              <a:rPr lang="es-ES" sz="2400" dirty="0" err="1"/>
              <a:t>quese</a:t>
            </a:r>
            <a:r>
              <a:rPr lang="es-ES" sz="2400" dirty="0"/>
              <a:t> aplican dos tipos de cambios en un archivo o conjunto de archivos. Algunos escenarios de ejemplo son los siguientes: </a:t>
            </a:r>
          </a:p>
          <a:p>
            <a:r>
              <a:rPr lang="es-ES" sz="2400" dirty="0"/>
              <a:t>• Un usuario, trabajando en un conjunto de archivos, actualiza o sincroniza su copia de trabajo con los cambios realizados y confirmados, por otros usuarios, en el repositorio. </a:t>
            </a:r>
          </a:p>
        </p:txBody>
      </p:sp>
    </p:spTree>
    <p:extLst>
      <p:ext uri="{BB962C8B-B14F-4D97-AF65-F5344CB8AC3E}">
        <p14:creationId xmlns:p14="http://schemas.microsoft.com/office/powerpoint/2010/main" val="39466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0CE978-6A2E-F30E-9494-EE6FAEFC2BF7}"/>
              </a:ext>
            </a:extLst>
          </p:cNvPr>
          <p:cNvSpPr txBox="1"/>
          <p:nvPr/>
        </p:nvSpPr>
        <p:spPr>
          <a:xfrm>
            <a:off x="3048000" y="850758"/>
            <a:ext cx="6096000" cy="461665"/>
          </a:xfrm>
          <a:prstGeom prst="rect">
            <a:avLst/>
          </a:prstGeom>
          <a:noFill/>
        </p:spPr>
        <p:txBody>
          <a:bodyPr wrap="square">
            <a:spAutoFit/>
          </a:bodyPr>
          <a:lstStyle/>
          <a:p>
            <a:r>
              <a:rPr lang="es-ES" sz="2400" b="1" dirty="0">
                <a:solidFill>
                  <a:schemeClr val="accent1"/>
                </a:solidFill>
              </a:rPr>
              <a:t>¿Qué es una rama y para qué sirve?</a:t>
            </a:r>
          </a:p>
        </p:txBody>
      </p:sp>
      <p:sp>
        <p:nvSpPr>
          <p:cNvPr id="5" name="CuadroTexto 4">
            <a:extLst>
              <a:ext uri="{FF2B5EF4-FFF2-40B4-BE49-F238E27FC236}">
                <a16:creationId xmlns:a16="http://schemas.microsoft.com/office/drawing/2014/main" id="{31278B58-0DF7-EC97-AA29-53BDA62E5216}"/>
              </a:ext>
            </a:extLst>
          </p:cNvPr>
          <p:cNvSpPr txBox="1"/>
          <p:nvPr/>
        </p:nvSpPr>
        <p:spPr>
          <a:xfrm>
            <a:off x="286870" y="1977189"/>
            <a:ext cx="6096000" cy="2308324"/>
          </a:xfrm>
          <a:prstGeom prst="rect">
            <a:avLst/>
          </a:prstGeom>
          <a:noFill/>
        </p:spPr>
        <p:txBody>
          <a:bodyPr wrap="square">
            <a:spAutoFit/>
          </a:bodyPr>
          <a:lstStyle/>
          <a:p>
            <a:r>
              <a:rPr lang="es-ES" sz="2400" dirty="0"/>
              <a:t>Una rama es simplemente una versión de la colección de directorios y archivos del repositorio. Cada vez que se crea una nueva rama, se crea una copia de la </a:t>
            </a:r>
            <a:r>
              <a:rPr lang="es-ES" sz="2400" dirty="0" err="1"/>
              <a:t>colecciónde</a:t>
            </a:r>
            <a:r>
              <a:rPr lang="es-ES" sz="2400" dirty="0"/>
              <a:t> archivos actual. </a:t>
            </a:r>
          </a:p>
        </p:txBody>
      </p:sp>
      <p:pic>
        <p:nvPicPr>
          <p:cNvPr id="7" name="Imagen 6">
            <a:extLst>
              <a:ext uri="{FF2B5EF4-FFF2-40B4-BE49-F238E27FC236}">
                <a16:creationId xmlns:a16="http://schemas.microsoft.com/office/drawing/2014/main" id="{2A473DB8-B118-5385-2368-EAA9652AED4E}"/>
              </a:ext>
            </a:extLst>
          </p:cNvPr>
          <p:cNvPicPr>
            <a:picLocks noChangeAspect="1"/>
          </p:cNvPicPr>
          <p:nvPr/>
        </p:nvPicPr>
        <p:blipFill>
          <a:blip r:embed="rId2"/>
          <a:stretch>
            <a:fillRect/>
          </a:stretch>
        </p:blipFill>
        <p:spPr>
          <a:xfrm>
            <a:off x="6471570" y="2098858"/>
            <a:ext cx="5546388" cy="2092125"/>
          </a:xfrm>
          <a:prstGeom prst="rect">
            <a:avLst/>
          </a:prstGeom>
        </p:spPr>
      </p:pic>
    </p:spTree>
    <p:extLst>
      <p:ext uri="{BB962C8B-B14F-4D97-AF65-F5344CB8AC3E}">
        <p14:creationId xmlns:p14="http://schemas.microsoft.com/office/powerpoint/2010/main" val="286700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770F815-62E2-BD17-A336-2AD548ECA986}"/>
              </a:ext>
            </a:extLst>
          </p:cNvPr>
          <p:cNvPicPr>
            <a:picLocks noChangeAspect="1"/>
          </p:cNvPicPr>
          <p:nvPr/>
        </p:nvPicPr>
        <p:blipFill>
          <a:blip r:embed="rId2"/>
          <a:stretch>
            <a:fillRect/>
          </a:stretch>
        </p:blipFill>
        <p:spPr>
          <a:xfrm>
            <a:off x="495669" y="1857156"/>
            <a:ext cx="3743847" cy="1571844"/>
          </a:xfrm>
          <a:prstGeom prst="rect">
            <a:avLst/>
          </a:prstGeom>
        </p:spPr>
      </p:pic>
      <p:pic>
        <p:nvPicPr>
          <p:cNvPr id="5" name="Imagen 4">
            <a:extLst>
              <a:ext uri="{FF2B5EF4-FFF2-40B4-BE49-F238E27FC236}">
                <a16:creationId xmlns:a16="http://schemas.microsoft.com/office/drawing/2014/main" id="{708064B0-C7F0-B0A5-4D78-59DA3F935B30}"/>
              </a:ext>
            </a:extLst>
          </p:cNvPr>
          <p:cNvPicPr>
            <a:picLocks noChangeAspect="1"/>
          </p:cNvPicPr>
          <p:nvPr/>
        </p:nvPicPr>
        <p:blipFill>
          <a:blip r:embed="rId3"/>
          <a:stretch>
            <a:fillRect/>
          </a:stretch>
        </p:blipFill>
        <p:spPr>
          <a:xfrm>
            <a:off x="495669" y="3429000"/>
            <a:ext cx="5249008" cy="1581371"/>
          </a:xfrm>
          <a:prstGeom prst="rect">
            <a:avLst/>
          </a:prstGeom>
        </p:spPr>
      </p:pic>
      <p:sp>
        <p:nvSpPr>
          <p:cNvPr id="7" name="CuadroTexto 6">
            <a:extLst>
              <a:ext uri="{FF2B5EF4-FFF2-40B4-BE49-F238E27FC236}">
                <a16:creationId xmlns:a16="http://schemas.microsoft.com/office/drawing/2014/main" id="{234706B1-31C8-3366-5918-17CC026657C5}"/>
              </a:ext>
            </a:extLst>
          </p:cNvPr>
          <p:cNvSpPr txBox="1"/>
          <p:nvPr/>
        </p:nvSpPr>
        <p:spPr>
          <a:xfrm>
            <a:off x="5915007" y="3429000"/>
            <a:ext cx="6096000" cy="369332"/>
          </a:xfrm>
          <a:prstGeom prst="rect">
            <a:avLst/>
          </a:prstGeom>
          <a:noFill/>
        </p:spPr>
        <p:txBody>
          <a:bodyPr wrap="square">
            <a:spAutoFit/>
          </a:bodyPr>
          <a:lstStyle/>
          <a:p>
            <a:r>
              <a:rPr lang="es-ES" sz="1800" dirty="0"/>
              <a:t>Crea e ingresa a esa rama</a:t>
            </a:r>
            <a:endParaRPr lang="es-ES" dirty="0"/>
          </a:p>
        </p:txBody>
      </p:sp>
    </p:spTree>
    <p:extLst>
      <p:ext uri="{BB962C8B-B14F-4D97-AF65-F5344CB8AC3E}">
        <p14:creationId xmlns:p14="http://schemas.microsoft.com/office/powerpoint/2010/main" val="225821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1FDD23-31DA-A2D1-D5BD-D6AE92BA6C12}"/>
              </a:ext>
            </a:extLst>
          </p:cNvPr>
          <p:cNvSpPr txBox="1"/>
          <p:nvPr/>
        </p:nvSpPr>
        <p:spPr>
          <a:xfrm>
            <a:off x="3245224" y="1245205"/>
            <a:ext cx="6096000" cy="646331"/>
          </a:xfrm>
          <a:prstGeom prst="rect">
            <a:avLst/>
          </a:prstGeom>
          <a:noFill/>
        </p:spPr>
        <p:txBody>
          <a:bodyPr wrap="square">
            <a:spAutoFit/>
          </a:bodyPr>
          <a:lstStyle/>
          <a:p>
            <a:r>
              <a:rPr lang="es-ES" sz="3600" b="1" dirty="0">
                <a:solidFill>
                  <a:schemeClr val="accent1"/>
                </a:solidFill>
              </a:rPr>
              <a:t>Fusionar ramas</a:t>
            </a:r>
          </a:p>
        </p:txBody>
      </p:sp>
      <p:sp>
        <p:nvSpPr>
          <p:cNvPr id="5" name="CuadroTexto 4">
            <a:extLst>
              <a:ext uri="{FF2B5EF4-FFF2-40B4-BE49-F238E27FC236}">
                <a16:creationId xmlns:a16="http://schemas.microsoft.com/office/drawing/2014/main" id="{38B354D9-5DE1-E305-2A2C-0AADB75D083C}"/>
              </a:ext>
            </a:extLst>
          </p:cNvPr>
          <p:cNvSpPr txBox="1"/>
          <p:nvPr/>
        </p:nvSpPr>
        <p:spPr>
          <a:xfrm>
            <a:off x="322730" y="2484148"/>
            <a:ext cx="6096000" cy="1477328"/>
          </a:xfrm>
          <a:prstGeom prst="rect">
            <a:avLst/>
          </a:prstGeom>
          <a:noFill/>
        </p:spPr>
        <p:txBody>
          <a:bodyPr wrap="square">
            <a:spAutoFit/>
          </a:bodyPr>
          <a:lstStyle/>
          <a:p>
            <a:r>
              <a:rPr lang="es-ES" dirty="0"/>
              <a:t>Cuando hablamos de fusión nos referimos a que los cambios que hemos realizado en la rama se integran en otra rama, de forma que el código que habíamos generado en la nueva rama se asimila en otra.</a:t>
            </a:r>
          </a:p>
        </p:txBody>
      </p:sp>
      <p:sp>
        <p:nvSpPr>
          <p:cNvPr id="7" name="CuadroTexto 6">
            <a:extLst>
              <a:ext uri="{FF2B5EF4-FFF2-40B4-BE49-F238E27FC236}">
                <a16:creationId xmlns:a16="http://schemas.microsoft.com/office/drawing/2014/main" id="{74E11313-30A1-234F-7973-CF0B206E52D0}"/>
              </a:ext>
            </a:extLst>
          </p:cNvPr>
          <p:cNvSpPr txBox="1"/>
          <p:nvPr/>
        </p:nvSpPr>
        <p:spPr>
          <a:xfrm>
            <a:off x="403411" y="4140241"/>
            <a:ext cx="6096000" cy="2585323"/>
          </a:xfrm>
          <a:prstGeom prst="rect">
            <a:avLst/>
          </a:prstGeom>
          <a:noFill/>
        </p:spPr>
        <p:txBody>
          <a:bodyPr wrap="square">
            <a:spAutoFit/>
          </a:bodyPr>
          <a:lstStyle/>
          <a:p>
            <a:r>
              <a:rPr lang="es-ES" dirty="0"/>
              <a:t>Comando </a:t>
            </a:r>
            <a:r>
              <a:rPr lang="es-ES" dirty="0" err="1"/>
              <a:t>git</a:t>
            </a:r>
            <a:r>
              <a:rPr lang="es-ES" dirty="0"/>
              <a:t> </a:t>
            </a:r>
            <a:r>
              <a:rPr lang="es-ES" dirty="0" err="1"/>
              <a:t>merge</a:t>
            </a:r>
            <a:r>
              <a:rPr lang="es-ES" dirty="0"/>
              <a:t> </a:t>
            </a:r>
          </a:p>
          <a:p>
            <a:r>
              <a:rPr lang="es-ES" dirty="0"/>
              <a:t>Empleamos el comando </a:t>
            </a:r>
            <a:r>
              <a:rPr lang="es-ES" dirty="0" err="1"/>
              <a:t>git</a:t>
            </a:r>
            <a:r>
              <a:rPr lang="es-ES" dirty="0"/>
              <a:t> </a:t>
            </a:r>
            <a:r>
              <a:rPr lang="es-ES" dirty="0" err="1"/>
              <a:t>merge</a:t>
            </a:r>
            <a:r>
              <a:rPr lang="es-ES" dirty="0"/>
              <a:t> para incorporar los cambios de una rama a la rama en la que nos encontramos en ese momento. Por ejemplo, si estamos actualmente en la rama </a:t>
            </a:r>
            <a:r>
              <a:rPr lang="es-ES" dirty="0" err="1"/>
              <a:t>main</a:t>
            </a:r>
            <a:r>
              <a:rPr lang="es-ES" dirty="0"/>
              <a:t> y hacemos un </a:t>
            </a:r>
          </a:p>
          <a:p>
            <a:r>
              <a:rPr lang="es-ES" dirty="0" err="1"/>
              <a:t>git</a:t>
            </a:r>
            <a:r>
              <a:rPr lang="es-ES" dirty="0"/>
              <a:t> </a:t>
            </a:r>
            <a:r>
              <a:rPr lang="es-ES" dirty="0" err="1"/>
              <a:t>merge</a:t>
            </a:r>
            <a:r>
              <a:rPr lang="es-ES" dirty="0"/>
              <a:t> </a:t>
            </a:r>
            <a:r>
              <a:rPr lang="es-ES" dirty="0" err="1"/>
              <a:t>my-branch</a:t>
            </a:r>
            <a:r>
              <a:rPr lang="es-ES" dirty="0"/>
              <a:t> </a:t>
            </a:r>
          </a:p>
          <a:p>
            <a:r>
              <a:rPr lang="es-ES" dirty="0"/>
              <a:t>haremos que la rama </a:t>
            </a:r>
            <a:r>
              <a:rPr lang="es-ES" dirty="0" err="1"/>
              <a:t>main</a:t>
            </a:r>
            <a:r>
              <a:rPr lang="es-ES" dirty="0"/>
              <a:t> incorporé y fusione los cambios que había en la rama </a:t>
            </a:r>
            <a:r>
              <a:rPr lang="es-ES" dirty="0" err="1"/>
              <a:t>my-branch</a:t>
            </a:r>
            <a:r>
              <a:rPr lang="es-ES" dirty="0"/>
              <a:t>.</a:t>
            </a:r>
          </a:p>
        </p:txBody>
      </p:sp>
      <p:pic>
        <p:nvPicPr>
          <p:cNvPr id="1026" name="Picture 2" descr="Diferencias entre tipos de fusión">
            <a:extLst>
              <a:ext uri="{FF2B5EF4-FFF2-40B4-BE49-F238E27FC236}">
                <a16:creationId xmlns:a16="http://schemas.microsoft.com/office/drawing/2014/main" id="{4B5D0E9A-7110-A651-5E79-AB2460CBF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187" y="2484148"/>
            <a:ext cx="44100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028851"/>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66</TotalTime>
  <Words>1185</Words>
  <Application>Microsoft Office PowerPoint</Application>
  <PresentationFormat>Panorámica</PresentationFormat>
  <Paragraphs>64</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Courier New</vt:lpstr>
      <vt:lpstr>Estela de condensación</vt:lpstr>
      <vt:lpstr>Inicios de git y github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Hola como estas?</dc:title>
  <dc:creator>Jose Cruz</dc:creator>
  <cp:lastModifiedBy>Jose Cruz</cp:lastModifiedBy>
  <cp:revision>5</cp:revision>
  <dcterms:created xsi:type="dcterms:W3CDTF">2024-05-11T22:04:23Z</dcterms:created>
  <dcterms:modified xsi:type="dcterms:W3CDTF">2024-05-12T00:36:42Z</dcterms:modified>
</cp:coreProperties>
</file>