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3"/>
  </p:notesMasterIdLst>
  <p:handoutMasterIdLst>
    <p:handoutMasterId r:id="rId4"/>
  </p:handoutMasterIdLst>
  <p:sldIdLst>
    <p:sldId id="739" r:id="rId2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41" autoAdjust="0"/>
    <p:restoredTop sz="94342" autoAdjust="0"/>
  </p:normalViewPr>
  <p:slideViewPr>
    <p:cSldViewPr snapToGrid="0" showGuides="1">
      <p:cViewPr varScale="1">
        <p:scale>
          <a:sx n="59" d="100"/>
          <a:sy n="59" d="100"/>
        </p:scale>
        <p:origin x="84" y="628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96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 smtClean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 fontScale="925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6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김영섭 교수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8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8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Nova" panose="020B0504020202020204" pitchFamily="34" charset="0"/>
              </a:defRPr>
            </a:lvl1pPr>
            <a:lvl2pPr>
              <a:defRPr sz="2000">
                <a:latin typeface="Arial Nova" panose="020B0504020202020204" pitchFamily="34" charset="0"/>
              </a:defRPr>
            </a:lvl2pPr>
            <a:lvl3pPr>
              <a:defRPr sz="1800">
                <a:latin typeface="Arial Nova" panose="020B0504020202020204" pitchFamily="34" charset="0"/>
              </a:defRPr>
            </a:lvl3pPr>
            <a:lvl4pPr>
              <a:defRPr sz="18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267" y="380978"/>
            <a:ext cx="11900268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altLang="ko-KR" dirty="0"/>
              <a:t>Master Slide Title Editing </a:t>
            </a:r>
            <a:r>
              <a:rPr kumimoji="0" lang="ko-KR" altLang="en-US" dirty="0"/>
              <a:t>편집</a:t>
            </a:r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>
            <a:cxnSpLocks/>
          </p:cNvCxnSpPr>
          <p:nvPr userDrawn="1"/>
        </p:nvCxnSpPr>
        <p:spPr>
          <a:xfrm>
            <a:off x="552266" y="1088571"/>
            <a:ext cx="1190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1" y="292947"/>
            <a:ext cx="11968478" cy="550035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9E9C-AE58-46E3-99AA-53D46DD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1" y="910789"/>
            <a:ext cx="11968478" cy="586931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AE486-03AD-4948-A7E0-08D9D11C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4E6CC-59F1-4218-9B67-3A1E2197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67F2F-E1FE-466A-B0C8-E86656B7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292DF6F-3DA5-4765-A844-0D90919D909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876885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0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2023-04-03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 b="1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2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Queue Variations: Circular Queue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518161" y="933733"/>
            <a:ext cx="11968478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queue q = </a:t>
            </a:r>
            <a:r>
              <a:rPr lang="en-US" altLang="ko-KR" sz="1400" dirty="0" err="1">
                <a:latin typeface="Consolas" panose="020B0609020204030204" pitchFamily="49" charset="0"/>
              </a:rPr>
              <a:t>newQueue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dequeue(q);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enqueue(q, 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3);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4);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5);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enqueue(q, 6);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display(q);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int </a:t>
            </a:r>
            <a:r>
              <a:rPr lang="en-US" altLang="ko-KR" sz="1400" dirty="0" err="1">
                <a:latin typeface="Consolas" panose="020B0609020204030204" pitchFamily="49" charset="0"/>
              </a:rPr>
              <a:t>elem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dequeue</a:t>
            </a:r>
            <a:r>
              <a:rPr lang="en-US" altLang="ko-KR" sz="1400" dirty="0">
                <a:latin typeface="Consolas" panose="020B0609020204030204" pitchFamily="49" charset="0"/>
              </a:rPr>
              <a:t>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if (</a:t>
            </a:r>
            <a:r>
              <a:rPr lang="en-US" altLang="ko-KR" sz="1400" dirty="0" err="1">
                <a:latin typeface="Consolas" panose="020B0609020204030204" pitchFamily="49" charset="0"/>
              </a:rPr>
              <a:t>elem</a:t>
            </a:r>
            <a:r>
              <a:rPr lang="en-US" altLang="ko-KR" sz="1400" dirty="0">
                <a:latin typeface="Consolas" panose="020B0609020204030204" pitchFamily="49" charset="0"/>
              </a:rPr>
              <a:t> != -1)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cout &lt;&lt; "</a:t>
            </a:r>
            <a:r>
              <a:rPr lang="en-US" altLang="ko-KR" sz="1400" dirty="0" err="1">
                <a:latin typeface="Consolas" panose="020B0609020204030204" pitchFamily="49" charset="0"/>
              </a:rPr>
              <a:t>dequeued</a:t>
            </a:r>
            <a:r>
              <a:rPr lang="en-US" altLang="ko-KR" sz="1400" dirty="0">
                <a:latin typeface="Consolas" panose="020B0609020204030204" pitchFamily="49" charset="0"/>
              </a:rPr>
              <a:t>: " &lt;&lt; </a:t>
            </a:r>
            <a:r>
              <a:rPr lang="en-US" altLang="ko-KR" sz="1400" dirty="0" err="1">
                <a:latin typeface="Consolas" panose="020B0609020204030204" pitchFamily="49" charset="0"/>
              </a:rPr>
              <a:t>elem</a:t>
            </a:r>
            <a:r>
              <a:rPr lang="en-US" altLang="ko-KR" sz="1400" dirty="0">
                <a:latin typeface="Consolas" panose="020B0609020204030204" pitchFamily="49" charset="0"/>
              </a:rPr>
              <a:t> &lt;&lt; endl;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display(q);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7);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display(q);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enqueue(q, 8);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dequeue(q);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dequeue(q);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display(q);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557FE8-F29C-F61F-1D86-97E2377F8371}"/>
              </a:ext>
            </a:extLst>
          </p:cNvPr>
          <p:cNvSpPr/>
          <p:nvPr/>
        </p:nvSpPr>
        <p:spPr>
          <a:xfrm>
            <a:off x="5616814" y="5242757"/>
            <a:ext cx="6869825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Quiz:  </a:t>
            </a:r>
          </a:p>
          <a:p>
            <a:r>
              <a:rPr lang="en-US" altLang="ko-KR" sz="1600"/>
              <a:t>1. How </a:t>
            </a:r>
            <a:r>
              <a:rPr lang="en-US" altLang="ko-KR" sz="1600" dirty="0"/>
              <a:t>many failures occurred?</a:t>
            </a:r>
          </a:p>
          <a:p>
            <a:r>
              <a:rPr lang="en-US" altLang="ko-KR" sz="1600"/>
              <a:t>2. At </a:t>
            </a:r>
            <a:r>
              <a:rPr lang="en-US" altLang="ko-KR" sz="1600" dirty="0"/>
              <a:t>the end of running this main</a:t>
            </a:r>
            <a:r>
              <a:rPr lang="en-US" altLang="ko-KR" sz="1600"/>
              <a:t>(), </a:t>
            </a:r>
          </a:p>
          <a:p>
            <a:r>
              <a:rPr lang="en-US" altLang="ko-KR" sz="1600"/>
              <a:t>    (1) draw </a:t>
            </a:r>
            <a:r>
              <a:rPr lang="en-US" altLang="ko-KR" sz="1600" dirty="0"/>
              <a:t>a diagram that shows the status of queue </a:t>
            </a:r>
            <a:r>
              <a:rPr lang="en-US" altLang="ko-KR" sz="1600"/>
              <a:t>items and</a:t>
            </a:r>
          </a:p>
          <a:p>
            <a:r>
              <a:rPr lang="en-US" altLang="ko-KR" sz="1600"/>
              <a:t>     the </a:t>
            </a:r>
            <a:r>
              <a:rPr lang="en-US" altLang="ko-KR" sz="1600" dirty="0"/>
              <a:t>locations of front and rear.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/>
              <a:t>    (</a:t>
            </a:r>
            <a:r>
              <a:rPr lang="en-US" altLang="ko-KR" sz="1600" dirty="0"/>
              <a:t>2) write elements in the queue from front to </a:t>
            </a:r>
            <a:r>
              <a:rPr lang="en-US" altLang="ko-KR" sz="1600"/>
              <a:t>rear.</a:t>
            </a:r>
          </a:p>
          <a:p>
            <a:r>
              <a:rPr lang="en-US" altLang="ko-KR" sz="1600"/>
              <a:t>3 Debug display() function and complete assert() statement.</a:t>
            </a:r>
            <a:endParaRPr lang="en-US" altLang="ko-KR" sz="16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CCFAB41-E87B-DCE3-71CC-70353061D3CF}"/>
              </a:ext>
            </a:extLst>
          </p:cNvPr>
          <p:cNvGrpSpPr/>
          <p:nvPr/>
        </p:nvGrpSpPr>
        <p:grpSpPr>
          <a:xfrm>
            <a:off x="9351144" y="3278894"/>
            <a:ext cx="2857500" cy="1703106"/>
            <a:chOff x="6653519" y="5010528"/>
            <a:chExt cx="2857500" cy="1703106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4B0CF6F-95C3-500B-A6A8-EEA50D6E7741}"/>
                </a:ext>
              </a:extLst>
            </p:cNvPr>
            <p:cNvGrpSpPr/>
            <p:nvPr/>
          </p:nvGrpSpPr>
          <p:grpSpPr>
            <a:xfrm>
              <a:off x="6653519" y="6026609"/>
              <a:ext cx="2857500" cy="411105"/>
              <a:chOff x="4987636" y="5868782"/>
              <a:chExt cx="2857500" cy="571500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9F4DA70-6CCD-367B-A64F-9A3BFB42046C}"/>
                  </a:ext>
                </a:extLst>
              </p:cNvPr>
              <p:cNvSpPr/>
              <p:nvPr/>
            </p:nvSpPr>
            <p:spPr>
              <a:xfrm>
                <a:off x="6130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AE599085-36D8-1201-46C1-37C5CC19B173}"/>
                  </a:ext>
                </a:extLst>
              </p:cNvPr>
              <p:cNvSpPr/>
              <p:nvPr/>
            </p:nvSpPr>
            <p:spPr>
              <a:xfrm>
                <a:off x="67021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AB5A495-B7BD-3672-2515-4B4E09FA7536}"/>
                  </a:ext>
                </a:extLst>
              </p:cNvPr>
              <p:cNvSpPr/>
              <p:nvPr/>
            </p:nvSpPr>
            <p:spPr>
              <a:xfrm>
                <a:off x="7273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03BE221-B6E4-5D8C-1CA7-B15839063C4C}"/>
                  </a:ext>
                </a:extLst>
              </p:cNvPr>
              <p:cNvSpPr/>
              <p:nvPr/>
            </p:nvSpPr>
            <p:spPr>
              <a:xfrm>
                <a:off x="4987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rgbClr val="C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FE503EF-6280-D4AF-717C-46859079ECD1}"/>
                  </a:ext>
                </a:extLst>
              </p:cNvPr>
              <p:cNvSpPr/>
              <p:nvPr/>
            </p:nvSpPr>
            <p:spPr>
              <a:xfrm>
                <a:off x="55591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E2D9C5E-134B-B875-044F-CAEF5F779A0C}"/>
                </a:ext>
              </a:extLst>
            </p:cNvPr>
            <p:cNvSpPr/>
            <p:nvPr/>
          </p:nvSpPr>
          <p:spPr>
            <a:xfrm>
              <a:off x="7599509" y="5010528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front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078095D-4889-FA49-C108-EC73DA1393DA}"/>
                </a:ext>
              </a:extLst>
            </p:cNvPr>
            <p:cNvSpPr/>
            <p:nvPr/>
          </p:nvSpPr>
          <p:spPr>
            <a:xfrm>
              <a:off x="7623555" y="5250394"/>
              <a:ext cx="534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rear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2B71821-2E8F-5983-C227-B40C26721EF9}"/>
                </a:ext>
              </a:extLst>
            </p:cNvPr>
            <p:cNvSpPr/>
            <p:nvPr/>
          </p:nvSpPr>
          <p:spPr>
            <a:xfrm>
              <a:off x="7682283" y="5451814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400" i="1" dirty="0">
                <a:solidFill>
                  <a:srgbClr val="C0000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F12FCCC-917D-3706-1FA0-476AC51D84A1}"/>
                </a:ext>
              </a:extLst>
            </p:cNvPr>
            <p:cNvSpPr/>
            <p:nvPr/>
          </p:nvSpPr>
          <p:spPr>
            <a:xfrm>
              <a:off x="6712212" y="6405857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[0]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2780C4E-14E6-881E-ABFD-4668FE2E86BC}"/>
                </a:ext>
              </a:extLst>
            </p:cNvPr>
            <p:cNvSpPr/>
            <p:nvPr/>
          </p:nvSpPr>
          <p:spPr>
            <a:xfrm>
              <a:off x="7264804" y="6405857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[1]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5018EEB-1BE3-FE86-6EFA-B6A5072DF88B}"/>
                </a:ext>
              </a:extLst>
            </p:cNvPr>
            <p:cNvSpPr/>
            <p:nvPr/>
          </p:nvSpPr>
          <p:spPr>
            <a:xfrm>
              <a:off x="7819892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[2]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EF48B8C-1641-B87B-4623-4FDBB633C831}"/>
                </a:ext>
              </a:extLst>
            </p:cNvPr>
            <p:cNvSpPr/>
            <p:nvPr/>
          </p:nvSpPr>
          <p:spPr>
            <a:xfrm>
              <a:off x="8379355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[3]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EE5D07C-6C1B-D675-0EB8-C08E01271007}"/>
                </a:ext>
              </a:extLst>
            </p:cNvPr>
            <p:cNvSpPr/>
            <p:nvPr/>
          </p:nvSpPr>
          <p:spPr>
            <a:xfrm>
              <a:off x="8949281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[4]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366E3AF-39B2-77CE-C3CB-DE72FD480B5F}"/>
              </a:ext>
            </a:extLst>
          </p:cNvPr>
          <p:cNvSpPr/>
          <p:nvPr/>
        </p:nvSpPr>
        <p:spPr>
          <a:xfrm>
            <a:off x="5616814" y="5242757"/>
            <a:ext cx="6869825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Quiz:  </a:t>
            </a:r>
          </a:p>
          <a:p>
            <a:r>
              <a:rPr lang="en-US" altLang="ko-KR" sz="1600"/>
              <a:t>1. How </a:t>
            </a:r>
            <a:r>
              <a:rPr lang="en-US" altLang="ko-KR" sz="1600" dirty="0"/>
              <a:t>many failures occurred?</a:t>
            </a:r>
          </a:p>
          <a:p>
            <a:r>
              <a:rPr lang="en-US" altLang="ko-KR" sz="1600"/>
              <a:t>2. At </a:t>
            </a:r>
            <a:r>
              <a:rPr lang="en-US" altLang="ko-KR" sz="1600" dirty="0"/>
              <a:t>the end of running this main</a:t>
            </a:r>
            <a:r>
              <a:rPr lang="en-US" altLang="ko-KR" sz="1600"/>
              <a:t>(), </a:t>
            </a:r>
          </a:p>
          <a:p>
            <a:r>
              <a:rPr lang="en-US" altLang="ko-KR" sz="1600"/>
              <a:t>    (1) draw </a:t>
            </a:r>
            <a:r>
              <a:rPr lang="en-US" altLang="ko-KR" sz="1600" dirty="0"/>
              <a:t>a diagram that shows the status of queue </a:t>
            </a:r>
            <a:r>
              <a:rPr lang="en-US" altLang="ko-KR" sz="1600"/>
              <a:t>items and</a:t>
            </a:r>
          </a:p>
          <a:p>
            <a:r>
              <a:rPr lang="en-US" altLang="ko-KR" sz="1600"/>
              <a:t>     the </a:t>
            </a:r>
            <a:r>
              <a:rPr lang="en-US" altLang="ko-KR" sz="1600" dirty="0"/>
              <a:t>locations of </a:t>
            </a:r>
            <a:r>
              <a:rPr lang="en-US" altLang="ko-KR" sz="1600" dirty="0">
                <a:solidFill>
                  <a:srgbClr val="C00000"/>
                </a:solidFill>
              </a:rPr>
              <a:t>front and rear.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/>
              <a:t>    (</a:t>
            </a:r>
            <a:r>
              <a:rPr lang="en-US" altLang="ko-KR" sz="1600" dirty="0"/>
              <a:t>2) write elements in the queue from front to </a:t>
            </a:r>
            <a:r>
              <a:rPr lang="en-US" altLang="ko-KR" sz="1600"/>
              <a:t>rear.</a:t>
            </a:r>
          </a:p>
          <a:p>
            <a:r>
              <a:rPr lang="en-US" altLang="ko-KR" sz="1600"/>
              <a:t>3 Debug display() function and complete assert() statement.</a:t>
            </a:r>
            <a:endParaRPr lang="en-US" altLang="ko-KR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9888FEA-576E-C851-661F-5AC0999D05DC}"/>
              </a:ext>
            </a:extLst>
          </p:cNvPr>
          <p:cNvSpPr/>
          <p:nvPr/>
        </p:nvSpPr>
        <p:spPr>
          <a:xfrm>
            <a:off x="5616814" y="1103086"/>
            <a:ext cx="2983345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highlight>
                  <a:srgbClr val="FFFF00"/>
                </a:highlight>
                <a:latin typeface="Consolas" panose="020B0609020204030204" pitchFamily="49" charset="0"/>
              </a:rPr>
              <a:t>Expected Output: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Queue is empty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enqueued: 1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enqueued: 2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enqueued: 3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enqueued: 4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enqueued: 5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Queue is full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Front[0], Rear[4]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Items[1, 2, 3, 4, 5]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dequeued: 1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Front[1], Rear[4]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Front[1], Rear[0]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Items[2, 3, 4, 5, 7]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...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154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8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11377</TotalTime>
  <Words>324</Words>
  <Application>Microsoft Office PowerPoint</Application>
  <PresentationFormat>사용자 지정</PresentationFormat>
  <Paragraphs>61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3" baseType="lpstr">
      <vt:lpstr>Arial Nova</vt:lpstr>
      <vt:lpstr>굴림</vt:lpstr>
      <vt:lpstr>나눔고딕</vt:lpstr>
      <vt:lpstr>맑은 고딕</vt:lpstr>
      <vt:lpstr>바탕체</vt:lpstr>
      <vt:lpstr>Arial Rounded MT Bold</vt:lpstr>
      <vt:lpstr>Candara</vt:lpstr>
      <vt:lpstr>Century Gothic</vt:lpstr>
      <vt:lpstr>Consolas</vt:lpstr>
      <vt:lpstr>Helvetica</vt:lpstr>
      <vt:lpstr>Wingdings</vt:lpstr>
      <vt:lpstr>1_고려청자</vt:lpstr>
      <vt:lpstr>Queue Variations: Circular 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Youngsup</cp:lastModifiedBy>
  <cp:revision>601</cp:revision>
  <dcterms:modified xsi:type="dcterms:W3CDTF">2023-04-03T00:14:24Z</dcterms:modified>
</cp:coreProperties>
</file>