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1097" r:id="rId2"/>
    <p:sldId id="1098" r:id="rId3"/>
    <p:sldId id="109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4" autoAdjust="0"/>
    <p:restoredTop sz="96344" autoAdjust="0"/>
  </p:normalViewPr>
  <p:slideViewPr>
    <p:cSldViewPr>
      <p:cViewPr varScale="1">
        <p:scale>
          <a:sx n="105" d="100"/>
          <a:sy n="105" d="100"/>
        </p:scale>
        <p:origin x="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1800" spc="-5" dirty="0"/>
              <a:t>Draw</a:t>
            </a:r>
            <a:r>
              <a:rPr lang="ko-KR" altLang="en-US" sz="1800" spc="-5" dirty="0"/>
              <a:t> </a:t>
            </a:r>
            <a:r>
              <a:rPr lang="en-US" altLang="ko-KR" sz="1800" spc="-5" dirty="0"/>
              <a:t>AVL trees whenever the tree changes its shape by insertion and deletion. Include</a:t>
            </a:r>
            <a:r>
              <a:rPr lang="en-US" altLang="ko-KR" sz="1800" dirty="0"/>
              <a:t> trees before and after its rotation and the type of rotation.</a:t>
            </a:r>
          </a:p>
          <a:p>
            <a:r>
              <a:rPr lang="en-US" altLang="ko-KR" sz="1800" dirty="0"/>
              <a:t>Tree</a:t>
            </a:r>
            <a:r>
              <a:rPr lang="ko-KR" altLang="en-US" sz="1800" dirty="0"/>
              <a:t>가 모양을 </a:t>
            </a:r>
            <a:r>
              <a:rPr lang="ko-KR" altLang="en-US" sz="1800" b="1" dirty="0"/>
              <a:t>바꿀 때마다 </a:t>
            </a:r>
            <a:r>
              <a:rPr lang="en-US" altLang="ko-KR" sz="1800" dirty="0"/>
              <a:t>AVL tree</a:t>
            </a:r>
            <a:r>
              <a:rPr lang="ko-KR" altLang="en-US" sz="1800" dirty="0"/>
              <a:t>들을 그리고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C00000"/>
                </a:solidFill>
              </a:rPr>
              <a:t>각 단계별로 </a:t>
            </a:r>
            <a:r>
              <a:rPr lang="en-US" altLang="ko-KR" sz="1800" dirty="0">
                <a:solidFill>
                  <a:srgbClr val="C00000"/>
                </a:solidFill>
              </a:rPr>
              <a:t>LL, RR, LR, RL</a:t>
            </a:r>
            <a:r>
              <a:rPr lang="ko-KR" altLang="en-US" sz="1800" dirty="0">
                <a:solidFill>
                  <a:srgbClr val="C00000"/>
                </a:solidFill>
              </a:rPr>
              <a:t>을 표시하여 제출하십시오</a:t>
            </a:r>
            <a:r>
              <a:rPr lang="en-US" altLang="ko-KR" sz="1800" dirty="0">
                <a:solidFill>
                  <a:srgbClr val="C00000"/>
                </a:solidFill>
              </a:rPr>
              <a:t>.  </a:t>
            </a:r>
          </a:p>
          <a:p>
            <a:r>
              <a:rPr lang="en-US" altLang="ko-KR" sz="1800" dirty="0" smtClean="0"/>
              <a:t>Insert </a:t>
            </a:r>
            <a:r>
              <a:rPr lang="en-US" altLang="ko-KR" sz="1800" dirty="0"/>
              <a:t>the sequence of elements (</a:t>
            </a:r>
            <a:r>
              <a:rPr lang="en-US" altLang="ko-KR" sz="1800" dirty="0">
                <a:highlight>
                  <a:srgbClr val="FFFF00"/>
                </a:highlight>
              </a:rPr>
              <a:t>10, 20, 15, 25, 30, 16, 18, 19)</a:t>
            </a:r>
            <a:r>
              <a:rPr lang="en-US" altLang="ko-KR" sz="1800" dirty="0"/>
              <a:t> into an AVL tree. </a:t>
            </a:r>
            <a:br>
              <a:rPr lang="en-US" altLang="ko-KR" sz="1800" dirty="0"/>
            </a:br>
            <a:r>
              <a:rPr lang="en-US" altLang="ko-KR" sz="1800" dirty="0"/>
              <a:t>Delete 30 in the AVL tree that you got above and rebalance it.  </a:t>
            </a:r>
            <a:endParaRPr lang="en-US" altLang="ko-KR" sz="1800" dirty="0" smtClean="0"/>
          </a:p>
          <a:p>
            <a:r>
              <a:rPr lang="en-US" altLang="ko-KR" sz="1800" b="1" dirty="0" smtClean="0"/>
              <a:t>You may check </a:t>
            </a:r>
            <a:r>
              <a:rPr lang="en-US" altLang="ko-KR" sz="1800" b="1" dirty="0"/>
              <a:t>your answer with treex.exe.</a:t>
            </a:r>
            <a:endParaRPr lang="ko-KR" altLang="en-US" sz="1800" b="1" dirty="0"/>
          </a:p>
          <a:p>
            <a:pPr>
              <a:buAutoNum type="arabicParenBoth"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5" dirty="0"/>
              <a:t>Homework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77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1800" spc="-5" dirty="0"/>
              <a:t>Draw</a:t>
            </a:r>
            <a:r>
              <a:rPr lang="ko-KR" altLang="en-US" sz="1800" spc="-5" dirty="0"/>
              <a:t> </a:t>
            </a:r>
            <a:r>
              <a:rPr lang="en-US" altLang="ko-KR" sz="1800" spc="-5" dirty="0"/>
              <a:t>AVL trees whenever the tree changes its shape by insertion and deletion. Include</a:t>
            </a:r>
            <a:r>
              <a:rPr lang="en-US" altLang="ko-KR" sz="1800" dirty="0"/>
              <a:t> trees before and after its rotation and the type of rotation.</a:t>
            </a:r>
          </a:p>
          <a:p>
            <a:r>
              <a:rPr lang="en-US" altLang="ko-KR" sz="1800" dirty="0"/>
              <a:t>Tree</a:t>
            </a:r>
            <a:r>
              <a:rPr lang="ko-KR" altLang="en-US" sz="1800" dirty="0"/>
              <a:t>가 모양을 </a:t>
            </a:r>
            <a:r>
              <a:rPr lang="ko-KR" altLang="en-US" sz="1800" b="1" dirty="0"/>
              <a:t>바꿀 때마다 </a:t>
            </a:r>
            <a:r>
              <a:rPr lang="en-US" altLang="ko-KR" sz="1800" dirty="0"/>
              <a:t>AVL tree</a:t>
            </a:r>
            <a:r>
              <a:rPr lang="ko-KR" altLang="en-US" sz="1800" dirty="0"/>
              <a:t>들을 그리고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C00000"/>
                </a:solidFill>
              </a:rPr>
              <a:t>각 단계별로 </a:t>
            </a:r>
            <a:r>
              <a:rPr lang="en-US" altLang="ko-KR" sz="1800" dirty="0">
                <a:solidFill>
                  <a:srgbClr val="C00000"/>
                </a:solidFill>
              </a:rPr>
              <a:t>LL, RR, LR, RL</a:t>
            </a:r>
            <a:r>
              <a:rPr lang="ko-KR" altLang="en-US" sz="1800" dirty="0">
                <a:solidFill>
                  <a:srgbClr val="C00000"/>
                </a:solidFill>
              </a:rPr>
              <a:t>을 표시하여 제출하십시오</a:t>
            </a:r>
            <a:r>
              <a:rPr lang="en-US" altLang="ko-KR" sz="1800" dirty="0"/>
              <a:t>.  </a:t>
            </a:r>
          </a:p>
          <a:p>
            <a:r>
              <a:rPr lang="en-US" altLang="ko-KR" sz="1800" dirty="0" smtClean="0"/>
              <a:t>Delete </a:t>
            </a:r>
            <a:r>
              <a:rPr lang="en-US" altLang="ko-KR" sz="1800" dirty="0"/>
              <a:t>32 </a:t>
            </a:r>
            <a:r>
              <a:rPr lang="en-US" altLang="ko-KR" sz="1800" b="1" dirty="0"/>
              <a:t>in the AVL tree shown below</a:t>
            </a:r>
            <a:r>
              <a:rPr lang="en-US" altLang="ko-KR" sz="1800" dirty="0"/>
              <a:t> and rebalance it. </a:t>
            </a:r>
            <a:endParaRPr lang="en-US" altLang="ko-KR" sz="1800" dirty="0" smtClean="0"/>
          </a:p>
          <a:p>
            <a:r>
              <a:rPr lang="en-US" altLang="ko-KR" sz="1800" b="1" dirty="0" smtClean="0"/>
              <a:t>You may check </a:t>
            </a:r>
            <a:r>
              <a:rPr lang="en-US" altLang="ko-KR" sz="1800" b="1" dirty="0"/>
              <a:t>your answer with treex.exe.</a:t>
            </a:r>
            <a:endParaRPr lang="ko-KR" altLang="en-US" sz="1800" b="1" dirty="0"/>
          </a:p>
          <a:p>
            <a:pPr>
              <a:buAutoNum type="arabicParenBoth"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5" dirty="0"/>
              <a:t>Homework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99456" y="3429000"/>
            <a:ext cx="2895600" cy="2576837"/>
            <a:chOff x="1199456" y="3429000"/>
            <a:chExt cx="2895600" cy="2576837"/>
          </a:xfrm>
        </p:grpSpPr>
        <p:sp>
          <p:nvSpPr>
            <p:cNvPr id="6" name="object 3"/>
            <p:cNvSpPr/>
            <p:nvPr/>
          </p:nvSpPr>
          <p:spPr>
            <a:xfrm>
              <a:off x="2266256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44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object 4"/>
            <p:cNvSpPr/>
            <p:nvPr/>
          </p:nvSpPr>
          <p:spPr>
            <a:xfrm>
              <a:off x="2266256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object 6"/>
            <p:cNvSpPr/>
            <p:nvPr/>
          </p:nvSpPr>
          <p:spPr>
            <a:xfrm>
              <a:off x="1199456" y="4038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17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object 7"/>
            <p:cNvSpPr/>
            <p:nvPr/>
          </p:nvSpPr>
          <p:spPr>
            <a:xfrm>
              <a:off x="1199456" y="4038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object 9"/>
            <p:cNvSpPr/>
            <p:nvPr/>
          </p:nvSpPr>
          <p:spPr>
            <a:xfrm>
              <a:off x="3101662" y="402303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78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object 11"/>
            <p:cNvSpPr/>
            <p:nvPr/>
          </p:nvSpPr>
          <p:spPr>
            <a:xfrm>
              <a:off x="2571056" y="474040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520"/>
                  </a:lnTo>
                  <a:lnTo>
                    <a:pt x="17930" y="317361"/>
                  </a:lnTo>
                  <a:lnTo>
                    <a:pt x="38978" y="356182"/>
                  </a:lnTo>
                  <a:lnTo>
                    <a:pt x="66865" y="390048"/>
                  </a:lnTo>
                  <a:lnTo>
                    <a:pt x="100682" y="418020"/>
                  </a:lnTo>
                  <a:lnTo>
                    <a:pt x="139517" y="439162"/>
                  </a:lnTo>
                  <a:lnTo>
                    <a:pt x="182460" y="452534"/>
                  </a:lnTo>
                  <a:lnTo>
                    <a:pt x="228600" y="457200"/>
                  </a:lnTo>
                  <a:lnTo>
                    <a:pt x="274739" y="452534"/>
                  </a:lnTo>
                  <a:lnTo>
                    <a:pt x="317682" y="439162"/>
                  </a:lnTo>
                  <a:lnTo>
                    <a:pt x="356517" y="418020"/>
                  </a:lnTo>
                  <a:lnTo>
                    <a:pt x="390334" y="390048"/>
                  </a:lnTo>
                  <a:lnTo>
                    <a:pt x="418221" y="356182"/>
                  </a:lnTo>
                  <a:lnTo>
                    <a:pt x="439269" y="317361"/>
                  </a:lnTo>
                  <a:lnTo>
                    <a:pt x="452565" y="274520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50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object 12"/>
            <p:cNvSpPr/>
            <p:nvPr/>
          </p:nvSpPr>
          <p:spPr>
            <a:xfrm>
              <a:off x="2571056" y="474040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520"/>
                  </a:lnTo>
                  <a:lnTo>
                    <a:pt x="17930" y="317361"/>
                  </a:lnTo>
                  <a:lnTo>
                    <a:pt x="38978" y="356182"/>
                  </a:lnTo>
                  <a:lnTo>
                    <a:pt x="66865" y="390048"/>
                  </a:lnTo>
                  <a:lnTo>
                    <a:pt x="100682" y="418020"/>
                  </a:lnTo>
                  <a:lnTo>
                    <a:pt x="139517" y="439162"/>
                  </a:lnTo>
                  <a:lnTo>
                    <a:pt x="182460" y="452534"/>
                  </a:lnTo>
                  <a:lnTo>
                    <a:pt x="228600" y="457200"/>
                  </a:lnTo>
                  <a:lnTo>
                    <a:pt x="274739" y="452534"/>
                  </a:lnTo>
                  <a:lnTo>
                    <a:pt x="317682" y="439162"/>
                  </a:lnTo>
                  <a:lnTo>
                    <a:pt x="356517" y="418020"/>
                  </a:lnTo>
                  <a:lnTo>
                    <a:pt x="390334" y="390048"/>
                  </a:lnTo>
                  <a:lnTo>
                    <a:pt x="418221" y="356182"/>
                  </a:lnTo>
                  <a:lnTo>
                    <a:pt x="439269" y="317361"/>
                  </a:lnTo>
                  <a:lnTo>
                    <a:pt x="452565" y="274520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object 14"/>
            <p:cNvSpPr/>
            <p:nvPr/>
          </p:nvSpPr>
          <p:spPr>
            <a:xfrm>
              <a:off x="1589600" y="3819144"/>
              <a:ext cx="742950" cy="285750"/>
            </a:xfrm>
            <a:custGeom>
              <a:avLst/>
              <a:gdLst/>
              <a:ahLst/>
              <a:cxnLst/>
              <a:rect l="l" t="t" r="r" b="b"/>
              <a:pathLst>
                <a:path w="742950" h="285750">
                  <a:moveTo>
                    <a:pt x="742950" y="0"/>
                  </a:moveTo>
                  <a:lnTo>
                    <a:pt x="0" y="28575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object 15"/>
            <p:cNvSpPr/>
            <p:nvPr/>
          </p:nvSpPr>
          <p:spPr>
            <a:xfrm>
              <a:off x="2656400" y="3819145"/>
              <a:ext cx="486156" cy="278511"/>
            </a:xfrm>
            <a:custGeom>
              <a:avLst/>
              <a:gdLst/>
              <a:ahLst/>
              <a:cxnLst/>
              <a:rect l="l" t="t" r="r" b="b"/>
              <a:pathLst>
                <a:path w="590550" h="285750">
                  <a:moveTo>
                    <a:pt x="0" y="0"/>
                  </a:moveTo>
                  <a:lnTo>
                    <a:pt x="590550" y="28575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object 16"/>
            <p:cNvSpPr/>
            <p:nvPr/>
          </p:nvSpPr>
          <p:spPr>
            <a:xfrm>
              <a:off x="2909319" y="4420663"/>
              <a:ext cx="247666" cy="353360"/>
            </a:xfrm>
            <a:custGeom>
              <a:avLst/>
              <a:gdLst/>
              <a:ahLst/>
              <a:cxnLst/>
              <a:rect l="l" t="t" r="r" b="b"/>
              <a:pathLst>
                <a:path w="447675" h="311785">
                  <a:moveTo>
                    <a:pt x="447294" y="0"/>
                  </a:moveTo>
                  <a:lnTo>
                    <a:pt x="0" y="311657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object 18"/>
            <p:cNvSpPr/>
            <p:nvPr/>
          </p:nvSpPr>
          <p:spPr>
            <a:xfrm>
              <a:off x="36378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object 19"/>
            <p:cNvSpPr/>
            <p:nvPr/>
          </p:nvSpPr>
          <p:spPr>
            <a:xfrm>
              <a:off x="36378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88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1" name="object 20"/>
            <p:cNvSpPr/>
            <p:nvPr/>
          </p:nvSpPr>
          <p:spPr>
            <a:xfrm>
              <a:off x="3478344" y="4420663"/>
              <a:ext cx="332796" cy="315321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0"/>
                  </a:moveTo>
                  <a:lnTo>
                    <a:pt x="228600" y="3810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4" name="object 23"/>
            <p:cNvSpPr/>
            <p:nvPr/>
          </p:nvSpPr>
          <p:spPr>
            <a:xfrm>
              <a:off x="16566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32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object 24"/>
            <p:cNvSpPr/>
            <p:nvPr/>
          </p:nvSpPr>
          <p:spPr>
            <a:xfrm flipH="1">
              <a:off x="1544708" y="4445385"/>
              <a:ext cx="244487" cy="279015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30480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object 50"/>
            <p:cNvSpPr/>
            <p:nvPr/>
          </p:nvSpPr>
          <p:spPr>
            <a:xfrm>
              <a:off x="2960831" y="554863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62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9" name="object 51"/>
            <p:cNvSpPr/>
            <p:nvPr/>
          </p:nvSpPr>
          <p:spPr>
            <a:xfrm>
              <a:off x="2960831" y="5167637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0" y="0"/>
                  </a:moveTo>
                  <a:lnTo>
                    <a:pt x="152400" y="3810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object 69"/>
            <p:cNvSpPr/>
            <p:nvPr/>
          </p:nvSpPr>
          <p:spPr>
            <a:xfrm>
              <a:off x="1959699" y="552192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48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object 71"/>
            <p:cNvSpPr/>
            <p:nvPr/>
          </p:nvSpPr>
          <p:spPr>
            <a:xfrm>
              <a:off x="2351232" y="5151881"/>
              <a:ext cx="283324" cy="428855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53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1800" spc="-5" dirty="0"/>
              <a:t>Draw</a:t>
            </a:r>
            <a:r>
              <a:rPr lang="ko-KR" altLang="en-US" sz="1800" spc="-5" dirty="0"/>
              <a:t> </a:t>
            </a:r>
            <a:r>
              <a:rPr lang="en-US" altLang="ko-KR" sz="1800" spc="-5" dirty="0"/>
              <a:t>AVL trees whenever the tree changes its shape by insertion and deletion. Include</a:t>
            </a:r>
            <a:r>
              <a:rPr lang="en-US" altLang="ko-KR" sz="1800" dirty="0"/>
              <a:t> trees before and after its rotation and the type of rotation.</a:t>
            </a:r>
          </a:p>
          <a:p>
            <a:r>
              <a:rPr lang="en-US" altLang="ko-KR" sz="1800" dirty="0"/>
              <a:t>Tree</a:t>
            </a:r>
            <a:r>
              <a:rPr lang="ko-KR" altLang="en-US" sz="1800" dirty="0"/>
              <a:t>가 모양을 </a:t>
            </a:r>
            <a:r>
              <a:rPr lang="ko-KR" altLang="en-US" sz="1800" b="1" dirty="0"/>
              <a:t>바꿀 때마다 </a:t>
            </a:r>
            <a:r>
              <a:rPr lang="en-US" altLang="ko-KR" sz="1800" dirty="0"/>
              <a:t>AVL tree</a:t>
            </a:r>
            <a:r>
              <a:rPr lang="ko-KR" altLang="en-US" sz="1800" dirty="0"/>
              <a:t>들을 그리고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C00000"/>
                </a:solidFill>
              </a:rPr>
              <a:t>각 단계별로 </a:t>
            </a:r>
            <a:r>
              <a:rPr lang="en-US" altLang="ko-KR" sz="1800" dirty="0">
                <a:solidFill>
                  <a:srgbClr val="C00000"/>
                </a:solidFill>
              </a:rPr>
              <a:t>LL, RR, LR, RL</a:t>
            </a:r>
            <a:r>
              <a:rPr lang="ko-KR" altLang="en-US" sz="1800" dirty="0">
                <a:solidFill>
                  <a:srgbClr val="C00000"/>
                </a:solidFill>
              </a:rPr>
              <a:t>을 표시하여 제출하십시오</a:t>
            </a:r>
            <a:r>
              <a:rPr lang="en-US" altLang="ko-KR" sz="1800" dirty="0">
                <a:solidFill>
                  <a:srgbClr val="C00000"/>
                </a:solidFill>
              </a:rPr>
              <a:t>.  </a:t>
            </a:r>
          </a:p>
          <a:p>
            <a:r>
              <a:rPr lang="en-US" altLang="ko-KR" sz="1800" b="1" dirty="0" smtClean="0"/>
              <a:t>Delete 20 </a:t>
            </a:r>
            <a:r>
              <a:rPr lang="en-US" altLang="ko-KR" sz="1800" dirty="0"/>
              <a:t>in the AVL tree shown below and rebalance it.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Hint: If the balance factor of node </a:t>
            </a:r>
            <a:r>
              <a:rPr lang="en-US" altLang="ko-KR" sz="1800" b="1" dirty="0" smtClean="0"/>
              <a:t>A's child is 0</a:t>
            </a:r>
            <a:r>
              <a:rPr lang="en-US" altLang="ko-KR" sz="1800" dirty="0" smtClean="0"/>
              <a:t>, then treat the child node like that has the same sign as </a:t>
            </a:r>
            <a:r>
              <a:rPr lang="en-US" altLang="ko-KR" sz="1800" b="1" dirty="0" smtClean="0"/>
              <a:t>A's sign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b="1" dirty="0" smtClean="0"/>
              <a:t>You may check </a:t>
            </a:r>
            <a:r>
              <a:rPr lang="en-US" altLang="ko-KR" sz="1800" b="1" dirty="0"/>
              <a:t>your answer with treex.exe.</a:t>
            </a:r>
            <a:endParaRPr lang="ko-KR" altLang="en-US" sz="1800" b="1" dirty="0"/>
          </a:p>
          <a:p>
            <a:pPr>
              <a:buAutoNum type="arabicParenBoth"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5" dirty="0"/>
              <a:t>Homework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690847" y="3220331"/>
            <a:ext cx="457200" cy="457200"/>
            <a:chOff x="3918992" y="3197718"/>
            <a:chExt cx="457200" cy="457200"/>
          </a:xfrm>
        </p:grpSpPr>
        <p:sp>
          <p:nvSpPr>
            <p:cNvPr id="6" name="object 3"/>
            <p:cNvSpPr/>
            <p:nvPr/>
          </p:nvSpPr>
          <p:spPr>
            <a:xfrm>
              <a:off x="3918992" y="319771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8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object 4"/>
            <p:cNvSpPr/>
            <p:nvPr/>
          </p:nvSpPr>
          <p:spPr>
            <a:xfrm>
              <a:off x="3918992" y="319771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object 6"/>
          <p:cNvSpPr/>
          <p:nvPr/>
        </p:nvSpPr>
        <p:spPr>
          <a:xfrm>
            <a:off x="2852192" y="380731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5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852192" y="380731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4361138" y="380731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10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3242336" y="3429001"/>
            <a:ext cx="448511" cy="444611"/>
          </a:xfrm>
          <a:custGeom>
            <a:avLst/>
            <a:gdLst/>
            <a:ahLst/>
            <a:cxnLst/>
            <a:rect l="l" t="t" r="r" b="b"/>
            <a:pathLst>
              <a:path w="742950" h="285750">
                <a:moveTo>
                  <a:pt x="74295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4148047" y="3429001"/>
            <a:ext cx="363777" cy="378317"/>
          </a:xfrm>
          <a:custGeom>
            <a:avLst/>
            <a:gdLst/>
            <a:ahLst/>
            <a:cxnLst/>
            <a:rect l="l" t="t" r="r" b="b"/>
            <a:pathLst>
              <a:path w="590550" h="285750">
                <a:moveTo>
                  <a:pt x="0" y="0"/>
                </a:moveTo>
                <a:lnTo>
                  <a:pt x="590550" y="28575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3405100" y="44791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7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4747648" y="4189770"/>
            <a:ext cx="248130" cy="352972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228600" y="3810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4" name="object 23"/>
          <p:cNvSpPr/>
          <p:nvPr/>
        </p:nvSpPr>
        <p:spPr>
          <a:xfrm>
            <a:off x="4902663" y="44791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20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5" name="object 24"/>
          <p:cNvSpPr/>
          <p:nvPr/>
        </p:nvSpPr>
        <p:spPr>
          <a:xfrm flipH="1">
            <a:off x="3197440" y="4214104"/>
            <a:ext cx="266966" cy="328638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8" name="object 50"/>
          <p:cNvSpPr/>
          <p:nvPr/>
        </p:nvSpPr>
        <p:spPr>
          <a:xfrm>
            <a:off x="2831336" y="52126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6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9" name="object 51"/>
          <p:cNvSpPr/>
          <p:nvPr/>
        </p:nvSpPr>
        <p:spPr>
          <a:xfrm>
            <a:off x="2719653" y="4869161"/>
            <a:ext cx="219008" cy="393096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0"/>
                </a:moveTo>
                <a:lnTo>
                  <a:pt x="152400" y="3810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0" name="object 69"/>
          <p:cNvSpPr/>
          <p:nvPr/>
        </p:nvSpPr>
        <p:spPr>
          <a:xfrm>
            <a:off x="2319872" y="44791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599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4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2" name="object 71"/>
          <p:cNvSpPr/>
          <p:nvPr/>
        </p:nvSpPr>
        <p:spPr>
          <a:xfrm>
            <a:off x="2719653" y="4232008"/>
            <a:ext cx="223366" cy="310734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6" name="object 11"/>
          <p:cNvSpPr/>
          <p:nvPr/>
        </p:nvSpPr>
        <p:spPr>
          <a:xfrm>
            <a:off x="1818901" y="521449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520"/>
                </a:lnTo>
                <a:lnTo>
                  <a:pt x="17930" y="317361"/>
                </a:lnTo>
                <a:lnTo>
                  <a:pt x="38978" y="356182"/>
                </a:lnTo>
                <a:lnTo>
                  <a:pt x="66865" y="390048"/>
                </a:lnTo>
                <a:lnTo>
                  <a:pt x="100682" y="418020"/>
                </a:lnTo>
                <a:lnTo>
                  <a:pt x="139517" y="439162"/>
                </a:lnTo>
                <a:lnTo>
                  <a:pt x="182460" y="452534"/>
                </a:lnTo>
                <a:lnTo>
                  <a:pt x="228600" y="457200"/>
                </a:lnTo>
                <a:lnTo>
                  <a:pt x="274739" y="452534"/>
                </a:lnTo>
                <a:lnTo>
                  <a:pt x="317682" y="439162"/>
                </a:lnTo>
                <a:lnTo>
                  <a:pt x="356517" y="418020"/>
                </a:lnTo>
                <a:lnTo>
                  <a:pt x="390334" y="390048"/>
                </a:lnTo>
                <a:lnTo>
                  <a:pt x="418221" y="356182"/>
                </a:lnTo>
                <a:lnTo>
                  <a:pt x="439269" y="317361"/>
                </a:lnTo>
                <a:lnTo>
                  <a:pt x="452565" y="274520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3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7" name="object 12"/>
          <p:cNvSpPr/>
          <p:nvPr/>
        </p:nvSpPr>
        <p:spPr>
          <a:xfrm>
            <a:off x="1818901" y="521449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520"/>
                </a:lnTo>
                <a:lnTo>
                  <a:pt x="17930" y="317361"/>
                </a:lnTo>
                <a:lnTo>
                  <a:pt x="38978" y="356182"/>
                </a:lnTo>
                <a:lnTo>
                  <a:pt x="66865" y="390048"/>
                </a:lnTo>
                <a:lnTo>
                  <a:pt x="100682" y="418020"/>
                </a:lnTo>
                <a:lnTo>
                  <a:pt x="139517" y="439162"/>
                </a:lnTo>
                <a:lnTo>
                  <a:pt x="182460" y="452534"/>
                </a:lnTo>
                <a:lnTo>
                  <a:pt x="228600" y="457200"/>
                </a:lnTo>
                <a:lnTo>
                  <a:pt x="274739" y="452534"/>
                </a:lnTo>
                <a:lnTo>
                  <a:pt x="317682" y="439162"/>
                </a:lnTo>
                <a:lnTo>
                  <a:pt x="356517" y="418020"/>
                </a:lnTo>
                <a:lnTo>
                  <a:pt x="390334" y="390048"/>
                </a:lnTo>
                <a:lnTo>
                  <a:pt x="418221" y="356182"/>
                </a:lnTo>
                <a:lnTo>
                  <a:pt x="439269" y="317361"/>
                </a:lnTo>
                <a:lnTo>
                  <a:pt x="452565" y="274520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1" name="object 16"/>
          <p:cNvSpPr/>
          <p:nvPr/>
        </p:nvSpPr>
        <p:spPr>
          <a:xfrm>
            <a:off x="2157164" y="4894754"/>
            <a:ext cx="247666" cy="353360"/>
          </a:xfrm>
          <a:custGeom>
            <a:avLst/>
            <a:gdLst/>
            <a:ahLst/>
            <a:cxnLst/>
            <a:rect l="l" t="t" r="r" b="b"/>
            <a:pathLst>
              <a:path w="447675" h="311785">
                <a:moveTo>
                  <a:pt x="447294" y="0"/>
                </a:moveTo>
                <a:lnTo>
                  <a:pt x="0" y="311657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85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5">
      <a:majorFont>
        <a:latin typeface="Century Gothic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16376</TotalTime>
  <Words>291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HY견명조</vt:lpstr>
      <vt:lpstr>맑은 고딕</vt:lpstr>
      <vt:lpstr>바탕체</vt:lpstr>
      <vt:lpstr>Arial Rounded MT Bold</vt:lpstr>
      <vt:lpstr>Century Gothic</vt:lpstr>
      <vt:lpstr>Wingdings</vt:lpstr>
      <vt:lpstr>고려청자</vt:lpstr>
      <vt:lpstr>Homework </vt:lpstr>
      <vt:lpstr>Homework 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1081</cp:revision>
  <dcterms:created xsi:type="dcterms:W3CDTF">2014-02-12T09:15:05Z</dcterms:created>
  <dcterms:modified xsi:type="dcterms:W3CDTF">2023-05-05T07:16:59Z</dcterms:modified>
</cp:coreProperties>
</file>