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5" r:id="rId1"/>
  </p:sldMasterIdLst>
  <p:notesMasterIdLst>
    <p:notesMasterId r:id="rId4"/>
  </p:notesMasterIdLst>
  <p:handoutMasterIdLst>
    <p:handoutMasterId r:id="rId5"/>
  </p:handoutMasterIdLst>
  <p:sldIdLst>
    <p:sldId id="739" r:id="rId2"/>
    <p:sldId id="741" r:id="rId3"/>
  </p:sldIdLst>
  <p:sldSz cx="13004800" cy="73152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1pPr>
    <a:lvl2pPr marL="0" marR="0" indent="487604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2pPr>
    <a:lvl3pPr marL="0" marR="0" indent="975208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3pPr>
    <a:lvl4pPr marL="0" marR="0" indent="1462811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4pPr>
    <a:lvl5pPr marL="0" marR="0" indent="1950415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5pPr>
    <a:lvl6pPr marL="0" marR="0" indent="2438019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6pPr>
    <a:lvl7pPr marL="0" marR="0" indent="2925622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7pPr>
    <a:lvl8pPr marL="0" marR="0" indent="3413226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8pPr>
    <a:lvl9pPr marL="0" marR="0" indent="3900830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40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C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508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8" autoAdjust="0"/>
    <p:restoredTop sz="94342" autoAdjust="0"/>
  </p:normalViewPr>
  <p:slideViewPr>
    <p:cSldViewPr snapToGrid="0" showGuides="1">
      <p:cViewPr varScale="1">
        <p:scale>
          <a:sx n="77" d="100"/>
          <a:sy n="77" d="100"/>
        </p:scale>
        <p:origin x="72" y="384"/>
      </p:cViewPr>
      <p:guideLst>
        <p:guide orient="horz" pos="2304"/>
        <p:guide pos="4096"/>
      </p:guideLst>
    </p:cSldViewPr>
  </p:slideViewPr>
  <p:outlineViewPr>
    <p:cViewPr>
      <p:scale>
        <a:sx n="33" d="100"/>
        <a:sy n="33" d="100"/>
      </p:scale>
      <p:origin x="0" y="-13386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123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7352B02-EB04-4F2E-B3A5-5BC7822A99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60ACBC-1C82-4042-BC1C-4081C997D7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DF8C7-AEDF-43D6-9DAF-DECAC1AD2E30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DE0BAD-819E-4728-8368-CF658C3D41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DBD896-A91F-4FE4-B7FA-084C4BDB4F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FCF9BC-0B11-466C-8C33-D167D00CC3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7830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8" name="Shape 27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998866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975208" latinLnBrk="0">
      <a:defRPr sz="1200">
        <a:latin typeface="+mj-lt"/>
        <a:ea typeface="+mj-ea"/>
        <a:cs typeface="+mj-cs"/>
        <a:sym typeface="맑은 고딕"/>
      </a:defRPr>
    </a:lvl1pPr>
    <a:lvl2pPr indent="228600" defTabSz="975208" latinLnBrk="0">
      <a:defRPr sz="1200">
        <a:latin typeface="+mj-lt"/>
        <a:ea typeface="+mj-ea"/>
        <a:cs typeface="+mj-cs"/>
        <a:sym typeface="맑은 고딕"/>
      </a:defRPr>
    </a:lvl2pPr>
    <a:lvl3pPr indent="457200" defTabSz="975208" latinLnBrk="0">
      <a:defRPr sz="1200">
        <a:latin typeface="+mj-lt"/>
        <a:ea typeface="+mj-ea"/>
        <a:cs typeface="+mj-cs"/>
        <a:sym typeface="맑은 고딕"/>
      </a:defRPr>
    </a:lvl3pPr>
    <a:lvl4pPr indent="685800" defTabSz="975208" latinLnBrk="0">
      <a:defRPr sz="1200">
        <a:latin typeface="+mj-lt"/>
        <a:ea typeface="+mj-ea"/>
        <a:cs typeface="+mj-cs"/>
        <a:sym typeface="맑은 고딕"/>
      </a:defRPr>
    </a:lvl4pPr>
    <a:lvl5pPr indent="914400" defTabSz="975208" latinLnBrk="0">
      <a:defRPr sz="1200">
        <a:latin typeface="+mj-lt"/>
        <a:ea typeface="+mj-ea"/>
        <a:cs typeface="+mj-cs"/>
        <a:sym typeface="맑은 고딕"/>
      </a:defRPr>
    </a:lvl5pPr>
    <a:lvl6pPr indent="1143000" defTabSz="975208" latinLnBrk="0">
      <a:defRPr sz="1200">
        <a:latin typeface="+mj-lt"/>
        <a:ea typeface="+mj-ea"/>
        <a:cs typeface="+mj-cs"/>
        <a:sym typeface="맑은 고딕"/>
      </a:defRPr>
    </a:lvl6pPr>
    <a:lvl7pPr indent="1371600" defTabSz="975208" latinLnBrk="0">
      <a:defRPr sz="1200">
        <a:latin typeface="+mj-lt"/>
        <a:ea typeface="+mj-ea"/>
        <a:cs typeface="+mj-cs"/>
        <a:sym typeface="맑은 고딕"/>
      </a:defRPr>
    </a:lvl7pPr>
    <a:lvl8pPr indent="1600200" defTabSz="975208" latinLnBrk="0">
      <a:defRPr sz="1200">
        <a:latin typeface="+mj-lt"/>
        <a:ea typeface="+mj-ea"/>
        <a:cs typeface="+mj-cs"/>
        <a:sym typeface="맑은 고딕"/>
      </a:defRPr>
    </a:lvl8pPr>
    <a:lvl9pPr indent="1828800" defTabSz="975208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7969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9867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mailto:idebtor@gmail.com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mailto:idebtor@gmail.com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mailto:idebtor@gmail.com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mailto:idebtor@gmail.com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4651" y="5214305"/>
            <a:ext cx="10598430" cy="710552"/>
          </a:xfrm>
          <a:solidFill>
            <a:schemeClr val="bg1">
              <a:lumMod val="95000"/>
              <a:alpha val="65000"/>
            </a:schemeClr>
          </a:solidFill>
        </p:spPr>
        <p:txBody>
          <a:bodyPr wrap="square" lIns="108000" tIns="108000" rIns="108000" bIns="108000">
            <a:spAutoFit/>
          </a:bodyPr>
          <a:lstStyle>
            <a:lvl1pPr>
              <a:defRPr>
                <a:latin typeface="바탕체" panose="02030609000101010101" pitchFamily="17" charset="-127"/>
                <a:ea typeface="바탕체" panose="02030609000101010101" pitchFamily="17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017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7024255" y="2261937"/>
            <a:ext cx="4788824" cy="996675"/>
          </a:xfrm>
        </p:spPr>
        <p:txBody>
          <a:bodyPr>
            <a:normAutofit/>
          </a:bodyPr>
          <a:lstStyle>
            <a:lvl1pPr>
              <a:defRPr sz="2400" baseline="0">
                <a:latin typeface="Arial Rounded MT Bold" panose="020F0704030504030204" pitchFamily="34" charset="0"/>
              </a:defRPr>
            </a:lvl1pPr>
          </a:lstStyle>
          <a:p>
            <a:r>
              <a:rPr lang="ko-KR" altLang="en-US" dirty="0" smtClean="0"/>
              <a:t>마스터 제목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1234787" y="6790174"/>
            <a:ext cx="112502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0" i="1" dirty="0">
                <a:solidFill>
                  <a:schemeClr val="tx1"/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600" b="0" i="1" dirty="0" smtClean="0">
                <a:solidFill>
                  <a:schemeClr val="tx1"/>
                </a:solidFill>
                <a:latin typeface="Century Gothic" panose="020B0502020202020204" pitchFamily="34" charset="0"/>
                <a:hlinkClick r:id="rId3"/>
              </a:rPr>
              <a:t>idebtor@gmail.com</a:t>
            </a:r>
            <a:r>
              <a:rPr lang="en-US" altLang="ko-KR" sz="1600" b="0" i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, Data Structures, CSEE Dept., Handong Global University</a:t>
            </a:r>
            <a:endParaRPr lang="ko-KR" altLang="en-US" sz="1600" b="0" i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024255" y="3377184"/>
            <a:ext cx="4788824" cy="2950464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 marL="1463085" indent="0">
              <a:buNone/>
              <a:defRPr sz="1800">
                <a:latin typeface="Century Gothic" panose="020B0502020202020204" pitchFamily="34" charset="0"/>
              </a:defRPr>
            </a:lvl4pPr>
            <a:lvl5pPr marL="1950781" indent="0">
              <a:buNone/>
              <a:defRPr sz="1800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</a:t>
            </a:r>
            <a:r>
              <a:rPr lang="ko-KR" altLang="en-US" dirty="0" smtClean="0"/>
              <a:t>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9377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6">
            <a:extLst>
              <a:ext uri="{FF2B5EF4-FFF2-40B4-BE49-F238E27FC236}">
                <a16:creationId xmlns:a16="http://schemas.microsoft.com/office/drawing/2014/main" id="{1A30D08B-6A2C-4E5C-954E-5A9451075AAD}"/>
              </a:ext>
            </a:extLst>
          </p:cNvPr>
          <p:cNvSpPr/>
          <p:nvPr userDrawn="1"/>
        </p:nvSpPr>
        <p:spPr>
          <a:xfrm>
            <a:off x="-7420" y="2536813"/>
            <a:ext cx="13019639" cy="2026922"/>
          </a:xfrm>
          <a:prstGeom prst="rect">
            <a:avLst/>
          </a:prstGeom>
          <a:solidFill>
            <a:srgbClr val="373B71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400">
              <a:defRPr sz="1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13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408229" y="6777204"/>
            <a:ext cx="1449911" cy="389467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선 연결선 17">
            <a:extLst>
              <a:ext uri="{FF2B5EF4-FFF2-40B4-BE49-F238E27FC236}">
                <a16:creationId xmlns:a16="http://schemas.microsoft.com/office/drawing/2014/main" id="{FC247EF8-0ADA-45BD-9620-8C31A179F74F}"/>
              </a:ext>
            </a:extLst>
          </p:cNvPr>
          <p:cNvSpPr/>
          <p:nvPr userDrawn="1"/>
        </p:nvSpPr>
        <p:spPr>
          <a:xfrm>
            <a:off x="8086139" y="2851243"/>
            <a:ext cx="1" cy="1459075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 sz="19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7C43699A-E653-4899-B166-DDC02F36CDA2}"/>
              </a:ext>
            </a:extLst>
          </p:cNvPr>
          <p:cNvSpPr txBox="1"/>
          <p:nvPr userDrawn="1"/>
        </p:nvSpPr>
        <p:spPr>
          <a:xfrm>
            <a:off x="8223735" y="2831622"/>
            <a:ext cx="4012581" cy="1459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b">
            <a:normAutofit fontScale="92500" lnSpcReduction="20000"/>
          </a:bodyPr>
          <a:lstStyle/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000" b="1" i="0" u="none" strike="noStrike" kern="1200" cap="none" spc="0" normalizeH="0" baseline="0" dirty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effectLst/>
                <a:uFillTx/>
                <a:latin typeface="Century Gothic" panose="020B0502020202020204" pitchFamily="34" charset="0"/>
                <a:ea typeface="나눔고딕" panose="020D0604000000000000" pitchFamily="50" charset="-127"/>
                <a:cs typeface="+mj-cs"/>
                <a:sym typeface="맑은 고딕"/>
              </a:rPr>
              <a:t>Data   Structures </a:t>
            </a:r>
          </a:p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000" b="1" i="0" u="none" strike="noStrike" kern="1200" cap="none" spc="0" normalizeH="0" baseline="0" dirty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effectLst/>
                <a:uFillTx/>
                <a:latin typeface="Century Gothic" panose="020B0502020202020204" pitchFamily="34" charset="0"/>
                <a:ea typeface="나눔고딕" panose="020D0604000000000000" pitchFamily="50" charset="-127"/>
                <a:cs typeface="+mj-cs"/>
                <a:sym typeface="맑은 고딕"/>
              </a:rPr>
              <a:t>C++ for C Coders</a:t>
            </a:r>
          </a:p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endParaRPr kumimoji="0" lang="en-US" altLang="ko-KR" sz="1600" b="0" i="0" u="none" strike="noStrike" kern="1200" cap="none" spc="-200" normalizeH="0" baseline="0" dirty="0">
              <a:ln w="9524"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effectLst/>
              <a:uFillTx/>
              <a:latin typeface="Century Gothic" panose="020B0502020202020204" pitchFamily="34" charset="0"/>
              <a:ea typeface="나눔고딕" panose="020D0604000000000000" pitchFamily="50" charset="-127"/>
              <a:cs typeface="+mj-cs"/>
              <a:sym typeface="맑은 고딕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동 대 학 교  김영섭 교수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en-US" altLang="ko-KR" sz="1800" spc="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idebtor@gmail.com</a:t>
            </a:r>
            <a:endParaRPr lang="ko-KR" altLang="en-US" sz="1800" spc="0" baseline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선 연결선 17">
            <a:extLst>
              <a:ext uri="{FF2B5EF4-FFF2-40B4-BE49-F238E27FC236}">
                <a16:creationId xmlns:a16="http://schemas.microsoft.com/office/drawing/2014/main" id="{579C955A-F387-4CB5-B2C0-3416FEAFE7B7}"/>
              </a:ext>
            </a:extLst>
          </p:cNvPr>
          <p:cNvSpPr/>
          <p:nvPr userDrawn="1"/>
        </p:nvSpPr>
        <p:spPr>
          <a:xfrm>
            <a:off x="8086139" y="2851243"/>
            <a:ext cx="1" cy="1459075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 sz="19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날짜 개체 틀 3">
            <a:extLst>
              <a:ext uri="{FF2B5EF4-FFF2-40B4-BE49-F238E27FC236}">
                <a16:creationId xmlns:a16="http://schemas.microsoft.com/office/drawing/2014/main" id="{74AA0395-43EB-4E46-A30A-E8A5F642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89304" y="2820736"/>
            <a:ext cx="842603" cy="38946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6495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02400" y="1209191"/>
            <a:ext cx="5984239" cy="5673434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800">
                <a:latin typeface="Century Gothic" panose="020B0502020202020204" pitchFamily="34" charset="0"/>
              </a:defRPr>
            </a:lvl4pPr>
            <a:lvl5pPr>
              <a:defRPr sz="1800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518162" y="330178"/>
            <a:ext cx="11968478" cy="70759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>
                <a:latin typeface="Century Gothic" panose="020B0502020202020204" pitchFamily="34" charset="0"/>
              </a:defRPr>
            </a:lvl1pPr>
          </a:lstStyle>
          <a:p>
            <a:r>
              <a:rPr kumimoji="0" lang="ko-KR" altLang="en-US" dirty="0"/>
              <a:t>  마스터 제목 스타일 편집</a:t>
            </a:r>
            <a:endParaRPr kumimoji="0" 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AFA3D1B-E507-4B61-8CE0-A85366BF4A7F}"/>
              </a:ext>
            </a:extLst>
          </p:cNvPr>
          <p:cNvCxnSpPr>
            <a:cxnSpLocks/>
          </p:cNvCxnSpPr>
          <p:nvPr userDrawn="1"/>
        </p:nvCxnSpPr>
        <p:spPr>
          <a:xfrm>
            <a:off x="518161" y="1042261"/>
            <a:ext cx="119684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18161" y="1204688"/>
            <a:ext cx="5984239" cy="5673434"/>
          </a:xfrm>
        </p:spPr>
        <p:txBody>
          <a:bodyPr>
            <a:normAutofit/>
          </a:bodyPr>
          <a:lstStyle>
            <a:lvl1pPr>
              <a:defRPr sz="2400">
                <a:latin typeface="Arial Nova" panose="020B0504020202020204" pitchFamily="34" charset="0"/>
              </a:defRPr>
            </a:lvl1pPr>
            <a:lvl2pPr>
              <a:defRPr sz="2000">
                <a:latin typeface="Arial Nova" panose="020B0504020202020204" pitchFamily="34" charset="0"/>
              </a:defRPr>
            </a:lvl2pPr>
            <a:lvl3pPr>
              <a:defRPr sz="1800">
                <a:latin typeface="Arial Nova" panose="020B0504020202020204" pitchFamily="34" charset="0"/>
              </a:defRPr>
            </a:lvl3pPr>
            <a:lvl4pPr>
              <a:defRPr sz="1800">
                <a:latin typeface="Arial Nova" panose="020B0504020202020204" pitchFamily="34" charset="0"/>
              </a:defRPr>
            </a:lvl4pPr>
            <a:lvl5pPr>
              <a:defRPr sz="1800">
                <a:latin typeface="Arial Nova" panose="020B05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3454399" y="7053671"/>
            <a:ext cx="6115627" cy="2259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hlinkClick r:id="rId2"/>
              </a:rPr>
              <a:t>idebtor@gmail.com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Data Structures, CSEE Dept, Handong Global University</a:t>
            </a:r>
            <a:endParaRPr lang="ko-KR" altLang="en-US" sz="1000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09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27168" y="1981189"/>
            <a:ext cx="9823543" cy="14528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 b="1" cap="all">
                <a:effectLst/>
                <a:latin typeface="Century Gothic" panose="020B0502020202020204" pitchFamily="34" charset="0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27167" y="3505200"/>
            <a:ext cx="9834871" cy="1600199"/>
          </a:xfrm>
        </p:spPr>
        <p:txBody>
          <a:bodyPr anchor="t"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87695" indent="0">
              <a:buNone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975390" indent="0">
              <a:buNone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463086" indent="0">
              <a:buNone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1950781" indent="0">
              <a:buNone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43847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65407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EACAF60F-A660-4621-9565-63F5DA6F7B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267" y="380978"/>
            <a:ext cx="11900268" cy="70759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latin typeface="Century Gothic" panose="020B0502020202020204" pitchFamily="34" charset="0"/>
                <a:ea typeface="나눔고딕" panose="020D0604000000000000" pitchFamily="50" charset="-127"/>
              </a:defRPr>
            </a:lvl1pPr>
          </a:lstStyle>
          <a:p>
            <a:r>
              <a:rPr kumimoji="0" lang="en-US" altLang="ko-KR" dirty="0"/>
              <a:t>Master Slide Title Editing </a:t>
            </a:r>
            <a:r>
              <a:rPr kumimoji="0" lang="ko-KR" altLang="en-US" dirty="0"/>
              <a:t>편집</a:t>
            </a:r>
            <a:endParaRPr kumimoji="0" 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F07AD4E-1A1C-4C4B-9A3E-768DA3F72FBD}"/>
              </a:ext>
            </a:extLst>
          </p:cNvPr>
          <p:cNvCxnSpPr>
            <a:cxnSpLocks/>
          </p:cNvCxnSpPr>
          <p:nvPr userDrawn="1"/>
        </p:nvCxnSpPr>
        <p:spPr>
          <a:xfrm>
            <a:off x="552266" y="1088571"/>
            <a:ext cx="119002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3454399" y="7053671"/>
            <a:ext cx="6115627" cy="2259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hlinkClick r:id="rId2"/>
              </a:rPr>
              <a:t>idebtor@gmail.com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Data Structures, CSEE Dept, Handong Global University</a:t>
            </a:r>
            <a:endParaRPr lang="ko-KR" altLang="en-US" sz="1000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760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813080" y="6878135"/>
            <a:ext cx="1141237" cy="389467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2922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722D5-B1F4-4BC8-B1ED-9E1FF1477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1" y="292947"/>
            <a:ext cx="11968478" cy="550035"/>
          </a:xfrm>
        </p:spPr>
        <p:txBody>
          <a:bodyPr>
            <a:normAutofit/>
          </a:bodyPr>
          <a:lstStyle>
            <a:lvl1pPr algn="l">
              <a:defRPr sz="2800"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219E9C-AE58-46E3-99AA-53D46DD13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1" y="910789"/>
            <a:ext cx="11968478" cy="5869318"/>
          </a:xfrm>
        </p:spPr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9AE486-03AD-4948-A7E0-08D9D11CF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14E6CC-59F1-4218-9B67-3A1E21974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467F2F-E1FE-466A-B0C8-E86656B7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5292DF6F-3DA5-4765-A844-0D90919D9092}" type="slidenum">
              <a:rPr lang="en-US" altLang="ko-KR" smtClean="0"/>
              <a:pPr/>
              <a:t>‹#›</a:t>
            </a:fld>
            <a:endParaRPr lang="en-US" altLang="ko-KR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AFA3D1B-E507-4B61-8CE0-A85366BF4A7F}"/>
              </a:ext>
            </a:extLst>
          </p:cNvPr>
          <p:cNvCxnSpPr>
            <a:cxnSpLocks/>
          </p:cNvCxnSpPr>
          <p:nvPr userDrawn="1"/>
        </p:nvCxnSpPr>
        <p:spPr>
          <a:xfrm>
            <a:off x="518161" y="876885"/>
            <a:ext cx="119684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3454399" y="7053671"/>
            <a:ext cx="6115627" cy="2259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hlinkClick r:id="rId2"/>
              </a:rPr>
              <a:t>idebtor@gmail.com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Data Structures, CSEE Dept, Handong Global University</a:t>
            </a:r>
            <a:endParaRPr lang="ko-KR" altLang="en-US" sz="1000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400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2027" dirty="0">
              <a:latin typeface="Candara" panose="020E0502030303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50240" y="1186543"/>
            <a:ext cx="11704320" cy="5348031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50240" y="6780107"/>
            <a:ext cx="3034453" cy="389467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80">
                <a:solidFill>
                  <a:schemeClr val="tx1"/>
                </a:solidFill>
              </a:defRPr>
            </a:lvl1pPr>
          </a:lstStyle>
          <a:p>
            <a:fld id="{AC778754-33AA-481A-B885-58843B94B2EC}" type="datetime1">
              <a:rPr lang="ko-KR" altLang="en-US" smtClean="0"/>
              <a:t>2023-10-05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813080" y="6878135"/>
            <a:ext cx="1141237" cy="389467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80" b="1">
                <a:solidFill>
                  <a:schemeClr val="tx1"/>
                </a:solidFill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50240" y="292947"/>
            <a:ext cx="11704320" cy="795624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0306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2" r:id="rId8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b="1" kern="1200" spc="53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65771" indent="-365771" algn="l" rtl="0" eaLnBrk="1" latinLnBrk="1" hangingPunct="1">
        <a:spcBef>
          <a:spcPct val="20000"/>
        </a:spcBef>
        <a:buClr>
          <a:schemeClr val="accent2"/>
        </a:buClr>
        <a:buFont typeface="Wingdings" panose="05000000000000000000" pitchFamily="2" charset="2"/>
        <a:buChar char="§"/>
        <a:defRPr kumimoji="0" sz="2800" kern="1200">
          <a:solidFill>
            <a:schemeClr val="tx1"/>
          </a:solidFill>
          <a:latin typeface="Century Gothic" panose="020B0502020202020204" pitchFamily="34" charset="0"/>
          <a:ea typeface="나눔고딕" panose="020D0604000000000000" pitchFamily="50" charset="-127"/>
          <a:cs typeface="+mn-cs"/>
        </a:defRPr>
      </a:lvl1pPr>
      <a:lvl2pPr marL="792505" indent="-30481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 panose="05000000000000000000" pitchFamily="2" charset="2"/>
        <a:buChar char="§"/>
        <a:defRPr kumimoji="0" sz="2400" kern="1200">
          <a:solidFill>
            <a:schemeClr val="tx1"/>
          </a:solidFill>
          <a:latin typeface="Century Gothic" panose="020B0502020202020204" pitchFamily="34" charset="0"/>
          <a:ea typeface="나눔고딕" panose="020D0604000000000000" pitchFamily="50" charset="-127"/>
          <a:cs typeface="+mn-cs"/>
        </a:defRPr>
      </a:lvl2pPr>
      <a:lvl3pPr marL="1219238" indent="-243848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Century Gothic" panose="020B0502020202020204" pitchFamily="34" charset="0"/>
          <a:ea typeface="나눔고딕" panose="020D0604000000000000" pitchFamily="50" charset="-127"/>
          <a:cs typeface="+mn-cs"/>
        </a:defRPr>
      </a:lvl3pPr>
      <a:lvl4pPr marL="1706933" indent="-243848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Century Gothic" panose="020B0502020202020204" pitchFamily="34" charset="0"/>
          <a:ea typeface="나눔고딕" panose="020D0604000000000000" pitchFamily="50" charset="-127"/>
          <a:cs typeface="+mn-cs"/>
        </a:defRPr>
      </a:lvl4pPr>
      <a:lvl5pPr marL="2194629" indent="-243848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Century Gothic" panose="020B0502020202020204" pitchFamily="34" charset="0"/>
          <a:ea typeface="나눔고딕" panose="020D0604000000000000" pitchFamily="50" charset="-127"/>
          <a:cs typeface="+mn-cs"/>
        </a:defRPr>
      </a:lvl5pPr>
      <a:lvl6pPr marL="2682324" indent="-243848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707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93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9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Circular Queue 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DF6F-3DA5-4765-A844-0D90919D9092}" type="slidenum">
              <a:rPr lang="en-US" altLang="ko-KR" smtClean="0"/>
              <a:pPr/>
              <a:t>1</a:t>
            </a:fld>
            <a:endParaRPr lang="en-US" altLang="ko-KR"/>
          </a:p>
        </p:txBody>
      </p:sp>
      <p:sp>
        <p:nvSpPr>
          <p:cNvPr id="9" name="직사각형 8"/>
          <p:cNvSpPr/>
          <p:nvPr/>
        </p:nvSpPr>
        <p:spPr>
          <a:xfrm>
            <a:off x="518161" y="1744307"/>
            <a:ext cx="11968478" cy="24622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int main() {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    </a:t>
            </a:r>
            <a:r>
              <a:rPr lang="en-US" altLang="ko-KR" sz="1400" smtClean="0">
                <a:latin typeface="Consolas" panose="020B0609020204030204" pitchFamily="49" charset="0"/>
              </a:rPr>
              <a:t>queue q </a:t>
            </a:r>
            <a:r>
              <a:rPr lang="en-US" altLang="ko-KR" sz="1400">
                <a:latin typeface="Consolas" panose="020B0609020204030204" pitchFamily="49" charset="0"/>
              </a:rPr>
              <a:t>= </a:t>
            </a:r>
            <a:r>
              <a:rPr lang="en-US" altLang="ko-KR" sz="1400" smtClean="0">
                <a:latin typeface="Consolas" panose="020B0609020204030204" pitchFamily="49" charset="0"/>
              </a:rPr>
              <a:t>newQueue(5);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>
                <a:latin typeface="Consolas" panose="020B0609020204030204" pitchFamily="49" charset="0"/>
              </a:rPr>
              <a:t> </a:t>
            </a:r>
            <a:r>
              <a:rPr lang="en-US" altLang="ko-KR" sz="1400" smtClean="0">
                <a:latin typeface="Consolas" panose="020B0609020204030204" pitchFamily="49" charset="0"/>
              </a:rPr>
              <a:t>   enqueue(q, 12);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>
                <a:latin typeface="Consolas" panose="020B0609020204030204" pitchFamily="49" charset="0"/>
              </a:rPr>
              <a:t>    </a:t>
            </a:r>
            <a:r>
              <a:rPr lang="en-US" altLang="ko-KR" sz="1400" smtClean="0">
                <a:latin typeface="Consolas" panose="020B0609020204030204" pitchFamily="49" charset="0"/>
              </a:rPr>
              <a:t>enqueue(q, 17);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>
                <a:latin typeface="Consolas" panose="020B0609020204030204" pitchFamily="49" charset="0"/>
              </a:rPr>
              <a:t>    </a:t>
            </a:r>
            <a:r>
              <a:rPr lang="en-US" altLang="ko-KR" sz="1400" smtClean="0">
                <a:latin typeface="Consolas" panose="020B0609020204030204" pitchFamily="49" charset="0"/>
              </a:rPr>
              <a:t>enqueue(q, 25);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>
                <a:latin typeface="Consolas" panose="020B0609020204030204" pitchFamily="49" charset="0"/>
              </a:rPr>
              <a:t>    </a:t>
            </a:r>
            <a:r>
              <a:rPr lang="en-US" altLang="ko-KR" sz="1400" smtClean="0">
                <a:latin typeface="Consolas" panose="020B0609020204030204" pitchFamily="49" charset="0"/>
              </a:rPr>
              <a:t>enqueue(q, 11);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smtClean="0">
                <a:latin typeface="Consolas" panose="020B0609020204030204" pitchFamily="49" charset="0"/>
              </a:rPr>
              <a:t>    dequeue(q);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>
                <a:latin typeface="Consolas" panose="020B0609020204030204" pitchFamily="49" charset="0"/>
              </a:rPr>
              <a:t>    </a:t>
            </a:r>
            <a:r>
              <a:rPr lang="en-US" altLang="ko-KR" sz="1400" smtClean="0">
                <a:latin typeface="Consolas" panose="020B0609020204030204" pitchFamily="49" charset="0"/>
              </a:rPr>
              <a:t>dequeue(q);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>
                <a:latin typeface="Consolas" panose="020B0609020204030204" pitchFamily="49" charset="0"/>
              </a:rPr>
              <a:t>    </a:t>
            </a:r>
            <a:r>
              <a:rPr lang="en-US" altLang="ko-KR" sz="1400" smtClean="0">
                <a:latin typeface="Consolas" panose="020B0609020204030204" pitchFamily="49" charset="0"/>
              </a:rPr>
              <a:t>enqueue(q, 30);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>
                <a:latin typeface="Consolas" panose="020B0609020204030204" pitchFamily="49" charset="0"/>
              </a:rPr>
              <a:t>    </a:t>
            </a:r>
            <a:r>
              <a:rPr lang="en-US" altLang="ko-KR" sz="1400" smtClean="0">
                <a:latin typeface="Consolas" panose="020B0609020204030204" pitchFamily="49" charset="0"/>
              </a:rPr>
              <a:t>return(0);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CCFAB41-E87B-DCE3-71CC-70353061D3CF}"/>
              </a:ext>
            </a:extLst>
          </p:cNvPr>
          <p:cNvGrpSpPr/>
          <p:nvPr/>
        </p:nvGrpSpPr>
        <p:grpSpPr>
          <a:xfrm>
            <a:off x="4155690" y="2297220"/>
            <a:ext cx="2857500" cy="1438744"/>
            <a:chOff x="6653519" y="5274890"/>
            <a:chExt cx="2857500" cy="1438744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34B0CF6F-95C3-500B-A6A8-EEA50D6E7741}"/>
                </a:ext>
              </a:extLst>
            </p:cNvPr>
            <p:cNvGrpSpPr/>
            <p:nvPr/>
          </p:nvGrpSpPr>
          <p:grpSpPr>
            <a:xfrm>
              <a:off x="6653519" y="6026609"/>
              <a:ext cx="2857500" cy="411105"/>
              <a:chOff x="4987636" y="5868782"/>
              <a:chExt cx="2857500" cy="571500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99F4DA70-6CCD-367B-A64F-9A3BFB42046C}"/>
                  </a:ext>
                </a:extLst>
              </p:cNvPr>
              <p:cNvSpPr/>
              <p:nvPr/>
            </p:nvSpPr>
            <p:spPr>
              <a:xfrm>
                <a:off x="6130636" y="5868782"/>
                <a:ext cx="571500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AE599085-36D8-1201-46C1-37C5CC19B173}"/>
                  </a:ext>
                </a:extLst>
              </p:cNvPr>
              <p:cNvSpPr/>
              <p:nvPr/>
            </p:nvSpPr>
            <p:spPr>
              <a:xfrm>
                <a:off x="6702136" y="5868782"/>
                <a:ext cx="571500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6AB5A495-B7BD-3672-2515-4B4E09FA7536}"/>
                  </a:ext>
                </a:extLst>
              </p:cNvPr>
              <p:cNvSpPr/>
              <p:nvPr/>
            </p:nvSpPr>
            <p:spPr>
              <a:xfrm>
                <a:off x="7273636" y="5868782"/>
                <a:ext cx="571500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D03BE221-B6E4-5D8C-1CA7-B15839063C4C}"/>
                  </a:ext>
                </a:extLst>
              </p:cNvPr>
              <p:cNvSpPr/>
              <p:nvPr/>
            </p:nvSpPr>
            <p:spPr>
              <a:xfrm>
                <a:off x="4987636" y="5868782"/>
                <a:ext cx="571500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solidFill>
                    <a:srgbClr val="C00000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4FE503EF-6280-D4AF-717C-46859079ECD1}"/>
                  </a:ext>
                </a:extLst>
              </p:cNvPr>
              <p:cNvSpPr/>
              <p:nvPr/>
            </p:nvSpPr>
            <p:spPr>
              <a:xfrm>
                <a:off x="5559136" y="5868782"/>
                <a:ext cx="571500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E2D9C5E-134B-B875-044F-CAEF5F779A0C}"/>
                </a:ext>
              </a:extLst>
            </p:cNvPr>
            <p:cNvSpPr/>
            <p:nvPr/>
          </p:nvSpPr>
          <p:spPr>
            <a:xfrm>
              <a:off x="7797144" y="5274890"/>
              <a:ext cx="5822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solidFill>
                    <a:srgbClr val="C00000"/>
                  </a:solidFill>
                  <a:latin typeface="Century Gothic" panose="020B0502020202020204" pitchFamily="34" charset="0"/>
                </a:rPr>
                <a:t>front</a:t>
              </a:r>
              <a:endParaRPr lang="ko-KR" alt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2078095D-4889-FA49-C108-EC73DA1393DA}"/>
                </a:ext>
              </a:extLst>
            </p:cNvPr>
            <p:cNvSpPr/>
            <p:nvPr/>
          </p:nvSpPr>
          <p:spPr>
            <a:xfrm>
              <a:off x="7815208" y="5529208"/>
              <a:ext cx="53412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solidFill>
                    <a:srgbClr val="C00000"/>
                  </a:solidFill>
                  <a:latin typeface="Century Gothic" panose="020B0502020202020204" pitchFamily="34" charset="0"/>
                </a:rPr>
                <a:t>rear</a:t>
              </a:r>
              <a:endParaRPr lang="ko-KR" alt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2B71821-2E8F-5983-C227-B40C26721EF9}"/>
                </a:ext>
              </a:extLst>
            </p:cNvPr>
            <p:cNvSpPr/>
            <p:nvPr/>
          </p:nvSpPr>
          <p:spPr>
            <a:xfrm>
              <a:off x="7682283" y="5451814"/>
              <a:ext cx="1847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ko-KR" altLang="en-US" sz="1400" i="1" dirty="0">
                <a:solidFill>
                  <a:srgbClr val="C00000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1F12FCCC-917D-3706-1FA0-476AC51D84A1}"/>
                </a:ext>
              </a:extLst>
            </p:cNvPr>
            <p:cNvSpPr/>
            <p:nvPr/>
          </p:nvSpPr>
          <p:spPr>
            <a:xfrm>
              <a:off x="6712212" y="6405857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latin typeface="Consolas" panose="020B0609020204030204" pitchFamily="49" charset="0"/>
                </a:rPr>
                <a:t>[0]</a:t>
              </a:r>
              <a:endParaRPr lang="ko-KR" altLang="en-US" sz="1400" dirty="0">
                <a:latin typeface="Consolas" panose="020B0609020204030204" pitchFamily="49" charset="0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12780C4E-14E6-881E-ABFD-4668FE2E86BC}"/>
                </a:ext>
              </a:extLst>
            </p:cNvPr>
            <p:cNvSpPr/>
            <p:nvPr/>
          </p:nvSpPr>
          <p:spPr>
            <a:xfrm>
              <a:off x="7264804" y="6405857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latin typeface="Consolas" panose="020B0609020204030204" pitchFamily="49" charset="0"/>
                </a:rPr>
                <a:t>[1]</a:t>
              </a:r>
              <a:endParaRPr lang="ko-KR" altLang="en-US" sz="1400" dirty="0">
                <a:latin typeface="Consolas" panose="020B0609020204030204" pitchFamily="49" charset="0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35018EEB-1BE3-FE86-6EFA-B6A5072DF88B}"/>
                </a:ext>
              </a:extLst>
            </p:cNvPr>
            <p:cNvSpPr/>
            <p:nvPr/>
          </p:nvSpPr>
          <p:spPr>
            <a:xfrm>
              <a:off x="7819892" y="6405856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latin typeface="Consolas" panose="020B0609020204030204" pitchFamily="49" charset="0"/>
                </a:rPr>
                <a:t>[2]</a:t>
              </a:r>
              <a:endParaRPr lang="ko-KR" altLang="en-US" sz="1400" dirty="0">
                <a:latin typeface="Consolas" panose="020B0609020204030204" pitchFamily="49" charset="0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EF48B8C-1641-B87B-4623-4FDBB633C831}"/>
                </a:ext>
              </a:extLst>
            </p:cNvPr>
            <p:cNvSpPr/>
            <p:nvPr/>
          </p:nvSpPr>
          <p:spPr>
            <a:xfrm>
              <a:off x="8379355" y="6405856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latin typeface="Consolas" panose="020B0609020204030204" pitchFamily="49" charset="0"/>
                </a:rPr>
                <a:t>[3]</a:t>
              </a:r>
              <a:endParaRPr lang="ko-KR" altLang="en-US" sz="1400" dirty="0">
                <a:latin typeface="Consolas" panose="020B0609020204030204" pitchFamily="49" charset="0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FEE5D07C-6C1B-D675-0EB8-C08E01271007}"/>
                </a:ext>
              </a:extLst>
            </p:cNvPr>
            <p:cNvSpPr/>
            <p:nvPr/>
          </p:nvSpPr>
          <p:spPr>
            <a:xfrm>
              <a:off x="8949281" y="6405856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latin typeface="Consolas" panose="020B0609020204030204" pitchFamily="49" charset="0"/>
                </a:rPr>
                <a:t>[4]</a:t>
              </a:r>
              <a:endParaRPr lang="ko-KR" altLang="en-US" sz="14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366E3AF-39B2-77CE-C3CB-DE72FD480B5F}"/>
              </a:ext>
            </a:extLst>
          </p:cNvPr>
          <p:cNvSpPr/>
          <p:nvPr/>
        </p:nvSpPr>
        <p:spPr>
          <a:xfrm>
            <a:off x="518161" y="950132"/>
            <a:ext cx="11968478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smtClean="0">
                <a:cs typeface="Times New Roman"/>
              </a:rPr>
              <a:t>In the diagram, draw the final status of the queue including where the [front] and [rear] are located after </a:t>
            </a:r>
            <a:r>
              <a:rPr lang="en-US" altLang="ko-KR" sz="1600">
                <a:cs typeface="Times New Roman"/>
              </a:rPr>
              <a:t>executing the </a:t>
            </a:r>
            <a:r>
              <a:rPr lang="en-US" altLang="ko-KR" sz="1600" smtClean="0">
                <a:cs typeface="Times New Roman"/>
              </a:rPr>
              <a:t>following </a:t>
            </a:r>
            <a:r>
              <a:rPr lang="en-US" altLang="ko-KR" sz="1600">
                <a:cs typeface="Times New Roman"/>
              </a:rPr>
              <a:t>code </a:t>
            </a:r>
            <a:r>
              <a:rPr lang="en-US" altLang="ko-KR" sz="1600" smtClean="0">
                <a:cs typeface="Times New Roman"/>
              </a:rPr>
              <a:t>snippet. </a:t>
            </a:r>
            <a:endParaRPr lang="en-US" altLang="ko-KR" sz="16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85154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Queue Variations: Circular Queue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DF6F-3DA5-4765-A844-0D90919D9092}" type="slidenum">
              <a:rPr lang="en-US" altLang="ko-KR" smtClean="0"/>
              <a:pPr/>
              <a:t>2</a:t>
            </a:fld>
            <a:endParaRPr lang="en-US" altLang="ko-KR"/>
          </a:p>
        </p:txBody>
      </p:sp>
      <p:sp>
        <p:nvSpPr>
          <p:cNvPr id="9" name="직사각형 8"/>
          <p:cNvSpPr/>
          <p:nvPr/>
        </p:nvSpPr>
        <p:spPr>
          <a:xfrm>
            <a:off x="518161" y="933733"/>
            <a:ext cx="11968478" cy="48320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int main()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queue q </a:t>
            </a:r>
            <a:r>
              <a:rPr lang="en-US" altLang="ko-KR" sz="1400">
                <a:latin typeface="Consolas" panose="020B0609020204030204" pitchFamily="49" charset="0"/>
              </a:rPr>
              <a:t>= </a:t>
            </a:r>
            <a:r>
              <a:rPr lang="en-US" altLang="ko-KR" sz="1400" smtClean="0">
                <a:latin typeface="Consolas" panose="020B0609020204030204" pitchFamily="49" charset="0"/>
              </a:rPr>
              <a:t>newQueue(5);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dequeue(q);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enqueue(q, 1);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enqueue</a:t>
            </a:r>
            <a:r>
              <a:rPr lang="en-US" altLang="ko-KR" sz="1400" dirty="0">
                <a:latin typeface="Consolas" panose="020B0609020204030204" pitchFamily="49" charset="0"/>
              </a:rPr>
              <a:t>(q, 2);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enqueue</a:t>
            </a:r>
            <a:r>
              <a:rPr lang="en-US" altLang="ko-KR" sz="1400" dirty="0">
                <a:latin typeface="Consolas" panose="020B0609020204030204" pitchFamily="49" charset="0"/>
              </a:rPr>
              <a:t>(q, 3);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enqueue</a:t>
            </a:r>
            <a:r>
              <a:rPr lang="en-US" altLang="ko-KR" sz="1400" dirty="0">
                <a:latin typeface="Consolas" panose="020B0609020204030204" pitchFamily="49" charset="0"/>
              </a:rPr>
              <a:t>(q, 4);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enqueue</a:t>
            </a:r>
            <a:r>
              <a:rPr lang="en-US" altLang="ko-KR" sz="1400" dirty="0">
                <a:latin typeface="Consolas" panose="020B0609020204030204" pitchFamily="49" charset="0"/>
              </a:rPr>
              <a:t>(q, 5);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enqueue(q, 6);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display(q);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int </a:t>
            </a:r>
            <a:r>
              <a:rPr lang="en-US" altLang="ko-KR" sz="1400" dirty="0" err="1">
                <a:latin typeface="Consolas" panose="020B0609020204030204" pitchFamily="49" charset="0"/>
              </a:rPr>
              <a:t>elem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dequeue</a:t>
            </a:r>
            <a:r>
              <a:rPr lang="en-US" altLang="ko-KR" sz="1400" dirty="0">
                <a:latin typeface="Consolas" panose="020B0609020204030204" pitchFamily="49" charset="0"/>
              </a:rPr>
              <a:t>(q);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if (</a:t>
            </a:r>
            <a:r>
              <a:rPr lang="en-US" altLang="ko-KR" sz="1400" dirty="0" err="1">
                <a:latin typeface="Consolas" panose="020B0609020204030204" pitchFamily="49" charset="0"/>
              </a:rPr>
              <a:t>elem</a:t>
            </a:r>
            <a:r>
              <a:rPr lang="en-US" altLang="ko-KR" sz="1400" dirty="0">
                <a:latin typeface="Consolas" panose="020B0609020204030204" pitchFamily="49" charset="0"/>
              </a:rPr>
              <a:t> != -1)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cout &lt;&lt; "</a:t>
            </a:r>
            <a:r>
              <a:rPr lang="en-US" altLang="ko-KR" sz="1400" dirty="0" err="1">
                <a:latin typeface="Consolas" panose="020B0609020204030204" pitchFamily="49" charset="0"/>
              </a:rPr>
              <a:t>dequeued</a:t>
            </a:r>
            <a:r>
              <a:rPr lang="en-US" altLang="ko-KR" sz="1400" dirty="0">
                <a:latin typeface="Consolas" panose="020B0609020204030204" pitchFamily="49" charset="0"/>
              </a:rPr>
              <a:t>: " &lt;&lt; </a:t>
            </a:r>
            <a:r>
              <a:rPr lang="en-US" altLang="ko-KR" sz="1400" dirty="0" err="1">
                <a:latin typeface="Consolas" panose="020B0609020204030204" pitchFamily="49" charset="0"/>
              </a:rPr>
              <a:t>elem</a:t>
            </a:r>
            <a:r>
              <a:rPr lang="en-US" altLang="ko-KR" sz="1400" dirty="0">
                <a:latin typeface="Consolas" panose="020B0609020204030204" pitchFamily="49" charset="0"/>
              </a:rPr>
              <a:t> &lt;&lt; endl;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display(q);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enqueue</a:t>
            </a:r>
            <a:r>
              <a:rPr lang="en-US" altLang="ko-KR" sz="1400" dirty="0">
                <a:latin typeface="Consolas" panose="020B0609020204030204" pitchFamily="49" charset="0"/>
              </a:rPr>
              <a:t>(q, 7);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display(q);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enqueue(q, 8);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dequeue(q);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dequeue(q);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display(q);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return 0;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9351144" y="3278894"/>
            <a:ext cx="2857500" cy="1703106"/>
            <a:chOff x="6653519" y="5010528"/>
            <a:chExt cx="2857500" cy="1703106"/>
          </a:xfrm>
        </p:grpSpPr>
        <p:grpSp>
          <p:nvGrpSpPr>
            <p:cNvPr id="7" name="그룹 6"/>
            <p:cNvGrpSpPr/>
            <p:nvPr/>
          </p:nvGrpSpPr>
          <p:grpSpPr>
            <a:xfrm>
              <a:off x="6653519" y="6026609"/>
              <a:ext cx="2857500" cy="411105"/>
              <a:chOff x="4987636" y="5868782"/>
              <a:chExt cx="2857500" cy="571500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6130636" y="5868782"/>
                <a:ext cx="571500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6702136" y="5868782"/>
                <a:ext cx="571500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7273636" y="5868782"/>
                <a:ext cx="571500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4987636" y="5868782"/>
                <a:ext cx="571500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solidFill>
                    <a:srgbClr val="C00000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5559136" y="5868782"/>
                <a:ext cx="571500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7599509" y="5010528"/>
              <a:ext cx="5822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solidFill>
                    <a:srgbClr val="C00000"/>
                  </a:solidFill>
                  <a:latin typeface="Century Gothic" panose="020B0502020202020204" pitchFamily="34" charset="0"/>
                </a:rPr>
                <a:t>front</a:t>
              </a:r>
              <a:endParaRPr lang="ko-KR" alt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623555" y="5250394"/>
              <a:ext cx="53412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solidFill>
                    <a:srgbClr val="C00000"/>
                  </a:solidFill>
                  <a:latin typeface="Century Gothic" panose="020B0502020202020204" pitchFamily="34" charset="0"/>
                </a:rPr>
                <a:t>rear</a:t>
              </a:r>
              <a:endParaRPr lang="ko-KR" alt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7682283" y="5451814"/>
              <a:ext cx="1847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ko-KR" altLang="en-US" sz="1400" i="1" dirty="0">
                <a:solidFill>
                  <a:srgbClr val="C00000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712212" y="6405857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latin typeface="Consolas" panose="020B0609020204030204" pitchFamily="49" charset="0"/>
                </a:rPr>
                <a:t>[0]</a:t>
              </a:r>
              <a:endParaRPr lang="ko-KR" altLang="en-US" sz="1400" dirty="0">
                <a:latin typeface="Consolas" panose="020B0609020204030204" pitchFamily="49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264804" y="6405857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latin typeface="Consolas" panose="020B0609020204030204" pitchFamily="49" charset="0"/>
                </a:rPr>
                <a:t>[1]</a:t>
              </a:r>
              <a:endParaRPr lang="ko-KR" altLang="en-US" sz="1400" dirty="0">
                <a:latin typeface="Consolas" panose="020B0609020204030204" pitchFamily="49" charset="0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819892" y="6405856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latin typeface="Consolas" panose="020B0609020204030204" pitchFamily="49" charset="0"/>
                </a:rPr>
                <a:t>[2]</a:t>
              </a:r>
              <a:endParaRPr lang="ko-KR" altLang="en-US" sz="1400" dirty="0">
                <a:latin typeface="Consolas" panose="020B0609020204030204" pitchFamily="49" charset="0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8379355" y="6405856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latin typeface="Consolas" panose="020B0609020204030204" pitchFamily="49" charset="0"/>
                </a:rPr>
                <a:t>[3]</a:t>
              </a:r>
              <a:endParaRPr lang="ko-KR" altLang="en-US" sz="1400" dirty="0">
                <a:latin typeface="Consolas" panose="020B0609020204030204" pitchFamily="49" charset="0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949281" y="6405856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latin typeface="Consolas" panose="020B0609020204030204" pitchFamily="49" charset="0"/>
                </a:rPr>
                <a:t>[4]</a:t>
              </a:r>
              <a:endParaRPr lang="ko-KR" altLang="en-US" sz="14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7B4D6023-4343-60BE-47CB-C3011EE35FFB}"/>
              </a:ext>
            </a:extLst>
          </p:cNvPr>
          <p:cNvSpPr/>
          <p:nvPr/>
        </p:nvSpPr>
        <p:spPr>
          <a:xfrm>
            <a:off x="4373591" y="5449433"/>
            <a:ext cx="8113048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600" smtClean="0"/>
              <a:t>How </a:t>
            </a:r>
            <a:r>
              <a:rPr lang="en-US" altLang="ko-KR" sz="1600"/>
              <a:t>many </a:t>
            </a:r>
            <a:r>
              <a:rPr lang="en-US" altLang="ko-KR" sz="1600" smtClean="0"/>
              <a:t>failures of enqueuing and dequeuing an element occurred?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smtClean="0"/>
              <a:t>At </a:t>
            </a:r>
            <a:r>
              <a:rPr lang="en-US" altLang="ko-KR" sz="1600" dirty="0"/>
              <a:t>the end of running this main</a:t>
            </a:r>
            <a:r>
              <a:rPr lang="en-US" altLang="ko-KR" sz="1600"/>
              <a:t>(), </a:t>
            </a:r>
            <a:r>
              <a:rPr lang="en-US" altLang="ko-KR" sz="1600" smtClean="0"/>
              <a:t>draw </a:t>
            </a:r>
            <a:r>
              <a:rPr lang="en-US" altLang="ko-KR" sz="1600" dirty="0"/>
              <a:t>a diagram that shows the status of queue </a:t>
            </a:r>
            <a:r>
              <a:rPr lang="en-US" altLang="ko-KR" sz="1600"/>
              <a:t>items </a:t>
            </a:r>
            <a:r>
              <a:rPr lang="en-US" altLang="ko-KR" sz="1600" smtClean="0"/>
              <a:t>and the </a:t>
            </a:r>
            <a:r>
              <a:rPr lang="en-US" altLang="ko-KR" sz="1600" dirty="0"/>
              <a:t>locations of </a:t>
            </a:r>
            <a:r>
              <a:rPr lang="en-US" altLang="ko-KR" sz="1600" dirty="0">
                <a:solidFill>
                  <a:srgbClr val="C00000"/>
                </a:solidFill>
              </a:rPr>
              <a:t>front </a:t>
            </a:r>
            <a:r>
              <a:rPr lang="en-US" altLang="ko-KR" sz="1600">
                <a:solidFill>
                  <a:srgbClr val="C00000"/>
                </a:solidFill>
              </a:rPr>
              <a:t>and </a:t>
            </a:r>
            <a:r>
              <a:rPr lang="en-US" altLang="ko-KR" sz="1600" smtClean="0">
                <a:solidFill>
                  <a:srgbClr val="C00000"/>
                </a:solidFill>
              </a:rPr>
              <a:t>rear.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smtClean="0"/>
              <a:t>Complete the Circular Queue program. </a:t>
            </a:r>
          </a:p>
          <a:p>
            <a:pPr lvl="1" indent="0"/>
            <a:r>
              <a:rPr lang="en-US" altLang="ko-KR" sz="1600" smtClean="0"/>
              <a:t>      - Debug </a:t>
            </a:r>
            <a:r>
              <a:rPr lang="en-US" altLang="ko-KR" sz="1600"/>
              <a:t>display() </a:t>
            </a:r>
            <a:r>
              <a:rPr lang="en-US" altLang="ko-KR" sz="1600" smtClean="0"/>
              <a:t>function.</a:t>
            </a:r>
          </a:p>
          <a:p>
            <a:pPr lvl="1" indent="0"/>
            <a:r>
              <a:rPr lang="en-US" altLang="ko-KR" sz="1600" smtClean="0"/>
              <a:t>      - Remove the magic number SIZE, and make the default size = 4.</a:t>
            </a:r>
            <a:endParaRPr lang="en-US" altLang="ko-KR" sz="16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7B6696A-6869-C0F0-7C51-FF2BD827E978}"/>
              </a:ext>
            </a:extLst>
          </p:cNvPr>
          <p:cNvSpPr/>
          <p:nvPr/>
        </p:nvSpPr>
        <p:spPr>
          <a:xfrm>
            <a:off x="5666203" y="1011681"/>
            <a:ext cx="2983345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>
                <a:highlight>
                  <a:srgbClr val="FFFF00"/>
                </a:highlight>
                <a:latin typeface="Consolas" panose="020B0609020204030204" pitchFamily="49" charset="0"/>
              </a:rPr>
              <a:t>Expected </a:t>
            </a:r>
            <a:r>
              <a:rPr lang="en-US" altLang="ko-KR" sz="1400" b="1" smtClean="0">
                <a:highlight>
                  <a:srgbClr val="FFFF00"/>
                </a:highlight>
                <a:latin typeface="Consolas" panose="020B0609020204030204" pitchFamily="49" charset="0"/>
              </a:rPr>
              <a:t>Output (SIZE = 5):</a:t>
            </a:r>
            <a:endParaRPr lang="en-US" altLang="ko-KR" sz="1400" b="1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altLang="ko-KR" sz="1400">
                <a:latin typeface="Consolas" panose="020B0609020204030204" pitchFamily="49" charset="0"/>
              </a:rPr>
              <a:t>Queue is empty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enqueued: 1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enqueued: 2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enqueued: 3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enqueued: 4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enqueued: 5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Queue is full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Front[0], Rear[4]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Items[1, 2, 3, 4, 5]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dequeued: 1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Front[1], Rear[4]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Front[1], Rear[0]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Items[2, 3, 4, 5, 7]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...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4636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8">
      <a:majorFont>
        <a:latin typeface="Century Gothic"/>
        <a:ea typeface="굴림"/>
        <a:cs typeface=""/>
      </a:majorFont>
      <a:minorFont>
        <a:latin typeface="Century Gothic"/>
        <a:ea typeface="굴림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디자인 사용자 지정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디자인 사용자 지정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디자인 사용자 지정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8760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8760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11464</TotalTime>
  <Words>354</Words>
  <Application>Microsoft Office PowerPoint</Application>
  <PresentationFormat>사용자 지정</PresentationFormat>
  <Paragraphs>75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5" baseType="lpstr">
      <vt:lpstr>Arial Nova</vt:lpstr>
      <vt:lpstr>굴림</vt:lpstr>
      <vt:lpstr>나눔고딕</vt:lpstr>
      <vt:lpstr>맑은 고딕</vt:lpstr>
      <vt:lpstr>바탕체</vt:lpstr>
      <vt:lpstr>Arial Rounded MT Bold</vt:lpstr>
      <vt:lpstr>Candara</vt:lpstr>
      <vt:lpstr>Century Gothic</vt:lpstr>
      <vt:lpstr>Consolas</vt:lpstr>
      <vt:lpstr>Helvetica</vt:lpstr>
      <vt:lpstr>Times New Roman</vt:lpstr>
      <vt:lpstr>Wingdings</vt:lpstr>
      <vt:lpstr>1_고려청자</vt:lpstr>
      <vt:lpstr>Circular Queue 1</vt:lpstr>
      <vt:lpstr>Queue Variations: Circular Queue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조건문의 활용 3주차_03</dc:title>
  <dc:creator>Youngsup Kim</dc:creator>
  <cp:lastModifiedBy>User</cp:lastModifiedBy>
  <cp:revision>607</cp:revision>
  <dcterms:modified xsi:type="dcterms:W3CDTF">2023-10-04T23:27:12Z</dcterms:modified>
</cp:coreProperties>
</file>