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39" r:id="rId2"/>
    <p:sldId id="740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 autoAdjust="0"/>
    <p:restoredTop sz="94342" autoAdjust="0"/>
  </p:normalViewPr>
  <p:slideViewPr>
    <p:cSldViewPr snapToGrid="0" showGuides="1">
      <p:cViewPr varScale="1">
        <p:scale>
          <a:sx n="57" d="100"/>
          <a:sy n="57" d="100"/>
        </p:scale>
        <p:origin x="44" y="83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6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6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Circular Queue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1744307"/>
            <a:ext cx="1196847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queue q </a:t>
            </a:r>
            <a:r>
              <a:rPr lang="en-US" altLang="ko-KR" sz="1400">
                <a:latin typeface="Consolas" panose="020B0609020204030204" pitchFamily="49" charset="0"/>
              </a:rPr>
              <a:t>= </a:t>
            </a:r>
            <a:r>
              <a:rPr lang="en-US" altLang="ko-KR" sz="1400" smtClean="0">
                <a:latin typeface="Consolas" panose="020B0609020204030204" pitchFamily="49" charset="0"/>
              </a:rPr>
              <a:t>newQueue();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</a:rPr>
              <a:t>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12);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17);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25);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11);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    dequeue(q);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dequeue(q);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30);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return(0);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CFAB41-E87B-DCE3-71CC-70353061D3CF}"/>
              </a:ext>
            </a:extLst>
          </p:cNvPr>
          <p:cNvGrpSpPr/>
          <p:nvPr/>
        </p:nvGrpSpPr>
        <p:grpSpPr>
          <a:xfrm>
            <a:off x="4155690" y="2297220"/>
            <a:ext cx="2857500" cy="1438744"/>
            <a:chOff x="6653519" y="5274890"/>
            <a:chExt cx="2857500" cy="14387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CF6F-95C3-500B-A6A8-EEA50D6E7741}"/>
                </a:ext>
              </a:extLst>
            </p:cNvPr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F4DA70-6CCD-367B-A64F-9A3BFB42046C}"/>
                  </a:ext>
                </a:extLst>
              </p:cNvPr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E599085-36D8-1201-46C1-37C5CC19B173}"/>
                  </a:ext>
                </a:extLst>
              </p:cNvPr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B5A495-B7BD-3672-2515-4B4E09FA7536}"/>
                  </a:ext>
                </a:extLst>
              </p:cNvPr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3BE221-B6E4-5D8C-1CA7-B15839063C4C}"/>
                  </a:ext>
                </a:extLst>
              </p:cNvPr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E503EF-6280-D4AF-717C-46859079ECD1}"/>
                  </a:ext>
                </a:extLst>
              </p:cNvPr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2D9C5E-134B-B875-044F-CAEF5F779A0C}"/>
                </a:ext>
              </a:extLst>
            </p:cNvPr>
            <p:cNvSpPr/>
            <p:nvPr/>
          </p:nvSpPr>
          <p:spPr>
            <a:xfrm>
              <a:off x="7797144" y="5274890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78095D-4889-FA49-C108-EC73DA1393DA}"/>
                </a:ext>
              </a:extLst>
            </p:cNvPr>
            <p:cNvSpPr/>
            <p:nvPr/>
          </p:nvSpPr>
          <p:spPr>
            <a:xfrm>
              <a:off x="7815208" y="5529208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71821-2E8F-5983-C227-B40C26721EF9}"/>
                </a:ext>
              </a:extLst>
            </p:cNvPr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12FCCC-917D-3706-1FA0-476AC51D84A1}"/>
                </a:ext>
              </a:extLst>
            </p:cNvPr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780C4E-14E6-881E-ABFD-4668FE2E86BC}"/>
                </a:ext>
              </a:extLst>
            </p:cNvPr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018EEB-1BE3-FE86-6EFA-B6A5072DF88B}"/>
                </a:ext>
              </a:extLst>
            </p:cNvPr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F48B8C-1641-B87B-4623-4FDBB633C831}"/>
                </a:ext>
              </a:extLst>
            </p:cNvPr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E5D07C-6C1B-D675-0EB8-C08E01271007}"/>
                </a:ext>
              </a:extLst>
            </p:cNvPr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66E3AF-39B2-77CE-C3CB-DE72FD480B5F}"/>
              </a:ext>
            </a:extLst>
          </p:cNvPr>
          <p:cNvSpPr/>
          <p:nvPr/>
        </p:nvSpPr>
        <p:spPr>
          <a:xfrm>
            <a:off x="518161" y="950132"/>
            <a:ext cx="1196847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>
                <a:cs typeface="Times New Roman"/>
              </a:rPr>
              <a:t>In the diagram, draw the final status of the queue including where the [front] and [rear] are located after </a:t>
            </a:r>
            <a:r>
              <a:rPr lang="en-US" altLang="ko-KR" sz="1600">
                <a:cs typeface="Times New Roman"/>
              </a:rPr>
              <a:t>executing </a:t>
            </a:r>
            <a:r>
              <a:rPr lang="en-US" altLang="ko-KR" sz="1600">
                <a:cs typeface="Times New Roman"/>
              </a:rPr>
              <a:t>the </a:t>
            </a:r>
            <a:r>
              <a:rPr lang="en-US" altLang="ko-KR" sz="1600" smtClean="0">
                <a:cs typeface="Times New Roman"/>
              </a:rPr>
              <a:t>following </a:t>
            </a:r>
            <a:r>
              <a:rPr lang="en-US" altLang="ko-KR" sz="1600">
                <a:cs typeface="Times New Roman"/>
              </a:rPr>
              <a:t>code </a:t>
            </a:r>
            <a:r>
              <a:rPr lang="en-US" altLang="ko-KR" sz="1600" smtClean="0">
                <a:cs typeface="Times New Roman"/>
              </a:rPr>
              <a:t>snippet. </a:t>
            </a:r>
            <a:endParaRPr lang="en-US" altLang="ko-KR"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51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Circular Queue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= </a:t>
            </a:r>
            <a:r>
              <a:rPr lang="en-US" altLang="ko-KR" sz="1400" dirty="0" err="1">
                <a:latin typeface="Consolas" panose="020B0609020204030204" pitchFamily="49" charset="0"/>
              </a:rPr>
              <a:t>newQueue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dequeue</a:t>
            </a:r>
            <a:r>
              <a:rPr lang="en-US" altLang="ko-KR" sz="14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!= -1)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400" dirty="0" err="1">
                <a:latin typeface="Consolas" panose="020B0609020204030204" pitchFamily="49" charset="0"/>
              </a:rPr>
              <a:t>dequeued</a:t>
            </a:r>
            <a:r>
              <a:rPr lang="en-US" altLang="ko-KR" sz="1400" dirty="0">
                <a:latin typeface="Consolas" panose="020B0609020204030204" pitchFamily="49" charset="0"/>
              </a:rPr>
              <a:t>: " &lt;&lt;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8);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557FE8-F29C-F61F-1D86-97E2377F8371}"/>
              </a:ext>
            </a:extLst>
          </p:cNvPr>
          <p:cNvSpPr/>
          <p:nvPr/>
        </p:nvSpPr>
        <p:spPr>
          <a:xfrm>
            <a:off x="5616814" y="5242757"/>
            <a:ext cx="686982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Quiz:  </a:t>
            </a:r>
          </a:p>
          <a:p>
            <a:r>
              <a:rPr lang="en-US" altLang="ko-KR" sz="1600"/>
              <a:t>1. How </a:t>
            </a:r>
            <a:r>
              <a:rPr lang="en-US" altLang="ko-KR" sz="1600" dirty="0"/>
              <a:t>many failures occurred?</a:t>
            </a:r>
          </a:p>
          <a:p>
            <a:r>
              <a:rPr lang="en-US" altLang="ko-KR" sz="1600"/>
              <a:t>2. At </a:t>
            </a:r>
            <a:r>
              <a:rPr lang="en-US" altLang="ko-KR" sz="1600" dirty="0"/>
              <a:t>the end of running this main</a:t>
            </a:r>
            <a:r>
              <a:rPr lang="en-US" altLang="ko-KR" sz="1600"/>
              <a:t>(), </a:t>
            </a:r>
          </a:p>
          <a:p>
            <a:r>
              <a:rPr lang="en-US" altLang="ko-KR" sz="1600"/>
              <a:t>    (1) draw </a:t>
            </a:r>
            <a:r>
              <a:rPr lang="en-US" altLang="ko-KR" sz="1600" dirty="0"/>
              <a:t>a diagram that shows the status of queue </a:t>
            </a:r>
            <a:r>
              <a:rPr lang="en-US" altLang="ko-KR" sz="1600"/>
              <a:t>items and</a:t>
            </a:r>
          </a:p>
          <a:p>
            <a:r>
              <a:rPr lang="en-US" altLang="ko-KR" sz="1600"/>
              <a:t>     the </a:t>
            </a:r>
            <a:r>
              <a:rPr lang="en-US" altLang="ko-KR" sz="1600" dirty="0"/>
              <a:t>locations of front and rear.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  (</a:t>
            </a:r>
            <a:r>
              <a:rPr lang="en-US" altLang="ko-KR" sz="1600" dirty="0"/>
              <a:t>2) write elements in the queue from front to </a:t>
            </a:r>
            <a:r>
              <a:rPr lang="en-US" altLang="ko-KR" sz="1600"/>
              <a:t>rear.</a:t>
            </a:r>
          </a:p>
          <a:p>
            <a:r>
              <a:rPr lang="en-US" altLang="ko-KR" sz="1600"/>
              <a:t>3 Debug display() function and complete assert() statement.</a:t>
            </a:r>
            <a:endParaRPr lang="en-US" altLang="ko-KR" sz="16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CFAB41-E87B-DCE3-71CC-70353061D3CF}"/>
              </a:ext>
            </a:extLst>
          </p:cNvPr>
          <p:cNvGrpSpPr/>
          <p:nvPr/>
        </p:nvGrpSpPr>
        <p:grpSpPr>
          <a:xfrm>
            <a:off x="9351144" y="3195890"/>
            <a:ext cx="2857500" cy="1786110"/>
            <a:chOff x="6653519" y="4927524"/>
            <a:chExt cx="2857500" cy="178611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CF6F-95C3-500B-A6A8-EEA50D6E7741}"/>
                </a:ext>
              </a:extLst>
            </p:cNvPr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F4DA70-6CCD-367B-A64F-9A3BFB42046C}"/>
                  </a:ext>
                </a:extLst>
              </p:cNvPr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E599085-36D8-1201-46C1-37C5CC19B173}"/>
                  </a:ext>
                </a:extLst>
              </p:cNvPr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B5A495-B7BD-3672-2515-4B4E09FA7536}"/>
                  </a:ext>
                </a:extLst>
              </p:cNvPr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3BE221-B6E4-5D8C-1CA7-B15839063C4C}"/>
                  </a:ext>
                </a:extLst>
              </p:cNvPr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E503EF-6280-D4AF-717C-46859079ECD1}"/>
                  </a:ext>
                </a:extLst>
              </p:cNvPr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2D9C5E-134B-B875-044F-CAEF5F779A0C}"/>
                </a:ext>
              </a:extLst>
            </p:cNvPr>
            <p:cNvSpPr/>
            <p:nvPr/>
          </p:nvSpPr>
          <p:spPr>
            <a:xfrm>
              <a:off x="7623555" y="4927524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78095D-4889-FA49-C108-EC73DA1393DA}"/>
                </a:ext>
              </a:extLst>
            </p:cNvPr>
            <p:cNvSpPr/>
            <p:nvPr/>
          </p:nvSpPr>
          <p:spPr>
            <a:xfrm>
              <a:off x="7623555" y="5250394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71821-2E8F-5983-C227-B40C26721EF9}"/>
                </a:ext>
              </a:extLst>
            </p:cNvPr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12FCCC-917D-3706-1FA0-476AC51D84A1}"/>
                </a:ext>
              </a:extLst>
            </p:cNvPr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780C4E-14E6-881E-ABFD-4668FE2E86BC}"/>
                </a:ext>
              </a:extLst>
            </p:cNvPr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018EEB-1BE3-FE86-6EFA-B6A5072DF88B}"/>
                </a:ext>
              </a:extLst>
            </p:cNvPr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F48B8C-1641-B87B-4623-4FDBB633C831}"/>
                </a:ext>
              </a:extLst>
            </p:cNvPr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E5D07C-6C1B-D675-0EB8-C08E01271007}"/>
                </a:ext>
              </a:extLst>
            </p:cNvPr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66E3AF-39B2-77CE-C3CB-DE72FD480B5F}"/>
              </a:ext>
            </a:extLst>
          </p:cNvPr>
          <p:cNvSpPr/>
          <p:nvPr/>
        </p:nvSpPr>
        <p:spPr>
          <a:xfrm>
            <a:off x="5616814" y="5242757"/>
            <a:ext cx="686982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Quiz:  </a:t>
            </a:r>
          </a:p>
          <a:p>
            <a:r>
              <a:rPr lang="en-US" altLang="ko-KR" sz="1600"/>
              <a:t>1. How </a:t>
            </a:r>
            <a:r>
              <a:rPr lang="en-US" altLang="ko-KR" sz="1600" dirty="0"/>
              <a:t>many failures occurred?</a:t>
            </a:r>
          </a:p>
          <a:p>
            <a:r>
              <a:rPr lang="en-US" altLang="ko-KR" sz="1600"/>
              <a:t>2. At </a:t>
            </a:r>
            <a:r>
              <a:rPr lang="en-US" altLang="ko-KR" sz="1600" dirty="0"/>
              <a:t>the end of running this main</a:t>
            </a:r>
            <a:r>
              <a:rPr lang="en-US" altLang="ko-KR" sz="1600"/>
              <a:t>(), </a:t>
            </a:r>
          </a:p>
          <a:p>
            <a:r>
              <a:rPr lang="en-US" altLang="ko-KR" sz="1600"/>
              <a:t>    (1) draw </a:t>
            </a:r>
            <a:r>
              <a:rPr lang="en-US" altLang="ko-KR" sz="1600" dirty="0"/>
              <a:t>a diagram that shows the status of queue </a:t>
            </a:r>
            <a:r>
              <a:rPr lang="en-US" altLang="ko-KR" sz="1600"/>
              <a:t>items and</a:t>
            </a:r>
          </a:p>
          <a:p>
            <a:r>
              <a:rPr lang="en-US" altLang="ko-KR" sz="1600"/>
              <a:t>     the </a:t>
            </a:r>
            <a:r>
              <a:rPr lang="en-US" altLang="ko-KR" sz="1600" dirty="0"/>
              <a:t>locations of </a:t>
            </a:r>
            <a:r>
              <a:rPr lang="en-US" altLang="ko-KR" sz="1600" dirty="0">
                <a:solidFill>
                  <a:srgbClr val="C00000"/>
                </a:solidFill>
              </a:rPr>
              <a:t>front and rear.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  (</a:t>
            </a:r>
            <a:r>
              <a:rPr lang="en-US" altLang="ko-KR" sz="1600" dirty="0"/>
              <a:t>2) write elements in the queue from front to </a:t>
            </a:r>
            <a:r>
              <a:rPr lang="en-US" altLang="ko-KR" sz="1600"/>
              <a:t>rear.</a:t>
            </a:r>
          </a:p>
          <a:p>
            <a:r>
              <a:rPr lang="en-US" altLang="ko-KR" sz="1600"/>
              <a:t>3 Debug display() </a:t>
            </a:r>
            <a:r>
              <a:rPr lang="en-US" altLang="ko-KR" sz="1600" smtClean="0"/>
              <a:t>function.</a:t>
            </a:r>
            <a:endParaRPr lang="en-US" altLang="ko-KR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88FEA-576E-C851-661F-5AC0999D05DC}"/>
              </a:ext>
            </a:extLst>
          </p:cNvPr>
          <p:cNvSpPr/>
          <p:nvPr/>
        </p:nvSpPr>
        <p:spPr>
          <a:xfrm>
            <a:off x="5616814" y="1103086"/>
            <a:ext cx="29833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Consolas" panose="020B0609020204030204" pitchFamily="49" charset="0"/>
              </a:rPr>
              <a:t>Expected Output: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Queue is empty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2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3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4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5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Queue is full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Front[0],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Items[1, 2, 3, 4, 5]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dequeued: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Rear[0]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Items[2, 3, 4, 5, 7]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3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11464</TotalTime>
  <Words>413</Words>
  <Application>Microsoft Office PowerPoint</Application>
  <PresentationFormat>사용자 지정</PresentationFormat>
  <Paragraphs>82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Times New Roman</vt:lpstr>
      <vt:lpstr>Wingdings</vt:lpstr>
      <vt:lpstr>1_고려청자</vt:lpstr>
      <vt:lpstr>Circular Queue 1</vt:lpstr>
      <vt:lpstr>Circular Queue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606</cp:revision>
  <dcterms:modified xsi:type="dcterms:W3CDTF">2023-10-04T14:26:59Z</dcterms:modified>
</cp:coreProperties>
</file>