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73" r:id="rId2"/>
    <p:sldId id="257" r:id="rId3"/>
    <p:sldId id="259" r:id="rId4"/>
    <p:sldId id="258" r:id="rId5"/>
    <p:sldId id="260" r:id="rId6"/>
    <p:sldId id="276" r:id="rId7"/>
    <p:sldId id="261" r:id="rId8"/>
    <p:sldId id="262" r:id="rId9"/>
    <p:sldId id="263" r:id="rId10"/>
    <p:sldId id="264" r:id="rId11"/>
    <p:sldId id="274" r:id="rId12"/>
    <p:sldId id="265" r:id="rId13"/>
    <p:sldId id="266" r:id="rId14"/>
    <p:sldId id="267" r:id="rId15"/>
    <p:sldId id="268" r:id="rId16"/>
    <p:sldId id="269" r:id="rId17"/>
    <p:sldId id="277" r:id="rId18"/>
    <p:sldId id="278" r:id="rId19"/>
    <p:sldId id="279" r:id="rId20"/>
    <p:sldId id="280" r:id="rId21"/>
    <p:sldId id="281" r:id="rId22"/>
    <p:sldId id="270" r:id="rId23"/>
    <p:sldId id="275" r:id="rId24"/>
    <p:sldId id="271" r:id="rId25"/>
    <p:sldId id="27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FC8DCB-7490-0740-8C39-74A216F5BAD2}" type="datetimeFigureOut">
              <a:rPr lang="en-US" smtClean="0"/>
              <a:t>9/7/2022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890D4C-24A7-9043-B729-E8A31B6B8C03}" type="slidenum">
              <a:rPr lang="en-US" smtClean="0"/>
              <a:t>‹#›</a:t>
            </a:fld>
            <a:endParaRPr lang="en-US"/>
          </a:p>
        </p:txBody>
      </p:sp>
    </p:spTree>
    <p:extLst>
      <p:ext uri="{BB962C8B-B14F-4D97-AF65-F5344CB8AC3E}">
        <p14:creationId xmlns:p14="http://schemas.microsoft.com/office/powerpoint/2010/main" val="18912574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644F19-2FF5-5345-A915-148E9D3B040C}" type="datetimeFigureOut">
              <a:rPr lang="en-US" smtClean="0"/>
              <a:t>9/7/2022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74F20D-4FBA-2248-A5FB-B8A362ABFF48}" type="slidenum">
              <a:rPr lang="en-US" smtClean="0"/>
              <a:t>‹#›</a:t>
            </a:fld>
            <a:endParaRPr lang="en-US"/>
          </a:p>
        </p:txBody>
      </p:sp>
    </p:spTree>
    <p:extLst>
      <p:ext uri="{BB962C8B-B14F-4D97-AF65-F5344CB8AC3E}">
        <p14:creationId xmlns:p14="http://schemas.microsoft.com/office/powerpoint/2010/main" val="26891235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Based on the growing popularity of</a:t>
            </a:r>
            <a:r>
              <a:rPr lang="en-US" baseline="0" dirty="0"/>
              <a:t> the thought that </a:t>
            </a:r>
            <a:r>
              <a:rPr lang="en-US" dirty="0"/>
              <a:t>students/the state/the public</a:t>
            </a:r>
            <a:r>
              <a:rPr lang="en-US" baseline="0" dirty="0"/>
              <a:t> </a:t>
            </a:r>
            <a:r>
              <a:rPr lang="en-US" dirty="0"/>
              <a:t> expect that degree completion requires a finite number of units</a:t>
            </a:r>
          </a:p>
          <a:p>
            <a:endParaRPr lang="en-US" dirty="0"/>
          </a:p>
        </p:txBody>
      </p:sp>
      <p:sp>
        <p:nvSpPr>
          <p:cNvPr id="4" name="Slide Number Placeholder 3"/>
          <p:cNvSpPr>
            <a:spLocks noGrp="1"/>
          </p:cNvSpPr>
          <p:nvPr>
            <p:ph type="sldNum" sz="quarter" idx="10"/>
          </p:nvPr>
        </p:nvSpPr>
        <p:spPr/>
        <p:txBody>
          <a:bodyPr/>
          <a:lstStyle/>
          <a:p>
            <a:fld id="{ED74F20D-4FBA-2248-A5FB-B8A362ABFF48}" type="slidenum">
              <a:rPr lang="en-US" smtClean="0"/>
              <a:t>16</a:t>
            </a:fld>
            <a:endParaRPr lang="en-US"/>
          </a:p>
        </p:txBody>
      </p:sp>
    </p:spTree>
    <p:extLst>
      <p:ext uri="{BB962C8B-B14F-4D97-AF65-F5344CB8AC3E}">
        <p14:creationId xmlns:p14="http://schemas.microsoft.com/office/powerpoint/2010/main" val="46493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Based on the growing popularity of</a:t>
            </a:r>
            <a:r>
              <a:rPr lang="en-US" baseline="0" dirty="0"/>
              <a:t> the thought that </a:t>
            </a:r>
            <a:r>
              <a:rPr lang="en-US" dirty="0"/>
              <a:t>students/the state/the public</a:t>
            </a:r>
            <a:r>
              <a:rPr lang="en-US" baseline="0" dirty="0"/>
              <a:t> </a:t>
            </a:r>
            <a:r>
              <a:rPr lang="en-US" dirty="0"/>
              <a:t> expect that degree completion requires a finite number of units</a:t>
            </a:r>
          </a:p>
          <a:p>
            <a:endParaRPr lang="en-US" dirty="0"/>
          </a:p>
        </p:txBody>
      </p:sp>
      <p:sp>
        <p:nvSpPr>
          <p:cNvPr id="4" name="Slide Number Placeholder 3"/>
          <p:cNvSpPr>
            <a:spLocks noGrp="1"/>
          </p:cNvSpPr>
          <p:nvPr>
            <p:ph type="sldNum" sz="quarter" idx="10"/>
          </p:nvPr>
        </p:nvSpPr>
        <p:spPr/>
        <p:txBody>
          <a:bodyPr/>
          <a:lstStyle/>
          <a:p>
            <a:fld id="{ED74F20D-4FBA-2248-A5FB-B8A362ABFF48}" type="slidenum">
              <a:rPr lang="en-US" smtClean="0"/>
              <a:t>17</a:t>
            </a:fld>
            <a:endParaRPr lang="en-US"/>
          </a:p>
        </p:txBody>
      </p:sp>
    </p:spTree>
    <p:extLst>
      <p:ext uri="{BB962C8B-B14F-4D97-AF65-F5344CB8AC3E}">
        <p14:creationId xmlns:p14="http://schemas.microsoft.com/office/powerpoint/2010/main" val="464932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Based on the growing popularity of</a:t>
            </a:r>
            <a:r>
              <a:rPr lang="en-US" baseline="0" dirty="0"/>
              <a:t> the thought that </a:t>
            </a:r>
            <a:r>
              <a:rPr lang="en-US" dirty="0"/>
              <a:t>students/the state/the public</a:t>
            </a:r>
            <a:r>
              <a:rPr lang="en-US" baseline="0" dirty="0"/>
              <a:t> </a:t>
            </a:r>
            <a:r>
              <a:rPr lang="en-US" dirty="0"/>
              <a:t> expect that degree completion requires a finite number of units</a:t>
            </a:r>
          </a:p>
          <a:p>
            <a:endParaRPr lang="en-US" dirty="0"/>
          </a:p>
        </p:txBody>
      </p:sp>
      <p:sp>
        <p:nvSpPr>
          <p:cNvPr id="4" name="Slide Number Placeholder 3"/>
          <p:cNvSpPr>
            <a:spLocks noGrp="1"/>
          </p:cNvSpPr>
          <p:nvPr>
            <p:ph type="sldNum" sz="quarter" idx="10"/>
          </p:nvPr>
        </p:nvSpPr>
        <p:spPr/>
        <p:txBody>
          <a:bodyPr/>
          <a:lstStyle/>
          <a:p>
            <a:fld id="{ED74F20D-4FBA-2248-A5FB-B8A362ABFF48}" type="slidenum">
              <a:rPr lang="en-US" smtClean="0"/>
              <a:t>18</a:t>
            </a:fld>
            <a:endParaRPr lang="en-US"/>
          </a:p>
        </p:txBody>
      </p:sp>
    </p:spTree>
    <p:extLst>
      <p:ext uri="{BB962C8B-B14F-4D97-AF65-F5344CB8AC3E}">
        <p14:creationId xmlns:p14="http://schemas.microsoft.com/office/powerpoint/2010/main" val="46493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2FBC7A-1B18-E24B-BBF4-8763E53F9EFB}" type="datetime1">
              <a:rPr lang="en-US" smtClean="0"/>
              <a:t>9/7/2022</a:t>
            </a:fld>
            <a:endParaRPr lang="en-US"/>
          </a:p>
        </p:txBody>
      </p:sp>
      <p:sp>
        <p:nvSpPr>
          <p:cNvPr id="5" name="Footer Placeholder 4"/>
          <p:cNvSpPr>
            <a:spLocks noGrp="1"/>
          </p:cNvSpPr>
          <p:nvPr>
            <p:ph type="ftr" sz="quarter" idx="11"/>
          </p:nvPr>
        </p:nvSpPr>
        <p:spPr/>
        <p:txBody>
          <a:bodyPr/>
          <a:lstStyle/>
          <a:p>
            <a:r>
              <a:rPr lang="en-US" dirty="0"/>
              <a:t>2015 ASCCC Curriculum Institute</a:t>
            </a:r>
          </a:p>
        </p:txBody>
      </p:sp>
      <p:sp>
        <p:nvSpPr>
          <p:cNvPr id="6" name="Slide Number Placeholder 5"/>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267756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6C417B-6BC3-544F-BC46-935B78AFB63B}" type="datetime1">
              <a:rPr lang="en-US" smtClean="0"/>
              <a:t>9/7/2022</a:t>
            </a:fld>
            <a:endParaRPr lang="en-US"/>
          </a:p>
        </p:txBody>
      </p:sp>
      <p:sp>
        <p:nvSpPr>
          <p:cNvPr id="5" name="Footer Placeholder 4"/>
          <p:cNvSpPr>
            <a:spLocks noGrp="1"/>
          </p:cNvSpPr>
          <p:nvPr>
            <p:ph type="ftr" sz="quarter" idx="11"/>
          </p:nvPr>
        </p:nvSpPr>
        <p:spPr/>
        <p:txBody>
          <a:bodyPr/>
          <a:lstStyle/>
          <a:p>
            <a:r>
              <a:rPr lang="en-US"/>
              <a:t>2015 ASCCC Curriculum Institute</a:t>
            </a:r>
          </a:p>
        </p:txBody>
      </p:sp>
      <p:sp>
        <p:nvSpPr>
          <p:cNvPr id="6" name="Slide Number Placeholder 5"/>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372297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F0D79-4EF2-E14D-80BA-A5A651261A22}" type="datetime1">
              <a:rPr lang="en-US" smtClean="0"/>
              <a:t>9/7/2022</a:t>
            </a:fld>
            <a:endParaRPr lang="en-US"/>
          </a:p>
        </p:txBody>
      </p:sp>
      <p:sp>
        <p:nvSpPr>
          <p:cNvPr id="5" name="Footer Placeholder 4"/>
          <p:cNvSpPr>
            <a:spLocks noGrp="1"/>
          </p:cNvSpPr>
          <p:nvPr>
            <p:ph type="ftr" sz="quarter" idx="11"/>
          </p:nvPr>
        </p:nvSpPr>
        <p:spPr/>
        <p:txBody>
          <a:bodyPr/>
          <a:lstStyle/>
          <a:p>
            <a:r>
              <a:rPr lang="en-US"/>
              <a:t>2015 ASCCC Curriculum Institute</a:t>
            </a:r>
          </a:p>
        </p:txBody>
      </p:sp>
      <p:sp>
        <p:nvSpPr>
          <p:cNvPr id="6" name="Slide Number Placeholder 5"/>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36088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03F601-3508-1F46-B0AB-25C9E93E38EF}" type="datetime1">
              <a:rPr lang="en-US" smtClean="0"/>
              <a:t>9/7/2022</a:t>
            </a:fld>
            <a:endParaRPr lang="en-US"/>
          </a:p>
        </p:txBody>
      </p:sp>
      <p:sp>
        <p:nvSpPr>
          <p:cNvPr id="5" name="Footer Placeholder 4"/>
          <p:cNvSpPr>
            <a:spLocks noGrp="1"/>
          </p:cNvSpPr>
          <p:nvPr>
            <p:ph type="ftr" sz="quarter" idx="11"/>
          </p:nvPr>
        </p:nvSpPr>
        <p:spPr/>
        <p:txBody>
          <a:bodyPr/>
          <a:lstStyle/>
          <a:p>
            <a:r>
              <a:rPr lang="en-US"/>
              <a:t>2015 ASCCC Curriculum Institute</a:t>
            </a:r>
          </a:p>
        </p:txBody>
      </p:sp>
      <p:sp>
        <p:nvSpPr>
          <p:cNvPr id="6" name="Slide Number Placeholder 5"/>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4239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4543B-FD6E-6848-AF29-BD47697893AB}" type="datetime1">
              <a:rPr lang="en-US" smtClean="0"/>
              <a:t>9/7/2022</a:t>
            </a:fld>
            <a:endParaRPr lang="en-US"/>
          </a:p>
        </p:txBody>
      </p:sp>
      <p:sp>
        <p:nvSpPr>
          <p:cNvPr id="5" name="Footer Placeholder 4"/>
          <p:cNvSpPr>
            <a:spLocks noGrp="1"/>
          </p:cNvSpPr>
          <p:nvPr>
            <p:ph type="ftr" sz="quarter" idx="11"/>
          </p:nvPr>
        </p:nvSpPr>
        <p:spPr/>
        <p:txBody>
          <a:bodyPr/>
          <a:lstStyle/>
          <a:p>
            <a:r>
              <a:rPr lang="en-US"/>
              <a:t>2015 ASCCC Curriculum Institute</a:t>
            </a:r>
          </a:p>
        </p:txBody>
      </p:sp>
      <p:sp>
        <p:nvSpPr>
          <p:cNvPr id="6" name="Slide Number Placeholder 5"/>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563977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AED26D-E2B6-0847-9F08-AEC57585CA14}" type="datetime1">
              <a:rPr lang="en-US" smtClean="0"/>
              <a:t>9/7/2022</a:t>
            </a:fld>
            <a:endParaRPr lang="en-US"/>
          </a:p>
        </p:txBody>
      </p:sp>
      <p:sp>
        <p:nvSpPr>
          <p:cNvPr id="6" name="Footer Placeholder 5"/>
          <p:cNvSpPr>
            <a:spLocks noGrp="1"/>
          </p:cNvSpPr>
          <p:nvPr>
            <p:ph type="ftr" sz="quarter" idx="11"/>
          </p:nvPr>
        </p:nvSpPr>
        <p:spPr/>
        <p:txBody>
          <a:bodyPr/>
          <a:lstStyle/>
          <a:p>
            <a:r>
              <a:rPr lang="en-US"/>
              <a:t>2015 ASCCC Curriculum Institute</a:t>
            </a:r>
          </a:p>
        </p:txBody>
      </p:sp>
      <p:sp>
        <p:nvSpPr>
          <p:cNvPr id="7" name="Slide Number Placeholder 6"/>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233723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258739-703B-E748-882F-97617DDDDF30}" type="datetime1">
              <a:rPr lang="en-US" smtClean="0"/>
              <a:t>9/7/2022</a:t>
            </a:fld>
            <a:endParaRPr lang="en-US"/>
          </a:p>
        </p:txBody>
      </p:sp>
      <p:sp>
        <p:nvSpPr>
          <p:cNvPr id="8" name="Footer Placeholder 7"/>
          <p:cNvSpPr>
            <a:spLocks noGrp="1"/>
          </p:cNvSpPr>
          <p:nvPr>
            <p:ph type="ftr" sz="quarter" idx="11"/>
          </p:nvPr>
        </p:nvSpPr>
        <p:spPr/>
        <p:txBody>
          <a:bodyPr/>
          <a:lstStyle/>
          <a:p>
            <a:r>
              <a:rPr lang="en-US"/>
              <a:t>2015 ASCCC Curriculum Institute</a:t>
            </a:r>
          </a:p>
        </p:txBody>
      </p:sp>
      <p:sp>
        <p:nvSpPr>
          <p:cNvPr id="9" name="Slide Number Placeholder 8"/>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336599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F9A93E-6BED-0A47-91CE-4701BCD8E4F8}" type="datetime1">
              <a:rPr lang="en-US" smtClean="0"/>
              <a:t>9/7/2022</a:t>
            </a:fld>
            <a:endParaRPr lang="en-US"/>
          </a:p>
        </p:txBody>
      </p:sp>
      <p:sp>
        <p:nvSpPr>
          <p:cNvPr id="4" name="Footer Placeholder 3"/>
          <p:cNvSpPr>
            <a:spLocks noGrp="1"/>
          </p:cNvSpPr>
          <p:nvPr>
            <p:ph type="ftr" sz="quarter" idx="11"/>
          </p:nvPr>
        </p:nvSpPr>
        <p:spPr/>
        <p:txBody>
          <a:bodyPr/>
          <a:lstStyle/>
          <a:p>
            <a:r>
              <a:rPr lang="en-US"/>
              <a:t>2015 ASCCC Curriculum Institute</a:t>
            </a:r>
          </a:p>
        </p:txBody>
      </p:sp>
      <p:sp>
        <p:nvSpPr>
          <p:cNvPr id="5" name="Slide Number Placeholder 4"/>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352354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B44E2-6B46-0A47-81E2-11F9577FAF31}" type="datetime1">
              <a:rPr lang="en-US" smtClean="0"/>
              <a:t>9/7/2022</a:t>
            </a:fld>
            <a:endParaRPr lang="en-US"/>
          </a:p>
        </p:txBody>
      </p:sp>
      <p:sp>
        <p:nvSpPr>
          <p:cNvPr id="3" name="Footer Placeholder 2"/>
          <p:cNvSpPr>
            <a:spLocks noGrp="1"/>
          </p:cNvSpPr>
          <p:nvPr>
            <p:ph type="ftr" sz="quarter" idx="11"/>
          </p:nvPr>
        </p:nvSpPr>
        <p:spPr/>
        <p:txBody>
          <a:bodyPr/>
          <a:lstStyle/>
          <a:p>
            <a:r>
              <a:rPr lang="en-US"/>
              <a:t>2015 ASCCC Curriculum Institute</a:t>
            </a:r>
          </a:p>
        </p:txBody>
      </p:sp>
      <p:sp>
        <p:nvSpPr>
          <p:cNvPr id="4" name="Slide Number Placeholder 3"/>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129485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9F9ECC-80A6-5F43-9F49-28D2EBD215ED}" type="datetime1">
              <a:rPr lang="en-US" smtClean="0"/>
              <a:t>9/7/2022</a:t>
            </a:fld>
            <a:endParaRPr lang="en-US"/>
          </a:p>
        </p:txBody>
      </p:sp>
      <p:sp>
        <p:nvSpPr>
          <p:cNvPr id="6" name="Footer Placeholder 5"/>
          <p:cNvSpPr>
            <a:spLocks noGrp="1"/>
          </p:cNvSpPr>
          <p:nvPr>
            <p:ph type="ftr" sz="quarter" idx="11"/>
          </p:nvPr>
        </p:nvSpPr>
        <p:spPr/>
        <p:txBody>
          <a:bodyPr/>
          <a:lstStyle/>
          <a:p>
            <a:r>
              <a:rPr lang="en-US"/>
              <a:t>2015 ASCCC Curriculum Institute</a:t>
            </a:r>
          </a:p>
        </p:txBody>
      </p:sp>
      <p:sp>
        <p:nvSpPr>
          <p:cNvPr id="7" name="Slide Number Placeholder 6"/>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407801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B629D-2E3C-0A43-A655-B8A1611F3A70}" type="datetime1">
              <a:rPr lang="en-US" smtClean="0"/>
              <a:t>9/7/2022</a:t>
            </a:fld>
            <a:endParaRPr lang="en-US"/>
          </a:p>
        </p:txBody>
      </p:sp>
      <p:sp>
        <p:nvSpPr>
          <p:cNvPr id="6" name="Footer Placeholder 5"/>
          <p:cNvSpPr>
            <a:spLocks noGrp="1"/>
          </p:cNvSpPr>
          <p:nvPr>
            <p:ph type="ftr" sz="quarter" idx="11"/>
          </p:nvPr>
        </p:nvSpPr>
        <p:spPr/>
        <p:txBody>
          <a:bodyPr/>
          <a:lstStyle/>
          <a:p>
            <a:r>
              <a:rPr lang="en-US"/>
              <a:t>2015 ASCCC Curriculum Institute</a:t>
            </a:r>
          </a:p>
        </p:txBody>
      </p:sp>
      <p:sp>
        <p:nvSpPr>
          <p:cNvPr id="7" name="Slide Number Placeholder 6"/>
          <p:cNvSpPr>
            <a:spLocks noGrp="1"/>
          </p:cNvSpPr>
          <p:nvPr>
            <p:ph type="sldNum" sz="quarter" idx="12"/>
          </p:nvPr>
        </p:nvSpPr>
        <p:spPr/>
        <p:txBody>
          <a:bodyPr/>
          <a:lstStyle/>
          <a:p>
            <a:fld id="{534D02AE-BA71-174D-B44C-3A27ED3543EE}" type="slidenum">
              <a:rPr lang="en-US" smtClean="0"/>
              <a:t>‹#›</a:t>
            </a:fld>
            <a:endParaRPr lang="en-US"/>
          </a:p>
        </p:txBody>
      </p:sp>
    </p:spTree>
    <p:extLst>
      <p:ext uri="{BB962C8B-B14F-4D97-AF65-F5344CB8AC3E}">
        <p14:creationId xmlns:p14="http://schemas.microsoft.com/office/powerpoint/2010/main" val="41965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F6178-AD77-824E-9BFF-445A410BFD85}" type="datetime1">
              <a:rPr lang="en-US" smtClean="0"/>
              <a:t>9/7/2022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2015 ASCCC Curriculum Institute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D02AE-BA71-174D-B44C-3A27ED3543EE}" type="slidenum">
              <a:rPr lang="en-US" smtClean="0"/>
              <a:t>‹#›</a:t>
            </a:fld>
            <a:endParaRPr lang="en-US"/>
          </a:p>
        </p:txBody>
      </p:sp>
    </p:spTree>
    <p:extLst>
      <p:ext uri="{BB962C8B-B14F-4D97-AF65-F5344CB8AC3E}">
        <p14:creationId xmlns:p14="http://schemas.microsoft.com/office/powerpoint/2010/main" val="349695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b="1" kern="1200">
          <a:solidFill>
            <a:schemeClr val="tx2">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pstanska@sbccd.cc.ca.us" TargetMode="External"/><Relationship Id="rId2" Type="http://schemas.openxmlformats.org/officeDocument/2006/relationships/hyperlink" Target="mailto:rutan_craig@sccollege.edu" TargetMode="External"/><Relationship Id="rId1" Type="http://schemas.openxmlformats.org/officeDocument/2006/relationships/slideLayout" Target="../slideLayouts/slideLayout2.xml"/><Relationship Id="rId4" Type="http://schemas.openxmlformats.org/officeDocument/2006/relationships/hyperlink" Target="mailto:toddj@yosemite.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857" y="235858"/>
            <a:ext cx="8450943" cy="1417638"/>
          </a:xfrm>
        </p:spPr>
        <p:txBody>
          <a:bodyPr>
            <a:normAutofit fontScale="90000"/>
          </a:bodyPr>
          <a:lstStyle/>
          <a:p>
            <a:r>
              <a:rPr lang="en-US" dirty="0"/>
              <a:t>Is More Always Better? The Challenge of Unit Creep and Rising Contact Hours</a:t>
            </a:r>
          </a:p>
        </p:txBody>
      </p:sp>
      <p:sp>
        <p:nvSpPr>
          <p:cNvPr id="3" name="Content Placeholder 2"/>
          <p:cNvSpPr>
            <a:spLocks noGrp="1"/>
          </p:cNvSpPr>
          <p:nvPr>
            <p:ph idx="1"/>
          </p:nvPr>
        </p:nvSpPr>
        <p:spPr>
          <a:xfrm>
            <a:off x="1324429" y="4299857"/>
            <a:ext cx="7638141" cy="1826306"/>
          </a:xfrm>
        </p:spPr>
        <p:txBody>
          <a:bodyPr>
            <a:normAutofit/>
          </a:bodyPr>
          <a:lstStyle/>
          <a:p>
            <a:pPr marL="0" indent="0" algn="r">
              <a:buNone/>
            </a:pPr>
            <a:r>
              <a:rPr lang="en-US" dirty="0">
                <a:solidFill>
                  <a:srgbClr val="000000"/>
                </a:solidFill>
              </a:rPr>
              <a:t>Craig </a:t>
            </a:r>
            <a:r>
              <a:rPr lang="en-US" dirty="0" err="1">
                <a:solidFill>
                  <a:srgbClr val="000000"/>
                </a:solidFill>
              </a:rPr>
              <a:t>Rutan</a:t>
            </a:r>
            <a:r>
              <a:rPr lang="en-US" dirty="0">
                <a:solidFill>
                  <a:srgbClr val="000000"/>
                </a:solidFill>
              </a:rPr>
              <a:t>, Santiago Canyon College</a:t>
            </a:r>
          </a:p>
          <a:p>
            <a:pPr marL="0" indent="0" algn="r">
              <a:buNone/>
            </a:pPr>
            <a:r>
              <a:rPr lang="en-US" dirty="0">
                <a:solidFill>
                  <a:srgbClr val="000000"/>
                </a:solidFill>
              </a:rPr>
              <a:t>John </a:t>
            </a:r>
            <a:r>
              <a:rPr lang="en-US" dirty="0" err="1">
                <a:solidFill>
                  <a:srgbClr val="000000"/>
                </a:solidFill>
              </a:rPr>
              <a:t>Stanskas</a:t>
            </a:r>
            <a:r>
              <a:rPr lang="en-US" dirty="0">
                <a:solidFill>
                  <a:srgbClr val="000000"/>
                </a:solidFill>
              </a:rPr>
              <a:t>, San Bernardino Valley College</a:t>
            </a:r>
          </a:p>
          <a:p>
            <a:pPr marL="0" indent="0" algn="r">
              <a:buNone/>
            </a:pPr>
            <a:r>
              <a:rPr lang="en-US" dirty="0">
                <a:solidFill>
                  <a:srgbClr val="000000"/>
                </a:solidFill>
              </a:rPr>
              <a:t>James Todd, Modesto Junior College</a:t>
            </a:r>
          </a:p>
          <a:p>
            <a:endParaRPr lang="en-US" dirty="0"/>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64821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to Blame?</a:t>
            </a:r>
          </a:p>
        </p:txBody>
      </p:sp>
      <p:sp>
        <p:nvSpPr>
          <p:cNvPr id="3" name="Content Placeholder 2"/>
          <p:cNvSpPr>
            <a:spLocks noGrp="1"/>
          </p:cNvSpPr>
          <p:nvPr>
            <p:ph idx="1"/>
          </p:nvPr>
        </p:nvSpPr>
        <p:spPr>
          <a:xfrm>
            <a:off x="3124200" y="1600200"/>
            <a:ext cx="5562600" cy="4525963"/>
          </a:xfrm>
        </p:spPr>
        <p:txBody>
          <a:bodyPr>
            <a:normAutofit/>
          </a:bodyPr>
          <a:lstStyle/>
          <a:p>
            <a:r>
              <a:rPr lang="en-US" dirty="0"/>
              <a:t>All TMCs make assumptions about units – of individual courses </a:t>
            </a:r>
            <a:r>
              <a:rPr lang="en-US" b="1" i="1" dirty="0"/>
              <a:t>and </a:t>
            </a:r>
            <a:r>
              <a:rPr lang="en-US" dirty="0"/>
              <a:t>CCC transfer GE patterns. </a:t>
            </a:r>
          </a:p>
          <a:p>
            <a:r>
              <a:rPr lang="en-US" dirty="0"/>
              <a:t>Faculty need to consider what is best for the students and the college. </a:t>
            </a:r>
          </a:p>
        </p:txBody>
      </p:sp>
      <p:sp>
        <p:nvSpPr>
          <p:cNvPr id="4" name="Footer Placeholder 3"/>
          <p:cNvSpPr>
            <a:spLocks noGrp="1"/>
          </p:cNvSpPr>
          <p:nvPr>
            <p:ph type="ftr" sz="quarter" idx="11"/>
          </p:nvPr>
        </p:nvSpPr>
        <p:spPr/>
        <p:txBody>
          <a:bodyPr/>
          <a:lstStyle/>
          <a:p>
            <a:r>
              <a:rPr lang="en-US"/>
              <a:t>2015 ASCCC Curriculum Institute</a:t>
            </a:r>
          </a:p>
        </p:txBody>
      </p:sp>
      <p:pic>
        <p:nvPicPr>
          <p:cNvPr id="5" name="Picture 4" descr="How-To-Blame-Someone-Else-Like-A-Guru.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12" y="2116456"/>
            <a:ext cx="2971888" cy="2971888"/>
          </a:xfrm>
          <a:prstGeom prst="rect">
            <a:avLst/>
          </a:prstGeom>
        </p:spPr>
      </p:pic>
    </p:spTree>
    <p:extLst>
      <p:ext uri="{BB962C8B-B14F-4D97-AF65-F5344CB8AC3E}">
        <p14:creationId xmlns:p14="http://schemas.microsoft.com/office/powerpoint/2010/main" val="255137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the time we need with students?</a:t>
            </a:r>
          </a:p>
        </p:txBody>
      </p:sp>
      <p:sp>
        <p:nvSpPr>
          <p:cNvPr id="3" name="Content Placeholder 2"/>
          <p:cNvSpPr>
            <a:spLocks noGrp="1"/>
          </p:cNvSpPr>
          <p:nvPr>
            <p:ph idx="1"/>
          </p:nvPr>
        </p:nvSpPr>
        <p:spPr>
          <a:xfrm>
            <a:off x="457200" y="1600200"/>
            <a:ext cx="5933529" cy="4525963"/>
          </a:xfrm>
        </p:spPr>
        <p:txBody>
          <a:bodyPr>
            <a:normAutofit/>
          </a:bodyPr>
          <a:lstStyle/>
          <a:p>
            <a:pPr marL="0" indent="0">
              <a:buNone/>
            </a:pPr>
            <a:r>
              <a:rPr lang="en-US" dirty="0"/>
              <a:t>While it might seem as though higher contact time equals higher success, more contact can affect:</a:t>
            </a:r>
          </a:p>
          <a:p>
            <a:pPr lvl="2"/>
            <a:r>
              <a:rPr lang="en-US" dirty="0"/>
              <a:t>Student load</a:t>
            </a:r>
          </a:p>
          <a:p>
            <a:pPr lvl="2"/>
            <a:r>
              <a:rPr lang="en-US" dirty="0"/>
              <a:t>Student time management</a:t>
            </a:r>
          </a:p>
          <a:p>
            <a:pPr lvl="2"/>
            <a:r>
              <a:rPr lang="en-US" dirty="0"/>
              <a:t>Institutional bottlenecks</a:t>
            </a:r>
          </a:p>
          <a:p>
            <a:pPr lvl="2"/>
            <a:r>
              <a:rPr lang="en-US" dirty="0"/>
              <a:t>Curriculum offerings and scheduling</a:t>
            </a:r>
          </a:p>
          <a:p>
            <a:pPr lvl="2"/>
            <a:r>
              <a:rPr lang="en-US" dirty="0"/>
              <a:t>General education breadth</a:t>
            </a:r>
          </a:p>
          <a:p>
            <a:pPr lvl="2"/>
            <a:r>
              <a:rPr lang="en-US" dirty="0"/>
              <a:t>Financial aid</a:t>
            </a:r>
          </a:p>
          <a:p>
            <a:endParaRPr lang="en-US" dirty="0"/>
          </a:p>
        </p:txBody>
      </p:sp>
      <p:sp>
        <p:nvSpPr>
          <p:cNvPr id="4" name="Footer Placeholder 3"/>
          <p:cNvSpPr>
            <a:spLocks noGrp="1"/>
          </p:cNvSpPr>
          <p:nvPr>
            <p:ph type="ftr" sz="quarter" idx="11"/>
          </p:nvPr>
        </p:nvSpPr>
        <p:spPr/>
        <p:txBody>
          <a:bodyPr/>
          <a:lstStyle/>
          <a:p>
            <a:r>
              <a:rPr lang="en-US"/>
              <a:t>2015 ASCCC Curriculum Institute</a:t>
            </a:r>
          </a:p>
        </p:txBody>
      </p:sp>
      <p:pic>
        <p:nvPicPr>
          <p:cNvPr id="5" name="Picture 4" descr="time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249" y="2143764"/>
            <a:ext cx="2315646" cy="2802597"/>
          </a:xfrm>
          <a:prstGeom prst="rect">
            <a:avLst/>
          </a:prstGeom>
        </p:spPr>
      </p:pic>
    </p:spTree>
    <p:extLst>
      <p:ext uri="{BB962C8B-B14F-4D97-AF65-F5344CB8AC3E}">
        <p14:creationId xmlns:p14="http://schemas.microsoft.com/office/powerpoint/2010/main" val="285422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the “Proper” Unit Value and Contact Time</a:t>
            </a:r>
          </a:p>
        </p:txBody>
      </p:sp>
      <p:sp>
        <p:nvSpPr>
          <p:cNvPr id="3" name="Content Placeholder 2"/>
          <p:cNvSpPr>
            <a:spLocks noGrp="1"/>
          </p:cNvSpPr>
          <p:nvPr>
            <p:ph idx="1"/>
          </p:nvPr>
        </p:nvSpPr>
        <p:spPr>
          <a:xfrm>
            <a:off x="3124200" y="1600200"/>
            <a:ext cx="5562600" cy="4899023"/>
          </a:xfrm>
        </p:spPr>
        <p:txBody>
          <a:bodyPr>
            <a:normAutofit fontScale="92500" lnSpcReduction="10000"/>
          </a:bodyPr>
          <a:lstStyle/>
          <a:p>
            <a:r>
              <a:rPr lang="en-US" dirty="0"/>
              <a:t>What topics must be covered?</a:t>
            </a:r>
          </a:p>
          <a:p>
            <a:r>
              <a:rPr lang="en-US" dirty="0"/>
              <a:t>How much time it takes to cover each topic?</a:t>
            </a:r>
          </a:p>
          <a:p>
            <a:r>
              <a:rPr lang="en-US" dirty="0"/>
              <a:t>Reviewing C-ID descriptors, outlines from other CCCs, and courses at local universities.</a:t>
            </a:r>
          </a:p>
          <a:p>
            <a:r>
              <a:rPr lang="en-US" dirty="0"/>
              <a:t>Know where your students are transferring!</a:t>
            </a:r>
          </a:p>
          <a:p>
            <a:r>
              <a:rPr lang="en-US" dirty="0"/>
              <a:t>Look at nearby colleges because your students will be.</a:t>
            </a:r>
          </a:p>
        </p:txBody>
      </p:sp>
      <p:sp>
        <p:nvSpPr>
          <p:cNvPr id="4" name="Footer Placeholder 3"/>
          <p:cNvSpPr>
            <a:spLocks noGrp="1"/>
          </p:cNvSpPr>
          <p:nvPr>
            <p:ph type="ftr" sz="quarter" idx="11"/>
          </p:nvPr>
        </p:nvSpPr>
        <p:spPr/>
        <p:txBody>
          <a:bodyPr/>
          <a:lstStyle/>
          <a:p>
            <a:r>
              <a:rPr lang="en-US"/>
              <a:t>2015 ASCCC Curriculum Institute</a:t>
            </a:r>
          </a:p>
        </p:txBody>
      </p:sp>
      <p:pic>
        <p:nvPicPr>
          <p:cNvPr id="5" name="Picture 4" descr="Proper_and_coordinate_t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12" y="2109153"/>
            <a:ext cx="2826123" cy="2943031"/>
          </a:xfrm>
          <a:prstGeom prst="rect">
            <a:avLst/>
          </a:prstGeom>
        </p:spPr>
      </p:pic>
    </p:spTree>
    <p:extLst>
      <p:ext uri="{BB962C8B-B14F-4D97-AF65-F5344CB8AC3E}">
        <p14:creationId xmlns:p14="http://schemas.microsoft.com/office/powerpoint/2010/main" val="333250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the Number of Units and Contact</a:t>
            </a:r>
          </a:p>
        </p:txBody>
      </p:sp>
      <p:sp>
        <p:nvSpPr>
          <p:cNvPr id="3" name="Content Placeholder 2"/>
          <p:cNvSpPr>
            <a:spLocks noGrp="1"/>
          </p:cNvSpPr>
          <p:nvPr>
            <p:ph idx="1"/>
          </p:nvPr>
        </p:nvSpPr>
        <p:spPr>
          <a:xfrm>
            <a:off x="457200" y="1600200"/>
            <a:ext cx="8229600" cy="4948510"/>
          </a:xfrm>
        </p:spPr>
        <p:txBody>
          <a:bodyPr>
            <a:normAutofit/>
          </a:bodyPr>
          <a:lstStyle/>
          <a:p>
            <a:r>
              <a:rPr lang="en-US" dirty="0"/>
              <a:t>Have AO provide details about similar courses and C-ID descriptors</a:t>
            </a:r>
          </a:p>
          <a:p>
            <a:r>
              <a:rPr lang="en-US" dirty="0"/>
              <a:t>What criteria should be considered when having more units than C-ID?</a:t>
            </a:r>
          </a:p>
          <a:p>
            <a:r>
              <a:rPr lang="en-US" dirty="0"/>
              <a:t>Curriculum committees should examine curriculum through the lens of student success—and how students flow through the institution from entry to exit and beyond</a:t>
            </a:r>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74684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Student Success?</a:t>
            </a:r>
          </a:p>
        </p:txBody>
      </p:sp>
      <p:sp>
        <p:nvSpPr>
          <p:cNvPr id="3" name="Content Placeholder 2"/>
          <p:cNvSpPr>
            <a:spLocks noGrp="1"/>
          </p:cNvSpPr>
          <p:nvPr>
            <p:ph idx="1"/>
          </p:nvPr>
        </p:nvSpPr>
        <p:spPr>
          <a:xfrm>
            <a:off x="457200" y="1310838"/>
            <a:ext cx="8229600" cy="4815326"/>
          </a:xfrm>
        </p:spPr>
        <p:txBody>
          <a:bodyPr>
            <a:normAutofit fontScale="77500" lnSpcReduction="20000"/>
          </a:bodyPr>
          <a:lstStyle/>
          <a:p>
            <a:r>
              <a:rPr lang="en-US" dirty="0"/>
              <a:t>In many cases, the number of units and contact time were increased because students need more practice time with the instructor.</a:t>
            </a:r>
          </a:p>
          <a:p>
            <a:r>
              <a:rPr lang="en-US" dirty="0"/>
              <a:t>Improving student success is </a:t>
            </a:r>
            <a:r>
              <a:rPr lang="en-US" b="1" dirty="0"/>
              <a:t>always</a:t>
            </a:r>
            <a:r>
              <a:rPr lang="el-GR" dirty="0"/>
              <a:t> </a:t>
            </a:r>
            <a:r>
              <a:rPr lang="en-US" dirty="0"/>
              <a:t>our goal. Some questions you might want to consider when increasing contact hours like this are:</a:t>
            </a:r>
          </a:p>
          <a:p>
            <a:pPr lvl="1"/>
            <a:r>
              <a:rPr lang="en-US" dirty="0"/>
              <a:t>Are these additional hours really lecture?</a:t>
            </a:r>
          </a:p>
          <a:p>
            <a:pPr lvl="1"/>
            <a:r>
              <a:rPr lang="en-US" dirty="0"/>
              <a:t>Do all students need these additional hours?</a:t>
            </a:r>
          </a:p>
          <a:p>
            <a:pPr lvl="1"/>
            <a:r>
              <a:rPr lang="en-US" dirty="0"/>
              <a:t>Would an optional instructional lab or noncredit course  produce similar results?</a:t>
            </a:r>
          </a:p>
          <a:p>
            <a:pPr lvl="1"/>
            <a:r>
              <a:rPr lang="en-US" dirty="0"/>
              <a:t>What is the effect on student load across the curriculum (one area versus others)?</a:t>
            </a:r>
          </a:p>
          <a:p>
            <a:pPr lvl="1"/>
            <a:r>
              <a:rPr lang="en-US" dirty="0"/>
              <a:t>Is there an effect on GE breadth?</a:t>
            </a:r>
          </a:p>
          <a:p>
            <a:pPr lvl="1"/>
            <a:r>
              <a:rPr lang="en-US" dirty="0"/>
              <a:t>Are there issues of access to courses, scheduling and offerings?</a:t>
            </a:r>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393816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 by Curriculum Committees</a:t>
            </a:r>
          </a:p>
        </p:txBody>
      </p:sp>
      <p:sp>
        <p:nvSpPr>
          <p:cNvPr id="3" name="Content Placeholder 2"/>
          <p:cNvSpPr>
            <a:spLocks noGrp="1"/>
          </p:cNvSpPr>
          <p:nvPr>
            <p:ph idx="1"/>
          </p:nvPr>
        </p:nvSpPr>
        <p:spPr/>
        <p:txBody>
          <a:bodyPr>
            <a:normAutofit fontScale="92500" lnSpcReduction="20000"/>
          </a:bodyPr>
          <a:lstStyle/>
          <a:p>
            <a:r>
              <a:rPr lang="en-US" dirty="0"/>
              <a:t>Does your curriculum committee look at the unit value and contact time when evaluating CORs? </a:t>
            </a:r>
          </a:p>
          <a:p>
            <a:r>
              <a:rPr lang="en-US" dirty="0"/>
              <a:t>Possible Considerations When Evaluating Units/Contact Hours:</a:t>
            </a:r>
          </a:p>
          <a:p>
            <a:pPr lvl="1"/>
            <a:r>
              <a:rPr lang="en-US" b="1" dirty="0"/>
              <a:t>Typical Unit Value (C-ID minimum, Assist agreement with CSU or UC, other): </a:t>
            </a:r>
            <a:endParaRPr lang="en-US" dirty="0"/>
          </a:p>
          <a:p>
            <a:pPr lvl="1"/>
            <a:r>
              <a:rPr lang="en-US" b="1" dirty="0"/>
              <a:t>Proposed Local Unit Value: </a:t>
            </a:r>
            <a:endParaRPr lang="en-US" dirty="0"/>
          </a:p>
          <a:p>
            <a:pPr lvl="1"/>
            <a:r>
              <a:rPr lang="en-US" b="1" dirty="0"/>
              <a:t>Justification: </a:t>
            </a:r>
            <a:r>
              <a:rPr lang="en-US" dirty="0"/>
              <a:t>What is the need for and/or benefit of allocating additional units or contact time</a:t>
            </a:r>
          </a:p>
          <a:p>
            <a:pPr lvl="1"/>
            <a:r>
              <a:rPr lang="en-US" b="1" dirty="0"/>
              <a:t>Support Data: </a:t>
            </a:r>
            <a:r>
              <a:rPr lang="en-US" dirty="0"/>
              <a:t>For example, success rates, state and/or other mandates/requirements, existing articulation agreements. </a:t>
            </a:r>
          </a:p>
          <a:p>
            <a:endParaRPr lang="en-US" dirty="0"/>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345066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to Ponder</a:t>
            </a:r>
          </a:p>
        </p:txBody>
      </p:sp>
      <p:sp>
        <p:nvSpPr>
          <p:cNvPr id="3" name="Content Placeholder 2"/>
          <p:cNvSpPr>
            <a:spLocks noGrp="1"/>
          </p:cNvSpPr>
          <p:nvPr>
            <p:ph idx="1"/>
          </p:nvPr>
        </p:nvSpPr>
        <p:spPr/>
        <p:txBody>
          <a:bodyPr/>
          <a:lstStyle/>
          <a:p>
            <a:r>
              <a:rPr lang="en-US" dirty="0"/>
              <a:t>The CSU </a:t>
            </a:r>
            <a:r>
              <a:rPr lang="en-US" dirty="0" err="1"/>
              <a:t>BoT</a:t>
            </a:r>
            <a:r>
              <a:rPr lang="en-US" dirty="0"/>
              <a:t> voted in favor of changing degree unit limits to 120 units to have students graduate within four years. </a:t>
            </a:r>
          </a:p>
          <a:p>
            <a:r>
              <a:rPr lang="en-US" dirty="0"/>
              <a:t>Could a 60 unit limit be placed on ALL AA/AS degrees like we already have for ADTs?</a:t>
            </a:r>
          </a:p>
          <a:p>
            <a:r>
              <a:rPr lang="en-US" dirty="0"/>
              <a:t>Is a 60 unit degree meant to have corresponding contact time that goes well beyond 60 contact hours?</a:t>
            </a:r>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513595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to Ponder - Statistics</a:t>
            </a:r>
          </a:p>
        </p:txBody>
      </p:sp>
      <p:sp>
        <p:nvSpPr>
          <p:cNvPr id="3" name="Content Placeholder 2"/>
          <p:cNvSpPr>
            <a:spLocks noGrp="1"/>
          </p:cNvSpPr>
          <p:nvPr>
            <p:ph idx="1"/>
          </p:nvPr>
        </p:nvSpPr>
        <p:spPr>
          <a:xfrm>
            <a:off x="457200" y="1600200"/>
            <a:ext cx="5237104" cy="4525963"/>
          </a:xfrm>
        </p:spPr>
        <p:txBody>
          <a:bodyPr>
            <a:normAutofit fontScale="85000" lnSpcReduction="10000"/>
          </a:bodyPr>
          <a:lstStyle/>
          <a:p>
            <a:r>
              <a:rPr lang="en-US" dirty="0"/>
              <a:t>252 courses that satisfy CSU GE B4 and have “stat” in the title</a:t>
            </a:r>
          </a:p>
          <a:p>
            <a:r>
              <a:rPr lang="en-US" dirty="0"/>
              <a:t>1 is 6 units (</a:t>
            </a:r>
            <a:r>
              <a:rPr lang="en-US" dirty="0" err="1"/>
              <a:t>Statway</a:t>
            </a:r>
            <a:r>
              <a:rPr lang="en-US" dirty="0"/>
              <a:t> Part II at ARC)</a:t>
            </a:r>
          </a:p>
          <a:p>
            <a:r>
              <a:rPr lang="en-US" dirty="0"/>
              <a:t>23 are 5 units</a:t>
            </a:r>
          </a:p>
          <a:p>
            <a:pPr lvl="1"/>
            <a:r>
              <a:rPr lang="en-US" dirty="0"/>
              <a:t>2 are Honors (non-Honors is less)</a:t>
            </a:r>
          </a:p>
          <a:p>
            <a:pPr lvl="1"/>
            <a:r>
              <a:rPr lang="en-US" dirty="0"/>
              <a:t>2 are </a:t>
            </a:r>
            <a:r>
              <a:rPr lang="en-US" dirty="0" err="1"/>
              <a:t>Statway</a:t>
            </a:r>
            <a:endParaRPr lang="en-US" dirty="0"/>
          </a:p>
          <a:p>
            <a:pPr lvl="1"/>
            <a:r>
              <a:rPr lang="en-US" dirty="0"/>
              <a:t>7 are quarter units (so the courses are NOT 5 semester units)</a:t>
            </a:r>
          </a:p>
          <a:p>
            <a:endParaRPr lang="en-US" dirty="0"/>
          </a:p>
        </p:txBody>
      </p:sp>
      <p:sp>
        <p:nvSpPr>
          <p:cNvPr id="4" name="Footer Placeholder 3"/>
          <p:cNvSpPr>
            <a:spLocks noGrp="1"/>
          </p:cNvSpPr>
          <p:nvPr>
            <p:ph type="ftr" sz="quarter" idx="11"/>
          </p:nvPr>
        </p:nvSpPr>
        <p:spPr/>
        <p:txBody>
          <a:bodyPr/>
          <a:lstStyle/>
          <a:p>
            <a:r>
              <a:rPr lang="en-US"/>
              <a:t>2015 ASCCC Curriculum Institute</a:t>
            </a:r>
          </a:p>
        </p:txBody>
      </p:sp>
      <p:pic>
        <p:nvPicPr>
          <p:cNvPr id="6" name="Picture 5" descr="statistics-clipart-statistic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542" y="2116545"/>
            <a:ext cx="2753258" cy="1911548"/>
          </a:xfrm>
          <a:prstGeom prst="rect">
            <a:avLst/>
          </a:prstGeom>
        </p:spPr>
      </p:pic>
    </p:spTree>
    <p:extLst>
      <p:ext uri="{BB962C8B-B14F-4D97-AF65-F5344CB8AC3E}">
        <p14:creationId xmlns:p14="http://schemas.microsoft.com/office/powerpoint/2010/main" val="9584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to Ponder - Statistics</a:t>
            </a:r>
          </a:p>
        </p:txBody>
      </p:sp>
      <p:sp>
        <p:nvSpPr>
          <p:cNvPr id="3" name="Content Placeholder 2"/>
          <p:cNvSpPr>
            <a:spLocks noGrp="1"/>
          </p:cNvSpPr>
          <p:nvPr>
            <p:ph idx="1"/>
          </p:nvPr>
        </p:nvSpPr>
        <p:spPr/>
        <p:txBody>
          <a:bodyPr/>
          <a:lstStyle/>
          <a:p>
            <a:r>
              <a:rPr lang="en-US" dirty="0"/>
              <a:t>24 5-6 unit stats courses</a:t>
            </a:r>
          </a:p>
          <a:p>
            <a:pPr lvl="1"/>
            <a:r>
              <a:rPr lang="en-US" dirty="0"/>
              <a:t>12 may be “justified”</a:t>
            </a:r>
          </a:p>
          <a:p>
            <a:r>
              <a:rPr lang="en-US" dirty="0"/>
              <a:t>Only 12 of these extra-high unit stats courses exist without some obvious means of “justifying”</a:t>
            </a:r>
          </a:p>
          <a:p>
            <a:r>
              <a:rPr lang="en-US" dirty="0"/>
              <a:t>139 are 4 units</a:t>
            </a:r>
          </a:p>
          <a:p>
            <a:r>
              <a:rPr lang="en-US" dirty="0"/>
              <a:t>89 are 3 units (minimum units in C-ID)</a:t>
            </a:r>
          </a:p>
          <a:p>
            <a:endParaRPr lang="en-US" dirty="0"/>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1113282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to Ponder - Accounting</a:t>
            </a:r>
          </a:p>
        </p:txBody>
      </p:sp>
      <p:sp>
        <p:nvSpPr>
          <p:cNvPr id="3" name="Content Placeholder 2"/>
          <p:cNvSpPr>
            <a:spLocks noGrp="1"/>
          </p:cNvSpPr>
          <p:nvPr>
            <p:ph idx="1"/>
          </p:nvPr>
        </p:nvSpPr>
        <p:spPr>
          <a:xfrm>
            <a:off x="3686958" y="1600200"/>
            <a:ext cx="4999841" cy="4525963"/>
          </a:xfrm>
        </p:spPr>
        <p:txBody>
          <a:bodyPr>
            <a:normAutofit fontScale="92500" lnSpcReduction="20000"/>
          </a:bodyPr>
          <a:lstStyle/>
          <a:p>
            <a:r>
              <a:rPr lang="en-US" dirty="0"/>
              <a:t>9 + 1 CCCs with Financial Accounting at 5 units</a:t>
            </a:r>
          </a:p>
          <a:p>
            <a:r>
              <a:rPr lang="en-US" dirty="0"/>
              <a:t>DAC, EVERGRN, FULLRTON, GLENDALE MTSAC, NAPA, SBCC, SJCC, SMCC </a:t>
            </a:r>
          </a:p>
          <a:p>
            <a:pPr lvl="1"/>
            <a:r>
              <a:rPr lang="en-US" dirty="0"/>
              <a:t>+1 Foothill</a:t>
            </a:r>
          </a:p>
          <a:p>
            <a:r>
              <a:rPr lang="en-US" dirty="0"/>
              <a:t>1 @ 4.5 – Copper Mountain</a:t>
            </a:r>
          </a:p>
          <a:p>
            <a:r>
              <a:rPr lang="en-US" dirty="0"/>
              <a:t>44 @ 4 units</a:t>
            </a:r>
          </a:p>
          <a:p>
            <a:r>
              <a:rPr lang="en-US" dirty="0"/>
              <a:t>13 @ 3 units</a:t>
            </a:r>
          </a:p>
          <a:p>
            <a:r>
              <a:rPr lang="en-US" dirty="0"/>
              <a:t>What about the CSU’s?</a:t>
            </a:r>
          </a:p>
          <a:p>
            <a:endParaRPr lang="en-US" dirty="0"/>
          </a:p>
        </p:txBody>
      </p:sp>
      <p:sp>
        <p:nvSpPr>
          <p:cNvPr id="4" name="Footer Placeholder 3"/>
          <p:cNvSpPr>
            <a:spLocks noGrp="1"/>
          </p:cNvSpPr>
          <p:nvPr>
            <p:ph type="ftr" sz="quarter" idx="11"/>
          </p:nvPr>
        </p:nvSpPr>
        <p:spPr/>
        <p:txBody>
          <a:bodyPr/>
          <a:lstStyle/>
          <a:p>
            <a:r>
              <a:rPr lang="en-US"/>
              <a:t>2015 ASCCC Curriculum Institute</a:t>
            </a:r>
          </a:p>
        </p:txBody>
      </p:sp>
      <p:pic>
        <p:nvPicPr>
          <p:cNvPr id="5" name="Picture 4" descr="5iRKabLR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35" y="2143765"/>
            <a:ext cx="2946969" cy="2557062"/>
          </a:xfrm>
          <a:prstGeom prst="rect">
            <a:avLst/>
          </a:prstGeom>
        </p:spPr>
      </p:pic>
    </p:spTree>
    <p:extLst>
      <p:ext uri="{BB962C8B-B14F-4D97-AF65-F5344CB8AC3E}">
        <p14:creationId xmlns:p14="http://schemas.microsoft.com/office/powerpoint/2010/main" val="366816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Unit Creep? What is Inflated Contact?</a:t>
            </a:r>
          </a:p>
          <a:p>
            <a:r>
              <a:rPr lang="en-US" dirty="0"/>
              <a:t>How do we best allocate student load, or time in courses, across our institution?</a:t>
            </a:r>
          </a:p>
          <a:p>
            <a:r>
              <a:rPr lang="en-US" dirty="0"/>
              <a:t>“Perfect” Unit Value</a:t>
            </a:r>
          </a:p>
          <a:p>
            <a:r>
              <a:rPr lang="en-US" dirty="0"/>
              <a:t>Unit Creep and Inflated Contact: The Impact on Students</a:t>
            </a:r>
          </a:p>
          <a:p>
            <a:r>
              <a:rPr lang="en-US" dirty="0"/>
              <a:t>Evaluation of Courses</a:t>
            </a:r>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325384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to Ponder - Accounting</a:t>
            </a:r>
          </a:p>
        </p:txBody>
      </p:sp>
      <p:sp>
        <p:nvSpPr>
          <p:cNvPr id="3" name="Content Placeholder 2"/>
          <p:cNvSpPr>
            <a:spLocks noGrp="1"/>
          </p:cNvSpPr>
          <p:nvPr>
            <p:ph idx="1"/>
          </p:nvPr>
        </p:nvSpPr>
        <p:spPr/>
        <p:txBody>
          <a:bodyPr/>
          <a:lstStyle/>
          <a:p>
            <a:r>
              <a:rPr lang="en-US" dirty="0"/>
              <a:t>What about CSU?</a:t>
            </a:r>
          </a:p>
          <a:p>
            <a:r>
              <a:rPr lang="en-US" dirty="0"/>
              <a:t>5 units – 2 – CPSLO, CSUB</a:t>
            </a:r>
          </a:p>
          <a:p>
            <a:r>
              <a:rPr lang="en-US" dirty="0"/>
              <a:t>4 units – 4 – CPSLP, CPP, CSUEB, CSULA</a:t>
            </a:r>
          </a:p>
          <a:p>
            <a:r>
              <a:rPr lang="en-US" dirty="0"/>
              <a:t>3 units – 11 – CSUC, CSUCI, CSUDH, </a:t>
            </a:r>
            <a:r>
              <a:rPr lang="en-US" dirty="0">
                <a:solidFill>
                  <a:schemeClr val="accent2"/>
                </a:solidFill>
              </a:rPr>
              <a:t>CSUFULL,</a:t>
            </a:r>
            <a:r>
              <a:rPr lang="en-US" dirty="0"/>
              <a:t> CSULB, CSUN, CSUSM, CSUSTAN, HSU, </a:t>
            </a:r>
            <a:r>
              <a:rPr lang="en-US" dirty="0">
                <a:solidFill>
                  <a:schemeClr val="accent2"/>
                </a:solidFill>
              </a:rPr>
              <a:t>SDSU, SJSU </a:t>
            </a:r>
          </a:p>
          <a:p>
            <a:endParaRPr lang="en-US" dirty="0"/>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225967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Ticking Clock		</a:t>
            </a:r>
          </a:p>
        </p:txBody>
      </p:sp>
      <p:sp>
        <p:nvSpPr>
          <p:cNvPr id="3" name="Content Placeholder 2"/>
          <p:cNvSpPr>
            <a:spLocks noGrp="1"/>
          </p:cNvSpPr>
          <p:nvPr>
            <p:ph idx="1"/>
          </p:nvPr>
        </p:nvSpPr>
        <p:spPr>
          <a:xfrm>
            <a:off x="3686958" y="1600200"/>
            <a:ext cx="5033723" cy="4525963"/>
          </a:xfrm>
        </p:spPr>
        <p:txBody>
          <a:bodyPr>
            <a:normAutofit fontScale="92500" lnSpcReduction="10000"/>
          </a:bodyPr>
          <a:lstStyle/>
          <a:p>
            <a:r>
              <a:rPr lang="en-US" dirty="0"/>
              <a:t>The Chemistry ADT was released in February 2015, starting the 18 month AB440 clock.</a:t>
            </a:r>
          </a:p>
          <a:p>
            <a:r>
              <a:rPr lang="en-US" dirty="0"/>
              <a:t>What will your college do with it’s local degree?</a:t>
            </a:r>
          </a:p>
          <a:p>
            <a:r>
              <a:rPr lang="en-US" dirty="0"/>
              <a:t>Is it ethical to delete a degree so as not to be forced to comply with SB440?</a:t>
            </a:r>
          </a:p>
        </p:txBody>
      </p:sp>
      <p:sp>
        <p:nvSpPr>
          <p:cNvPr id="4" name="Footer Placeholder 3"/>
          <p:cNvSpPr>
            <a:spLocks noGrp="1"/>
          </p:cNvSpPr>
          <p:nvPr>
            <p:ph type="ftr" sz="quarter" idx="11"/>
          </p:nvPr>
        </p:nvSpPr>
        <p:spPr/>
        <p:txBody>
          <a:bodyPr/>
          <a:lstStyle/>
          <a:p>
            <a:r>
              <a:rPr lang="en-US"/>
              <a:t>2015 ASCCC Curriculum Institute</a:t>
            </a:r>
          </a:p>
        </p:txBody>
      </p:sp>
      <p:pic>
        <p:nvPicPr>
          <p:cNvPr id="5" name="Picture 4" descr="Clock-Ticking-21635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26092"/>
            <a:ext cx="3087108" cy="2593171"/>
          </a:xfrm>
          <a:prstGeom prst="rect">
            <a:avLst/>
          </a:prstGeom>
        </p:spPr>
      </p:pic>
    </p:spTree>
    <p:extLst>
      <p:ext uri="{BB962C8B-B14F-4D97-AF65-F5344CB8AC3E}">
        <p14:creationId xmlns:p14="http://schemas.microsoft.com/office/powerpoint/2010/main" val="1805956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to Take Back to Your Campus?</a:t>
            </a:r>
          </a:p>
        </p:txBody>
      </p:sp>
      <p:sp>
        <p:nvSpPr>
          <p:cNvPr id="3" name="Content Placeholder 2"/>
          <p:cNvSpPr>
            <a:spLocks noGrp="1"/>
          </p:cNvSpPr>
          <p:nvPr>
            <p:ph idx="1"/>
          </p:nvPr>
        </p:nvSpPr>
        <p:spPr>
          <a:xfrm>
            <a:off x="457200" y="1417638"/>
            <a:ext cx="8229600" cy="4708525"/>
          </a:xfrm>
        </p:spPr>
        <p:txBody>
          <a:bodyPr>
            <a:normAutofit fontScale="92500"/>
          </a:bodyPr>
          <a:lstStyle/>
          <a:p>
            <a:r>
              <a:rPr lang="en-US" dirty="0"/>
              <a:t>How many courses do you have that require more units than the C-ID descriptors?</a:t>
            </a:r>
          </a:p>
          <a:p>
            <a:r>
              <a:rPr lang="en-US" dirty="0"/>
              <a:t>Are there TMCs that you cannot develop because of the 60 unit limit?</a:t>
            </a:r>
          </a:p>
          <a:p>
            <a:r>
              <a:rPr lang="en-US" dirty="0"/>
              <a:t>Are the increased hours or contact time benefiting the students or affecting the institutional capacity for student access?</a:t>
            </a:r>
          </a:p>
          <a:p>
            <a:r>
              <a:rPr lang="en-US" dirty="0"/>
              <a:t>Would reducing the units or contact on some courses harm students more than it would help?</a:t>
            </a:r>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964332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272"/>
          </a:xfrm>
        </p:spPr>
        <p:txBody>
          <a:bodyPr/>
          <a:lstStyle/>
          <a:p>
            <a:r>
              <a:rPr lang="en-US" dirty="0"/>
              <a:t>A note for tough conversations</a:t>
            </a:r>
          </a:p>
        </p:txBody>
      </p:sp>
      <p:sp>
        <p:nvSpPr>
          <p:cNvPr id="3" name="Content Placeholder 2"/>
          <p:cNvSpPr>
            <a:spLocks noGrp="1"/>
          </p:cNvSpPr>
          <p:nvPr>
            <p:ph idx="1"/>
          </p:nvPr>
        </p:nvSpPr>
        <p:spPr>
          <a:xfrm>
            <a:off x="254000" y="1392765"/>
            <a:ext cx="8667750" cy="5122953"/>
          </a:xfrm>
        </p:spPr>
        <p:txBody>
          <a:bodyPr>
            <a:normAutofit fontScale="92500" lnSpcReduction="10000"/>
          </a:bodyPr>
          <a:lstStyle/>
          <a:p>
            <a:r>
              <a:rPr lang="en-US" dirty="0"/>
              <a:t>Discipline faculty should be looked to for their expertise, the authority over curriculum is the Academic Senate/Curriculum Committee.</a:t>
            </a:r>
          </a:p>
          <a:p>
            <a:pPr lvl="1"/>
            <a:r>
              <a:rPr lang="en-US" u="sng" dirty="0"/>
              <a:t>Title 5 § 55002. Standards and Criteria for Courses: </a:t>
            </a:r>
            <a:r>
              <a:rPr lang="en-US" dirty="0"/>
              <a:t>A degree-applicable credit course is a course which has been designated as appropriate to the associate degree in accordance with the requirements of section 55062, and which has been </a:t>
            </a:r>
            <a:r>
              <a:rPr lang="en-US" b="1" dirty="0"/>
              <a:t>recommended by the college and/or district curriculum committee </a:t>
            </a:r>
            <a:r>
              <a:rPr lang="en-US" dirty="0"/>
              <a:t>and approved by the district governing board as a collegiate course meeting the needs of the students.</a:t>
            </a:r>
          </a:p>
          <a:p>
            <a:r>
              <a:rPr lang="en-US" dirty="0"/>
              <a:t>Local Curriculum Committee needs written process</a:t>
            </a:r>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2854224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7926"/>
          </a:xfrm>
        </p:spPr>
        <p:txBody>
          <a:bodyPr/>
          <a:lstStyle/>
          <a:p>
            <a:r>
              <a:rPr lang="en-US" dirty="0"/>
              <a:t>Summary</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US" dirty="0"/>
              <a:t>Unit creep and inflated contact did not begin with transfer degrees. It has been happening for years and the ADTs have forced us to look at the issue.</a:t>
            </a:r>
          </a:p>
          <a:p>
            <a:r>
              <a:rPr lang="en-US" dirty="0"/>
              <a:t>There may be good reasons to have more than the “typical” unit value, but faculty need to weigh the value of the increased units and contact time against potential harm done to students.</a:t>
            </a:r>
          </a:p>
          <a:p>
            <a:r>
              <a:rPr lang="en-US" dirty="0"/>
              <a:t>Existing courses can be changed and faculty should be thinking about whether less would be more.</a:t>
            </a:r>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2893080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For Coming</a:t>
            </a:r>
          </a:p>
        </p:txBody>
      </p:sp>
      <p:sp>
        <p:nvSpPr>
          <p:cNvPr id="3" name="Content Placeholder 2"/>
          <p:cNvSpPr>
            <a:spLocks noGrp="1"/>
          </p:cNvSpPr>
          <p:nvPr>
            <p:ph idx="1"/>
          </p:nvPr>
        </p:nvSpPr>
        <p:spPr/>
        <p:txBody>
          <a:bodyPr/>
          <a:lstStyle/>
          <a:p>
            <a:r>
              <a:rPr lang="en-US" dirty="0"/>
              <a:t>Do you have any questions?</a:t>
            </a:r>
          </a:p>
          <a:p>
            <a:pPr lvl="1"/>
            <a:r>
              <a:rPr lang="en-US" dirty="0"/>
              <a:t>Craig Rutan: </a:t>
            </a:r>
            <a:r>
              <a:rPr lang="en-US" dirty="0">
                <a:hlinkClick r:id="rId2"/>
              </a:rPr>
              <a:t>rutan_craig@sccollege.edu</a:t>
            </a:r>
            <a:endParaRPr lang="en-US" dirty="0"/>
          </a:p>
          <a:p>
            <a:pPr lvl="1"/>
            <a:r>
              <a:rPr lang="en-US" dirty="0"/>
              <a:t>John </a:t>
            </a:r>
            <a:r>
              <a:rPr lang="en-US" dirty="0" err="1"/>
              <a:t>Stanskas</a:t>
            </a:r>
            <a:r>
              <a:rPr lang="en-US" dirty="0"/>
              <a:t>: </a:t>
            </a:r>
            <a:r>
              <a:rPr lang="en-US" dirty="0">
                <a:hlinkClick r:id="rId3"/>
              </a:rPr>
              <a:t>pstanska@sbccd.cc.ca.us</a:t>
            </a:r>
            <a:endParaRPr lang="en-US" dirty="0"/>
          </a:p>
          <a:p>
            <a:pPr lvl="1"/>
            <a:r>
              <a:rPr lang="en-US" dirty="0"/>
              <a:t>James Todd: </a:t>
            </a:r>
            <a:r>
              <a:rPr lang="en-US" dirty="0">
                <a:hlinkClick r:id="rId4"/>
              </a:rPr>
              <a:t>toddj@yosemite.edu</a:t>
            </a: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393686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Begin</a:t>
            </a:r>
          </a:p>
        </p:txBody>
      </p:sp>
      <p:sp>
        <p:nvSpPr>
          <p:cNvPr id="3" name="Content Placeholder 2"/>
          <p:cNvSpPr>
            <a:spLocks noGrp="1"/>
          </p:cNvSpPr>
          <p:nvPr>
            <p:ph idx="1"/>
          </p:nvPr>
        </p:nvSpPr>
        <p:spPr/>
        <p:txBody>
          <a:bodyPr>
            <a:normAutofit/>
          </a:bodyPr>
          <a:lstStyle/>
          <a:p>
            <a:r>
              <a:rPr lang="en-US" dirty="0"/>
              <a:t>Faculty create courses to meet the needs of students. </a:t>
            </a:r>
          </a:p>
          <a:p>
            <a:r>
              <a:rPr lang="en-US" dirty="0"/>
              <a:t>Our goal today is to discuss strategies for faculty and curriculum committees to ensure that the courses and programs we create are serving their purpose for students and meeting institutional goals without unintentional consequences.</a:t>
            </a:r>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296631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33201" cy="1143000"/>
          </a:xfrm>
        </p:spPr>
        <p:txBody>
          <a:bodyPr>
            <a:normAutofit fontScale="90000"/>
          </a:bodyPr>
          <a:lstStyle/>
          <a:p>
            <a:r>
              <a:rPr lang="en-US" dirty="0"/>
              <a:t>What is Unit Creep &amp; Inflated Contact?</a:t>
            </a:r>
          </a:p>
        </p:txBody>
      </p:sp>
      <p:sp>
        <p:nvSpPr>
          <p:cNvPr id="3" name="Content Placeholder 2"/>
          <p:cNvSpPr>
            <a:spLocks noGrp="1"/>
          </p:cNvSpPr>
          <p:nvPr>
            <p:ph idx="1"/>
          </p:nvPr>
        </p:nvSpPr>
        <p:spPr>
          <a:xfrm>
            <a:off x="457201" y="1600200"/>
            <a:ext cx="5335350" cy="4525963"/>
          </a:xfrm>
        </p:spPr>
        <p:txBody>
          <a:bodyPr>
            <a:normAutofit fontScale="77500" lnSpcReduction="20000"/>
          </a:bodyPr>
          <a:lstStyle/>
          <a:p>
            <a:r>
              <a:rPr lang="en-US" b="1" dirty="0"/>
              <a:t>Unit creep</a:t>
            </a:r>
            <a:r>
              <a:rPr lang="en-US" dirty="0"/>
              <a:t> occurs when a course has more units than are “necessary”</a:t>
            </a:r>
          </a:p>
          <a:p>
            <a:r>
              <a:rPr lang="en-US" dirty="0"/>
              <a:t>Unit creep can be related to </a:t>
            </a:r>
            <a:r>
              <a:rPr lang="en-US" b="1" dirty="0"/>
              <a:t>inflated contact time </a:t>
            </a:r>
            <a:r>
              <a:rPr lang="en-US" dirty="0"/>
              <a:t>and “student load” (student time in a particular class or sequence of classes)</a:t>
            </a:r>
          </a:p>
          <a:p>
            <a:r>
              <a:rPr lang="en-US" dirty="0"/>
              <a:t>The number of “necessary” units could be determined based upon</a:t>
            </a:r>
          </a:p>
          <a:p>
            <a:pPr lvl="1"/>
            <a:r>
              <a:rPr lang="en-US" dirty="0"/>
              <a:t>Similar courses at other CCCs</a:t>
            </a:r>
          </a:p>
          <a:p>
            <a:pPr lvl="1"/>
            <a:r>
              <a:rPr lang="en-US" dirty="0"/>
              <a:t>Similar courses at a CSU/UC</a:t>
            </a:r>
          </a:p>
          <a:p>
            <a:pPr lvl="1"/>
            <a:r>
              <a:rPr lang="en-US" dirty="0"/>
              <a:t>C-ID Descriptor</a:t>
            </a:r>
          </a:p>
          <a:p>
            <a:pPr lvl="1"/>
            <a:r>
              <a:rPr lang="en-US" dirty="0"/>
              <a:t>GE Area Units</a:t>
            </a:r>
          </a:p>
        </p:txBody>
      </p:sp>
      <p:sp>
        <p:nvSpPr>
          <p:cNvPr id="4" name="Footer Placeholder 3"/>
          <p:cNvSpPr>
            <a:spLocks noGrp="1"/>
          </p:cNvSpPr>
          <p:nvPr>
            <p:ph type="ftr" sz="quarter" idx="11"/>
          </p:nvPr>
        </p:nvSpPr>
        <p:spPr/>
        <p:txBody>
          <a:bodyPr/>
          <a:lstStyle/>
          <a:p>
            <a:r>
              <a:rPr lang="en-US"/>
              <a:t>2015 ASCCC Curriculum Institute</a:t>
            </a:r>
          </a:p>
        </p:txBody>
      </p:sp>
      <p:pic>
        <p:nvPicPr>
          <p:cNvPr id="5" name="Picture 4" descr="The_pink_panther_creeping_postcard-p239463416368758781trdg_4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886" y="1827072"/>
            <a:ext cx="3468114" cy="3468114"/>
          </a:xfrm>
          <a:prstGeom prst="rect">
            <a:avLst/>
          </a:prstGeom>
        </p:spPr>
      </p:pic>
    </p:spTree>
    <p:extLst>
      <p:ext uri="{BB962C8B-B14F-4D97-AF65-F5344CB8AC3E}">
        <p14:creationId xmlns:p14="http://schemas.microsoft.com/office/powerpoint/2010/main" val="3175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One Perfect Unit Value?</a:t>
            </a:r>
          </a:p>
        </p:txBody>
      </p:sp>
      <p:sp>
        <p:nvSpPr>
          <p:cNvPr id="3" name="Content Placeholder 2"/>
          <p:cNvSpPr>
            <a:spLocks noGrp="1"/>
          </p:cNvSpPr>
          <p:nvPr>
            <p:ph idx="1"/>
          </p:nvPr>
        </p:nvSpPr>
        <p:spPr>
          <a:xfrm>
            <a:off x="3906340" y="1600200"/>
            <a:ext cx="4887740" cy="4525963"/>
          </a:xfrm>
        </p:spPr>
        <p:txBody>
          <a:bodyPr>
            <a:normAutofit fontScale="85000" lnSpcReduction="10000"/>
          </a:bodyPr>
          <a:lstStyle/>
          <a:p>
            <a:r>
              <a:rPr lang="en-US" dirty="0"/>
              <a:t>There is no one size fits all model to units or the contact time associated with it</a:t>
            </a:r>
          </a:p>
          <a:p>
            <a:r>
              <a:rPr lang="en-US" dirty="0"/>
              <a:t>In many cases, the commonly accepted number of units for a course might make sense for your students</a:t>
            </a:r>
          </a:p>
          <a:p>
            <a:r>
              <a:rPr lang="en-US" dirty="0"/>
              <a:t>Think strategically across your curriculum: how do unit values and contact time affect student success? </a:t>
            </a:r>
          </a:p>
        </p:txBody>
      </p:sp>
      <p:sp>
        <p:nvSpPr>
          <p:cNvPr id="4" name="Footer Placeholder 3"/>
          <p:cNvSpPr>
            <a:spLocks noGrp="1"/>
          </p:cNvSpPr>
          <p:nvPr>
            <p:ph type="ftr" sz="quarter" idx="11"/>
          </p:nvPr>
        </p:nvSpPr>
        <p:spPr/>
        <p:txBody>
          <a:bodyPr/>
          <a:lstStyle/>
          <a:p>
            <a:r>
              <a:rPr lang="en-US"/>
              <a:t>2015 ASCCC Curriculum Institute</a:t>
            </a:r>
          </a:p>
        </p:txBody>
      </p:sp>
      <p:pic>
        <p:nvPicPr>
          <p:cNvPr id="5" name="Picture 4" descr="one-size-fits-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03" y="2102801"/>
            <a:ext cx="3714837" cy="2769803"/>
          </a:xfrm>
          <a:prstGeom prst="rect">
            <a:avLst/>
          </a:prstGeom>
        </p:spPr>
      </p:pic>
    </p:spTree>
    <p:extLst>
      <p:ext uri="{BB962C8B-B14F-4D97-AF65-F5344CB8AC3E}">
        <p14:creationId xmlns:p14="http://schemas.microsoft.com/office/powerpoint/2010/main" val="154437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One Perfect Unit Value?</a:t>
            </a:r>
          </a:p>
        </p:txBody>
      </p:sp>
      <p:sp>
        <p:nvSpPr>
          <p:cNvPr id="3" name="Content Placeholder 2"/>
          <p:cNvSpPr>
            <a:spLocks noGrp="1"/>
          </p:cNvSpPr>
          <p:nvPr>
            <p:ph idx="1"/>
          </p:nvPr>
        </p:nvSpPr>
        <p:spPr/>
        <p:txBody>
          <a:bodyPr>
            <a:normAutofit/>
          </a:bodyPr>
          <a:lstStyle/>
          <a:p>
            <a:r>
              <a:rPr lang="en-US" dirty="0"/>
              <a:t>If the units or contact time for the course at your college is different than the norm, you should be able to justify why that is so.</a:t>
            </a:r>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5043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0617"/>
          </a:xfrm>
        </p:spPr>
        <p:txBody>
          <a:bodyPr/>
          <a:lstStyle/>
          <a:p>
            <a:r>
              <a:rPr lang="en-US" dirty="0"/>
              <a:t>Discussions for Colleges</a:t>
            </a:r>
          </a:p>
        </p:txBody>
      </p:sp>
      <p:sp>
        <p:nvSpPr>
          <p:cNvPr id="3" name="Content Placeholder 2"/>
          <p:cNvSpPr>
            <a:spLocks noGrp="1"/>
          </p:cNvSpPr>
          <p:nvPr>
            <p:ph idx="1"/>
          </p:nvPr>
        </p:nvSpPr>
        <p:spPr>
          <a:xfrm>
            <a:off x="457200" y="1392766"/>
            <a:ext cx="8229600" cy="4733398"/>
          </a:xfrm>
        </p:spPr>
        <p:txBody>
          <a:bodyPr>
            <a:normAutofit fontScale="92500"/>
          </a:bodyPr>
          <a:lstStyle/>
          <a:p>
            <a:r>
              <a:rPr lang="en-US" dirty="0"/>
              <a:t>Are we attempting to cover and assess more content than the norm? If so, why? </a:t>
            </a:r>
          </a:p>
          <a:p>
            <a:r>
              <a:rPr lang="en-US" dirty="0"/>
              <a:t>Are we doing more review/catch up and “homework” examples in class?</a:t>
            </a:r>
          </a:p>
          <a:p>
            <a:r>
              <a:rPr lang="en-US" dirty="0"/>
              <a:t>Does increasing the number of classroom contact hours increase student success?</a:t>
            </a:r>
          </a:p>
          <a:p>
            <a:r>
              <a:rPr lang="en-US" dirty="0"/>
              <a:t>Are there “bottlenecks” or access issues at your institution? If so, how do you best improve access and success while maintaining quality and rigor?</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117265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on Students</a:t>
            </a:r>
          </a:p>
        </p:txBody>
      </p:sp>
      <p:sp>
        <p:nvSpPr>
          <p:cNvPr id="3" name="Content Placeholder 2"/>
          <p:cNvSpPr>
            <a:spLocks noGrp="1"/>
          </p:cNvSpPr>
          <p:nvPr>
            <p:ph idx="1"/>
          </p:nvPr>
        </p:nvSpPr>
        <p:spPr>
          <a:xfrm>
            <a:off x="457200" y="1417638"/>
            <a:ext cx="8229600" cy="4708525"/>
          </a:xfrm>
        </p:spPr>
        <p:txBody>
          <a:bodyPr>
            <a:normAutofit fontScale="92500" lnSpcReduction="10000"/>
          </a:bodyPr>
          <a:lstStyle/>
          <a:p>
            <a:pPr marL="0" indent="0">
              <a:buNone/>
            </a:pPr>
            <a:r>
              <a:rPr lang="en-US" dirty="0"/>
              <a:t>When the number of units and resulting contact time for a course are increased, there are possible impacts that must be considered.</a:t>
            </a:r>
          </a:p>
          <a:p>
            <a:pPr lvl="1"/>
            <a:r>
              <a:rPr lang="en-US" dirty="0"/>
              <a:t>Students can enroll in fewer classes which could increase the time to reaching their educational goal.</a:t>
            </a:r>
          </a:p>
          <a:p>
            <a:pPr lvl="1"/>
            <a:r>
              <a:rPr lang="en-US" dirty="0"/>
              <a:t>Students will be paying more to take the “same” course that costs less at the college down the street.</a:t>
            </a:r>
          </a:p>
          <a:p>
            <a:pPr lvl="1"/>
            <a:r>
              <a:rPr lang="en-US" dirty="0"/>
              <a:t>Students may exhaust their financial aid more quickly than expected.</a:t>
            </a:r>
          </a:p>
          <a:p>
            <a:pPr lvl="1"/>
            <a:r>
              <a:rPr lang="en-US" dirty="0"/>
              <a:t>Students may not be prepared for rigor of transfer institutions.</a:t>
            </a:r>
          </a:p>
        </p:txBody>
      </p:sp>
      <p:sp>
        <p:nvSpPr>
          <p:cNvPr id="4" name="Footer Placeholder 3"/>
          <p:cNvSpPr>
            <a:spLocks noGrp="1"/>
          </p:cNvSpPr>
          <p:nvPr>
            <p:ph type="ftr" sz="quarter" idx="11"/>
          </p:nvPr>
        </p:nvSpPr>
        <p:spPr/>
        <p:txBody>
          <a:bodyPr/>
          <a:lstStyle/>
          <a:p>
            <a:r>
              <a:rPr lang="en-US"/>
              <a:t>2015 ASCCC Curriculum Institute</a:t>
            </a:r>
          </a:p>
        </p:txBody>
      </p:sp>
    </p:spTree>
    <p:extLst>
      <p:ext uri="{BB962C8B-B14F-4D97-AF65-F5344CB8AC3E}">
        <p14:creationId xmlns:p14="http://schemas.microsoft.com/office/powerpoint/2010/main" val="270863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Degrees</a:t>
            </a:r>
          </a:p>
        </p:txBody>
      </p:sp>
      <p:sp>
        <p:nvSpPr>
          <p:cNvPr id="3" name="Content Placeholder 2"/>
          <p:cNvSpPr>
            <a:spLocks noGrp="1"/>
          </p:cNvSpPr>
          <p:nvPr>
            <p:ph idx="1"/>
          </p:nvPr>
        </p:nvSpPr>
        <p:spPr>
          <a:xfrm>
            <a:off x="457200" y="1600200"/>
            <a:ext cx="5562600" cy="4525963"/>
          </a:xfrm>
        </p:spPr>
        <p:txBody>
          <a:bodyPr>
            <a:normAutofit fontScale="92500" lnSpcReduction="20000"/>
          </a:bodyPr>
          <a:lstStyle/>
          <a:p>
            <a:r>
              <a:rPr lang="en-US" dirty="0"/>
              <a:t>Associate Degrees for Transfer (ADTs) can be no more than 60 units. This unit total includes the courses in the major and the completion of CSU GE Breadth/IGETC (or STEM options of either).</a:t>
            </a:r>
          </a:p>
          <a:p>
            <a:r>
              <a:rPr lang="en-US" dirty="0"/>
              <a:t>SB440 requires colleges to create an ADT if a TMC exists and the college has an approved AA/AS degree </a:t>
            </a:r>
          </a:p>
        </p:txBody>
      </p:sp>
      <p:sp>
        <p:nvSpPr>
          <p:cNvPr id="4" name="Footer Placeholder 3"/>
          <p:cNvSpPr>
            <a:spLocks noGrp="1"/>
          </p:cNvSpPr>
          <p:nvPr>
            <p:ph type="ftr" sz="quarter" idx="11"/>
          </p:nvPr>
        </p:nvSpPr>
        <p:spPr/>
        <p:txBody>
          <a:bodyPr/>
          <a:lstStyle/>
          <a:p>
            <a:r>
              <a:rPr lang="en-US"/>
              <a:t>2015 ASCCC Curriculum Institute</a:t>
            </a:r>
          </a:p>
        </p:txBody>
      </p:sp>
      <p:pic>
        <p:nvPicPr>
          <p:cNvPr id="5" name="Picture 4" descr="IWillJustTransf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5389" y="2362238"/>
            <a:ext cx="2321411" cy="2704968"/>
          </a:xfrm>
          <a:prstGeom prst="rect">
            <a:avLst/>
          </a:prstGeom>
        </p:spPr>
      </p:pic>
    </p:spTree>
    <p:extLst>
      <p:ext uri="{BB962C8B-B14F-4D97-AF65-F5344CB8AC3E}">
        <p14:creationId xmlns:p14="http://schemas.microsoft.com/office/powerpoint/2010/main" val="1451053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1864</TotalTime>
  <Words>1731</Words>
  <Application>Microsoft Office PowerPoint</Application>
  <PresentationFormat>On-screen Show (4:3)</PresentationFormat>
  <Paragraphs>162</Paragraphs>
  <Slides>25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Is More Always Better? The Challenge of Unit Creep and Rising Contact Hours</vt:lpstr>
      <vt:lpstr>Overview</vt:lpstr>
      <vt:lpstr>Before We Begin</vt:lpstr>
      <vt:lpstr>What is Unit Creep &amp; Inflated Contact?</vt:lpstr>
      <vt:lpstr>Is There One Perfect Unit Value?</vt:lpstr>
      <vt:lpstr>Is There One Perfect Unit Value?</vt:lpstr>
      <vt:lpstr>Discussions for Colleges</vt:lpstr>
      <vt:lpstr>Impact on Students</vt:lpstr>
      <vt:lpstr>Transfer Degrees</vt:lpstr>
      <vt:lpstr>Who is to Blame?</vt:lpstr>
      <vt:lpstr>What about the time we need with students?</vt:lpstr>
      <vt:lpstr>Determining the “Proper” Unit Value and Contact Time</vt:lpstr>
      <vt:lpstr>Evaluating the Number of Units and Contact</vt:lpstr>
      <vt:lpstr>What About Student Success?</vt:lpstr>
      <vt:lpstr>Evaluation by Curriculum Committees</vt:lpstr>
      <vt:lpstr>Something to Ponder</vt:lpstr>
      <vt:lpstr>Something to Ponder - Statistics</vt:lpstr>
      <vt:lpstr>Something to Ponder - Statistics</vt:lpstr>
      <vt:lpstr>Something to Ponder - Accounting</vt:lpstr>
      <vt:lpstr>Something to Ponder - Accounting</vt:lpstr>
      <vt:lpstr>Ticking Clock  </vt:lpstr>
      <vt:lpstr>What to Take Back to Your Campus?</vt:lpstr>
      <vt:lpstr>A note for tough conversations</vt:lpstr>
      <vt:lpstr>Summary</vt:lpstr>
      <vt:lpstr>Thank You For Coming</vt:lpstr>
    </vt:vector>
  </TitlesOfParts>
  <Company>Santiago Canyon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More Always Better? The Challenge of Unit Creep and SB440</dc:title>
  <dc:creator>Craig Rutan</dc:creator>
  <cp:lastModifiedBy>JESSE P BAMBA</cp:lastModifiedBy>
  <cp:revision>30</cp:revision>
  <dcterms:created xsi:type="dcterms:W3CDTF">2015-06-27T16:14:28Z</dcterms:created>
  <dcterms:modified xsi:type="dcterms:W3CDTF">2022-09-06T23:15:29Z</dcterms:modified>
</cp:coreProperties>
</file>