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62" r:id="rId4"/>
    <p:sldId id="265" r:id="rId5"/>
    <p:sldId id="259" r:id="rId6"/>
    <p:sldId id="263" r:id="rId7"/>
    <p:sldId id="264" r:id="rId8"/>
    <p:sldId id="266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45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07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94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0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8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6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85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1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84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6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91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28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68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23C2-CB13-40DF-BF1C-5452644A93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CC30A5-F9C1-48CA-960C-70FDF8AC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1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440FF-65FE-4B14-A2B4-7FBCC3C7F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t-BR" sz="5400" dirty="0" err="1">
                <a:solidFill>
                  <a:srgbClr val="253A44"/>
                </a:solidFill>
                <a:latin typeface="Source Serif Pro" panose="020B0604020202020204" pitchFamily="18" charset="0"/>
                <a:ea typeface="+mj-ea"/>
                <a:cs typeface="+mj-cs"/>
              </a:rPr>
              <a:t>Prototype</a:t>
            </a:r>
            <a:r>
              <a:rPr lang="pt-BR" sz="5400" dirty="0">
                <a:solidFill>
                  <a:srgbClr val="253A44"/>
                </a:solidFill>
                <a:latin typeface="Source Serif Pro" panose="020B0604020202020204" pitchFamily="18" charset="0"/>
                <a:ea typeface="+mj-ea"/>
                <a:cs typeface="+mj-cs"/>
              </a:rPr>
              <a:t>  e </a:t>
            </a:r>
            <a:r>
              <a:rPr lang="pt-BR" sz="5400" dirty="0" err="1">
                <a:solidFill>
                  <a:srgbClr val="253A44"/>
                </a:solidFill>
                <a:latin typeface="Source Serif Pro" panose="020B0604020202020204" pitchFamily="18" charset="0"/>
                <a:ea typeface="+mj-ea"/>
                <a:cs typeface="+mj-cs"/>
              </a:rPr>
              <a:t>Singleton</a:t>
            </a:r>
            <a:endParaRPr lang="pt-BR" sz="5400" dirty="0">
              <a:solidFill>
                <a:srgbClr val="253A44"/>
              </a:solidFill>
              <a:latin typeface="Source Serif Pro" panose="020B0604020202020204" pitchFamily="18" charset="0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C4B43-94DA-433B-AA8A-3CA8F9CCD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rgbClr val="253A44"/>
                </a:solidFill>
                <a:latin typeface="Source Serif Pro" panose="020B0604020202020204" pitchFamily="18" charset="0"/>
                <a:ea typeface="+mj-ea"/>
                <a:cs typeface="+mj-cs"/>
              </a:rPr>
              <a:t>Padrões de criação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DC366D-6BB3-46DD-9A06-7FA3785C7C95}"/>
              </a:ext>
            </a:extLst>
          </p:cNvPr>
          <p:cNvSpPr txBox="1"/>
          <p:nvPr/>
        </p:nvSpPr>
        <p:spPr>
          <a:xfrm>
            <a:off x="754602" y="6010183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Jefferson </a:t>
            </a:r>
            <a:r>
              <a:rPr lang="pt-BR" dirty="0" err="1"/>
              <a:t>Bisatto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62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D63C1-591F-4B43-B6AF-58C69B41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u="sng" dirty="0">
                <a:solidFill>
                  <a:srgbClr val="253A44"/>
                </a:solidFill>
                <a:latin typeface="Source Serif Pro" panose="020B0604020202020204" pitchFamily="18" charset="0"/>
              </a:rPr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4EB46-C14C-4981-884D-20FCFCDD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Acessibilidade, é acessível a partir de qualquer lugar do seu projeto. </a:t>
            </a:r>
          </a:p>
          <a:p>
            <a:pPr marL="0" indent="0" algn="just">
              <a:buNone/>
            </a:pPr>
            <a:endParaRPr lang="pt-BR" sz="3200" u="sng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just"/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Controle e Comportamento, apenas uma instância de uma classe esteja viva por vez.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71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5B28A-9067-4024-8431-D2DEF228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u="sng" dirty="0">
                <a:solidFill>
                  <a:srgbClr val="253A44"/>
                </a:solidFill>
                <a:latin typeface="Source Serif Pro" panose="020B0604020202020204" pitchFamily="18" charset="0"/>
              </a:rPr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BFE17-9E11-4228-8001-583237CA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Considerado um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anti-pattern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o problema dele é ser um método estático, e por isso mesmo altamente acoplado. Isso dificulta a criação de testes de unidade.</a:t>
            </a:r>
          </a:p>
          <a:p>
            <a:pPr marL="0" indent="0" algn="just">
              <a:buNone/>
            </a:pPr>
            <a:endParaRPr lang="pt-BR" sz="2800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just"/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Dificulta trabalhar com paralelismo.</a:t>
            </a:r>
          </a:p>
        </p:txBody>
      </p:sp>
    </p:spTree>
    <p:extLst>
      <p:ext uri="{BB962C8B-B14F-4D97-AF65-F5344CB8AC3E}">
        <p14:creationId xmlns:p14="http://schemas.microsoft.com/office/powerpoint/2010/main" val="313044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DB249-8CE5-4884-8902-019BC9C3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u="sng" dirty="0" err="1">
                <a:solidFill>
                  <a:srgbClr val="253A44"/>
                </a:solidFill>
                <a:latin typeface="Source Serif Pro" panose="020B0604020202020204" pitchFamily="18" charset="0"/>
              </a:rPr>
              <a:t>Prototype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1B21F-40E3-42E6-92D6-9B9B2C03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>
                <a:solidFill>
                  <a:srgbClr val="253A44"/>
                </a:solidFill>
                <a:latin typeface="Source Serif Pro" panose="020B0604020202020204" pitchFamily="18" charset="0"/>
                <a:ea typeface="+mj-ea"/>
                <a:cs typeface="+mj-cs"/>
              </a:rPr>
              <a:t>Define os tipos de objetos a serem criados a partir de uma instância que funciona como um protótipo, fazendo com que novos objetos sejam criados com base nesse protótipo</a:t>
            </a:r>
          </a:p>
        </p:txBody>
      </p:sp>
    </p:spTree>
    <p:extLst>
      <p:ext uri="{BB962C8B-B14F-4D97-AF65-F5344CB8AC3E}">
        <p14:creationId xmlns:p14="http://schemas.microsoft.com/office/powerpoint/2010/main" val="234151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DEB92-50E9-4F3F-BEF7-3314785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u="sng" dirty="0">
                <a:solidFill>
                  <a:srgbClr val="253A44"/>
                </a:solidFill>
                <a:latin typeface="Source Serif Pro" panose="020B0604020202020204" pitchFamily="18" charset="0"/>
              </a:rPr>
              <a:t>Exemplo</a:t>
            </a:r>
            <a:br>
              <a:rPr lang="pt-BR" sz="3200" dirty="0">
                <a:solidFill>
                  <a:srgbClr val="253A44"/>
                </a:solidFill>
                <a:latin typeface="Source Serif Pro" panose="020B0604020202020204" pitchFamily="18" charset="0"/>
              </a:rPr>
            </a:br>
            <a:r>
              <a:rPr lang="pt-BR" sz="3200" dirty="0">
                <a:solidFill>
                  <a:srgbClr val="253A44"/>
                </a:solidFill>
                <a:latin typeface="Source Serif Pro" panose="020B0604020202020204" pitchFamily="18" charset="0"/>
              </a:rPr>
              <a:t>Criar um objeto novo, mas aproveitar o estado previamente existente em um outro objeto.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3FCDFC-9881-461A-907B-42710A6FD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75" y="2441359"/>
            <a:ext cx="8596668" cy="4290745"/>
          </a:xfrm>
        </p:spPr>
      </p:pic>
    </p:spTree>
    <p:extLst>
      <p:ext uri="{BB962C8B-B14F-4D97-AF65-F5344CB8AC3E}">
        <p14:creationId xmlns:p14="http://schemas.microsoft.com/office/powerpoint/2010/main" val="386636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8C115-96D2-4F08-A740-C95B5A3C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u="sng" dirty="0">
                <a:solidFill>
                  <a:srgbClr val="253A44"/>
                </a:solidFill>
                <a:latin typeface="Source Serif Pro" panose="020B0604020202020204" pitchFamily="18" charset="0"/>
              </a:rPr>
              <a:t>Implementação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8C9B0-C416-4E25-810E-4DFE86EC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Implementar a interface </a:t>
            </a:r>
            <a:r>
              <a:rPr lang="pt-BR" sz="32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Cloneable</a:t>
            </a:r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 </a:t>
            </a:r>
          </a:p>
          <a:p>
            <a:pPr marL="0" indent="0">
              <a:buNone/>
            </a:pPr>
            <a:endParaRPr lang="pt-BR" sz="3200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Implementar em cada classe o método clone</a:t>
            </a:r>
          </a:p>
        </p:txBody>
      </p:sp>
    </p:spTree>
    <p:extLst>
      <p:ext uri="{BB962C8B-B14F-4D97-AF65-F5344CB8AC3E}">
        <p14:creationId xmlns:p14="http://schemas.microsoft.com/office/powerpoint/2010/main" val="98065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2176-087F-4F9F-A7B3-4E414AB8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u="sng" dirty="0">
                <a:solidFill>
                  <a:srgbClr val="253A44"/>
                </a:solidFill>
                <a:latin typeface="Source Serif Pro" panose="020B0604020202020204" pitchFamily="18" charset="0"/>
              </a:rPr>
              <a:t>Vantagens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A1AF3-CF9F-4484-AD26-5FC1FB68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Menos subclasses, a criação de uma nova instância é bastante custosa;</a:t>
            </a:r>
          </a:p>
          <a:p>
            <a:pPr algn="just"/>
            <a:endParaRPr lang="pt-BR" sz="3200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just"/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Acelera a instanciação de classes grandes dinamicamente carregadas.</a:t>
            </a:r>
          </a:p>
          <a:p>
            <a:endParaRPr lang="pt-BR" sz="3200" dirty="0">
              <a:solidFill>
                <a:srgbClr val="253A44"/>
              </a:solidFill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0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44899-D70E-47F6-966D-1BD526E6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u="sng" dirty="0">
                <a:solidFill>
                  <a:srgbClr val="253A44"/>
                </a:solidFill>
                <a:latin typeface="Source Serif Pro" panose="020B0604020202020204" pitchFamily="18" charset="0"/>
              </a:rPr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B364F-D83C-49D4-8958-C55B25C6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Cada subclasse de um </a:t>
            </a:r>
            <a:r>
              <a:rPr lang="pt-BR" sz="32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Prototype</a:t>
            </a:r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 deve implementar a operação Clone.</a:t>
            </a:r>
          </a:p>
          <a:p>
            <a:pPr algn="just"/>
            <a:endParaRPr lang="pt-BR" sz="3200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just"/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Pode ser difícil com classes existentes com objetos internos.</a:t>
            </a:r>
          </a:p>
        </p:txBody>
      </p:sp>
    </p:spTree>
    <p:extLst>
      <p:ext uri="{BB962C8B-B14F-4D97-AF65-F5344CB8AC3E}">
        <p14:creationId xmlns:p14="http://schemas.microsoft.com/office/powerpoint/2010/main" val="267230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1A086-C070-451B-BA1E-7573CFBF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u="sng" dirty="0" err="1">
                <a:solidFill>
                  <a:srgbClr val="253A44"/>
                </a:solidFill>
                <a:latin typeface="Source Serif Pro" panose="020B0604020202020204" pitchFamily="18" charset="0"/>
              </a:rPr>
              <a:t>Singleton</a:t>
            </a:r>
            <a:endParaRPr lang="pt-BR" sz="4400" u="sng" dirty="0">
              <a:solidFill>
                <a:srgbClr val="253A44"/>
              </a:solidFill>
              <a:latin typeface="Source Serif Pro" panose="020B06040202020202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1251-2A8A-4CF6-B4FB-99BE63B7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É definida como uma classe que possui apenas uma única instância e fornece um ponto de acesso global a ela</a:t>
            </a:r>
          </a:p>
        </p:txBody>
      </p:sp>
    </p:spTree>
    <p:extLst>
      <p:ext uri="{BB962C8B-B14F-4D97-AF65-F5344CB8AC3E}">
        <p14:creationId xmlns:p14="http://schemas.microsoft.com/office/powerpoint/2010/main" val="58778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D50EB-F728-44CC-8B5C-D12AAB63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pt-BR" sz="4900" u="sng" dirty="0">
                <a:solidFill>
                  <a:srgbClr val="253A44"/>
                </a:solidFill>
                <a:latin typeface="Source Serif Pro" panose="020B0604020202020204" pitchFamily="18" charset="0"/>
              </a:rPr>
              <a:t>Exemplo do mundo real</a:t>
            </a:r>
            <a:br>
              <a:rPr lang="pt-BR" sz="4900" u="sng" dirty="0">
                <a:solidFill>
                  <a:srgbClr val="253A44"/>
                </a:solidFill>
                <a:latin typeface="Source Serif Pro" panose="020B0604020202020204" pitchFamily="18" charset="0"/>
              </a:rPr>
            </a:br>
            <a:br>
              <a:rPr lang="pt-BR" b="0" i="0" dirty="0">
                <a:solidFill>
                  <a:srgbClr val="57606A"/>
                </a:solidFill>
                <a:effectLst/>
                <a:latin typeface="-apple-system"/>
              </a:rPr>
            </a:br>
            <a:r>
              <a:rPr lang="pt-BR" sz="3100" dirty="0">
                <a:solidFill>
                  <a:srgbClr val="253A44"/>
                </a:solidFill>
                <a:latin typeface="Source Serif Pro" panose="02040603050405020204" pitchFamily="18" charset="0"/>
                <a:ea typeface="+mn-ea"/>
                <a:cs typeface="+mn-cs"/>
              </a:rPr>
              <a:t>Só pode haver um presidente de um pais por vez. O mesmo presidente entra em ação quando o dever chama. Presidente aqui é um </a:t>
            </a:r>
            <a:r>
              <a:rPr lang="pt-BR" sz="3100" dirty="0" err="1">
                <a:solidFill>
                  <a:srgbClr val="253A44"/>
                </a:solidFill>
                <a:latin typeface="Source Serif Pro" panose="02040603050405020204" pitchFamily="18" charset="0"/>
                <a:ea typeface="+mn-ea"/>
                <a:cs typeface="+mn-cs"/>
              </a:rPr>
              <a:t>singleton</a:t>
            </a:r>
            <a:r>
              <a:rPr lang="pt-BR" sz="3100" dirty="0">
                <a:solidFill>
                  <a:srgbClr val="253A44"/>
                </a:solidFill>
                <a:latin typeface="Source Serif Pro" panose="02040603050405020204" pitchFamily="18" charset="0"/>
                <a:ea typeface="+mn-ea"/>
                <a:cs typeface="+mn-cs"/>
              </a:rPr>
              <a:t>.</a:t>
            </a:r>
            <a:endParaRPr lang="pt-BR" dirty="0">
              <a:solidFill>
                <a:srgbClr val="253A44"/>
              </a:solidFill>
              <a:latin typeface="Source Serif Pro" panose="02040603050405020204" pitchFamily="18" charset="0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3F462C-376B-447E-B910-C52E02593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5" y="3491943"/>
            <a:ext cx="6367049" cy="3131451"/>
          </a:xfrm>
        </p:spPr>
      </p:pic>
    </p:spTree>
    <p:extLst>
      <p:ext uri="{BB962C8B-B14F-4D97-AF65-F5344CB8AC3E}">
        <p14:creationId xmlns:p14="http://schemas.microsoft.com/office/powerpoint/2010/main" val="305489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1CCB0-3013-4039-8B27-3E56FFA8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u="sng" dirty="0">
                <a:solidFill>
                  <a:srgbClr val="253A44"/>
                </a:solidFill>
                <a:latin typeface="Source Serif Pro" panose="020B0604020202020204" pitchFamily="18" charset="0"/>
              </a:rPr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D2457-1D5C-47BF-8568-3AE21B31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Atributo privado estático na classe para o armazenamento da instância </a:t>
            </a:r>
            <a:r>
              <a:rPr lang="pt-BR" sz="32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singleton</a:t>
            </a:r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.</a:t>
            </a:r>
          </a:p>
          <a:p>
            <a:endParaRPr lang="pt-BR" sz="3200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Construtor da classe privado</a:t>
            </a:r>
          </a:p>
          <a:p>
            <a:endParaRPr lang="pt-BR" sz="3200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Método de criação público estático para obter a instância </a:t>
            </a:r>
            <a:r>
              <a:rPr lang="pt-BR" sz="32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singleton</a:t>
            </a:r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859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2161</TotalTime>
  <Words>265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Source Serif Pro</vt:lpstr>
      <vt:lpstr>Trebuchet MS</vt:lpstr>
      <vt:lpstr>Wingdings 3</vt:lpstr>
      <vt:lpstr>Facetado</vt:lpstr>
      <vt:lpstr>Prototype  e Singleton</vt:lpstr>
      <vt:lpstr>Prototype </vt:lpstr>
      <vt:lpstr>Exemplo Criar um objeto novo, mas aproveitar o estado previamente existente em um outro objeto.</vt:lpstr>
      <vt:lpstr>Implementação </vt:lpstr>
      <vt:lpstr>Vantagens </vt:lpstr>
      <vt:lpstr>Desvantagens</vt:lpstr>
      <vt:lpstr>Singleton</vt:lpstr>
      <vt:lpstr>Exemplo do mundo real  Só pode haver um presidente de um pais por vez. O mesmo presidente entra em ação quando o dever chama. Presidente aqui é um singleton.</vt:lpstr>
      <vt:lpstr>Implementação</vt:lpstr>
      <vt:lpstr>Vantagens</vt:lpstr>
      <vt:lpstr>Desvantagens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PubFuture</dc:creator>
  <cp:lastModifiedBy>PubFuture</cp:lastModifiedBy>
  <cp:revision>5</cp:revision>
  <dcterms:created xsi:type="dcterms:W3CDTF">2022-03-24T17:36:01Z</dcterms:created>
  <dcterms:modified xsi:type="dcterms:W3CDTF">2022-03-28T11:07:09Z</dcterms:modified>
</cp:coreProperties>
</file>