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0" r:id="rId3"/>
    <p:sldId id="257" r:id="rId4"/>
    <p:sldId id="307" r:id="rId5"/>
    <p:sldId id="322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9AAE5"/>
    <a:srgbClr val="A2BEEC"/>
    <a:srgbClr val="B3B4E3"/>
    <a:srgbClr val="A6A7DE"/>
    <a:srgbClr val="B3A9DB"/>
    <a:srgbClr val="9C8FD1"/>
    <a:srgbClr val="9596D3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15" autoAdjust="0"/>
  </p:normalViewPr>
  <p:slideViewPr>
    <p:cSldViewPr>
      <p:cViewPr varScale="1">
        <p:scale>
          <a:sx n="101" d="100"/>
          <a:sy n="101" d="100"/>
        </p:scale>
        <p:origin x="10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C8A541B-250A-496C-B153-52D329A6FD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1861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EC36985-81BC-4A43-89AC-31600948EC68}" type="slidenum">
              <a:rPr lang="en-US" altLang="ko-KR" smtClean="0"/>
              <a:pPr eaLnBrk="1" hangingPunct="1"/>
              <a:t>2</a:t>
            </a:fld>
            <a:endParaRPr lang="en-US" altLang="ko-KR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8A541B-250A-496C-B153-52D329A6FDAD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772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https://www.microsoft.com/en-us/research/uploads/prod/2022/04/Microsoft-New-Future-Of-Work-Report-2022.pdf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8A541B-250A-496C-B153-52D329A6FDAD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5276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https://www.oecd.org/future-of-work/Future-of-work-infographic-web-full-size.pdf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8A541B-250A-496C-B153-52D329A6FDAD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3264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FTE: Full-time</a:t>
            </a:r>
            <a:r>
              <a:rPr lang="en-US" altLang="ko-KR" baseline="0" dirty="0" smtClean="0"/>
              <a:t> Equivalents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8A541B-250A-496C-B153-52D329A6FDAD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8741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8A541B-250A-496C-B153-52D329A6FDAD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47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8A541B-250A-496C-B153-52D329A6FDAD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1274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6993E7F-694D-4E0E-BA23-33759945AC12}" type="slidenum">
              <a:rPr lang="en-US" altLang="ko-KR" smtClean="0"/>
              <a:pPr eaLnBrk="1" hangingPunct="1"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98048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752EEF1-14EA-4146-B852-A74229B2F251}" type="slidenum">
              <a:rPr lang="en-US" altLang="ko-KR" smtClean="0"/>
              <a:pPr eaLnBrk="1" hangingPunct="1"/>
              <a:t>15</a:t>
            </a:fld>
            <a:endParaRPr lang="en-US" altLang="ko-KR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dirty="0" smtClean="0"/>
              <a:t>출현</a:t>
            </a:r>
            <a:r>
              <a:rPr lang="en-US" altLang="ko-KR" dirty="0" smtClean="0"/>
              <a:t>(Innovation Trigger) 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상품의 시제품을 알리거나 어떠한 이벤트를 벌여 기술의 가능성을 알리는 단계로 기술의 성숙도는 낮음 </a:t>
            </a:r>
          </a:p>
          <a:p>
            <a:pPr eaLnBrk="1" hangingPunct="1"/>
            <a:r>
              <a:rPr lang="ko-KR" altLang="en-US" dirty="0" smtClean="0"/>
              <a:t>기대 과장</a:t>
            </a:r>
            <a:r>
              <a:rPr lang="en-US" altLang="ko-KR" dirty="0" smtClean="0"/>
              <a:t>(Inflated Expectations) 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언론에 큰 반향을 일으켜 갑자기 기술에 대한 평판이 과장되는 단계</a:t>
            </a:r>
          </a:p>
          <a:p>
            <a:pPr eaLnBrk="1" hangingPunct="1"/>
            <a:r>
              <a:rPr lang="ko-KR" altLang="en-US" dirty="0" smtClean="0"/>
              <a:t>실망</a:t>
            </a:r>
            <a:r>
              <a:rPr lang="en-US" altLang="ko-KR" dirty="0" smtClean="0"/>
              <a:t>(Trough of Disillusionment) 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언론에서 떠들었던 것이 사실 과장이었다는 것을 인식하는 단계 </a:t>
            </a:r>
          </a:p>
          <a:p>
            <a:pPr eaLnBrk="1" hangingPunct="1"/>
            <a:r>
              <a:rPr lang="ko-KR" altLang="en-US" dirty="0" smtClean="0"/>
              <a:t>점진 수용</a:t>
            </a:r>
            <a:r>
              <a:rPr lang="en-US" altLang="ko-KR" dirty="0" smtClean="0"/>
              <a:t>(Slope of Enlightenment) 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언론에 노출되는 정도는 극히 적어지나 기술을 수용해 효용성과 실제적인 적용에 대해서 이해하는 단계</a:t>
            </a:r>
          </a:p>
          <a:p>
            <a:pPr eaLnBrk="1" hangingPunct="1"/>
            <a:r>
              <a:rPr lang="ko-KR" altLang="en-US" dirty="0" smtClean="0"/>
              <a:t>안정화</a:t>
            </a:r>
            <a:r>
              <a:rPr lang="en-US" altLang="ko-KR" dirty="0" smtClean="0"/>
              <a:t>(Plateau of Productivity)/</a:t>
            </a:r>
            <a:r>
              <a:rPr lang="ko-KR" altLang="en-US" dirty="0" smtClean="0"/>
              <a:t>보급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기술이 널리 알려지고 받아들여지며 점점 안정화 되어가고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세대 혹은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세대로 진화하는 단계 </a:t>
            </a:r>
          </a:p>
          <a:p>
            <a:pPr eaLnBrk="1" hangingPunct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850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99391-2F99-4084-B3BD-E7194151649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915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0758F-7F8D-490A-9DD4-367D0D8BFC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891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ECBEB-8EA8-4D09-9210-7ABB4B996F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611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052513"/>
            <a:ext cx="4038600" cy="24606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665538"/>
            <a:ext cx="4038600" cy="24606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92944-2AD9-493F-BE7B-F3FE865A6C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096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0000"/>
              </a:buClr>
              <a:buFont typeface="굴림" pitchFamily="50" charset="-127"/>
              <a:buChar char="♥"/>
              <a:defRPr sz="2400"/>
            </a:lvl1pPr>
            <a:lvl2pPr>
              <a:buClr>
                <a:srgbClr val="FF33CC"/>
              </a:buClr>
              <a:buFont typeface="굴림" pitchFamily="50" charset="-127"/>
              <a:buChar char="♦"/>
              <a:defRPr sz="2000"/>
            </a:lvl2pPr>
            <a:lvl3pPr>
              <a:buClr>
                <a:srgbClr val="00B050"/>
              </a:buClr>
              <a:buFont typeface="굴림" pitchFamily="50" charset="-127"/>
              <a:buChar char="♣"/>
              <a:defRPr sz="1800"/>
            </a:lvl3pPr>
            <a:lvl4pPr>
              <a:buClr>
                <a:srgbClr val="0070C0"/>
              </a:buClr>
              <a:buFont typeface="굴림" pitchFamily="50" charset="-127"/>
              <a:buChar char="♠"/>
              <a:defRPr sz="1600"/>
            </a:lvl4pPr>
            <a:lvl5pPr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A9B1C-8B88-4CD3-8393-6CC02DA78F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133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7B0AC-A804-4CC3-AAB2-706EB0F9F9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229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1D72D-208C-4A47-AC86-2932872306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151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8CAAC-B049-472D-A943-EE3E978588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797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3F0A3-71C0-438B-8B5F-C60FE7FCEA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349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8D34C-E037-4553-B3DF-1B3F1FFB15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595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6F1EF-CEE2-4C20-B816-CFB56A4AD8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23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9F437-8CB2-438E-A8EC-9E9CD65865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661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01FD7F9-6E2C-46DF-9A2F-0E50CFD506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FF0000"/>
        </a:buClr>
        <a:buFont typeface="굴림" panose="020B0600000101010101" pitchFamily="50" charset="-127"/>
        <a:buChar char="♥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FF33CC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50"/>
        </a:buClr>
        <a:buFont typeface="굴림" panose="020B0600000101010101" pitchFamily="50" charset="-127"/>
        <a:buChar char="♣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Tx/>
        <a:buFont typeface="굴림" panose="020B0600000101010101" pitchFamily="50" charset="-127"/>
        <a:buChar char="♠"/>
        <a:defRPr kumimoji="1" sz="1600">
          <a:solidFill>
            <a:schemeClr val="tx1"/>
          </a:solidFill>
          <a:latin typeface="+mn-lt"/>
          <a:ea typeface="+mn-ea"/>
        </a:defRPr>
      </a:lvl4pPr>
      <a:lvl5pPr marL="1872000" indent="-2160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wmf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wmf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Introduction</a:t>
            </a:r>
            <a:endParaRPr lang="ko-KR" alt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Digital</a:t>
            </a:r>
            <a:r>
              <a:rPr lang="ko-KR" altLang="en-US" dirty="0" smtClean="0"/>
              <a:t> </a:t>
            </a:r>
            <a:r>
              <a:rPr lang="en-US" altLang="ko-KR" dirty="0"/>
              <a:t>Business Technology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fld id="{F098B526-77BB-4C4C-85C2-02D03A3B7BEB}" type="slidenum">
              <a:rPr lang="ko-KR" altLang="en-US" smtClean="0"/>
              <a:pPr algn="l" eaLnBrk="1" hangingPunct="1"/>
              <a:t>10</a:t>
            </a:fld>
            <a:r>
              <a:rPr lang="en-US" altLang="ko-KR"/>
              <a:t>/19</a:t>
            </a:r>
          </a:p>
        </p:txBody>
      </p:sp>
      <p:pic>
        <p:nvPicPr>
          <p:cNvPr id="11267" name="Picture 2" descr="04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" b="18040"/>
          <a:stretch>
            <a:fillRect/>
          </a:stretch>
        </p:blipFill>
        <p:spPr bwMode="auto">
          <a:xfrm>
            <a:off x="0" y="620713"/>
            <a:ext cx="88201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3"/>
          <p:cNvSpPr>
            <a:spLocks noChangeArrowheads="1"/>
          </p:cNvSpPr>
          <p:nvPr/>
        </p:nvSpPr>
        <p:spPr bwMode="black">
          <a:xfrm>
            <a:off x="250825" y="100013"/>
            <a:ext cx="85121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en-US" sz="1600">
                <a:latin typeface="HY견고딕" pitchFamily="18" charset="-127"/>
                <a:ea typeface="HY견고딕" pitchFamily="18" charset="-127"/>
              </a:rPr>
              <a:t>A General summary of the development model</a:t>
            </a:r>
            <a:endParaRPr lang="ko-KR" altLang="en-US" sz="16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11188" y="571500"/>
            <a:ext cx="8151812" cy="5175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>
                <a:latin typeface="HY견고딕" pitchFamily="18" charset="-127"/>
                <a:ea typeface="HY견고딕" pitchFamily="18" charset="-127"/>
              </a:rPr>
              <a:t>The social assimilation of technological revolutions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>
                <a:latin typeface="HY견고딕" pitchFamily="18" charset="-127"/>
                <a:ea typeface="HY견고딕" pitchFamily="18" charset="-127"/>
              </a:rPr>
              <a:t> breaks each great surge of development in half </a:t>
            </a:r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1270" name="Picture 5" descr="그림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750888"/>
            <a:ext cx="27463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1100"/>
            <a:ext cx="8001000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1909763" y="1412875"/>
            <a:ext cx="1835150" cy="395288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4752975" y="1412875"/>
            <a:ext cx="1835150" cy="395288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1727200" y="4941888"/>
            <a:ext cx="1389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economic and</a:t>
            </a:r>
          </a:p>
          <a:p>
            <a:r>
              <a:rPr lang="en-US" altLang="ko-KR" sz="1200"/>
              <a:t>social polarization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156325" y="3068638"/>
            <a:ext cx="2987675" cy="191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1200">
                <a:sym typeface="Wingdings" pitchFamily="2" charset="2"/>
              </a:rPr>
              <a:t> </a:t>
            </a:r>
            <a:r>
              <a:rPr lang="en-US" altLang="ko-KR" sz="1200"/>
              <a:t>approaching maturity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1200">
                <a:sym typeface="Wingdings" pitchFamily="2" charset="2"/>
              </a:rPr>
              <a:t> </a:t>
            </a:r>
            <a:r>
              <a:rPr lang="en-US" altLang="ko-KR" sz="1200"/>
              <a:t>restricting the growth</a:t>
            </a:r>
          </a:p>
          <a:p>
            <a:r>
              <a:rPr lang="en-US" altLang="ko-KR" sz="1200"/>
              <a:t>    (of productivity, markets and profits</a:t>
            </a:r>
          </a:p>
          <a:p>
            <a:endParaRPr lang="en-US" altLang="ko-KR" sz="1200">
              <a:sym typeface="Wingdings" pitchFamily="2" charset="2"/>
            </a:endParaRPr>
          </a:p>
          <a:p>
            <a:r>
              <a:rPr lang="en-US" altLang="ko-KR" sz="1200">
                <a:sym typeface="Wingdings" pitchFamily="2" charset="2"/>
              </a:rPr>
              <a:t> </a:t>
            </a:r>
            <a:r>
              <a:rPr lang="en-US" altLang="ko-KR" sz="1200"/>
              <a:t>social and political unrest conditions</a:t>
            </a:r>
          </a:p>
          <a:p>
            <a:endParaRPr lang="en-US" altLang="ko-KR" sz="1200">
              <a:sym typeface="Wingdings" pitchFamily="2" charset="2"/>
            </a:endParaRPr>
          </a:p>
          <a:p>
            <a:r>
              <a:rPr lang="en-US" altLang="ko-KR" sz="1200">
                <a:sym typeface="Wingdings" pitchFamily="2" charset="2"/>
              </a:rPr>
              <a:t> </a:t>
            </a:r>
            <a:r>
              <a:rPr lang="en-US" altLang="ko-KR" sz="1200"/>
              <a:t>migration of markets</a:t>
            </a:r>
          </a:p>
          <a:p>
            <a:r>
              <a:rPr lang="en-US" altLang="ko-KR" sz="1200">
                <a:sym typeface="Wingdings" pitchFamily="2" charset="2"/>
              </a:rPr>
              <a:t> </a:t>
            </a:r>
            <a:r>
              <a:rPr lang="en-US" altLang="ko-KR" sz="1200"/>
              <a:t>production activities to the peripheries</a:t>
            </a:r>
          </a:p>
          <a:p>
            <a:endParaRPr lang="en-US" altLang="ko-KR" sz="1200">
              <a:sym typeface="Wingdings" pitchFamily="2" charset="2"/>
            </a:endParaRPr>
          </a:p>
          <a:p>
            <a:r>
              <a:rPr lang="en-US" altLang="ko-KR" sz="1200">
                <a:sym typeface="Wingdings" pitchFamily="2" charset="2"/>
              </a:rPr>
              <a:t> </a:t>
            </a:r>
            <a:r>
              <a:rPr lang="en-US" altLang="ko-KR" sz="1200"/>
              <a:t>search for new technologies</a:t>
            </a:r>
          </a:p>
        </p:txBody>
      </p:sp>
    </p:spTree>
    <p:extLst>
      <p:ext uri="{BB962C8B-B14F-4D97-AF65-F5344CB8AC3E}">
        <p14:creationId xmlns:p14="http://schemas.microsoft.com/office/powerpoint/2010/main" val="24235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fld id="{356BECF9-9069-4CD9-9328-8EE2820AC0E3}" type="slidenum">
              <a:rPr lang="ko-KR" altLang="en-US" smtClean="0"/>
              <a:pPr algn="l" eaLnBrk="1" hangingPunct="1"/>
              <a:t>11</a:t>
            </a:fld>
            <a:r>
              <a:rPr lang="en-US" altLang="ko-KR"/>
              <a:t>/19</a:t>
            </a:r>
          </a:p>
        </p:txBody>
      </p:sp>
      <p:pic>
        <p:nvPicPr>
          <p:cNvPr id="12291" name="Picture 2" descr="04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" b="18040"/>
          <a:stretch>
            <a:fillRect/>
          </a:stretch>
        </p:blipFill>
        <p:spPr bwMode="auto">
          <a:xfrm>
            <a:off x="0" y="620713"/>
            <a:ext cx="88201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3"/>
          <p:cNvSpPr>
            <a:spLocks noChangeArrowheads="1"/>
          </p:cNvSpPr>
          <p:nvPr/>
        </p:nvSpPr>
        <p:spPr bwMode="black">
          <a:xfrm>
            <a:off x="250825" y="100013"/>
            <a:ext cx="85121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The role of the major technology bubbles</a:t>
            </a:r>
          </a:p>
        </p:txBody>
      </p:sp>
      <p:pic>
        <p:nvPicPr>
          <p:cNvPr id="12293" name="Picture 5" descr="그림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750888"/>
            <a:ext cx="27463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11188" y="773113"/>
            <a:ext cx="8151812" cy="2746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sz="1200">
                <a:latin typeface="HY견고딕" pitchFamily="18" charset="-127"/>
                <a:ea typeface="HY견고딕" pitchFamily="18" charset="-127"/>
              </a:rPr>
              <a:t>Parallel surges with major bubbles, Golden Ages and approximate dates of Turning Points </a:t>
            </a:r>
            <a:endParaRPr lang="ko-KR" altLang="en-US" sz="120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295" name="Group 9"/>
          <p:cNvGrpSpPr>
            <a:grpSpLocks/>
          </p:cNvGrpSpPr>
          <p:nvPr/>
        </p:nvGrpSpPr>
        <p:grpSpPr bwMode="auto">
          <a:xfrm>
            <a:off x="179512" y="1304925"/>
            <a:ext cx="8784976" cy="5324475"/>
            <a:chOff x="0" y="864"/>
            <a:chExt cx="5760" cy="3132"/>
          </a:xfrm>
        </p:grpSpPr>
        <p:pic>
          <p:nvPicPr>
            <p:cNvPr id="1229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4"/>
              <a:ext cx="5760" cy="3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0" name="Rectangle 8"/>
            <p:cNvSpPr>
              <a:spLocks noChangeArrowheads="1"/>
            </p:cNvSpPr>
            <p:nvPr/>
          </p:nvSpPr>
          <p:spPr bwMode="auto">
            <a:xfrm>
              <a:off x="0" y="379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296" name="Text Box 19"/>
          <p:cNvSpPr txBox="1">
            <a:spLocks noChangeArrowheads="1"/>
          </p:cNvSpPr>
          <p:nvPr/>
        </p:nvSpPr>
        <p:spPr bwMode="auto">
          <a:xfrm>
            <a:off x="7345363" y="3032125"/>
            <a:ext cx="1120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Golden Age</a:t>
            </a:r>
          </a:p>
        </p:txBody>
      </p:sp>
      <p:sp>
        <p:nvSpPr>
          <p:cNvPr id="12297" name="Text Box 20"/>
          <p:cNvSpPr txBox="1">
            <a:spLocks noChangeArrowheads="1"/>
          </p:cNvSpPr>
          <p:nvPr/>
        </p:nvSpPr>
        <p:spPr bwMode="auto">
          <a:xfrm>
            <a:off x="7345363" y="4545013"/>
            <a:ext cx="1120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Golden Age</a:t>
            </a:r>
          </a:p>
        </p:txBody>
      </p:sp>
      <p:sp>
        <p:nvSpPr>
          <p:cNvPr id="12298" name="Text Box 21"/>
          <p:cNvSpPr txBox="1">
            <a:spLocks noChangeArrowheads="1"/>
          </p:cNvSpPr>
          <p:nvPr/>
        </p:nvSpPr>
        <p:spPr bwMode="auto">
          <a:xfrm>
            <a:off x="7345363" y="3752850"/>
            <a:ext cx="10620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CC0000"/>
                </a:solidFill>
              </a:rPr>
              <a:t>Gilded Age</a:t>
            </a:r>
          </a:p>
        </p:txBody>
      </p:sp>
    </p:spTree>
    <p:extLst>
      <p:ext uri="{BB962C8B-B14F-4D97-AF65-F5344CB8AC3E}">
        <p14:creationId xmlns:p14="http://schemas.microsoft.com/office/powerpoint/2010/main" val="391998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42875"/>
            <a:ext cx="8856984" cy="642938"/>
          </a:xfrm>
        </p:spPr>
        <p:txBody>
          <a:bodyPr/>
          <a:lstStyle/>
          <a:p>
            <a:pPr eaLnBrk="1" hangingPunct="1"/>
            <a:r>
              <a:rPr lang="en-US" altLang="ko-KR" sz="2800" b="1" dirty="0" smtClean="0"/>
              <a:t>Gartner's </a:t>
            </a:r>
            <a:r>
              <a:rPr lang="en-US" altLang="ko-KR" sz="2800" b="1" dirty="0"/>
              <a:t>Hype </a:t>
            </a:r>
            <a:r>
              <a:rPr lang="en-US" altLang="ko-KR" sz="2800" b="1" dirty="0" smtClean="0"/>
              <a:t>Cycle for </a:t>
            </a:r>
            <a:r>
              <a:rPr lang="en-US" altLang="ko-KR" sz="2800" b="1" dirty="0"/>
              <a:t>Emerging Tech, 2022 </a:t>
            </a:r>
            <a:endParaRPr lang="en-US" altLang="ko-KR" sz="2800" b="1" dirty="0" smtClean="0"/>
          </a:p>
        </p:txBody>
      </p:sp>
      <p:pic>
        <p:nvPicPr>
          <p:cNvPr id="8" name="Picture 0"/>
          <p:cNvPicPr>
            <a:picLocks noGrp="1" noChangeAspect="1"/>
          </p:cNvPicPr>
          <p:nvPr>
            <p:ph idx="1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827584" y="785813"/>
            <a:ext cx="7776864" cy="589225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766134"/>
            <a:ext cx="8712968" cy="59119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22" y="785813"/>
            <a:ext cx="8992287" cy="589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1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en-US" altLang="ko-KR" dirty="0" smtClean="0"/>
              <a:t>Themes in the Hype Cycle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908050"/>
            <a:ext cx="8856984" cy="5218113"/>
          </a:xfrm>
        </p:spPr>
        <p:txBody>
          <a:bodyPr/>
          <a:lstStyle/>
          <a:p>
            <a:r>
              <a:rPr lang="en-US" altLang="ko-KR" dirty="0"/>
              <a:t>Evolving/expanding immersive </a:t>
            </a:r>
            <a:r>
              <a:rPr lang="en-US" altLang="ko-KR" dirty="0" smtClean="0"/>
              <a:t>experiences</a:t>
            </a:r>
          </a:p>
          <a:p>
            <a:pPr lvl="1"/>
            <a:r>
              <a:rPr lang="en-US" altLang="ko-KR" dirty="0"/>
              <a:t>Digital twin of the </a:t>
            </a:r>
            <a:r>
              <a:rPr lang="en-US" altLang="ko-KR" dirty="0" smtClean="0"/>
              <a:t>customer, Decentralized identity, Digital humans</a:t>
            </a:r>
          </a:p>
          <a:p>
            <a:pPr lvl="1"/>
            <a:r>
              <a:rPr lang="en-US" altLang="ko-KR" dirty="0" smtClean="0"/>
              <a:t>Internal talent marketplaces, </a:t>
            </a:r>
            <a:r>
              <a:rPr lang="en-US" altLang="ko-KR" dirty="0" err="1" smtClean="0"/>
              <a:t>Metaverse</a:t>
            </a:r>
            <a:r>
              <a:rPr lang="en-US" altLang="ko-KR" dirty="0"/>
              <a:t>, </a:t>
            </a:r>
            <a:r>
              <a:rPr lang="en-US" altLang="ko-KR" dirty="0" smtClean="0"/>
              <a:t>Non-fungible token(NFT)</a:t>
            </a:r>
          </a:p>
          <a:p>
            <a:pPr lvl="1"/>
            <a:r>
              <a:rPr lang="en-US" altLang="ko-KR" dirty="0" err="1" smtClean="0"/>
              <a:t>Superapp</a:t>
            </a:r>
            <a:r>
              <a:rPr lang="en-US" altLang="ko-KR" dirty="0"/>
              <a:t>, </a:t>
            </a:r>
            <a:r>
              <a:rPr lang="en-US" altLang="ko-KR" dirty="0" smtClean="0"/>
              <a:t>Web3</a:t>
            </a:r>
          </a:p>
          <a:p>
            <a:r>
              <a:rPr lang="en-US" altLang="ko-KR" dirty="0" smtClean="0"/>
              <a:t>Accelerated </a:t>
            </a:r>
            <a:r>
              <a:rPr lang="en-US" altLang="ko-KR" dirty="0"/>
              <a:t>AI </a:t>
            </a:r>
            <a:r>
              <a:rPr lang="en-US" altLang="ko-KR" dirty="0" smtClean="0"/>
              <a:t>automation</a:t>
            </a:r>
          </a:p>
          <a:p>
            <a:pPr lvl="1"/>
            <a:r>
              <a:rPr lang="en-US" altLang="ko-KR" dirty="0"/>
              <a:t>Autonomic systems, </a:t>
            </a:r>
            <a:r>
              <a:rPr lang="en-US" altLang="ko-KR" dirty="0" smtClean="0"/>
              <a:t>Causal AI, Foundation models</a:t>
            </a:r>
          </a:p>
          <a:p>
            <a:pPr lvl="1"/>
            <a:r>
              <a:rPr lang="en-US" altLang="ko-KR" dirty="0" smtClean="0"/>
              <a:t>Generative </a:t>
            </a:r>
            <a:r>
              <a:rPr lang="en-US" altLang="ko-KR" dirty="0"/>
              <a:t>design </a:t>
            </a:r>
            <a:r>
              <a:rPr lang="en-US" altLang="ko-KR" dirty="0" smtClean="0"/>
              <a:t>AI</a:t>
            </a:r>
            <a:r>
              <a:rPr lang="en-US" altLang="ko-KR" dirty="0"/>
              <a:t>, </a:t>
            </a:r>
            <a:r>
              <a:rPr lang="en-US" altLang="ko-KR" dirty="0" smtClean="0"/>
              <a:t>Machine </a:t>
            </a:r>
            <a:r>
              <a:rPr lang="en-US" altLang="ko-KR" dirty="0"/>
              <a:t>learning code </a:t>
            </a:r>
            <a:r>
              <a:rPr lang="en-US" altLang="ko-KR" dirty="0" smtClean="0"/>
              <a:t>generation</a:t>
            </a:r>
          </a:p>
          <a:p>
            <a:r>
              <a:rPr lang="en-US" altLang="ko-KR" dirty="0" smtClean="0"/>
              <a:t>Optimized </a:t>
            </a:r>
            <a:r>
              <a:rPr lang="en-US" altLang="ko-KR" dirty="0"/>
              <a:t>technologist </a:t>
            </a:r>
            <a:r>
              <a:rPr lang="en-US" altLang="ko-KR" dirty="0" smtClean="0"/>
              <a:t>delivery</a:t>
            </a:r>
          </a:p>
          <a:p>
            <a:pPr lvl="1"/>
            <a:r>
              <a:rPr lang="en-US" altLang="ko-KR" dirty="0"/>
              <a:t>Cloud data ecosystems, </a:t>
            </a:r>
            <a:r>
              <a:rPr lang="en-US" altLang="ko-KR" dirty="0" smtClean="0"/>
              <a:t>Augmented </a:t>
            </a:r>
            <a:r>
              <a:rPr lang="en-US" altLang="ko-KR" dirty="0" err="1" smtClean="0"/>
              <a:t>FinOps</a:t>
            </a:r>
            <a:r>
              <a:rPr lang="en-US" altLang="ko-KR" dirty="0"/>
              <a:t>, </a:t>
            </a:r>
            <a:r>
              <a:rPr lang="en-US" altLang="ko-KR" dirty="0" smtClean="0"/>
              <a:t>Cloud sustainability</a:t>
            </a:r>
          </a:p>
          <a:p>
            <a:pPr lvl="1"/>
            <a:r>
              <a:rPr lang="en-US" altLang="ko-KR" dirty="0"/>
              <a:t>Computational storage, </a:t>
            </a:r>
            <a:r>
              <a:rPr lang="en-US" altLang="ko-KR" dirty="0" smtClean="0"/>
              <a:t>Cybersecurity </a:t>
            </a:r>
            <a:r>
              <a:rPr lang="en-US" altLang="ko-KR" dirty="0"/>
              <a:t>mesh </a:t>
            </a:r>
            <a:r>
              <a:rPr lang="en-US" altLang="ko-KR" dirty="0" smtClean="0"/>
              <a:t>architecture</a:t>
            </a:r>
            <a:endParaRPr lang="en-US" altLang="ko-KR" dirty="0"/>
          </a:p>
          <a:p>
            <a:pPr lvl="1"/>
            <a:r>
              <a:rPr lang="en-US" altLang="ko-KR" dirty="0"/>
              <a:t>Data </a:t>
            </a:r>
            <a:r>
              <a:rPr lang="en-US" altLang="ko-KR" dirty="0" smtClean="0"/>
              <a:t>observability, Dynamic risk governance, Industry cloud platforms</a:t>
            </a:r>
          </a:p>
          <a:p>
            <a:pPr lvl="1"/>
            <a:r>
              <a:rPr lang="en-US" altLang="ko-KR" dirty="0" smtClean="0"/>
              <a:t>Minimum </a:t>
            </a:r>
            <a:r>
              <a:rPr lang="en-US" altLang="ko-KR" dirty="0"/>
              <a:t>viable architecture, </a:t>
            </a:r>
            <a:r>
              <a:rPr lang="en-US" altLang="ko-KR" dirty="0" smtClean="0"/>
              <a:t>Observability-driven development</a:t>
            </a:r>
          </a:p>
          <a:p>
            <a:pPr lvl="1"/>
            <a:r>
              <a:rPr lang="en-US" altLang="ko-KR" dirty="0"/>
              <a:t>Open Telemetry, </a:t>
            </a:r>
            <a:r>
              <a:rPr lang="en-US" altLang="ko-KR" dirty="0" smtClean="0"/>
              <a:t>Platform </a:t>
            </a:r>
            <a:r>
              <a:rPr lang="en-US" altLang="ko-KR" dirty="0"/>
              <a:t>engineering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 Cycle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76" y="1052513"/>
            <a:ext cx="8147248" cy="54287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5" y="1052513"/>
            <a:ext cx="8652605" cy="54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28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Hype Cycle</a:t>
            </a:r>
            <a:endParaRPr lang="ko-KR" altLang="en-US" dirty="0" smtClean="0"/>
          </a:p>
        </p:txBody>
      </p:sp>
      <p:grpSp>
        <p:nvGrpSpPr>
          <p:cNvPr id="14339" name="Group 30"/>
          <p:cNvGrpSpPr>
            <a:grpSpLocks/>
          </p:cNvGrpSpPr>
          <p:nvPr/>
        </p:nvGrpSpPr>
        <p:grpSpPr bwMode="auto">
          <a:xfrm>
            <a:off x="684213" y="1125538"/>
            <a:ext cx="8062912" cy="4846638"/>
            <a:chOff x="431" y="709"/>
            <a:chExt cx="5079" cy="3053"/>
          </a:xfrm>
        </p:grpSpPr>
        <p:grpSp>
          <p:nvGrpSpPr>
            <p:cNvPr id="14341" name="Group 7"/>
            <p:cNvGrpSpPr>
              <a:grpSpLocks/>
            </p:cNvGrpSpPr>
            <p:nvPr/>
          </p:nvGrpSpPr>
          <p:grpSpPr bwMode="auto">
            <a:xfrm>
              <a:off x="793" y="935"/>
              <a:ext cx="4219" cy="2495"/>
              <a:chOff x="793" y="754"/>
              <a:chExt cx="4037" cy="2495"/>
            </a:xfrm>
          </p:grpSpPr>
          <p:sp>
            <p:nvSpPr>
              <p:cNvPr id="14358" name="Line 4"/>
              <p:cNvSpPr>
                <a:spLocks noChangeShapeType="1"/>
              </p:cNvSpPr>
              <p:nvPr/>
            </p:nvSpPr>
            <p:spPr bwMode="auto">
              <a:xfrm>
                <a:off x="793" y="3249"/>
                <a:ext cx="40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59" name="Line 6"/>
              <p:cNvSpPr>
                <a:spLocks noChangeShapeType="1"/>
              </p:cNvSpPr>
              <p:nvPr/>
            </p:nvSpPr>
            <p:spPr bwMode="auto">
              <a:xfrm flipV="1">
                <a:off x="793" y="754"/>
                <a:ext cx="0" cy="24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342" name="Text Box 8"/>
            <p:cNvSpPr txBox="1">
              <a:spLocks noChangeArrowheads="1"/>
            </p:cNvSpPr>
            <p:nvPr/>
          </p:nvSpPr>
          <p:spPr bwMode="auto">
            <a:xfrm>
              <a:off x="431" y="709"/>
              <a:ext cx="5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ko-KR" altLang="en-US" dirty="0" smtClean="0"/>
                <a:t>기대</a:t>
              </a:r>
              <a:endParaRPr lang="ko-KR" altLang="en-US" dirty="0"/>
            </a:p>
          </p:txBody>
        </p:sp>
        <p:sp>
          <p:nvSpPr>
            <p:cNvPr id="14343" name="Text Box 9"/>
            <p:cNvSpPr txBox="1">
              <a:spLocks noChangeArrowheads="1"/>
            </p:cNvSpPr>
            <p:nvPr/>
          </p:nvSpPr>
          <p:spPr bwMode="auto">
            <a:xfrm>
              <a:off x="5057" y="3294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ko-KR" altLang="en-US"/>
                <a:t>시간</a:t>
              </a:r>
            </a:p>
          </p:txBody>
        </p:sp>
        <p:sp>
          <p:nvSpPr>
            <p:cNvPr id="14344" name="Rectangle 15"/>
            <p:cNvSpPr>
              <a:spLocks noChangeArrowheads="1"/>
            </p:cNvSpPr>
            <p:nvPr/>
          </p:nvSpPr>
          <p:spPr bwMode="auto">
            <a:xfrm>
              <a:off x="703" y="3544"/>
              <a:ext cx="37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1600"/>
                <a:t>출현</a:t>
              </a:r>
            </a:p>
          </p:txBody>
        </p:sp>
        <p:sp>
          <p:nvSpPr>
            <p:cNvPr id="14345" name="Rectangle 17"/>
            <p:cNvSpPr>
              <a:spLocks noChangeArrowheads="1"/>
            </p:cNvSpPr>
            <p:nvPr/>
          </p:nvSpPr>
          <p:spPr bwMode="auto">
            <a:xfrm>
              <a:off x="1601" y="3547"/>
              <a:ext cx="4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1600" dirty="0" smtClean="0"/>
                <a:t>과장 </a:t>
              </a:r>
              <a:endParaRPr lang="ko-KR" altLang="en-US" sz="1600" dirty="0"/>
            </a:p>
          </p:txBody>
        </p:sp>
        <p:sp>
          <p:nvSpPr>
            <p:cNvPr id="14346" name="Rectangle 18"/>
            <p:cNvSpPr>
              <a:spLocks noChangeArrowheads="1"/>
            </p:cNvSpPr>
            <p:nvPr/>
          </p:nvSpPr>
          <p:spPr bwMode="auto">
            <a:xfrm>
              <a:off x="2312" y="3550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1600" dirty="0"/>
                <a:t>실망</a:t>
              </a:r>
            </a:p>
          </p:txBody>
        </p:sp>
        <p:grpSp>
          <p:nvGrpSpPr>
            <p:cNvPr id="14347" name="Group 23"/>
            <p:cNvGrpSpPr>
              <a:grpSpLocks/>
            </p:cNvGrpSpPr>
            <p:nvPr/>
          </p:nvGrpSpPr>
          <p:grpSpPr bwMode="auto">
            <a:xfrm>
              <a:off x="2501" y="2432"/>
              <a:ext cx="2524" cy="953"/>
              <a:chOff x="2397" y="2440"/>
              <a:chExt cx="2524" cy="899"/>
            </a:xfrm>
          </p:grpSpPr>
          <p:sp>
            <p:nvSpPr>
              <p:cNvPr id="14356" name="Freeform 16"/>
              <p:cNvSpPr>
                <a:spLocks/>
              </p:cNvSpPr>
              <p:nvPr/>
            </p:nvSpPr>
            <p:spPr bwMode="auto">
              <a:xfrm>
                <a:off x="2397" y="2440"/>
                <a:ext cx="483" cy="899"/>
              </a:xfrm>
              <a:custGeom>
                <a:avLst/>
                <a:gdLst>
                  <a:gd name="T0" fmla="*/ 0 w 363"/>
                  <a:gd name="T1" fmla="*/ 0 h 454"/>
                  <a:gd name="T2" fmla="*/ 4958 w 363"/>
                  <a:gd name="T3" fmla="*/ 1936529 h 454"/>
                  <a:gd name="T4" fmla="*/ 7433 w 363"/>
                  <a:gd name="T5" fmla="*/ 3237760 h 454"/>
                  <a:gd name="T6" fmla="*/ 12382 w 363"/>
                  <a:gd name="T7" fmla="*/ 5175814 h 454"/>
                  <a:gd name="T8" fmla="*/ 19816 w 363"/>
                  <a:gd name="T9" fmla="*/ 6470004 h 4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3"/>
                  <a:gd name="T16" fmla="*/ 0 h 454"/>
                  <a:gd name="T17" fmla="*/ 363 w 363"/>
                  <a:gd name="T18" fmla="*/ 454 h 4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3" h="454">
                    <a:moveTo>
                      <a:pt x="0" y="0"/>
                    </a:moveTo>
                    <a:cubicBezTo>
                      <a:pt x="34" y="49"/>
                      <a:pt x="68" y="98"/>
                      <a:pt x="91" y="136"/>
                    </a:cubicBezTo>
                    <a:cubicBezTo>
                      <a:pt x="114" y="174"/>
                      <a:pt x="113" y="189"/>
                      <a:pt x="136" y="227"/>
                    </a:cubicBezTo>
                    <a:cubicBezTo>
                      <a:pt x="159" y="265"/>
                      <a:pt x="189" y="325"/>
                      <a:pt x="227" y="363"/>
                    </a:cubicBezTo>
                    <a:cubicBezTo>
                      <a:pt x="265" y="401"/>
                      <a:pt x="314" y="427"/>
                      <a:pt x="363" y="45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57" name="Freeform 19"/>
              <p:cNvSpPr>
                <a:spLocks/>
              </p:cNvSpPr>
              <p:nvPr/>
            </p:nvSpPr>
            <p:spPr bwMode="auto">
              <a:xfrm>
                <a:off x="2699" y="2614"/>
                <a:ext cx="2222" cy="605"/>
              </a:xfrm>
              <a:custGeom>
                <a:avLst/>
                <a:gdLst>
                  <a:gd name="T0" fmla="*/ 0 w 2222"/>
                  <a:gd name="T1" fmla="*/ 544 h 605"/>
                  <a:gd name="T2" fmla="*/ 136 w 2222"/>
                  <a:gd name="T3" fmla="*/ 590 h 605"/>
                  <a:gd name="T4" fmla="*/ 453 w 2222"/>
                  <a:gd name="T5" fmla="*/ 590 h 605"/>
                  <a:gd name="T6" fmla="*/ 726 w 2222"/>
                  <a:gd name="T7" fmla="*/ 590 h 605"/>
                  <a:gd name="T8" fmla="*/ 1179 w 2222"/>
                  <a:gd name="T9" fmla="*/ 590 h 605"/>
                  <a:gd name="T10" fmla="*/ 1497 w 2222"/>
                  <a:gd name="T11" fmla="*/ 499 h 605"/>
                  <a:gd name="T12" fmla="*/ 1724 w 2222"/>
                  <a:gd name="T13" fmla="*/ 363 h 605"/>
                  <a:gd name="T14" fmla="*/ 2041 w 2222"/>
                  <a:gd name="T15" fmla="*/ 136 h 605"/>
                  <a:gd name="T16" fmla="*/ 2177 w 2222"/>
                  <a:gd name="T17" fmla="*/ 45 h 605"/>
                  <a:gd name="T18" fmla="*/ 2222 w 2222"/>
                  <a:gd name="T19" fmla="*/ 0 h 60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222"/>
                  <a:gd name="T31" fmla="*/ 0 h 605"/>
                  <a:gd name="T32" fmla="*/ 2222 w 2222"/>
                  <a:gd name="T33" fmla="*/ 605 h 60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222" h="605">
                    <a:moveTo>
                      <a:pt x="0" y="544"/>
                    </a:moveTo>
                    <a:cubicBezTo>
                      <a:pt x="30" y="563"/>
                      <a:pt x="61" y="582"/>
                      <a:pt x="136" y="590"/>
                    </a:cubicBezTo>
                    <a:cubicBezTo>
                      <a:pt x="211" y="598"/>
                      <a:pt x="355" y="590"/>
                      <a:pt x="453" y="590"/>
                    </a:cubicBezTo>
                    <a:cubicBezTo>
                      <a:pt x="551" y="590"/>
                      <a:pt x="605" y="590"/>
                      <a:pt x="726" y="590"/>
                    </a:cubicBezTo>
                    <a:cubicBezTo>
                      <a:pt x="847" y="590"/>
                      <a:pt x="1051" y="605"/>
                      <a:pt x="1179" y="590"/>
                    </a:cubicBezTo>
                    <a:cubicBezTo>
                      <a:pt x="1307" y="575"/>
                      <a:pt x="1406" y="537"/>
                      <a:pt x="1497" y="499"/>
                    </a:cubicBezTo>
                    <a:cubicBezTo>
                      <a:pt x="1588" y="461"/>
                      <a:pt x="1633" y="423"/>
                      <a:pt x="1724" y="363"/>
                    </a:cubicBezTo>
                    <a:cubicBezTo>
                      <a:pt x="1815" y="303"/>
                      <a:pt x="1966" y="189"/>
                      <a:pt x="2041" y="136"/>
                    </a:cubicBezTo>
                    <a:cubicBezTo>
                      <a:pt x="2116" y="83"/>
                      <a:pt x="2147" y="68"/>
                      <a:pt x="2177" y="45"/>
                    </a:cubicBezTo>
                    <a:cubicBezTo>
                      <a:pt x="2207" y="22"/>
                      <a:pt x="2214" y="11"/>
                      <a:pt x="222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348" name="Group 22"/>
            <p:cNvGrpSpPr>
              <a:grpSpLocks/>
            </p:cNvGrpSpPr>
            <p:nvPr/>
          </p:nvGrpSpPr>
          <p:grpSpPr bwMode="auto">
            <a:xfrm>
              <a:off x="884" y="1117"/>
              <a:ext cx="3946" cy="2238"/>
              <a:chOff x="1066" y="1147"/>
              <a:chExt cx="3689" cy="2238"/>
            </a:xfrm>
          </p:grpSpPr>
          <p:sp>
            <p:nvSpPr>
              <p:cNvPr id="14354" name="Freeform 20"/>
              <p:cNvSpPr>
                <a:spLocks/>
              </p:cNvSpPr>
              <p:nvPr/>
            </p:nvSpPr>
            <p:spPr bwMode="auto">
              <a:xfrm>
                <a:off x="1066" y="1162"/>
                <a:ext cx="1134" cy="2223"/>
              </a:xfrm>
              <a:custGeom>
                <a:avLst/>
                <a:gdLst>
                  <a:gd name="T0" fmla="*/ 0 w 1316"/>
                  <a:gd name="T1" fmla="*/ 9020 h 1996"/>
                  <a:gd name="T2" fmla="*/ 16 w 1316"/>
                  <a:gd name="T3" fmla="*/ 8808 h 1996"/>
                  <a:gd name="T4" fmla="*/ 29 w 1316"/>
                  <a:gd name="T5" fmla="*/ 8404 h 1996"/>
                  <a:gd name="T6" fmla="*/ 40 w 1316"/>
                  <a:gd name="T7" fmla="*/ 7583 h 1996"/>
                  <a:gd name="T8" fmla="*/ 51 w 1316"/>
                  <a:gd name="T9" fmla="*/ 6558 h 1996"/>
                  <a:gd name="T10" fmla="*/ 73 w 1316"/>
                  <a:gd name="T11" fmla="*/ 4511 h 1996"/>
                  <a:gd name="T12" fmla="*/ 96 w 1316"/>
                  <a:gd name="T13" fmla="*/ 2869 h 1996"/>
                  <a:gd name="T14" fmla="*/ 118 w 1316"/>
                  <a:gd name="T15" fmla="*/ 1639 h 1996"/>
                  <a:gd name="T16" fmla="*/ 141 w 1316"/>
                  <a:gd name="T17" fmla="*/ 609 h 1996"/>
                  <a:gd name="T18" fmla="*/ 164 w 1316"/>
                  <a:gd name="T19" fmla="*/ 0 h 199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16"/>
                  <a:gd name="T31" fmla="*/ 0 h 1996"/>
                  <a:gd name="T32" fmla="*/ 1316 w 1316"/>
                  <a:gd name="T33" fmla="*/ 1996 h 199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16" h="1996">
                    <a:moveTo>
                      <a:pt x="0" y="1996"/>
                    </a:moveTo>
                    <a:cubicBezTo>
                      <a:pt x="49" y="1984"/>
                      <a:pt x="98" y="1973"/>
                      <a:pt x="136" y="1950"/>
                    </a:cubicBezTo>
                    <a:cubicBezTo>
                      <a:pt x="174" y="1927"/>
                      <a:pt x="197" y="1905"/>
                      <a:pt x="227" y="1860"/>
                    </a:cubicBezTo>
                    <a:cubicBezTo>
                      <a:pt x="257" y="1815"/>
                      <a:pt x="288" y="1746"/>
                      <a:pt x="318" y="1678"/>
                    </a:cubicBezTo>
                    <a:cubicBezTo>
                      <a:pt x="348" y="1610"/>
                      <a:pt x="363" y="1564"/>
                      <a:pt x="408" y="1451"/>
                    </a:cubicBezTo>
                    <a:cubicBezTo>
                      <a:pt x="453" y="1338"/>
                      <a:pt x="530" y="1134"/>
                      <a:pt x="590" y="998"/>
                    </a:cubicBezTo>
                    <a:cubicBezTo>
                      <a:pt x="650" y="862"/>
                      <a:pt x="710" y="741"/>
                      <a:pt x="771" y="635"/>
                    </a:cubicBezTo>
                    <a:cubicBezTo>
                      <a:pt x="832" y="529"/>
                      <a:pt x="893" y="446"/>
                      <a:pt x="953" y="363"/>
                    </a:cubicBezTo>
                    <a:cubicBezTo>
                      <a:pt x="1013" y="280"/>
                      <a:pt x="1074" y="196"/>
                      <a:pt x="1134" y="136"/>
                    </a:cubicBezTo>
                    <a:cubicBezTo>
                      <a:pt x="1194" y="76"/>
                      <a:pt x="1255" y="38"/>
                      <a:pt x="131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55" name="Freeform 21"/>
              <p:cNvSpPr>
                <a:spLocks/>
              </p:cNvSpPr>
              <p:nvPr/>
            </p:nvSpPr>
            <p:spPr bwMode="auto">
              <a:xfrm>
                <a:off x="2170" y="1147"/>
                <a:ext cx="2585" cy="1504"/>
              </a:xfrm>
              <a:custGeom>
                <a:avLst/>
                <a:gdLst>
                  <a:gd name="T0" fmla="*/ 0 w 2450"/>
                  <a:gd name="T1" fmla="*/ 45 h 1504"/>
                  <a:gd name="T2" fmla="*/ 99 w 2450"/>
                  <a:gd name="T3" fmla="*/ 0 h 1504"/>
                  <a:gd name="T4" fmla="*/ 194 w 2450"/>
                  <a:gd name="T5" fmla="*/ 45 h 1504"/>
                  <a:gd name="T6" fmla="*/ 286 w 2450"/>
                  <a:gd name="T7" fmla="*/ 136 h 1504"/>
                  <a:gd name="T8" fmla="*/ 385 w 2450"/>
                  <a:gd name="T9" fmla="*/ 272 h 1504"/>
                  <a:gd name="T10" fmla="*/ 481 w 2450"/>
                  <a:gd name="T11" fmla="*/ 453 h 1504"/>
                  <a:gd name="T12" fmla="*/ 579 w 2450"/>
                  <a:gd name="T13" fmla="*/ 725 h 1504"/>
                  <a:gd name="T14" fmla="*/ 768 w 2450"/>
                  <a:gd name="T15" fmla="*/ 1224 h 1504"/>
                  <a:gd name="T16" fmla="*/ 870 w 2450"/>
                  <a:gd name="T17" fmla="*/ 1361 h 1504"/>
                  <a:gd name="T18" fmla="*/ 959 w 2450"/>
                  <a:gd name="T19" fmla="*/ 1406 h 1504"/>
                  <a:gd name="T20" fmla="*/ 1057 w 2450"/>
                  <a:gd name="T21" fmla="*/ 1451 h 1504"/>
                  <a:gd name="T22" fmla="*/ 1346 w 2450"/>
                  <a:gd name="T23" fmla="*/ 1497 h 1504"/>
                  <a:gd name="T24" fmla="*/ 1731 w 2450"/>
                  <a:gd name="T25" fmla="*/ 1406 h 1504"/>
                  <a:gd name="T26" fmla="*/ 2019 w 2450"/>
                  <a:gd name="T27" fmla="*/ 1315 h 1504"/>
                  <a:gd name="T28" fmla="*/ 2501 w 2450"/>
                  <a:gd name="T29" fmla="*/ 1179 h 1504"/>
                  <a:gd name="T30" fmla="*/ 3173 w 2450"/>
                  <a:gd name="T31" fmla="*/ 998 h 1504"/>
                  <a:gd name="T32" fmla="*/ 3939 w 2450"/>
                  <a:gd name="T33" fmla="*/ 907 h 1504"/>
                  <a:gd name="T34" fmla="*/ 4708 w 2450"/>
                  <a:gd name="T35" fmla="*/ 862 h 1504"/>
                  <a:gd name="T36" fmla="*/ 5189 w 2450"/>
                  <a:gd name="T37" fmla="*/ 862 h 150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450"/>
                  <a:gd name="T58" fmla="*/ 0 h 1504"/>
                  <a:gd name="T59" fmla="*/ 2450 w 2450"/>
                  <a:gd name="T60" fmla="*/ 1504 h 150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450" h="1504">
                    <a:moveTo>
                      <a:pt x="0" y="45"/>
                    </a:moveTo>
                    <a:cubicBezTo>
                      <a:pt x="15" y="22"/>
                      <a:pt x="31" y="0"/>
                      <a:pt x="46" y="0"/>
                    </a:cubicBezTo>
                    <a:cubicBezTo>
                      <a:pt x="61" y="0"/>
                      <a:pt x="76" y="22"/>
                      <a:pt x="91" y="45"/>
                    </a:cubicBezTo>
                    <a:cubicBezTo>
                      <a:pt x="106" y="68"/>
                      <a:pt x="121" y="98"/>
                      <a:pt x="136" y="136"/>
                    </a:cubicBezTo>
                    <a:cubicBezTo>
                      <a:pt x="151" y="174"/>
                      <a:pt x="167" y="219"/>
                      <a:pt x="182" y="272"/>
                    </a:cubicBezTo>
                    <a:cubicBezTo>
                      <a:pt x="197" y="325"/>
                      <a:pt x="212" y="378"/>
                      <a:pt x="227" y="453"/>
                    </a:cubicBezTo>
                    <a:cubicBezTo>
                      <a:pt x="242" y="528"/>
                      <a:pt x="249" y="597"/>
                      <a:pt x="272" y="725"/>
                    </a:cubicBezTo>
                    <a:cubicBezTo>
                      <a:pt x="295" y="853"/>
                      <a:pt x="340" y="1118"/>
                      <a:pt x="363" y="1224"/>
                    </a:cubicBezTo>
                    <a:cubicBezTo>
                      <a:pt x="386" y="1330"/>
                      <a:pt x="394" y="1331"/>
                      <a:pt x="409" y="1361"/>
                    </a:cubicBezTo>
                    <a:cubicBezTo>
                      <a:pt x="424" y="1391"/>
                      <a:pt x="439" y="1391"/>
                      <a:pt x="454" y="1406"/>
                    </a:cubicBezTo>
                    <a:cubicBezTo>
                      <a:pt x="469" y="1421"/>
                      <a:pt x="469" y="1436"/>
                      <a:pt x="499" y="1451"/>
                    </a:cubicBezTo>
                    <a:cubicBezTo>
                      <a:pt x="529" y="1466"/>
                      <a:pt x="582" y="1504"/>
                      <a:pt x="635" y="1497"/>
                    </a:cubicBezTo>
                    <a:cubicBezTo>
                      <a:pt x="688" y="1490"/>
                      <a:pt x="764" y="1436"/>
                      <a:pt x="817" y="1406"/>
                    </a:cubicBezTo>
                    <a:cubicBezTo>
                      <a:pt x="870" y="1376"/>
                      <a:pt x="893" y="1353"/>
                      <a:pt x="953" y="1315"/>
                    </a:cubicBezTo>
                    <a:cubicBezTo>
                      <a:pt x="1013" y="1277"/>
                      <a:pt x="1089" y="1232"/>
                      <a:pt x="1180" y="1179"/>
                    </a:cubicBezTo>
                    <a:cubicBezTo>
                      <a:pt x="1271" y="1126"/>
                      <a:pt x="1384" y="1043"/>
                      <a:pt x="1497" y="998"/>
                    </a:cubicBezTo>
                    <a:cubicBezTo>
                      <a:pt x="1610" y="953"/>
                      <a:pt x="1739" y="930"/>
                      <a:pt x="1860" y="907"/>
                    </a:cubicBezTo>
                    <a:cubicBezTo>
                      <a:pt x="1981" y="884"/>
                      <a:pt x="2125" y="869"/>
                      <a:pt x="2223" y="862"/>
                    </a:cubicBezTo>
                    <a:cubicBezTo>
                      <a:pt x="2321" y="855"/>
                      <a:pt x="2405" y="862"/>
                      <a:pt x="2450" y="86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349" name="Rectangle 24"/>
            <p:cNvSpPr>
              <a:spLocks noChangeArrowheads="1"/>
            </p:cNvSpPr>
            <p:nvPr/>
          </p:nvSpPr>
          <p:spPr bwMode="auto">
            <a:xfrm>
              <a:off x="2937" y="3543"/>
              <a:ext cx="4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1600" dirty="0" smtClean="0"/>
                <a:t>수용 </a:t>
              </a:r>
              <a:endParaRPr lang="ko-KR" altLang="en-US" sz="1600" dirty="0"/>
            </a:p>
          </p:txBody>
        </p:sp>
        <p:sp>
          <p:nvSpPr>
            <p:cNvPr id="14350" name="Rectangle 26"/>
            <p:cNvSpPr>
              <a:spLocks noChangeArrowheads="1"/>
            </p:cNvSpPr>
            <p:nvPr/>
          </p:nvSpPr>
          <p:spPr bwMode="auto">
            <a:xfrm>
              <a:off x="4059" y="3543"/>
              <a:ext cx="4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1600" dirty="0" smtClean="0"/>
                <a:t>보급 </a:t>
              </a:r>
              <a:endParaRPr lang="ko-KR" altLang="en-US" sz="1600" dirty="0"/>
            </a:p>
          </p:txBody>
        </p:sp>
        <p:sp>
          <p:nvSpPr>
            <p:cNvPr id="14351" name="Rectangle 27"/>
            <p:cNvSpPr>
              <a:spLocks noChangeArrowheads="1"/>
            </p:cNvSpPr>
            <p:nvPr/>
          </p:nvSpPr>
          <p:spPr bwMode="auto">
            <a:xfrm>
              <a:off x="2154" y="2840"/>
              <a:ext cx="9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1600"/>
                <a:t>사장되는 기술</a:t>
              </a:r>
            </a:p>
          </p:txBody>
        </p:sp>
        <p:sp>
          <p:nvSpPr>
            <p:cNvPr id="14352" name="Rectangle 28"/>
            <p:cNvSpPr>
              <a:spLocks noChangeArrowheads="1"/>
            </p:cNvSpPr>
            <p:nvPr/>
          </p:nvSpPr>
          <p:spPr bwMode="auto">
            <a:xfrm>
              <a:off x="4014" y="2795"/>
              <a:ext cx="9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1600"/>
                <a:t>부활하는 기술</a:t>
              </a:r>
            </a:p>
          </p:txBody>
        </p:sp>
        <p:sp>
          <p:nvSpPr>
            <p:cNvPr id="14353" name="Rectangle 29"/>
            <p:cNvSpPr>
              <a:spLocks noChangeArrowheads="1"/>
            </p:cNvSpPr>
            <p:nvPr/>
          </p:nvSpPr>
          <p:spPr bwMode="auto">
            <a:xfrm>
              <a:off x="3016" y="1888"/>
              <a:ext cx="9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1600"/>
                <a:t>활용되는 기술</a:t>
              </a:r>
            </a:p>
          </p:txBody>
        </p:sp>
      </p:grpSp>
      <p:sp>
        <p:nvSpPr>
          <p:cNvPr id="14340" name="Text Box 31"/>
          <p:cNvSpPr txBox="1">
            <a:spLocks noChangeArrowheads="1"/>
          </p:cNvSpPr>
          <p:nvPr/>
        </p:nvSpPr>
        <p:spPr bwMode="auto">
          <a:xfrm>
            <a:off x="6227763" y="6453188"/>
            <a:ext cx="27368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ko-KR" altLang="en-US" sz="1200"/>
              <a:t>자료원</a:t>
            </a:r>
            <a:r>
              <a:rPr lang="en-US" altLang="ko-KR" sz="1200"/>
              <a:t>: Gartner Group</a:t>
            </a:r>
          </a:p>
        </p:txBody>
      </p:sp>
    </p:spTree>
    <p:extLst>
      <p:ext uri="{BB962C8B-B14F-4D97-AF65-F5344CB8AC3E}">
        <p14:creationId xmlns:p14="http://schemas.microsoft.com/office/powerpoint/2010/main" val="378930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457200" y="152592"/>
            <a:ext cx="8229600" cy="633412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Phases of the Hype Cycle </a:t>
            </a:r>
            <a:endParaRPr lang="ko-KR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직사각형 3"/>
          <p:cNvSpPr>
            <a:spLocks noChangeArrowheads="1"/>
          </p:cNvSpPr>
          <p:nvPr/>
        </p:nvSpPr>
        <p:spPr bwMode="auto">
          <a:xfrm>
            <a:off x="6076950" y="6551613"/>
            <a:ext cx="22558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0" dirty="0"/>
              <a:t>Source: Gartner (August </a:t>
            </a:r>
            <a:r>
              <a:rPr lang="en-US" altLang="ko-KR" sz="1100" dirty="0" smtClean="0"/>
              <a:t>2018) </a:t>
            </a:r>
            <a:endParaRPr lang="ko-KR" altLang="en-US" sz="1100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956289"/>
            <a:ext cx="8317679" cy="559532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02476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500063" y="140494"/>
            <a:ext cx="8229600" cy="633412"/>
          </a:xfrm>
        </p:spPr>
        <p:txBody>
          <a:bodyPr/>
          <a:lstStyle/>
          <a:p>
            <a:r>
              <a:rPr lang="en-US" altLang="ko-KR" dirty="0" smtClean="0"/>
              <a:t>Adoption curve</a:t>
            </a:r>
            <a:endParaRPr lang="ko-KR" altLang="en-US" dirty="0" smtClean="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8436" name="_x108783064" descr="EMB0000070cbc5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337" y="789905"/>
            <a:ext cx="8061325" cy="5519415"/>
          </a:xfrm>
          <a:noFill/>
        </p:spPr>
      </p:pic>
    </p:spTree>
    <p:extLst>
      <p:ext uri="{BB962C8B-B14F-4D97-AF65-F5344CB8AC3E}">
        <p14:creationId xmlns:p14="http://schemas.microsoft.com/office/powerpoint/2010/main" val="1313458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7" y="203300"/>
            <a:ext cx="8778751" cy="633412"/>
          </a:xfrm>
        </p:spPr>
        <p:txBody>
          <a:bodyPr/>
          <a:lstStyle/>
          <a:p>
            <a:r>
              <a:rPr lang="en-US" altLang="ko-KR" dirty="0" smtClean="0"/>
              <a:t>Top </a:t>
            </a:r>
            <a:r>
              <a:rPr lang="en-US" altLang="ko-KR" dirty="0"/>
              <a:t>Strategic </a:t>
            </a:r>
            <a:r>
              <a:rPr lang="en-US" altLang="ko-KR" dirty="0" smtClean="0"/>
              <a:t>Technology Trends for 2022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657" y="1088740"/>
            <a:ext cx="3014176" cy="432048"/>
          </a:xfrm>
        </p:spPr>
        <p:txBody>
          <a:bodyPr/>
          <a:lstStyle/>
          <a:p>
            <a:r>
              <a:rPr lang="en-US" altLang="ko-KR" dirty="0" smtClean="0"/>
              <a:t>Engineering Trust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520788"/>
            <a:ext cx="8850759" cy="4776403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987824" y="1088740"/>
            <a:ext cx="29523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굴림" pitchFamily="50" charset="-127"/>
              <a:buChar char="♥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33CC"/>
              </a:buClr>
              <a:buFont typeface="굴림" pitchFamily="50" charset="-127"/>
              <a:buChar char="♦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굴림" pitchFamily="50" charset="-127"/>
              <a:buChar char="♣"/>
              <a:defRPr kumimoji="1" sz="1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굴림" pitchFamily="50" charset="-127"/>
              <a:buChar char="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72000" indent="-216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Sculpting Change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826512" y="1088740"/>
            <a:ext cx="3287008" cy="53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굴림" pitchFamily="50" charset="-127"/>
              <a:buChar char="♥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33CC"/>
              </a:buClr>
              <a:buFont typeface="굴림" pitchFamily="50" charset="-127"/>
              <a:buChar char="♦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굴림" pitchFamily="50" charset="-127"/>
              <a:buChar char="♣"/>
              <a:defRPr kumimoji="1" sz="1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굴림" pitchFamily="50" charset="-127"/>
              <a:buChar char="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72000" indent="-216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Accelerating Growth</a:t>
            </a:r>
            <a:endParaRPr lang="ko-KR" altLang="en-US" kern="0" dirty="0"/>
          </a:p>
        </p:txBody>
      </p:sp>
      <p:sp>
        <p:nvSpPr>
          <p:cNvPr id="5" name="직사각형 4"/>
          <p:cNvSpPr/>
          <p:nvPr/>
        </p:nvSpPr>
        <p:spPr>
          <a:xfrm>
            <a:off x="7092280" y="6367651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Gartner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14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Table of content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4467225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Socio-technology</a:t>
            </a:r>
          </a:p>
          <a:p>
            <a:pPr lvl="1" eaLnBrk="1" hangingPunct="1"/>
            <a:r>
              <a:rPr lang="en-US" altLang="ko-KR" dirty="0" smtClean="0"/>
              <a:t>Diffusion of technology</a:t>
            </a:r>
          </a:p>
          <a:p>
            <a:pPr eaLnBrk="1" hangingPunct="1"/>
            <a:r>
              <a:rPr lang="en-US" altLang="ko-KR" dirty="0" smtClean="0"/>
              <a:t>Technology-Economy</a:t>
            </a:r>
          </a:p>
          <a:p>
            <a:pPr lvl="1" eaLnBrk="1" hangingPunct="1"/>
            <a:r>
              <a:rPr lang="en-US" altLang="ko-KR" dirty="0" smtClean="0"/>
              <a:t>Job prospect</a:t>
            </a:r>
          </a:p>
          <a:p>
            <a:pPr eaLnBrk="1" hangingPunct="1"/>
            <a:r>
              <a:rPr lang="en-US" altLang="ko-KR" dirty="0" smtClean="0"/>
              <a:t>Emerging Technologies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Socio-Technical System</a:t>
            </a:r>
          </a:p>
        </p:txBody>
      </p:sp>
      <p:sp>
        <p:nvSpPr>
          <p:cNvPr id="4099" name="Puzzle3"/>
          <p:cNvSpPr>
            <a:spLocks noEditPoints="1" noChangeArrowheads="1"/>
          </p:cNvSpPr>
          <p:nvPr/>
        </p:nvSpPr>
        <p:spPr bwMode="auto">
          <a:xfrm>
            <a:off x="6084888" y="3068638"/>
            <a:ext cx="1439862" cy="15128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rgbClr val="FFBE7D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b="1">
                <a:solidFill>
                  <a:srgbClr val="0070C0"/>
                </a:solidFill>
              </a:rPr>
              <a:t>Social System</a:t>
            </a:r>
          </a:p>
        </p:txBody>
      </p:sp>
      <p:sp>
        <p:nvSpPr>
          <p:cNvPr id="4100" name="Puzzle1"/>
          <p:cNvSpPr>
            <a:spLocks noEditPoints="1" noChangeArrowheads="1"/>
          </p:cNvSpPr>
          <p:nvPr/>
        </p:nvSpPr>
        <p:spPr bwMode="auto">
          <a:xfrm>
            <a:off x="1928813" y="3213100"/>
            <a:ext cx="2571750" cy="13049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rgbClr val="CC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600" b="1">
                <a:solidFill>
                  <a:srgbClr val="FF0000"/>
                </a:solidFill>
              </a:rPr>
              <a:t>Technical System</a:t>
            </a:r>
          </a:p>
        </p:txBody>
      </p:sp>
      <p:sp>
        <p:nvSpPr>
          <p:cNvPr id="4101" name="Cloud"/>
          <p:cNvSpPr>
            <a:spLocks noChangeAspect="1" noEditPoints="1" noChangeArrowheads="1"/>
          </p:cNvSpPr>
          <p:nvPr/>
        </p:nvSpPr>
        <p:spPr bwMode="auto">
          <a:xfrm>
            <a:off x="5580063" y="1052513"/>
            <a:ext cx="2743200" cy="13350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l"/>
            <a:r>
              <a:rPr lang="en-US" altLang="ko-KR" b="1">
                <a:solidFill>
                  <a:srgbClr val="0070C0"/>
                </a:solidFill>
              </a:rPr>
              <a:t>Social System</a:t>
            </a:r>
          </a:p>
        </p:txBody>
      </p:sp>
      <p:sp>
        <p:nvSpPr>
          <p:cNvPr id="4102" name="Rectangle 20"/>
          <p:cNvSpPr>
            <a:spLocks noChangeArrowheads="1"/>
          </p:cNvSpPr>
          <p:nvPr/>
        </p:nvSpPr>
        <p:spPr bwMode="auto">
          <a:xfrm>
            <a:off x="1285875" y="1052513"/>
            <a:ext cx="2279650" cy="1295400"/>
          </a:xfrm>
          <a:prstGeom prst="rect">
            <a:avLst/>
          </a:prstGeom>
          <a:solidFill>
            <a:srgbClr val="B3B4E3">
              <a:alpha val="9803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 b="1">
                <a:solidFill>
                  <a:srgbClr val="FF0000"/>
                </a:solidFill>
              </a:rPr>
              <a:t>Technical System</a:t>
            </a:r>
          </a:p>
          <a:p>
            <a:endParaRPr lang="en-US" altLang="ko-KR"/>
          </a:p>
        </p:txBody>
      </p:sp>
      <p:sp>
        <p:nvSpPr>
          <p:cNvPr id="4103" name="AutoShape 21"/>
          <p:cNvSpPr>
            <a:spLocks noChangeArrowheads="1"/>
          </p:cNvSpPr>
          <p:nvPr/>
        </p:nvSpPr>
        <p:spPr bwMode="auto">
          <a:xfrm rot="3154103">
            <a:off x="2516188" y="2457450"/>
            <a:ext cx="647700" cy="6477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4" name="AutoShape 22"/>
          <p:cNvSpPr>
            <a:spLocks noChangeArrowheads="1"/>
          </p:cNvSpPr>
          <p:nvPr/>
        </p:nvSpPr>
        <p:spPr bwMode="auto">
          <a:xfrm rot="6399362">
            <a:off x="6516688" y="2420938"/>
            <a:ext cx="647700" cy="6477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105" name="Group 26"/>
          <p:cNvGrpSpPr>
            <a:grpSpLocks/>
          </p:cNvGrpSpPr>
          <p:nvPr/>
        </p:nvGrpSpPr>
        <p:grpSpPr bwMode="auto">
          <a:xfrm>
            <a:off x="2771775" y="4797425"/>
            <a:ext cx="3141663" cy="1893888"/>
            <a:chOff x="1746" y="3127"/>
            <a:chExt cx="1979" cy="1193"/>
          </a:xfrm>
        </p:grpSpPr>
        <p:sp>
          <p:nvSpPr>
            <p:cNvPr id="4109" name="Puzzle1"/>
            <p:cNvSpPr>
              <a:spLocks noEditPoints="1" noChangeArrowheads="1"/>
            </p:cNvSpPr>
            <p:nvPr/>
          </p:nvSpPr>
          <p:spPr bwMode="auto">
            <a:xfrm>
              <a:off x="1746" y="3486"/>
              <a:ext cx="1407" cy="8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6079 w 21600"/>
                <a:gd name="T25" fmla="*/ 2575 h 21600"/>
                <a:gd name="T26" fmla="*/ 16135 w 21600"/>
                <a:gd name="T27" fmla="*/ 195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Ctr="1"/>
            <a:lstStyle/>
            <a:p>
              <a:endParaRPr lang="ko-KR" altLang="en-US"/>
            </a:p>
          </p:txBody>
        </p:sp>
        <p:sp>
          <p:nvSpPr>
            <p:cNvPr id="4110" name="Puzzle3"/>
            <p:cNvSpPr>
              <a:spLocks noEditPoints="1" noChangeArrowheads="1"/>
            </p:cNvSpPr>
            <p:nvPr/>
          </p:nvSpPr>
          <p:spPr bwMode="auto">
            <a:xfrm>
              <a:off x="2818" y="3127"/>
              <a:ext cx="907" cy="11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262 w 21600"/>
                <a:gd name="T25" fmla="*/ 7713 h 21600"/>
                <a:gd name="T26" fmla="*/ 19147 w 21600"/>
                <a:gd name="T27" fmla="*/ 2024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Ctr="1"/>
            <a:lstStyle/>
            <a:p>
              <a:endParaRPr lang="ko-KR" altLang="en-US"/>
            </a:p>
          </p:txBody>
        </p:sp>
      </p:grpSp>
      <p:sp>
        <p:nvSpPr>
          <p:cNvPr id="4106" name="AutoShape 27"/>
          <p:cNvSpPr>
            <a:spLocks noChangeArrowheads="1"/>
          </p:cNvSpPr>
          <p:nvPr/>
        </p:nvSpPr>
        <p:spPr bwMode="auto">
          <a:xfrm rot="3154103">
            <a:off x="3907632" y="4393406"/>
            <a:ext cx="647700" cy="503237"/>
          </a:xfrm>
          <a:prstGeom prst="rightArrow">
            <a:avLst>
              <a:gd name="adj1" fmla="val 50000"/>
              <a:gd name="adj2" fmla="val 321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7" name="AutoShape 28"/>
          <p:cNvSpPr>
            <a:spLocks noChangeArrowheads="1"/>
          </p:cNvSpPr>
          <p:nvPr/>
        </p:nvSpPr>
        <p:spPr bwMode="auto">
          <a:xfrm rot="7955490">
            <a:off x="5363369" y="4437856"/>
            <a:ext cx="647700" cy="503238"/>
          </a:xfrm>
          <a:prstGeom prst="rightArrow">
            <a:avLst>
              <a:gd name="adj1" fmla="val 50000"/>
              <a:gd name="adj2" fmla="val 321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8" name="Text Box 29"/>
          <p:cNvSpPr txBox="1">
            <a:spLocks noChangeArrowheads="1"/>
          </p:cNvSpPr>
          <p:nvPr/>
        </p:nvSpPr>
        <p:spPr bwMode="auto">
          <a:xfrm>
            <a:off x="5867400" y="5805488"/>
            <a:ext cx="295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dirty="0"/>
              <a:t>Socio-Technical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76951"/>
          </a:xfrm>
        </p:spPr>
        <p:txBody>
          <a:bodyPr/>
          <a:lstStyle/>
          <a:p>
            <a:pPr lvl="1" eaLnBrk="1" hangingPunct="1"/>
            <a:r>
              <a:rPr lang="en-US" altLang="ko-KR" dirty="0"/>
              <a:t>Diffusion of technology</a:t>
            </a:r>
          </a:p>
        </p:txBody>
      </p:sp>
      <p:pic>
        <p:nvPicPr>
          <p:cNvPr id="5" name="Picture 3" descr="internet 확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51" y="2284755"/>
            <a:ext cx="5643501" cy="421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323528" y="659155"/>
            <a:ext cx="8670988" cy="1327924"/>
            <a:chOff x="838200" y="5387975"/>
            <a:chExt cx="8670988" cy="1327924"/>
          </a:xfrm>
        </p:grpSpPr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4548188" y="5892800"/>
              <a:ext cx="3175" cy="206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4548188" y="5916613"/>
              <a:ext cx="3175" cy="3778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4548188" y="6294438"/>
              <a:ext cx="3175" cy="222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548188" y="6686550"/>
              <a:ext cx="3175" cy="206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616200" y="6465888"/>
              <a:ext cx="56906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600" b="1" dirty="0" smtClean="0">
                  <a:latin typeface="Arial" pitchFamily="34" charset="0"/>
                  <a:ea typeface="돋움체" pitchFamily="49" charset="-127"/>
                </a:rPr>
                <a:t>Radio</a:t>
              </a:r>
              <a:endParaRPr lang="ko-KR" altLang="en-US" sz="1600" dirty="0">
                <a:latin typeface="Arial" pitchFamily="34" charset="0"/>
                <a:ea typeface="돋움체" pitchFamily="49" charset="-127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5387975" y="6465888"/>
              <a:ext cx="28098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600" b="1">
                  <a:latin typeface="Arial" pitchFamily="34" charset="0"/>
                  <a:ea typeface="돋움체" pitchFamily="49" charset="-127"/>
                </a:rPr>
                <a:t>PC</a:t>
              </a:r>
              <a:endParaRPr lang="en-US" altLang="ko-KR" sz="1600">
                <a:latin typeface="Arial" pitchFamily="34" charset="0"/>
                <a:ea typeface="돋움체" pitchFamily="49" charset="-127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6683375" y="6465888"/>
              <a:ext cx="2587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600" b="1">
                  <a:latin typeface="Arial" pitchFamily="34" charset="0"/>
                  <a:ea typeface="돋움체" pitchFamily="49" charset="-127"/>
                </a:rPr>
                <a:t>TV</a:t>
              </a:r>
              <a:endParaRPr lang="en-US" altLang="ko-KR" sz="1600">
                <a:latin typeface="Arial" pitchFamily="34" charset="0"/>
                <a:ea typeface="돋움체" pitchFamily="49" charset="-127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7246912" y="6438900"/>
              <a:ext cx="8463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b="1" dirty="0" smtClean="0">
                  <a:solidFill>
                    <a:schemeClr val="accent2"/>
                  </a:solidFill>
                  <a:latin typeface="Arial" pitchFamily="34" charset="0"/>
                  <a:ea typeface="돋움체" pitchFamily="49" charset="-127"/>
                </a:rPr>
                <a:t>Internet</a:t>
              </a:r>
              <a:endParaRPr lang="ko-KR" altLang="en-US" dirty="0">
                <a:solidFill>
                  <a:schemeClr val="accent2"/>
                </a:solidFill>
                <a:latin typeface="Arial" pitchFamily="34" charset="0"/>
                <a:ea typeface="돋움체" pitchFamily="49" charset="-127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838200" y="5387975"/>
              <a:ext cx="5988050" cy="387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lnSpc>
                  <a:spcPct val="120000"/>
                </a:lnSpc>
                <a:buFont typeface="Symbol" pitchFamily="18" charset="2"/>
                <a:buNone/>
              </a:pPr>
              <a:r>
                <a:rPr lang="en-US" altLang="ko-KR" sz="1600" b="1" dirty="0">
                  <a:solidFill>
                    <a:schemeClr val="accent2"/>
                  </a:solidFill>
                  <a:latin typeface="Arial" pitchFamily="34" charset="0"/>
                  <a:ea typeface="돋움체" pitchFamily="49" charset="-127"/>
                </a:rPr>
                <a:t>  </a:t>
              </a:r>
              <a:r>
                <a:rPr lang="en-US" altLang="ko-KR" sz="1600" b="1" dirty="0" smtClean="0">
                  <a:solidFill>
                    <a:schemeClr val="accent2"/>
                  </a:solidFill>
                  <a:latin typeface="Arial" pitchFamily="34" charset="0"/>
                  <a:ea typeface="돋움체" pitchFamily="49" charset="-127"/>
                </a:rPr>
                <a:t>Time to take until 50M users (year)</a:t>
              </a:r>
              <a:endParaRPr lang="en-US" altLang="ko-KR" sz="1600" b="1" dirty="0">
                <a:solidFill>
                  <a:schemeClr val="accent2"/>
                </a:solidFill>
                <a:latin typeface="Arial" pitchFamily="34" charset="0"/>
                <a:ea typeface="돋움체" pitchFamily="49" charset="-127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896938" y="5922963"/>
              <a:ext cx="3775075" cy="4572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4672013" y="5922963"/>
              <a:ext cx="1582737" cy="4572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6254750" y="5922963"/>
              <a:ext cx="1290638" cy="4572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7545388" y="5924128"/>
              <a:ext cx="398462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896938" y="5829300"/>
              <a:ext cx="1587" cy="636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6027738"/>
              <a:ext cx="3556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ko-KR" sz="1600" b="1">
                  <a:solidFill>
                    <a:schemeClr val="bg1"/>
                  </a:solidFill>
                  <a:latin typeface="돋움체" pitchFamily="49" charset="-127"/>
                  <a:ea typeface="돋움체" pitchFamily="49" charset="-127"/>
                </a:rPr>
                <a:t>38</a:t>
              </a:r>
              <a:endParaRPr lang="en-US" altLang="ko-KR" sz="16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5332413" y="6049963"/>
              <a:ext cx="2254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600">
                  <a:solidFill>
                    <a:schemeClr val="bg1"/>
                  </a:solidFill>
                  <a:latin typeface="Arial" pitchFamily="34" charset="0"/>
                </a:rPr>
                <a:t>16</a:t>
              </a:r>
              <a:endParaRPr lang="en-US" altLang="ko-KR" sz="16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6769100" y="6049963"/>
              <a:ext cx="2254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600">
                  <a:solidFill>
                    <a:schemeClr val="bg1"/>
                  </a:solidFill>
                  <a:latin typeface="Arial" pitchFamily="34" charset="0"/>
                </a:rPr>
                <a:t>13</a:t>
              </a:r>
              <a:endParaRPr lang="en-US" altLang="ko-KR" sz="1600">
                <a:latin typeface="Times New Roman" pitchFamily="18" charset="0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7670800" y="6057900"/>
              <a:ext cx="19367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500" b="1">
                  <a:solidFill>
                    <a:srgbClr val="000000"/>
                  </a:solidFill>
                  <a:latin typeface="돋움체" pitchFamily="49" charset="-127"/>
                  <a:ea typeface="돋움체" pitchFamily="49" charset="-127"/>
                </a:rPr>
                <a:t>4</a:t>
              </a:r>
              <a:endParaRPr lang="en-US" altLang="ko-KR" sz="2400">
                <a:latin typeface="Times New Roman" pitchFamily="18" charset="0"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7526338" y="5930900"/>
              <a:ext cx="430212" cy="461963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989962" y="5936580"/>
              <a:ext cx="292026" cy="457200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t">
                <a:lnSpc>
                  <a:spcPts val="1800"/>
                </a:lnSpc>
              </a:pPr>
              <a:r>
                <a:rPr lang="en-US" altLang="ko-KR" sz="1600" b="1" dirty="0"/>
                <a:t>&lt;1</a:t>
              </a:r>
              <a:endParaRPr lang="ko-KR" altLang="en-US" sz="1600" b="1" dirty="0"/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8162666" y="6435725"/>
              <a:ext cx="134652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b="1" dirty="0" smtClean="0">
                  <a:solidFill>
                    <a:schemeClr val="accent2"/>
                  </a:solidFill>
                  <a:latin typeface="Arial" pitchFamily="34" charset="0"/>
                  <a:ea typeface="돋움체" pitchFamily="49" charset="-127"/>
                </a:rPr>
                <a:t>Smartphone</a:t>
              </a:r>
              <a:endParaRPr lang="ko-KR" altLang="en-US" dirty="0">
                <a:solidFill>
                  <a:schemeClr val="accent2"/>
                </a:solidFill>
                <a:latin typeface="Arial" pitchFamily="34" charset="0"/>
                <a:ea typeface="돋움체" pitchFamily="49" charset="-127"/>
              </a:endParaRPr>
            </a:p>
          </p:txBody>
        </p:sp>
      </p:grpSp>
      <p:pic>
        <p:nvPicPr>
          <p:cNvPr id="29" name="Picture 2" descr="미국에서 유선전화는 전 가구의 90%까지 보급되는 데 70년 넘게 걸렸지만 이동통신 휴대전화는 15년, 스마트 폰은 8년 걸렸다. 자율주행 자동차 업계의 동향을 보면 10-15년 내에 이들 자동차의 보급율이 크게 늘어날 것이라고 보고서 집필자들은 예상했다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1411" y="3501008"/>
            <a:ext cx="3421416" cy="2782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972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4191" y="112360"/>
            <a:ext cx="8229600" cy="633412"/>
          </a:xfrm>
        </p:spPr>
        <p:txBody>
          <a:bodyPr/>
          <a:lstStyle/>
          <a:p>
            <a:r>
              <a:rPr lang="ko-KR" altLang="en-US" dirty="0"/>
              <a:t>기술의 확산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51" y="836712"/>
            <a:ext cx="3894656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36712"/>
            <a:ext cx="4285878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 descr="미국에서 유선전화는 전 가구의 90%까지 보급되는 데 70년 넘게 걸렸지만 이동통신 휴대전화는 15년, 스마트 폰은 8년 걸렸다. 자율주행 자동차 업계의 동향을 보면 10-15년 내에 이들 자동차의 보급율이 크게 늘어날 것이라고 보고서 집필자들은 예상했다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4149080"/>
            <a:ext cx="4222948" cy="243840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6518709" y="6581001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연합뉴스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151" y="4105757"/>
            <a:ext cx="4171840" cy="24466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270112" y="6587480"/>
            <a:ext cx="851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연합뉴스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6883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297" y="116632"/>
            <a:ext cx="8229600" cy="633412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Future of Work Report – MS 2022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2296" y="739063"/>
            <a:ext cx="8721703" cy="3193993"/>
          </a:xfrm>
        </p:spPr>
        <p:txBody>
          <a:bodyPr/>
          <a:lstStyle/>
          <a:p>
            <a:r>
              <a:rPr lang="en-US" altLang="ko-KR" dirty="0"/>
              <a:t>The Hybrid Work Era has </a:t>
            </a:r>
            <a:r>
              <a:rPr lang="en-US" altLang="ko-KR" dirty="0" smtClean="0"/>
              <a:t>begun</a:t>
            </a:r>
          </a:p>
          <a:p>
            <a:r>
              <a:rPr lang="en-US" altLang="ko-KR" dirty="0"/>
              <a:t>New technologies are rapidly improving </a:t>
            </a:r>
            <a:r>
              <a:rPr lang="en-US" altLang="ko-KR" dirty="0" smtClean="0"/>
              <a:t>work</a:t>
            </a:r>
          </a:p>
          <a:p>
            <a:pPr lvl="1"/>
            <a:r>
              <a:rPr lang="en-US" altLang="ko-KR" dirty="0" smtClean="0"/>
              <a:t>Hybrid meeting technologies, Workplace </a:t>
            </a:r>
            <a:r>
              <a:rPr lang="en-US" altLang="ko-KR" dirty="0"/>
              <a:t>recommendation </a:t>
            </a:r>
            <a:r>
              <a:rPr lang="en-US" altLang="ko-KR" dirty="0" smtClean="0"/>
              <a:t>systems, VR/AR</a:t>
            </a:r>
          </a:p>
          <a:p>
            <a:r>
              <a:rPr lang="en-US" altLang="ko-KR" dirty="0" smtClean="0"/>
              <a:t>Improved </a:t>
            </a:r>
            <a:r>
              <a:rPr lang="en-US" altLang="ko-KR" dirty="0"/>
              <a:t>practices can make work better </a:t>
            </a:r>
            <a:r>
              <a:rPr lang="en-US" altLang="ko-KR" dirty="0" smtClean="0"/>
              <a:t>now</a:t>
            </a:r>
          </a:p>
          <a:p>
            <a:r>
              <a:rPr lang="en-US" altLang="ko-KR" dirty="0"/>
              <a:t>The definition of productivity is </a:t>
            </a:r>
            <a:r>
              <a:rPr lang="en-US" altLang="ko-KR" dirty="0" smtClean="0"/>
              <a:t>expanding</a:t>
            </a:r>
          </a:p>
          <a:p>
            <a:r>
              <a:rPr lang="en-US" altLang="ko-KR" dirty="0"/>
              <a:t>There is much to learn about The Hybrid Work Era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95" y="3861048"/>
            <a:ext cx="3635896" cy="24772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4110624"/>
            <a:ext cx="4077970" cy="21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7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297" y="116632"/>
            <a:ext cx="8229600" cy="633412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Future of Work Report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2297" y="739063"/>
            <a:ext cx="8229600" cy="3193993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OECD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Risk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of job automation is real but varies greatly across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countries</a:t>
            </a:r>
          </a:p>
          <a:p>
            <a:pPr lvl="1"/>
            <a:r>
              <a:rPr lang="en-US" altLang="ko-KR" dirty="0">
                <a:solidFill>
                  <a:srgbClr val="D05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14% of jobs are at high risk of automation </a:t>
            </a:r>
            <a:endParaRPr lang="en-US" altLang="ko-KR" dirty="0" smtClean="0">
              <a:solidFill>
                <a:srgbClr val="D054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% of jobs could be radically transformed 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/>
              <a:t>Social protection needs to be adapted to the future of </a:t>
            </a:r>
            <a:r>
              <a:rPr lang="en-US" altLang="ko-KR" dirty="0" smtClean="0"/>
              <a:t>work</a:t>
            </a:r>
          </a:p>
          <a:p>
            <a:pPr lvl="2"/>
            <a:r>
              <a:rPr lang="en-US" altLang="ko-KR" dirty="0"/>
              <a:t> Self-employment, part-time and temporary </a:t>
            </a:r>
            <a:r>
              <a:rPr lang="en-US" altLang="ko-KR" dirty="0" smtClean="0"/>
              <a:t>work are </a:t>
            </a:r>
            <a:r>
              <a:rPr lang="en-US" altLang="ko-KR" dirty="0"/>
              <a:t>on the rise in some countries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6 out of 10 adults lack basic ICT skills or have no computer experience.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149080"/>
            <a:ext cx="2553621" cy="2085397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06313" y="5044958"/>
            <a:ext cx="8229600" cy="155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굴림" pitchFamily="50" charset="-127"/>
              <a:buChar char="♥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33CC"/>
              </a:buClr>
              <a:buFont typeface="굴림" pitchFamily="50" charset="-127"/>
              <a:buChar char="♦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굴림" pitchFamily="50" charset="-127"/>
              <a:buChar char="♣"/>
              <a:defRPr kumimoji="1" sz="1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굴림" pitchFamily="50" charset="-127"/>
              <a:buChar char="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72000" indent="-216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105765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99015"/>
            <a:ext cx="8229600" cy="633412"/>
          </a:xfrm>
        </p:spPr>
        <p:txBody>
          <a:bodyPr/>
          <a:lstStyle/>
          <a:p>
            <a:r>
              <a:rPr lang="en-US" altLang="ko-KR" dirty="0"/>
              <a:t>Impact of automation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908049"/>
            <a:ext cx="7128792" cy="584981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63688" y="6618044"/>
            <a:ext cx="38747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ArialMT"/>
              </a:rPr>
              <a:t>SOURCE: World Bank; Oxford Economics; McKinsey Global Institute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63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3412"/>
          </a:xfrm>
        </p:spPr>
        <p:txBody>
          <a:bodyPr/>
          <a:lstStyle/>
          <a:p>
            <a:r>
              <a:rPr lang="en-US" altLang="ko-KR" b="1" dirty="0" smtClean="0"/>
              <a:t>Lessons from History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14543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AUTOMATION</a:t>
            </a:r>
            <a:r>
              <a:rPr lang="en-US" altLang="ko-KR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kern="100" dirty="0">
                <a:solidFill>
                  <a:srgbClr val="FFC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HOPE</a:t>
            </a:r>
            <a:r>
              <a:rPr lang="en-US" altLang="ko-KR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+ </a:t>
            </a:r>
            <a:r>
              <a:rPr lang="en-US" altLang="ko-KR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CHALLENGE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Technology displaces some works, but creates new jobs in unforeseen ways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Individuals</a:t>
            </a:r>
            <a:r>
              <a:rPr lang="ko-KR" altLang="en-US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must prepare for lifelong learning and evolving careers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Acquire </a:t>
            </a:r>
            <a:r>
              <a:rPr lang="en-US" altLang="ko-KR" kern="1200" dirty="0">
                <a:latin typeface="Arial" panose="020B0604020202020204" pitchFamily="34" charset="0"/>
                <a:cs typeface="Arial" panose="020B0604020202020204" pitchFamily="34" charset="0"/>
              </a:rPr>
              <a:t>new skills that are in </a:t>
            </a:r>
            <a:r>
              <a:rPr lang="en-US" altLang="ko-KR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demand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Arial" panose="020B0604020202020204" pitchFamily="34" charset="0"/>
                <a:cs typeface="Arial" panose="020B0604020202020204" pitchFamily="34" charset="0"/>
              </a:rPr>
              <a:t>Consider new ways of </a:t>
            </a:r>
            <a:r>
              <a:rPr lang="en-US" altLang="ko-KR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85146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3368</TotalTime>
  <Words>597</Words>
  <Application>Microsoft Office PowerPoint</Application>
  <PresentationFormat>화면 슬라이드 쇼(4:3)</PresentationFormat>
  <Paragraphs>127</Paragraphs>
  <Slides>18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ArialMT</vt:lpstr>
      <vt:lpstr>HY견고딕</vt:lpstr>
      <vt:lpstr>굴림</vt:lpstr>
      <vt:lpstr>돋움체</vt:lpstr>
      <vt:lpstr>맑은 고딕</vt:lpstr>
      <vt:lpstr>Arial</vt:lpstr>
      <vt:lpstr>Symbol</vt:lpstr>
      <vt:lpstr>Times New Roman</vt:lpstr>
      <vt:lpstr>Wingdings</vt:lpstr>
      <vt:lpstr>기본 디자인</vt:lpstr>
      <vt:lpstr>Introduction</vt:lpstr>
      <vt:lpstr>Table of content</vt:lpstr>
      <vt:lpstr>Socio-Technical System</vt:lpstr>
      <vt:lpstr>Diffusion of technology</vt:lpstr>
      <vt:lpstr>기술의 확산</vt:lpstr>
      <vt:lpstr>Future of Work Report – MS 2022</vt:lpstr>
      <vt:lpstr>Future of Work Report</vt:lpstr>
      <vt:lpstr>Impact of automation</vt:lpstr>
      <vt:lpstr>Lessons from History</vt:lpstr>
      <vt:lpstr>PowerPoint 프레젠테이션</vt:lpstr>
      <vt:lpstr>PowerPoint 프레젠테이션</vt:lpstr>
      <vt:lpstr>Gartner's Hype Cycle for Emerging Tech, 2022 </vt:lpstr>
      <vt:lpstr>3 Themes in the Hype Cycle</vt:lpstr>
      <vt:lpstr>Hype Cycle</vt:lpstr>
      <vt:lpstr>Hype Cycle</vt:lpstr>
      <vt:lpstr>Phases of the Hype Cycle </vt:lpstr>
      <vt:lpstr>Adoption curve</vt:lpstr>
      <vt:lpstr>Top Strategic Technology Trends for 2022 </vt:lpstr>
    </vt:vector>
  </TitlesOfParts>
  <Company>Korea Uni...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생활속의 정보기술</dc:title>
  <dc:creator>mismdh</dc:creator>
  <cp:lastModifiedBy>아빠</cp:lastModifiedBy>
  <cp:revision>172</cp:revision>
  <dcterms:created xsi:type="dcterms:W3CDTF">2006-03-07T02:44:08Z</dcterms:created>
  <dcterms:modified xsi:type="dcterms:W3CDTF">2022-09-05T11:53:07Z</dcterms:modified>
</cp:coreProperties>
</file>