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366" r:id="rId5"/>
    <p:sldId id="319" r:id="rId6"/>
    <p:sldId id="383" r:id="rId7"/>
    <p:sldId id="386" r:id="rId8"/>
    <p:sldId id="385" r:id="rId9"/>
    <p:sldId id="325" r:id="rId10"/>
    <p:sldId id="324" r:id="rId11"/>
    <p:sldId id="371" r:id="rId12"/>
    <p:sldId id="374" r:id="rId13"/>
    <p:sldId id="327" r:id="rId14"/>
    <p:sldId id="328" r:id="rId15"/>
    <p:sldId id="332" r:id="rId16"/>
    <p:sldId id="330" r:id="rId17"/>
    <p:sldId id="341" r:id="rId18"/>
    <p:sldId id="331" r:id="rId19"/>
    <p:sldId id="316" r:id="rId20"/>
    <p:sldId id="387" r:id="rId21"/>
    <p:sldId id="335" r:id="rId22"/>
    <p:sldId id="348" r:id="rId23"/>
    <p:sldId id="351" r:id="rId24"/>
    <p:sldId id="344" r:id="rId25"/>
    <p:sldId id="352" r:id="rId26"/>
    <p:sldId id="346" r:id="rId27"/>
    <p:sldId id="355" r:id="rId28"/>
    <p:sldId id="354" r:id="rId29"/>
    <p:sldId id="349" r:id="rId30"/>
    <p:sldId id="350" r:id="rId31"/>
    <p:sldId id="282" r:id="rId32"/>
    <p:sldId id="283" r:id="rId33"/>
    <p:sldId id="293" r:id="rId34"/>
    <p:sldId id="384" r:id="rId35"/>
    <p:sldId id="313" r:id="rId36"/>
    <p:sldId id="388" r:id="rId37"/>
    <p:sldId id="356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277" autoAdjust="0"/>
    <p:restoredTop sz="78345" autoAdjust="0"/>
  </p:normalViewPr>
  <p:slideViewPr>
    <p:cSldViewPr>
      <p:cViewPr varScale="1">
        <p:scale>
          <a:sx n="100" d="100"/>
          <a:sy n="100" d="100"/>
        </p:scale>
        <p:origin x="1176" y="13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56"/>
    </p:cViewPr>
  </p:sorterViewPr>
  <p:notesViewPr>
    <p:cSldViewPr>
      <p:cViewPr varScale="1">
        <p:scale>
          <a:sx n="73" d="100"/>
          <a:sy n="73" d="100"/>
        </p:scale>
        <p:origin x="-72" y="-186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presProps" Target="presProps.xml"  /><Relationship Id="rId4" Type="http://schemas.openxmlformats.org/officeDocument/2006/relationships/slide" Target="slides/slide1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28.png"  /><Relationship Id="rId2" Type="http://schemas.openxmlformats.org/officeDocument/2006/relationships/image" Target="../media/image29.png"  /><Relationship Id="rId3" Type="http://schemas.openxmlformats.org/officeDocument/2006/relationships/image" Target="../media/image30.w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28.png"  /><Relationship Id="rId2" Type="http://schemas.openxmlformats.org/officeDocument/2006/relationships/image" Target="../media/image29.png"  /><Relationship Id="rId3" Type="http://schemas.openxmlformats.org/officeDocument/2006/relationships/image" Target="../media/image30.wmf"  /></Relationships>
</file>

<file path=ppt/drawings/_rels/vmlDrawing3.vml.rels><?xml version="1.0" encoding="UTF-8" standalone="yes" ?><Relationships xmlns="http://schemas.openxmlformats.org/package/2006/relationships"><Relationship Id="rId1" Type="http://schemas.openxmlformats.org/officeDocument/2006/relationships/image" Target="../media/image33.wmf"  /><Relationship Id="rId2" Type="http://schemas.openxmlformats.org/officeDocument/2006/relationships/image" Target="../media/image34.wmf"  /><Relationship Id="rId3" Type="http://schemas.openxmlformats.org/officeDocument/2006/relationships/image" Target="../media/image35.wmf"  /><Relationship Id="rId4" Type="http://schemas.openxmlformats.org/officeDocument/2006/relationships/image" Target="../media/image36.wmf"  /><Relationship Id="rId5" Type="http://schemas.openxmlformats.org/officeDocument/2006/relationships/image" Target="../media/image37.wmf"  /></Relationships>
</file>

<file path=ppt/drawings/_rels/vmlDrawing4.vml.rels><?xml version="1.0" encoding="UTF-8" standalone="yes" ?><Relationships xmlns="http://schemas.openxmlformats.org/package/2006/relationships"><Relationship Id="rId1" Type="http://schemas.openxmlformats.org/officeDocument/2006/relationships/image" Target="../media/image33.wmf"  /><Relationship Id="rId2" Type="http://schemas.openxmlformats.org/officeDocument/2006/relationships/image" Target="../media/image34.wmf"  /><Relationship Id="rId3" Type="http://schemas.openxmlformats.org/officeDocument/2006/relationships/image" Target="../media/image37.wmf"  /></Relationships>
</file>

<file path=ppt/drawings/_rels/vmlDrawing5.vml.rels><?xml version="1.0" encoding="UTF-8" standalone="yes" ?><Relationships xmlns="http://schemas.openxmlformats.org/package/2006/relationships"><Relationship Id="rId1" Type="http://schemas.openxmlformats.org/officeDocument/2006/relationships/image" Target="../media/image38.wmf"  /><Relationship Id="rId2" Type="http://schemas.openxmlformats.org/officeDocument/2006/relationships/image" Target="../media/image39.wmf"  /><Relationship Id="rId3" Type="http://schemas.openxmlformats.org/officeDocument/2006/relationships/image" Target="../media/image40.wmf"  /></Relationships>
</file>

<file path=ppt/drawings/_rels/vmlDrawing6.vml.rels><?xml version="1.0" encoding="UTF-8" standalone="yes" ?><Relationships xmlns="http://schemas.openxmlformats.org/package/2006/relationships"><Relationship Id="rId1" Type="http://schemas.openxmlformats.org/officeDocument/2006/relationships/image" Target="../media/image38.wmf"  /><Relationship Id="rId2" Type="http://schemas.openxmlformats.org/officeDocument/2006/relationships/image" Target="../media/image39.wmf"  /><Relationship Id="rId3" Type="http://schemas.openxmlformats.org/officeDocument/2006/relationships/image" Target="../media/image40.wmf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/>
            <a:fld id="{F1C431E2-2C16-4699-B0D5-79EC6AD2B07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/>
            <a:fld id="{FA1A27FA-ED8F-44FB-8287-54F82F94A43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5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E0B0EA4-098C-41A1-8C50-8FB253697B8E}" type="slidenum">
              <a:rPr lang="en-US" altLang="ko-KR" sz="1200"/>
              <a:pPr eaLnBrk="1" hangingPunct="1"/>
              <a:t>1</a:t>
            </a:fld>
            <a:endParaRPr lang="en-US" altLang="ko-KR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D217B90-CB13-469F-B88C-C57F329DE939}" type="slidenum">
              <a:rPr lang="en-US" altLang="ko-KR" sz="1200"/>
              <a:pPr eaLnBrk="1" hangingPunct="1"/>
              <a:t>14</a:t>
            </a:fld>
            <a:endParaRPr lang="en-US" altLang="ko-KR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Separating the database from a web server provides additional security</a:t>
            </a:r>
            <a:r>
              <a:rPr lang="ko-KR" altLang="en-US"/>
              <a:t> 웹 서버에서 데이터베이스를 분리하는 추가 보안을 제공한다.</a:t>
            </a:r>
            <a:endParaRPr lang="ko-KR" altLang="en-US"/>
          </a:p>
          <a:p>
            <a:pPr eaLnBrk="1" hangingPunct="1">
              <a:defRPr/>
            </a:pPr>
            <a:endParaRPr lang="ko-KR" altLang="en-US"/>
          </a:p>
          <a:p>
            <a:pPr eaLnBrk="1" hangingPunct="1">
              <a:defRPr/>
            </a:pPr>
            <a:r>
              <a:rPr lang="ko-KR" altLang="en-US"/>
              <a:t>웹서버인 동시에 애플리케이션 서버의 역할을 한다</a:t>
            </a:r>
            <a:r>
              <a:rPr lang="en-US" altLang="ko-KR"/>
              <a:t>.</a:t>
            </a:r>
            <a:endParaRPr lang="en-US" altLang="ko-KR"/>
          </a:p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>굳이 따진다면 이것은 </a:t>
            </a:r>
            <a:r>
              <a:rPr lang="en-US" altLang="ko-KR"/>
              <a:t>4</a:t>
            </a:r>
            <a:r>
              <a:rPr lang="ko-KR" altLang="en-US"/>
              <a:t>티어 그냥 </a:t>
            </a:r>
            <a:r>
              <a:rPr lang="en-US" altLang="ko-KR"/>
              <a:t>n</a:t>
            </a:r>
            <a:r>
              <a:rPr lang="ko-KR" altLang="en-US"/>
              <a:t>티어로 부름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미들웨어는 웹소프트웨어와 데이터베이스소프트웨어의 가운데에 있는것</a:t>
            </a:r>
            <a:r>
              <a:rPr lang="en-US" altLang="ko-KR"/>
              <a:t>.</a:t>
            </a:r>
            <a:r>
              <a:rPr lang="ko-KR" altLang="en-US"/>
              <a:t> 두가지 소프트웨어 사이에 있으면 다 미들 웨어라는 명칭을 씀</a:t>
            </a:r>
            <a:endParaRPr lang="ko-KR" altLang="en-US"/>
          </a:p>
          <a:p>
            <a:pPr>
              <a:defRPr/>
            </a:pPr>
            <a:r>
              <a:rPr lang="ko-KR" altLang="en-US"/>
              <a:t>더 복잡하면 어플리케이션서버를 또 분리 시킨다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다음장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 lvl="0"/>
            <a:fld id="{FA1A27FA-ED8F-44FB-8287-54F82F94A43B}" type="slidenum">
              <a:rPr lang="en-US" altLang="ko-KR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647845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 lvl="0"/>
            <a:fld id="{FA1A27FA-ED8F-44FB-8287-54F82F94A43B}" type="slidenum">
              <a:rPr lang="en-US" altLang="ko-KR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912868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 lvl="0"/>
            <a:fld id="{FA1A27FA-ED8F-44FB-8287-54F82F94A43B}" type="slidenum">
              <a:rPr lang="en-US" altLang="ko-KR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5656904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>ㄴ</a:t>
            </a:r>
            <a:r>
              <a:rPr lang="en-US" altLang="ko-KR"/>
              <a:t>9/20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 lvl="0"/>
            <a:fld id="{FA1A27FA-ED8F-44FB-8287-54F82F94A43B}" type="slidenum">
              <a:rPr lang="en-US" altLang="ko-KR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9926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76DBFB1-46A8-46E9-9C65-5F3819247AFF}" type="slidenum">
              <a:rPr lang="en-US" altLang="ko-KR" sz="1200"/>
              <a:pPr eaLnBrk="1" hangingPunct="1"/>
              <a:t>20</a:t>
            </a:fld>
            <a:endParaRPr lang="en-US" altLang="ko-KR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7" tIns="46034" rIns="92067" bIns="46034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90D5996-4C60-47E6-B07E-9DDFD4501623}" type="slidenum">
              <a:rPr lang="en-US" altLang="ko-KR" sz="1200"/>
              <a:pPr eaLnBrk="1" hangingPunct="1"/>
              <a:t>22</a:t>
            </a:fld>
            <a:endParaRPr lang="en-US" altLang="ko-K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59C54BD-76E6-469A-9A50-DB54DBA7960E}" type="slidenum">
              <a:rPr lang="en-US" altLang="ko-KR" sz="1200"/>
              <a:pPr eaLnBrk="1" hangingPunct="1"/>
              <a:t>27</a:t>
            </a:fld>
            <a:endParaRPr lang="en-US" altLang="ko-KR" sz="120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88620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000" i="1"/>
              <a:t>4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409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ko-KR" smtClean="0"/>
              <a:t>Can’t go long distance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ko-KR" smtClean="0"/>
              <a:t>Won’t scale up/down easily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ko-KR" smtClean="0"/>
              <a:t>Bottlenecks limit throughput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ko-KR" smtClean="0"/>
              <a:t>LAN-based backup a mess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8763AC2-DF23-4EF2-8F79-157D69B89197}" type="slidenum">
              <a:rPr lang="en-US" altLang="ko-KR" sz="1200"/>
              <a:pPr eaLnBrk="1" hangingPunct="1"/>
              <a:t>28</a:t>
            </a:fld>
            <a:endParaRPr lang="en-US" altLang="ko-KR" sz="12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88620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000" i="1"/>
              <a:t>4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419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ko-KR" smtClean="0"/>
              <a:t>Can’t go long distance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ko-KR" smtClean="0"/>
              <a:t>Won’t scale up/down easily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ko-KR" smtClean="0"/>
              <a:t>Bottlenecks limit throughput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ko-KR" smtClean="0"/>
              <a:t>LAN-based backup a mess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Distributed Transaction Processing (</a:t>
            </a:r>
            <a:r>
              <a:rPr lang="en-US" altLang="ko-KR" i="1" dirty="0" smtClean="0"/>
              <a:t>DTP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Transaction Processing Monitors (TPM)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27FA-ED8F-44FB-8287-54F82F94A43B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45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713D94-EA3A-411D-A182-AD772A14FC5E}" type="slidenum">
              <a:rPr lang="en-US" altLang="ko-KR" sz="1300">
                <a:latin typeface="Times New Roman" panose="02020603050405020304" pitchFamily="18" charset="0"/>
              </a:rPr>
              <a:pPr/>
              <a:t>5</a:t>
            </a:fld>
            <a:endParaRPr lang="en-US" altLang="ko-KR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25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/>
              <a:t>Distributed Transaction Processing (</a:t>
            </a:r>
            <a:r>
              <a:rPr lang="en-US" altLang="ko-KR" i="1" dirty="0" smtClean="0"/>
              <a:t>DTP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Transaction Processing Monitors (TPM)</a:t>
            </a:r>
            <a:endParaRPr lang="ko-KR" altLang="en-US" dirty="0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D7688-1C76-4B51-8117-D98DB50F3CAD}" type="slidenum">
              <a:rPr lang="en-US" altLang="ko-KR" sz="1200"/>
              <a:pPr eaLnBrk="1" hangingPunct="1"/>
              <a:t>34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36354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D7688-1C76-4B51-8117-D98DB50F3CAD}" type="slidenum">
              <a:rPr lang="en-US" altLang="ko-KR" sz="1200"/>
              <a:pPr eaLnBrk="1" hangingPunct="1"/>
              <a:t>35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01BEB1-36B9-4A1B-9071-354CC2E68683}" type="slidenum">
              <a:rPr lang="en-US" altLang="ko-KR" sz="1300">
                <a:latin typeface="Times New Roman" panose="02020603050405020304" pitchFamily="18" charset="0"/>
              </a:rPr>
              <a:pPr/>
              <a:t>6</a:t>
            </a:fld>
            <a:endParaRPr lang="en-US" altLang="ko-KR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81635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 lvl="0"/>
            <a:fld id="{FA1A27FA-ED8F-44FB-8287-54F82F94A43B}" type="slidenum">
              <a:rPr lang="en-US" altLang="ko-KR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191498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>thin client </a:t>
            </a:r>
            <a:r>
              <a:rPr lang="ko-KR" altLang="en-US"/>
              <a:t>는 저장장치가없고</a:t>
            </a:r>
            <a:endParaRPr lang="ko-KR" altLang="en-US"/>
          </a:p>
          <a:p>
            <a:pPr>
              <a:defRPr/>
            </a:pPr>
            <a:r>
              <a:rPr lang="ko-KR" altLang="en-US"/>
              <a:t>모든 저장장치는 서버가한다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 lvl="0"/>
            <a:fld id="{FA1A27FA-ED8F-44FB-8287-54F82F94A43B}" type="slidenum">
              <a:rPr lang="en-US" altLang="ko-KR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008089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>thin , fat </a:t>
            </a:r>
            <a:r>
              <a:rPr lang="ko-KR" altLang="en-US"/>
              <a:t>장단점</a:t>
            </a:r>
            <a:endParaRPr lang="ko-KR" altLang="en-US"/>
          </a:p>
          <a:p>
            <a:pPr>
              <a:defRPr/>
            </a:pPr>
            <a:r>
              <a:rPr lang="ko-KR" altLang="en-US"/>
              <a:t>장점</a:t>
            </a:r>
            <a:r>
              <a:rPr lang="en-US" altLang="ko-KR"/>
              <a:t>;thin </a:t>
            </a:r>
            <a:r>
              <a:rPr lang="ko-KR" altLang="en-US"/>
              <a:t>서버가 모든 프로세스를 담당함</a:t>
            </a:r>
            <a:r>
              <a:rPr lang="en-US" altLang="ko-KR"/>
              <a:t>,</a:t>
            </a:r>
            <a:r>
              <a:rPr lang="ko-KR" altLang="en-US"/>
              <a:t> 유지보수가 편함</a:t>
            </a:r>
            <a:r>
              <a:rPr lang="en-US" altLang="ko-KR"/>
              <a:t>(</a:t>
            </a:r>
            <a:r>
              <a:rPr lang="ko-KR" altLang="en-US"/>
              <a:t> 서버만 손대면됨</a:t>
            </a:r>
            <a:r>
              <a:rPr lang="en-US" altLang="ko-KR"/>
              <a:t>,</a:t>
            </a:r>
            <a:r>
              <a:rPr lang="ko-KR" altLang="en-US"/>
              <a:t> 클라이언트 부분은 손대지 않아도됌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단점</a:t>
            </a:r>
            <a:r>
              <a:rPr lang="en-US" altLang="ko-KR"/>
              <a:t>;</a:t>
            </a:r>
            <a:r>
              <a:rPr lang="ko-KR" altLang="en-US"/>
              <a:t> 자기 맘대로 할수있는게 없다</a:t>
            </a:r>
            <a:r>
              <a:rPr lang="en-US" altLang="ko-KR"/>
              <a:t>,</a:t>
            </a:r>
            <a:r>
              <a:rPr lang="ko-KR" altLang="en-US"/>
              <a:t> 서버의 용량이 많이 필요함</a:t>
            </a:r>
            <a:r>
              <a:rPr lang="en-US" altLang="ko-KR"/>
              <a:t>(</a:t>
            </a:r>
            <a:r>
              <a:rPr lang="ko-KR" altLang="en-US"/>
              <a:t>서버의 가격이 그만큼 비쌈</a:t>
            </a:r>
            <a:r>
              <a:rPr lang="en-US" altLang="ko-KR"/>
              <a:t>,</a:t>
            </a:r>
            <a:r>
              <a:rPr lang="ko-KR" altLang="en-US"/>
              <a:t>비용</a:t>
            </a:r>
            <a:r>
              <a:rPr lang="en-US" altLang="ko-KR"/>
              <a:t>)</a:t>
            </a:r>
            <a:r>
              <a:rPr lang="ko-KR" altLang="en-US"/>
              <a:t>   </a:t>
            </a:r>
            <a:r>
              <a:rPr lang="en-US" altLang="ko-KR"/>
              <a:t>Scalability :</a:t>
            </a:r>
            <a:r>
              <a:rPr lang="ko-KR" altLang="en-US"/>
              <a:t>용량의 확장이 비쌈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fat</a:t>
            </a:r>
            <a:r>
              <a:rPr lang="ko-KR" altLang="en-US"/>
              <a:t>장점</a:t>
            </a:r>
            <a:r>
              <a:rPr lang="en-US" altLang="ko-KR"/>
              <a:t>:</a:t>
            </a:r>
            <a:r>
              <a:rPr lang="ko-KR" altLang="en-US"/>
              <a:t>공개표준 수정이 쉽다</a:t>
            </a:r>
            <a:r>
              <a:rPr lang="en-US" altLang="ko-KR"/>
              <a:t>.(</a:t>
            </a:r>
            <a:r>
              <a:rPr lang="ko-KR" altLang="en-US"/>
              <a:t>표준을 정해놓고 시작하기때문</a:t>
            </a:r>
            <a:r>
              <a:rPr lang="en-US" altLang="ko-KR"/>
              <a:t>),</a:t>
            </a:r>
            <a:r>
              <a:rPr lang="ko-KR" altLang="en-US"/>
              <a:t> 확장성이 용이함 </a:t>
            </a:r>
            <a:endParaRPr lang="ko-KR" altLang="en-US"/>
          </a:p>
          <a:p>
            <a:pPr>
              <a:defRPr/>
            </a:pPr>
            <a:r>
              <a:rPr lang="en-US" altLang="ko-KR"/>
              <a:t>fat</a:t>
            </a:r>
            <a:r>
              <a:rPr lang="ko-KR" altLang="en-US"/>
              <a:t>단점 </a:t>
            </a:r>
            <a:r>
              <a:rPr lang="en-US" altLang="ko-KR"/>
              <a:t>:</a:t>
            </a:r>
            <a:r>
              <a:rPr lang="ko-KR" altLang="en-US"/>
              <a:t> 복잡성 증가</a:t>
            </a:r>
            <a:r>
              <a:rPr lang="en-US" altLang="ko-KR"/>
              <a:t>,</a:t>
            </a:r>
            <a:r>
              <a:rPr lang="ko-KR" altLang="en-US"/>
              <a:t> 상호운용성이 낮아짐</a:t>
            </a:r>
            <a:r>
              <a:rPr lang="en-US" altLang="ko-KR"/>
              <a:t>,</a:t>
            </a:r>
            <a:r>
              <a:rPr lang="ko-KR" altLang="en-US"/>
              <a:t>오류가 발생했을때 발견하기 힘듬</a:t>
            </a:r>
            <a:r>
              <a:rPr lang="en-US" altLang="ko-KR"/>
              <a:t>,</a:t>
            </a:r>
            <a:r>
              <a:rPr lang="ko-KR" altLang="en-US"/>
              <a:t> 단말기오류인지 통신망의오류인지 서버오류인지</a:t>
            </a:r>
            <a:r>
              <a:rPr lang="en-US" altLang="ko-KR"/>
              <a:t>(</a:t>
            </a:r>
            <a:r>
              <a:rPr lang="ko-KR" altLang="en-US"/>
              <a:t>서버가 여러개있음</a:t>
            </a:r>
            <a:r>
              <a:rPr lang="en-US" altLang="ko-KR"/>
              <a:t>)</a:t>
            </a:r>
            <a:r>
              <a:rPr lang="ko-KR" altLang="en-US"/>
              <a:t>알기힘들다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애플리케이션은 크게 </a:t>
            </a:r>
            <a:r>
              <a:rPr lang="en-US" altLang="ko-KR"/>
              <a:t>3</a:t>
            </a:r>
            <a:r>
              <a:rPr lang="ko-KR" altLang="en-US"/>
              <a:t>부분으로 나뉨 </a:t>
            </a:r>
            <a:r>
              <a:rPr lang="en-US" altLang="ko-KR"/>
              <a:t>UI, Business logic, data logic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 lvl="0"/>
            <a:fld id="{FA1A27FA-ED8F-44FB-8287-54F82F94A43B}" type="slidenum">
              <a:rPr lang="en-US" altLang="ko-KR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095083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 lvl="0"/>
            <a:fld id="{FA1A27FA-ED8F-44FB-8287-54F82F94A43B}" type="slidenum">
              <a:rPr lang="en-US" altLang="ko-KR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3373564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>모든 웹페이지는 </a:t>
            </a:r>
            <a:r>
              <a:rPr lang="en-US" altLang="ko-KR"/>
              <a:t>http</a:t>
            </a:r>
            <a:r>
              <a:rPr lang="ko-KR" altLang="en-US"/>
              <a:t>프로토콜을 이용해서 소통한다 </a:t>
            </a:r>
            <a:r>
              <a:rPr lang="en-US" altLang="ko-KR"/>
              <a:t>(</a:t>
            </a:r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 lvl="0"/>
            <a:fld id="{FA1A27FA-ED8F-44FB-8287-54F82F94A43B}" type="slidenum">
              <a:rPr lang="en-US" altLang="ko-KR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1043060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>웹페이지의 내용이 일정하지않고 고도화돼서 업데이트를 진행한다</a:t>
            </a:r>
            <a:r>
              <a:rPr lang="en-US" altLang="ko-KR"/>
              <a:t>.</a:t>
            </a:r>
            <a:r>
              <a:rPr lang="ko-KR" altLang="en-US"/>
              <a:t> 접속 시점</a:t>
            </a:r>
            <a:r>
              <a:rPr lang="en-US" altLang="ko-KR"/>
              <a:t>,</a:t>
            </a:r>
            <a:r>
              <a:rPr lang="ko-KR" altLang="en-US"/>
              <a:t>접속대상자에 따라 내용을 다이나믹하게 만듬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다이나믹한 내용및 데이터를 보내려면 프로그램이 필요하다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 lvl="0"/>
            <a:fld id="{FA1A27FA-ED8F-44FB-8287-54F82F94A43B}" type="slidenum">
              <a:rPr lang="en-US" altLang="ko-KR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94462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5204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6236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381000"/>
            <a:ext cx="201930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90550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96260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9364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3686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185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6464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8E2DD5-5F0E-4683-BF92-D3F28C69527E}" type="datetime1">
              <a:rPr lang="en-US" altLang="ko-KR"/>
              <a:pPr/>
              <a:t>9/14/2022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D2C44662-E558-499F-9A90-17EF71D9D5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99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08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499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4362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949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619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725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283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5293149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FF"/>
          </a:solidFill>
          <a:latin typeface="Arial" charset="0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FF"/>
          </a:solidFill>
          <a:latin typeface="Arial" charset="0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FF"/>
          </a:solidFill>
          <a:latin typeface="Arial" charset="0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FF"/>
          </a:solidFill>
          <a:latin typeface="Arial" charset="0"/>
          <a:ea typeface="굴림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F0066"/>
        </a:buClr>
        <a:buFont typeface="Symbol" panose="05050102010706020507" pitchFamily="18" charset="2"/>
        <a:buChar char="¨"/>
        <a:defRPr kumimoji="1"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Symbol" panose="05050102010706020507" pitchFamily="18" charset="2"/>
        <a:buChar char="©"/>
        <a:defRPr kumimoji="1"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§"/>
        <a:defRPr kumimoji="1"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ª"/>
        <a:defRPr kumimoji="1" sz="16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0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.vml"  /><Relationship Id="rId10" Type="http://schemas.openxmlformats.org/officeDocument/2006/relationships/hyperlink" Target="http://www.england.isoc.org/presentations/gtomlinson.ContentNetworking.ppt" TargetMode="External" /><Relationship Id="rId2" Type="http://schemas.openxmlformats.org/officeDocument/2006/relationships/slideLayout" Target="../slideLayouts/slideLayout6.xml"  /><Relationship Id="rId3" Type="http://schemas.openxmlformats.org/officeDocument/2006/relationships/oleObject" Target="../embeddings/oleObject1.bin"  /><Relationship Id="rId4" Type="http://schemas.openxmlformats.org/officeDocument/2006/relationships/image" Target="../media/image28.png"  /><Relationship Id="rId5" Type="http://schemas.openxmlformats.org/officeDocument/2006/relationships/oleObject" Target="../embeddings/oleObject2.bin"  /><Relationship Id="rId6" Type="http://schemas.openxmlformats.org/officeDocument/2006/relationships/image" Target="../media/image29.png"  /><Relationship Id="rId7" Type="http://schemas.openxmlformats.org/officeDocument/2006/relationships/oleObject" Target="../embeddings/oleObject3.bin"  /><Relationship Id="rId8" Type="http://schemas.openxmlformats.org/officeDocument/2006/relationships/image" Target="../media/image30.wmf"  /><Relationship Id="rId9" Type="http://schemas.openxmlformats.org/officeDocument/2006/relationships/oleObject" Target="../embeddings/oleObject4.bin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31.wmf"  /><Relationship Id="rId4" Type="http://schemas.openxmlformats.org/officeDocument/2006/relationships/image" Target="../media/image32.wm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2.vml"  /><Relationship Id="rId10" Type="http://schemas.openxmlformats.org/officeDocument/2006/relationships/oleObject" Target="../embeddings/oleObject9.bin"  /><Relationship Id="rId11" Type="http://schemas.openxmlformats.org/officeDocument/2006/relationships/oleObject" Target="../embeddings/oleObject10.bin"  /><Relationship Id="rId12" Type="http://schemas.openxmlformats.org/officeDocument/2006/relationships/oleObject" Target="../embeddings/oleObject11.bin"  /><Relationship Id="rId13" Type="http://schemas.openxmlformats.org/officeDocument/2006/relationships/oleObject" Target="../embeddings/oleObject12.bin"  /><Relationship Id="rId14" Type="http://schemas.openxmlformats.org/officeDocument/2006/relationships/oleObject" Target="../embeddings/oleObject13.bin"  /><Relationship Id="rId15" Type="http://schemas.openxmlformats.org/officeDocument/2006/relationships/hyperlink" Target="http://www.mindcraft.com/perfreports/compaq/proliant5000/ws201-es2/pl5000-1.html" TargetMode="External" /><Relationship Id="rId2" Type="http://schemas.openxmlformats.org/officeDocument/2006/relationships/slideLayout" Target="../slideLayouts/slideLayout6.xml"  /><Relationship Id="rId3" Type="http://schemas.openxmlformats.org/officeDocument/2006/relationships/oleObject" Target="../embeddings/oleObject5.bin"  /><Relationship Id="rId4" Type="http://schemas.openxmlformats.org/officeDocument/2006/relationships/image" Target="../media/image28.png"  /><Relationship Id="rId5" Type="http://schemas.openxmlformats.org/officeDocument/2006/relationships/oleObject" Target="../embeddings/oleObject6.bin"  /><Relationship Id="rId6" Type="http://schemas.openxmlformats.org/officeDocument/2006/relationships/image" Target="../media/image29.png"  /><Relationship Id="rId7" Type="http://schemas.openxmlformats.org/officeDocument/2006/relationships/oleObject" Target="../embeddings/oleObject7.bin"  /><Relationship Id="rId8" Type="http://schemas.openxmlformats.org/officeDocument/2006/relationships/image" Target="../media/image30.wmf"  /><Relationship Id="rId9" Type="http://schemas.openxmlformats.org/officeDocument/2006/relationships/oleObject" Target="../embeddings/oleObject8.bin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3.vml"  /><Relationship Id="rId10" Type="http://schemas.openxmlformats.org/officeDocument/2006/relationships/image" Target="../media/image36.wmf"  /><Relationship Id="rId11" Type="http://schemas.openxmlformats.org/officeDocument/2006/relationships/oleObject" Target="../embeddings/oleObject18.bin"  /><Relationship Id="rId12" Type="http://schemas.openxmlformats.org/officeDocument/2006/relationships/oleObject" Target="../embeddings/oleObject19.bin"  /><Relationship Id="rId13" Type="http://schemas.openxmlformats.org/officeDocument/2006/relationships/image" Target="../media/image37.wmf"  /><Relationship Id="rId14" Type="http://schemas.openxmlformats.org/officeDocument/2006/relationships/oleObject" Target="../embeddings/oleObject20.bin"  /><Relationship Id="rId15" Type="http://schemas.openxmlformats.org/officeDocument/2006/relationships/oleObject" Target="../embeddings/oleObject21.bin"  /><Relationship Id="rId16" Type="http://schemas.openxmlformats.org/officeDocument/2006/relationships/oleObject" Target="../embeddings/oleObject22.bin"  /><Relationship Id="rId17" Type="http://schemas.openxmlformats.org/officeDocument/2006/relationships/oleObject" Target="../embeddings/oleObject23.bin"  /><Relationship Id="rId18" Type="http://schemas.openxmlformats.org/officeDocument/2006/relationships/oleObject" Target="../embeddings/oleObject24.bin"  /><Relationship Id="rId19" Type="http://schemas.openxmlformats.org/officeDocument/2006/relationships/oleObject" Target="../embeddings/oleObject25.bin"  /><Relationship Id="rId2" Type="http://schemas.openxmlformats.org/officeDocument/2006/relationships/slideLayout" Target="../slideLayouts/slideLayout6.xml"  /><Relationship Id="rId20" Type="http://schemas.openxmlformats.org/officeDocument/2006/relationships/oleObject" Target="../embeddings/oleObject26.bin"  /><Relationship Id="rId21" Type="http://schemas.openxmlformats.org/officeDocument/2006/relationships/oleObject" Target="../embeddings/oleObject27.bin"  /><Relationship Id="rId22" Type="http://schemas.openxmlformats.org/officeDocument/2006/relationships/oleObject" Target="../embeddings/oleObject28.bin"  /><Relationship Id="rId3" Type="http://schemas.openxmlformats.org/officeDocument/2006/relationships/oleObject" Target="../embeddings/oleObject14.bin"  /><Relationship Id="rId4" Type="http://schemas.openxmlformats.org/officeDocument/2006/relationships/image" Target="../media/image33.wmf"  /><Relationship Id="rId5" Type="http://schemas.openxmlformats.org/officeDocument/2006/relationships/oleObject" Target="../embeddings/oleObject15.bin"  /><Relationship Id="rId6" Type="http://schemas.openxmlformats.org/officeDocument/2006/relationships/image" Target="../media/image34.wmf"  /><Relationship Id="rId7" Type="http://schemas.openxmlformats.org/officeDocument/2006/relationships/oleObject" Target="../embeddings/oleObject16.bin"  /><Relationship Id="rId8" Type="http://schemas.openxmlformats.org/officeDocument/2006/relationships/image" Target="../media/image35.wmf"  /><Relationship Id="rId9" Type="http://schemas.openxmlformats.org/officeDocument/2006/relationships/oleObject" Target="../embeddings/oleObject17.bin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4.vml"  /><Relationship Id="rId10" Type="http://schemas.openxmlformats.org/officeDocument/2006/relationships/oleObject" Target="../embeddings/oleObject33.bin"  /><Relationship Id="rId11" Type="http://schemas.openxmlformats.org/officeDocument/2006/relationships/oleObject" Target="../embeddings/oleObject34.bin"  /><Relationship Id="rId12" Type="http://schemas.openxmlformats.org/officeDocument/2006/relationships/oleObject" Target="../embeddings/oleObject35.bin"  /><Relationship Id="rId13" Type="http://schemas.openxmlformats.org/officeDocument/2006/relationships/oleObject" Target="../embeddings/oleObject36.bin"  /><Relationship Id="rId14" Type="http://schemas.openxmlformats.org/officeDocument/2006/relationships/oleObject" Target="../embeddings/oleObject37.bin"  /><Relationship Id="rId2" Type="http://schemas.openxmlformats.org/officeDocument/2006/relationships/slideLayout" Target="../slideLayouts/slideLayout6.xml"  /><Relationship Id="rId3" Type="http://schemas.openxmlformats.org/officeDocument/2006/relationships/oleObject" Target="../embeddings/oleObject29.bin"  /><Relationship Id="rId4" Type="http://schemas.openxmlformats.org/officeDocument/2006/relationships/image" Target="../media/image33.wmf"  /><Relationship Id="rId5" Type="http://schemas.openxmlformats.org/officeDocument/2006/relationships/oleObject" Target="../embeddings/oleObject30.bin"  /><Relationship Id="rId6" Type="http://schemas.openxmlformats.org/officeDocument/2006/relationships/image" Target="../media/image34.wmf"  /><Relationship Id="rId7" Type="http://schemas.openxmlformats.org/officeDocument/2006/relationships/oleObject" Target="../embeddings/oleObject31.bin"  /><Relationship Id="rId8" Type="http://schemas.openxmlformats.org/officeDocument/2006/relationships/image" Target="../media/image37.wmf"  /><Relationship Id="rId9" Type="http://schemas.openxmlformats.org/officeDocument/2006/relationships/oleObject" Target="../embeddings/oleObject32.bin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5.vml"  /><Relationship Id="rId10" Type="http://schemas.openxmlformats.org/officeDocument/2006/relationships/image" Target="../media/image41.wmf"  /><Relationship Id="rId11" Type="http://schemas.openxmlformats.org/officeDocument/2006/relationships/image" Target="../media/image42.wmf"  /><Relationship Id="rId12" Type="http://schemas.openxmlformats.org/officeDocument/2006/relationships/image" Target="../media/image43.wmf"  /><Relationship Id="rId13" Type="http://schemas.openxmlformats.org/officeDocument/2006/relationships/image" Target="../media/image44.wmf"  /><Relationship Id="rId14" Type="http://schemas.openxmlformats.org/officeDocument/2006/relationships/image" Target="../media/image45.wmf"  /><Relationship Id="rId15" Type="http://schemas.openxmlformats.org/officeDocument/2006/relationships/image" Target="../media/image46.wmf"  /><Relationship Id="rId16" Type="http://schemas.openxmlformats.org/officeDocument/2006/relationships/image" Target="../media/image47.wmf"  /><Relationship Id="rId17" Type="http://schemas.openxmlformats.org/officeDocument/2006/relationships/image" Target="../media/image48.wmf"  /><Relationship Id="rId18" Type="http://schemas.openxmlformats.org/officeDocument/2006/relationships/image" Target="../media/image49.wmf"  /><Relationship Id="rId19" Type="http://schemas.openxmlformats.org/officeDocument/2006/relationships/image" Target="../media/image50.wmf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51.wmf"  /><Relationship Id="rId21" Type="http://schemas.openxmlformats.org/officeDocument/2006/relationships/image" Target="../media/image52.wmf"  /><Relationship Id="rId22" Type="http://schemas.openxmlformats.org/officeDocument/2006/relationships/image" Target="../media/image53.wmf"  /><Relationship Id="rId23" Type="http://schemas.openxmlformats.org/officeDocument/2006/relationships/image" Target="../media/image54.wmf"  /><Relationship Id="rId3" Type="http://schemas.openxmlformats.org/officeDocument/2006/relationships/notesSlide" Target="../notesSlides/notesSlide17.xml"  /><Relationship Id="rId4" Type="http://schemas.openxmlformats.org/officeDocument/2006/relationships/oleObject" Target="../embeddings/oleObject38.bin"  /><Relationship Id="rId5" Type="http://schemas.openxmlformats.org/officeDocument/2006/relationships/image" Target="../media/image38.wmf"  /><Relationship Id="rId6" Type="http://schemas.openxmlformats.org/officeDocument/2006/relationships/oleObject" Target="../embeddings/oleObject39.bin"  /><Relationship Id="rId7" Type="http://schemas.openxmlformats.org/officeDocument/2006/relationships/image" Target="../media/image39.wmf"  /><Relationship Id="rId8" Type="http://schemas.openxmlformats.org/officeDocument/2006/relationships/oleObject" Target="../embeddings/oleObject40.bin"  /><Relationship Id="rId9" Type="http://schemas.openxmlformats.org/officeDocument/2006/relationships/image" Target="../media/image40.wmf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6.vml"  /><Relationship Id="rId10" Type="http://schemas.openxmlformats.org/officeDocument/2006/relationships/image" Target="../media/image41.wmf"  /><Relationship Id="rId11" Type="http://schemas.openxmlformats.org/officeDocument/2006/relationships/image" Target="../media/image42.wmf"  /><Relationship Id="rId12" Type="http://schemas.openxmlformats.org/officeDocument/2006/relationships/image" Target="../media/image43.wmf"  /><Relationship Id="rId13" Type="http://schemas.openxmlformats.org/officeDocument/2006/relationships/image" Target="../media/image44.wmf"  /><Relationship Id="rId14" Type="http://schemas.openxmlformats.org/officeDocument/2006/relationships/image" Target="../media/image45.wmf"  /><Relationship Id="rId15" Type="http://schemas.openxmlformats.org/officeDocument/2006/relationships/image" Target="../media/image46.wmf"  /><Relationship Id="rId16" Type="http://schemas.openxmlformats.org/officeDocument/2006/relationships/image" Target="../media/image47.wmf"  /><Relationship Id="rId17" Type="http://schemas.openxmlformats.org/officeDocument/2006/relationships/image" Target="../media/image48.wmf"  /><Relationship Id="rId18" Type="http://schemas.openxmlformats.org/officeDocument/2006/relationships/image" Target="../media/image49.wmf"  /><Relationship Id="rId19" Type="http://schemas.openxmlformats.org/officeDocument/2006/relationships/image" Target="../media/image50.wmf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51.wmf"  /><Relationship Id="rId21" Type="http://schemas.openxmlformats.org/officeDocument/2006/relationships/image" Target="../media/image52.wmf"  /><Relationship Id="rId22" Type="http://schemas.openxmlformats.org/officeDocument/2006/relationships/image" Target="../media/image53.wmf"  /><Relationship Id="rId23" Type="http://schemas.openxmlformats.org/officeDocument/2006/relationships/image" Target="../media/image54.wmf"  /><Relationship Id="rId24" Type="http://schemas.openxmlformats.org/officeDocument/2006/relationships/image" Target="../media/image55.wmf"  /><Relationship Id="rId3" Type="http://schemas.openxmlformats.org/officeDocument/2006/relationships/notesSlide" Target="../notesSlides/notesSlide18.xml"  /><Relationship Id="rId4" Type="http://schemas.openxmlformats.org/officeDocument/2006/relationships/oleObject" Target="../embeddings/oleObject41.bin"  /><Relationship Id="rId5" Type="http://schemas.openxmlformats.org/officeDocument/2006/relationships/image" Target="../media/image38.wmf"  /><Relationship Id="rId6" Type="http://schemas.openxmlformats.org/officeDocument/2006/relationships/oleObject" Target="../embeddings/oleObject42.bin"  /><Relationship Id="rId7" Type="http://schemas.openxmlformats.org/officeDocument/2006/relationships/image" Target="../media/image39.wmf"  /><Relationship Id="rId8" Type="http://schemas.openxmlformats.org/officeDocument/2006/relationships/oleObject" Target="../embeddings/oleObject43.bin"  /><Relationship Id="rId9" Type="http://schemas.openxmlformats.org/officeDocument/2006/relationships/image" Target="../media/image40.wmf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5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15" Type="http://schemas.openxmlformats.org/officeDocument/2006/relationships/image" Target="../media/image13.png"  /><Relationship Id="rId16" Type="http://schemas.openxmlformats.org/officeDocument/2006/relationships/image" Target="../media/image14.png"  /><Relationship Id="rId17" Type="http://schemas.openxmlformats.org/officeDocument/2006/relationships/image" Target="../media/image15.png"  /><Relationship Id="rId18" Type="http://schemas.openxmlformats.org/officeDocument/2006/relationships/image" Target="../media/image16.png"  /><Relationship Id="rId19" Type="http://schemas.openxmlformats.org/officeDocument/2006/relationships/image" Target="../media/image17.png"  /><Relationship Id="rId2" Type="http://schemas.openxmlformats.org/officeDocument/2006/relationships/notesSlide" Target="../notesSlides/notesSlide2.xml"  /><Relationship Id="rId20" Type="http://schemas.openxmlformats.org/officeDocument/2006/relationships/image" Target="../media/image18.png"  /><Relationship Id="rId21" Type="http://schemas.openxmlformats.org/officeDocument/2006/relationships/image" Target="../media/image19.png"  /><Relationship Id="rId22" Type="http://schemas.openxmlformats.org/officeDocument/2006/relationships/image" Target="../media/image20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15" Type="http://schemas.openxmlformats.org/officeDocument/2006/relationships/image" Target="../media/image13.png"  /><Relationship Id="rId16" Type="http://schemas.openxmlformats.org/officeDocument/2006/relationships/image" Target="../media/image14.png"  /><Relationship Id="rId17" Type="http://schemas.openxmlformats.org/officeDocument/2006/relationships/image" Target="../media/image15.png"  /><Relationship Id="rId18" Type="http://schemas.openxmlformats.org/officeDocument/2006/relationships/image" Target="../media/image16.png"  /><Relationship Id="rId19" Type="http://schemas.openxmlformats.org/officeDocument/2006/relationships/image" Target="../media/image17.png"  /><Relationship Id="rId2" Type="http://schemas.openxmlformats.org/officeDocument/2006/relationships/notesSlide" Target="../notesSlides/notesSlide3.xml"  /><Relationship Id="rId20" Type="http://schemas.openxmlformats.org/officeDocument/2006/relationships/image" Target="../media/image18.png"  /><Relationship Id="rId21" Type="http://schemas.openxmlformats.org/officeDocument/2006/relationships/image" Target="../media/image19.png"  /><Relationship Id="rId22" Type="http://schemas.openxmlformats.org/officeDocument/2006/relationships/image" Target="../media/image20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2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Digital technologies</a:t>
            </a:r>
            <a:br>
              <a:rPr lang="en-US" altLang="ko-KR" dirty="0" smtClean="0"/>
            </a:br>
            <a:r>
              <a:rPr lang="en-US" altLang="ko-KR" dirty="0" smtClean="0"/>
              <a:t>– Platform and Architecture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077200" cy="527050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Client Considerations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01700" y="765175"/>
            <a:ext cx="7772400" cy="58324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Symbol" pitchFamily="18" charset="2"/>
              <a:buChar char="¨"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How much application logic by the client?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Symbol" pitchFamily="18" charset="2"/>
              <a:buChar char="©"/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Thin client, server handles most logic</a:t>
            </a:r>
          </a:p>
          <a:p>
            <a:pPr marL="1200150" lvl="2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  <a:buFont typeface="Times New Roman" panose="02020603050405020304" pitchFamily="18" charset="0"/>
              <a:buChar char="♣"/>
              <a:defRPr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Pros: security, easier maintenance</a:t>
            </a:r>
          </a:p>
          <a:p>
            <a:pPr marL="1200150" lvl="2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  <a:buFont typeface="Times New Roman" panose="02020603050405020304" pitchFamily="18" charset="0"/>
              <a:buChar char="♣"/>
              <a:defRPr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Cons: less control for users, higher cost for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larger servers (Scalability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problems: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capacity)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  <a:buFont typeface="Times New Roman" panose="02020603050405020304" pitchFamily="18" charset="0"/>
              <a:buChar char="♣"/>
              <a:defRPr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diminishes sharing load between clients and servers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Symbol" pitchFamily="18" charset="2"/>
              <a:buChar char="©"/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Fat client, logic handled by client</a:t>
            </a:r>
          </a:p>
          <a:p>
            <a:pPr marL="1200150" lvl="2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  <a:buFont typeface="Times New Roman" panose="02020603050405020304" pitchFamily="18" charset="0"/>
              <a:buChar char="♣"/>
              <a:defRPr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1657350" lvl="3" indent="-285750" eaLnBrk="1" hangingPunct="1">
              <a:lnSpc>
                <a:spcPct val="90000"/>
              </a:lnSpc>
              <a:spcBef>
                <a:spcPct val="20000"/>
              </a:spcBef>
              <a:buFont typeface="굴림" panose="020B0600000101010101" pitchFamily="50" charset="-127"/>
              <a:buChar char="♠"/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Usability: Windows GUI</a:t>
            </a:r>
          </a:p>
          <a:p>
            <a:pPr marL="1657350" lvl="3" indent="-285750" eaLnBrk="1" hangingPunct="1">
              <a:lnSpc>
                <a:spcPct val="90000"/>
              </a:lnSpc>
              <a:spcBef>
                <a:spcPct val="20000"/>
              </a:spcBef>
              <a:buFont typeface="굴림" panose="020B0600000101010101" pitchFamily="50" charset="-127"/>
              <a:buChar char="♠"/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modify: follow open standards</a:t>
            </a:r>
          </a:p>
          <a:p>
            <a:pPr marL="1657350" lvl="3" indent="-285750" eaLnBrk="1" hangingPunct="1">
              <a:lnSpc>
                <a:spcPct val="90000"/>
              </a:lnSpc>
              <a:spcBef>
                <a:spcPct val="20000"/>
              </a:spcBef>
              <a:buFont typeface="굴림" panose="020B0600000101010101" pitchFamily="50" charset="-127"/>
              <a:buChar char="♠"/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Scalability: easy to add clients up to server capacity</a:t>
            </a:r>
          </a:p>
          <a:p>
            <a:pPr marL="1200150" lvl="2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  <a:buFont typeface="Times New Roman" panose="02020603050405020304" pitchFamily="18" charset="0"/>
              <a:buChar char="♣"/>
              <a:defRPr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1657350" lvl="3" indent="-285750" eaLnBrk="1" hangingPunct="1">
              <a:lnSpc>
                <a:spcPct val="90000"/>
              </a:lnSpc>
              <a:spcBef>
                <a:spcPct val="20000"/>
              </a:spcBef>
              <a:buFont typeface="굴림" panose="020B0600000101010101" pitchFamily="50" charset="-127"/>
              <a:buChar char="♠"/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in complexity: multiple standards coexist</a:t>
            </a:r>
          </a:p>
          <a:p>
            <a:pPr marL="1657350" lvl="3" indent="-285750" eaLnBrk="1" hangingPunct="1">
              <a:lnSpc>
                <a:spcPct val="90000"/>
              </a:lnSpc>
              <a:spcBef>
                <a:spcPct val="20000"/>
              </a:spcBef>
              <a:buFont typeface="굴림" panose="020B0600000101010101" pitchFamily="50" charset="-127"/>
              <a:buChar char="♠"/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Limited interoperability</a:t>
            </a:r>
          </a:p>
          <a:p>
            <a:pPr marL="1657350" lvl="3" indent="-285750" eaLnBrk="1" hangingPunct="1">
              <a:lnSpc>
                <a:spcPct val="90000"/>
              </a:lnSpc>
              <a:spcBef>
                <a:spcPct val="20000"/>
              </a:spcBef>
              <a:buFont typeface="굴림" panose="020B0600000101010101" pitchFamily="50" charset="-127"/>
              <a:buChar char="♠"/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to identify the cause of an error: multiple suppliers</a:t>
            </a:r>
          </a:p>
          <a:p>
            <a:pPr marL="1657350" lvl="3" indent="-285750" eaLnBrk="1" hangingPunct="1">
              <a:lnSpc>
                <a:spcPct val="90000"/>
              </a:lnSpc>
              <a:spcBef>
                <a:spcPct val="20000"/>
              </a:spcBef>
              <a:buFont typeface="굴림" panose="020B0600000101010101" pitchFamily="50" charset="-127"/>
              <a:buChar char="♠"/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 stored procedures</a:t>
            </a:r>
          </a:p>
          <a:p>
            <a:pPr marL="1657350" lvl="3" indent="-285750" eaLnBrk="1" hangingPunct="1">
              <a:lnSpc>
                <a:spcPct val="90000"/>
              </a:lnSpc>
              <a:spcBef>
                <a:spcPct val="20000"/>
              </a:spcBef>
              <a:buFont typeface="굴림" panose="020B0600000101010101" pitchFamily="50" charset="-127"/>
              <a:buChar char="♠"/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High-maintenance costs: re-install into multiple clients</a:t>
            </a:r>
          </a:p>
          <a:p>
            <a:pPr marL="1657350" lvl="3" indent="-285750" eaLnBrk="1" hangingPunct="1">
              <a:lnSpc>
                <a:spcPct val="90000"/>
              </a:lnSpc>
              <a:spcBef>
                <a:spcPct val="20000"/>
              </a:spcBef>
              <a:buFont typeface="굴림" panose="020B0600000101010101" pitchFamily="50" charset="-127"/>
              <a:buChar char="♠"/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Poor business logic sharing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Symbol" pitchFamily="18" charset="2"/>
              <a:buChar char="§"/>
              <a:defRPr/>
            </a:pPr>
            <a:endParaRPr lang="en-US" altLang="ko-K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15888"/>
            <a:ext cx="8077200" cy="620712"/>
          </a:xfrm>
        </p:spPr>
        <p:txBody>
          <a:bodyPr/>
          <a:lstStyle/>
          <a:p>
            <a:pPr eaLnBrk="1" hangingPunct="1"/>
            <a:r>
              <a:rPr lang="en-US" altLang="ko-KR" smtClean="0"/>
              <a:t>Client-Server architecture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7772400" cy="504825"/>
          </a:xfrm>
        </p:spPr>
        <p:txBody>
          <a:bodyPr/>
          <a:lstStyle/>
          <a:p>
            <a:pPr eaLnBrk="1" hangingPunct="1"/>
            <a:r>
              <a:rPr lang="en-US" altLang="ko-KR" smtClean="0"/>
              <a:t>Internet computing architecture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295400" y="1295400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17413" name="Rectangle 78"/>
          <p:cNvSpPr>
            <a:spLocks noChangeArrowheads="1"/>
          </p:cNvSpPr>
          <p:nvPr/>
        </p:nvSpPr>
        <p:spPr bwMode="auto">
          <a:xfrm>
            <a:off x="5459413" y="1806575"/>
            <a:ext cx="3216275" cy="3938588"/>
          </a:xfrm>
          <a:prstGeom prst="rect">
            <a:avLst/>
          </a:prstGeom>
          <a:noFill/>
          <a:ln w="12700">
            <a:solidFill>
              <a:srgbClr val="99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7414" name="Line 79"/>
          <p:cNvSpPr>
            <a:spLocks noChangeShapeType="1"/>
          </p:cNvSpPr>
          <p:nvPr/>
        </p:nvSpPr>
        <p:spPr bwMode="auto">
          <a:xfrm>
            <a:off x="2474913" y="1908175"/>
            <a:ext cx="858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5" name="Line 80"/>
          <p:cNvSpPr>
            <a:spLocks noChangeShapeType="1"/>
          </p:cNvSpPr>
          <p:nvPr/>
        </p:nvSpPr>
        <p:spPr bwMode="auto">
          <a:xfrm>
            <a:off x="3333750" y="1914525"/>
            <a:ext cx="0" cy="382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6" name="Line 81"/>
          <p:cNvSpPr>
            <a:spLocks noChangeShapeType="1"/>
          </p:cNvSpPr>
          <p:nvPr/>
        </p:nvSpPr>
        <p:spPr bwMode="auto">
          <a:xfrm>
            <a:off x="2481263" y="5727700"/>
            <a:ext cx="858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7" name="Rectangle 82"/>
          <p:cNvSpPr>
            <a:spLocks noChangeArrowheads="1"/>
          </p:cNvSpPr>
          <p:nvPr/>
        </p:nvSpPr>
        <p:spPr bwMode="auto">
          <a:xfrm>
            <a:off x="5940425" y="1268413"/>
            <a:ext cx="1331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grpSp>
        <p:nvGrpSpPr>
          <p:cNvPr id="17418" name="Group 83"/>
          <p:cNvGrpSpPr>
            <a:grpSpLocks/>
          </p:cNvGrpSpPr>
          <p:nvPr/>
        </p:nvGrpSpPr>
        <p:grpSpPr bwMode="auto">
          <a:xfrm>
            <a:off x="1798638" y="2670175"/>
            <a:ext cx="482600" cy="473075"/>
            <a:chOff x="1133" y="1682"/>
            <a:chExt cx="304" cy="298"/>
          </a:xfrm>
        </p:grpSpPr>
        <p:sp>
          <p:nvSpPr>
            <p:cNvPr id="17515" name="Line 84"/>
            <p:cNvSpPr>
              <a:spLocks noChangeShapeType="1"/>
            </p:cNvSpPr>
            <p:nvPr/>
          </p:nvSpPr>
          <p:spPr bwMode="auto">
            <a:xfrm flipH="1">
              <a:off x="1142" y="1866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" name="Line 85"/>
            <p:cNvSpPr>
              <a:spLocks noChangeShapeType="1"/>
            </p:cNvSpPr>
            <p:nvPr/>
          </p:nvSpPr>
          <p:spPr bwMode="auto">
            <a:xfrm flipH="1">
              <a:off x="1143" y="1868"/>
              <a:ext cx="28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" name="Line 86"/>
            <p:cNvSpPr>
              <a:spLocks noChangeShapeType="1"/>
            </p:cNvSpPr>
            <p:nvPr/>
          </p:nvSpPr>
          <p:spPr bwMode="auto">
            <a:xfrm flipH="1">
              <a:off x="1143" y="1872"/>
              <a:ext cx="28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" name="Freeform 87"/>
            <p:cNvSpPr>
              <a:spLocks/>
            </p:cNvSpPr>
            <p:nvPr/>
          </p:nvSpPr>
          <p:spPr bwMode="auto">
            <a:xfrm>
              <a:off x="1245" y="1817"/>
              <a:ext cx="192" cy="163"/>
            </a:xfrm>
            <a:custGeom>
              <a:avLst/>
              <a:gdLst>
                <a:gd name="T0" fmla="*/ 0 w 192"/>
                <a:gd name="T1" fmla="*/ 162 h 163"/>
                <a:gd name="T2" fmla="*/ 0 w 192"/>
                <a:gd name="T3" fmla="*/ 103 h 163"/>
                <a:gd name="T4" fmla="*/ 191 w 192"/>
                <a:gd name="T5" fmla="*/ 0 h 163"/>
                <a:gd name="T6" fmla="*/ 191 w 192"/>
                <a:gd name="T7" fmla="*/ 49 h 163"/>
                <a:gd name="T8" fmla="*/ 0 w 19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3"/>
                <a:gd name="T17" fmla="*/ 192 w 19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3">
                  <a:moveTo>
                    <a:pt x="0" y="162"/>
                  </a:moveTo>
                  <a:lnTo>
                    <a:pt x="0" y="103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9" name="Freeform 88"/>
            <p:cNvSpPr>
              <a:spLocks/>
            </p:cNvSpPr>
            <p:nvPr/>
          </p:nvSpPr>
          <p:spPr bwMode="auto">
            <a:xfrm>
              <a:off x="1134" y="1862"/>
              <a:ext cx="113" cy="115"/>
            </a:xfrm>
            <a:custGeom>
              <a:avLst/>
              <a:gdLst>
                <a:gd name="T0" fmla="*/ 111 w 113"/>
                <a:gd name="T1" fmla="*/ 56 h 115"/>
                <a:gd name="T2" fmla="*/ 0 w 113"/>
                <a:gd name="T3" fmla="*/ 0 h 115"/>
                <a:gd name="T4" fmla="*/ 0 w 113"/>
                <a:gd name="T5" fmla="*/ 44 h 115"/>
                <a:gd name="T6" fmla="*/ 112 w 113"/>
                <a:gd name="T7" fmla="*/ 114 h 115"/>
                <a:gd name="T8" fmla="*/ 111 w 113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5"/>
                <a:gd name="T17" fmla="*/ 113 w 113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5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4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0" name="Freeform 89"/>
            <p:cNvSpPr>
              <a:spLocks/>
            </p:cNvSpPr>
            <p:nvPr/>
          </p:nvSpPr>
          <p:spPr bwMode="auto">
            <a:xfrm>
              <a:off x="1133" y="1765"/>
              <a:ext cx="303" cy="157"/>
            </a:xfrm>
            <a:custGeom>
              <a:avLst/>
              <a:gdLst>
                <a:gd name="T0" fmla="*/ 111 w 303"/>
                <a:gd name="T1" fmla="*/ 156 h 157"/>
                <a:gd name="T2" fmla="*/ 302 w 303"/>
                <a:gd name="T3" fmla="*/ 50 h 157"/>
                <a:gd name="T4" fmla="*/ 192 w 303"/>
                <a:gd name="T5" fmla="*/ 0 h 157"/>
                <a:gd name="T6" fmla="*/ 0 w 303"/>
                <a:gd name="T7" fmla="*/ 98 h 157"/>
                <a:gd name="T8" fmla="*/ 111 w 303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"/>
                <a:gd name="T16" fmla="*/ 0 h 157"/>
                <a:gd name="T17" fmla="*/ 303 w 303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" h="157">
                  <a:moveTo>
                    <a:pt x="111" y="156"/>
                  </a:moveTo>
                  <a:lnTo>
                    <a:pt x="302" y="50"/>
                  </a:lnTo>
                  <a:lnTo>
                    <a:pt x="192" y="0"/>
                  </a:lnTo>
                  <a:lnTo>
                    <a:pt x="0" y="98"/>
                  </a:lnTo>
                  <a:lnTo>
                    <a:pt x="111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1" name="Freeform 90"/>
            <p:cNvSpPr>
              <a:spLocks/>
            </p:cNvSpPr>
            <p:nvPr/>
          </p:nvSpPr>
          <p:spPr bwMode="auto">
            <a:xfrm>
              <a:off x="1144" y="1734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2" name="Freeform 91"/>
            <p:cNvSpPr>
              <a:spLocks/>
            </p:cNvSpPr>
            <p:nvPr/>
          </p:nvSpPr>
          <p:spPr bwMode="auto">
            <a:xfrm>
              <a:off x="1255" y="1701"/>
              <a:ext cx="151" cy="200"/>
            </a:xfrm>
            <a:custGeom>
              <a:avLst/>
              <a:gdLst>
                <a:gd name="T0" fmla="*/ 0 w 151"/>
                <a:gd name="T1" fmla="*/ 199 h 200"/>
                <a:gd name="T2" fmla="*/ 0 w 151"/>
                <a:gd name="T3" fmla="*/ 66 h 200"/>
                <a:gd name="T4" fmla="*/ 149 w 151"/>
                <a:gd name="T5" fmla="*/ 0 h 200"/>
                <a:gd name="T6" fmla="*/ 150 w 151"/>
                <a:gd name="T7" fmla="*/ 115 h 200"/>
                <a:gd name="T8" fmla="*/ 0 w 151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00"/>
                <a:gd name="T17" fmla="*/ 151 w 151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00">
                  <a:moveTo>
                    <a:pt x="0" y="199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150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3" name="Freeform 92"/>
            <p:cNvSpPr>
              <a:spLocks/>
            </p:cNvSpPr>
            <p:nvPr/>
          </p:nvSpPr>
          <p:spPr bwMode="auto">
            <a:xfrm>
              <a:off x="1142" y="1682"/>
              <a:ext cx="264" cy="89"/>
            </a:xfrm>
            <a:custGeom>
              <a:avLst/>
              <a:gdLst>
                <a:gd name="T0" fmla="*/ 115 w 264"/>
                <a:gd name="T1" fmla="*/ 88 h 89"/>
                <a:gd name="T2" fmla="*/ 263 w 264"/>
                <a:gd name="T3" fmla="*/ 20 h 89"/>
                <a:gd name="T4" fmla="*/ 145 w 264"/>
                <a:gd name="T5" fmla="*/ 0 h 89"/>
                <a:gd name="T6" fmla="*/ 0 w 264"/>
                <a:gd name="T7" fmla="*/ 55 h 89"/>
                <a:gd name="T8" fmla="*/ 115 w 264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89"/>
                <a:gd name="T17" fmla="*/ 264 w 264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89">
                  <a:moveTo>
                    <a:pt x="115" y="88"/>
                  </a:moveTo>
                  <a:lnTo>
                    <a:pt x="263" y="20"/>
                  </a:lnTo>
                  <a:lnTo>
                    <a:pt x="145" y="0"/>
                  </a:lnTo>
                  <a:lnTo>
                    <a:pt x="0" y="55"/>
                  </a:lnTo>
                  <a:lnTo>
                    <a:pt x="115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4" name="Freeform 93"/>
            <p:cNvSpPr>
              <a:spLocks/>
            </p:cNvSpPr>
            <p:nvPr/>
          </p:nvSpPr>
          <p:spPr bwMode="auto">
            <a:xfrm>
              <a:off x="1272" y="1724"/>
              <a:ext cx="123" cy="155"/>
            </a:xfrm>
            <a:custGeom>
              <a:avLst/>
              <a:gdLst>
                <a:gd name="T0" fmla="*/ 0 w 123"/>
                <a:gd name="T1" fmla="*/ 154 h 155"/>
                <a:gd name="T2" fmla="*/ 0 w 123"/>
                <a:gd name="T3" fmla="*/ 51 h 155"/>
                <a:gd name="T4" fmla="*/ 122 w 123"/>
                <a:gd name="T5" fmla="*/ 0 h 155"/>
                <a:gd name="T6" fmla="*/ 122 w 123"/>
                <a:gd name="T7" fmla="*/ 80 h 155"/>
                <a:gd name="T8" fmla="*/ 0 w 123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5"/>
                <a:gd name="T17" fmla="*/ 123 w 123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5">
                  <a:moveTo>
                    <a:pt x="0" y="154"/>
                  </a:moveTo>
                  <a:lnTo>
                    <a:pt x="0" y="51"/>
                  </a:lnTo>
                  <a:lnTo>
                    <a:pt x="122" y="0"/>
                  </a:lnTo>
                  <a:lnTo>
                    <a:pt x="122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19" name="Group 94"/>
          <p:cNvGrpSpPr>
            <a:grpSpLocks/>
          </p:cNvGrpSpPr>
          <p:nvPr/>
        </p:nvGrpSpPr>
        <p:grpSpPr bwMode="auto">
          <a:xfrm>
            <a:off x="1787525" y="3567113"/>
            <a:ext cx="482600" cy="473075"/>
            <a:chOff x="1126" y="2247"/>
            <a:chExt cx="304" cy="298"/>
          </a:xfrm>
        </p:grpSpPr>
        <p:sp>
          <p:nvSpPr>
            <p:cNvPr id="17505" name="Line 95"/>
            <p:cNvSpPr>
              <a:spLocks noChangeShapeType="1"/>
            </p:cNvSpPr>
            <p:nvPr/>
          </p:nvSpPr>
          <p:spPr bwMode="auto">
            <a:xfrm flipH="1">
              <a:off x="1135" y="2431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06" name="Line 96"/>
            <p:cNvSpPr>
              <a:spLocks noChangeShapeType="1"/>
            </p:cNvSpPr>
            <p:nvPr/>
          </p:nvSpPr>
          <p:spPr bwMode="auto">
            <a:xfrm flipH="1">
              <a:off x="1136" y="2433"/>
              <a:ext cx="28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07" name="Line 97"/>
            <p:cNvSpPr>
              <a:spLocks noChangeShapeType="1"/>
            </p:cNvSpPr>
            <p:nvPr/>
          </p:nvSpPr>
          <p:spPr bwMode="auto">
            <a:xfrm flipH="1">
              <a:off x="1136" y="2437"/>
              <a:ext cx="28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08" name="Freeform 98"/>
            <p:cNvSpPr>
              <a:spLocks/>
            </p:cNvSpPr>
            <p:nvPr/>
          </p:nvSpPr>
          <p:spPr bwMode="auto">
            <a:xfrm>
              <a:off x="1238" y="2382"/>
              <a:ext cx="192" cy="163"/>
            </a:xfrm>
            <a:custGeom>
              <a:avLst/>
              <a:gdLst>
                <a:gd name="T0" fmla="*/ 0 w 192"/>
                <a:gd name="T1" fmla="*/ 162 h 163"/>
                <a:gd name="T2" fmla="*/ 0 w 192"/>
                <a:gd name="T3" fmla="*/ 103 h 163"/>
                <a:gd name="T4" fmla="*/ 191 w 192"/>
                <a:gd name="T5" fmla="*/ 0 h 163"/>
                <a:gd name="T6" fmla="*/ 191 w 192"/>
                <a:gd name="T7" fmla="*/ 49 h 163"/>
                <a:gd name="T8" fmla="*/ 0 w 19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3"/>
                <a:gd name="T17" fmla="*/ 192 w 19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3">
                  <a:moveTo>
                    <a:pt x="0" y="162"/>
                  </a:moveTo>
                  <a:lnTo>
                    <a:pt x="0" y="103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9" name="Freeform 99"/>
            <p:cNvSpPr>
              <a:spLocks/>
            </p:cNvSpPr>
            <p:nvPr/>
          </p:nvSpPr>
          <p:spPr bwMode="auto">
            <a:xfrm>
              <a:off x="1127" y="2427"/>
              <a:ext cx="113" cy="115"/>
            </a:xfrm>
            <a:custGeom>
              <a:avLst/>
              <a:gdLst>
                <a:gd name="T0" fmla="*/ 111 w 113"/>
                <a:gd name="T1" fmla="*/ 56 h 115"/>
                <a:gd name="T2" fmla="*/ 0 w 113"/>
                <a:gd name="T3" fmla="*/ 0 h 115"/>
                <a:gd name="T4" fmla="*/ 0 w 113"/>
                <a:gd name="T5" fmla="*/ 44 h 115"/>
                <a:gd name="T6" fmla="*/ 112 w 113"/>
                <a:gd name="T7" fmla="*/ 114 h 115"/>
                <a:gd name="T8" fmla="*/ 111 w 113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5"/>
                <a:gd name="T17" fmla="*/ 113 w 113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5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4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0" name="Freeform 100"/>
            <p:cNvSpPr>
              <a:spLocks/>
            </p:cNvSpPr>
            <p:nvPr/>
          </p:nvSpPr>
          <p:spPr bwMode="auto">
            <a:xfrm>
              <a:off x="1126" y="2330"/>
              <a:ext cx="303" cy="157"/>
            </a:xfrm>
            <a:custGeom>
              <a:avLst/>
              <a:gdLst>
                <a:gd name="T0" fmla="*/ 111 w 303"/>
                <a:gd name="T1" fmla="*/ 156 h 157"/>
                <a:gd name="T2" fmla="*/ 302 w 303"/>
                <a:gd name="T3" fmla="*/ 50 h 157"/>
                <a:gd name="T4" fmla="*/ 192 w 303"/>
                <a:gd name="T5" fmla="*/ 0 h 157"/>
                <a:gd name="T6" fmla="*/ 0 w 303"/>
                <a:gd name="T7" fmla="*/ 98 h 157"/>
                <a:gd name="T8" fmla="*/ 111 w 303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"/>
                <a:gd name="T16" fmla="*/ 0 h 157"/>
                <a:gd name="T17" fmla="*/ 303 w 303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" h="157">
                  <a:moveTo>
                    <a:pt x="111" y="156"/>
                  </a:moveTo>
                  <a:lnTo>
                    <a:pt x="302" y="50"/>
                  </a:lnTo>
                  <a:lnTo>
                    <a:pt x="192" y="0"/>
                  </a:lnTo>
                  <a:lnTo>
                    <a:pt x="0" y="98"/>
                  </a:lnTo>
                  <a:lnTo>
                    <a:pt x="111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1" name="Freeform 101"/>
            <p:cNvSpPr>
              <a:spLocks/>
            </p:cNvSpPr>
            <p:nvPr/>
          </p:nvSpPr>
          <p:spPr bwMode="auto">
            <a:xfrm>
              <a:off x="1137" y="2299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2" name="Freeform 102"/>
            <p:cNvSpPr>
              <a:spLocks/>
            </p:cNvSpPr>
            <p:nvPr/>
          </p:nvSpPr>
          <p:spPr bwMode="auto">
            <a:xfrm>
              <a:off x="1248" y="2266"/>
              <a:ext cx="151" cy="200"/>
            </a:xfrm>
            <a:custGeom>
              <a:avLst/>
              <a:gdLst>
                <a:gd name="T0" fmla="*/ 0 w 151"/>
                <a:gd name="T1" fmla="*/ 199 h 200"/>
                <a:gd name="T2" fmla="*/ 0 w 151"/>
                <a:gd name="T3" fmla="*/ 66 h 200"/>
                <a:gd name="T4" fmla="*/ 149 w 151"/>
                <a:gd name="T5" fmla="*/ 0 h 200"/>
                <a:gd name="T6" fmla="*/ 150 w 151"/>
                <a:gd name="T7" fmla="*/ 115 h 200"/>
                <a:gd name="T8" fmla="*/ 0 w 151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00"/>
                <a:gd name="T17" fmla="*/ 151 w 151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00">
                  <a:moveTo>
                    <a:pt x="0" y="199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150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3" name="Freeform 103"/>
            <p:cNvSpPr>
              <a:spLocks/>
            </p:cNvSpPr>
            <p:nvPr/>
          </p:nvSpPr>
          <p:spPr bwMode="auto">
            <a:xfrm>
              <a:off x="1135" y="2247"/>
              <a:ext cx="264" cy="89"/>
            </a:xfrm>
            <a:custGeom>
              <a:avLst/>
              <a:gdLst>
                <a:gd name="T0" fmla="*/ 115 w 264"/>
                <a:gd name="T1" fmla="*/ 88 h 89"/>
                <a:gd name="T2" fmla="*/ 263 w 264"/>
                <a:gd name="T3" fmla="*/ 20 h 89"/>
                <a:gd name="T4" fmla="*/ 145 w 264"/>
                <a:gd name="T5" fmla="*/ 0 h 89"/>
                <a:gd name="T6" fmla="*/ 0 w 264"/>
                <a:gd name="T7" fmla="*/ 55 h 89"/>
                <a:gd name="T8" fmla="*/ 115 w 264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89"/>
                <a:gd name="T17" fmla="*/ 264 w 264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89">
                  <a:moveTo>
                    <a:pt x="115" y="88"/>
                  </a:moveTo>
                  <a:lnTo>
                    <a:pt x="263" y="20"/>
                  </a:lnTo>
                  <a:lnTo>
                    <a:pt x="145" y="0"/>
                  </a:lnTo>
                  <a:lnTo>
                    <a:pt x="0" y="55"/>
                  </a:lnTo>
                  <a:lnTo>
                    <a:pt x="115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4" name="Freeform 104"/>
            <p:cNvSpPr>
              <a:spLocks/>
            </p:cNvSpPr>
            <p:nvPr/>
          </p:nvSpPr>
          <p:spPr bwMode="auto">
            <a:xfrm>
              <a:off x="1265" y="2289"/>
              <a:ext cx="123" cy="155"/>
            </a:xfrm>
            <a:custGeom>
              <a:avLst/>
              <a:gdLst>
                <a:gd name="T0" fmla="*/ 0 w 123"/>
                <a:gd name="T1" fmla="*/ 154 h 155"/>
                <a:gd name="T2" fmla="*/ 0 w 123"/>
                <a:gd name="T3" fmla="*/ 51 h 155"/>
                <a:gd name="T4" fmla="*/ 122 w 123"/>
                <a:gd name="T5" fmla="*/ 0 h 155"/>
                <a:gd name="T6" fmla="*/ 122 w 123"/>
                <a:gd name="T7" fmla="*/ 80 h 155"/>
                <a:gd name="T8" fmla="*/ 0 w 123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5"/>
                <a:gd name="T17" fmla="*/ 123 w 123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5">
                  <a:moveTo>
                    <a:pt x="0" y="154"/>
                  </a:moveTo>
                  <a:lnTo>
                    <a:pt x="0" y="51"/>
                  </a:lnTo>
                  <a:lnTo>
                    <a:pt x="122" y="0"/>
                  </a:lnTo>
                  <a:lnTo>
                    <a:pt x="122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20" name="Group 105"/>
          <p:cNvGrpSpPr>
            <a:grpSpLocks/>
          </p:cNvGrpSpPr>
          <p:nvPr/>
        </p:nvGrpSpPr>
        <p:grpSpPr bwMode="auto">
          <a:xfrm>
            <a:off x="1808163" y="4403725"/>
            <a:ext cx="479425" cy="473075"/>
            <a:chOff x="1139" y="2774"/>
            <a:chExt cx="302" cy="298"/>
          </a:xfrm>
        </p:grpSpPr>
        <p:sp>
          <p:nvSpPr>
            <p:cNvPr id="17495" name="Line 106"/>
            <p:cNvSpPr>
              <a:spLocks noChangeShapeType="1"/>
            </p:cNvSpPr>
            <p:nvPr/>
          </p:nvSpPr>
          <p:spPr bwMode="auto">
            <a:xfrm flipH="1">
              <a:off x="1148" y="2958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96" name="Line 107"/>
            <p:cNvSpPr>
              <a:spLocks noChangeShapeType="1"/>
            </p:cNvSpPr>
            <p:nvPr/>
          </p:nvSpPr>
          <p:spPr bwMode="auto">
            <a:xfrm flipH="1">
              <a:off x="1149" y="2960"/>
              <a:ext cx="27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97" name="Line 108"/>
            <p:cNvSpPr>
              <a:spLocks noChangeShapeType="1"/>
            </p:cNvSpPr>
            <p:nvPr/>
          </p:nvSpPr>
          <p:spPr bwMode="auto">
            <a:xfrm flipH="1">
              <a:off x="1149" y="2964"/>
              <a:ext cx="27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98" name="Freeform 109"/>
            <p:cNvSpPr>
              <a:spLocks/>
            </p:cNvSpPr>
            <p:nvPr/>
          </p:nvSpPr>
          <p:spPr bwMode="auto">
            <a:xfrm>
              <a:off x="1250" y="2909"/>
              <a:ext cx="191" cy="163"/>
            </a:xfrm>
            <a:custGeom>
              <a:avLst/>
              <a:gdLst>
                <a:gd name="T0" fmla="*/ 0 w 191"/>
                <a:gd name="T1" fmla="*/ 162 h 163"/>
                <a:gd name="T2" fmla="*/ 0 w 191"/>
                <a:gd name="T3" fmla="*/ 103 h 163"/>
                <a:gd name="T4" fmla="*/ 190 w 191"/>
                <a:gd name="T5" fmla="*/ 0 h 163"/>
                <a:gd name="T6" fmla="*/ 190 w 191"/>
                <a:gd name="T7" fmla="*/ 49 h 163"/>
                <a:gd name="T8" fmla="*/ 0 w 19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63"/>
                <a:gd name="T17" fmla="*/ 191 w 19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63">
                  <a:moveTo>
                    <a:pt x="0" y="162"/>
                  </a:moveTo>
                  <a:lnTo>
                    <a:pt x="0" y="103"/>
                  </a:lnTo>
                  <a:lnTo>
                    <a:pt x="190" y="0"/>
                  </a:lnTo>
                  <a:lnTo>
                    <a:pt x="190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9" name="Freeform 110"/>
            <p:cNvSpPr>
              <a:spLocks/>
            </p:cNvSpPr>
            <p:nvPr/>
          </p:nvSpPr>
          <p:spPr bwMode="auto">
            <a:xfrm>
              <a:off x="1140" y="2954"/>
              <a:ext cx="112" cy="115"/>
            </a:xfrm>
            <a:custGeom>
              <a:avLst/>
              <a:gdLst>
                <a:gd name="T0" fmla="*/ 110 w 112"/>
                <a:gd name="T1" fmla="*/ 56 h 115"/>
                <a:gd name="T2" fmla="*/ 0 w 112"/>
                <a:gd name="T3" fmla="*/ 0 h 115"/>
                <a:gd name="T4" fmla="*/ 0 w 112"/>
                <a:gd name="T5" fmla="*/ 44 h 115"/>
                <a:gd name="T6" fmla="*/ 111 w 112"/>
                <a:gd name="T7" fmla="*/ 114 h 115"/>
                <a:gd name="T8" fmla="*/ 110 w 112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5"/>
                <a:gd name="T17" fmla="*/ 112 w 112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5">
                  <a:moveTo>
                    <a:pt x="110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1" y="114"/>
                  </a:lnTo>
                  <a:lnTo>
                    <a:pt x="110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0" name="Freeform 111"/>
            <p:cNvSpPr>
              <a:spLocks/>
            </p:cNvSpPr>
            <p:nvPr/>
          </p:nvSpPr>
          <p:spPr bwMode="auto">
            <a:xfrm>
              <a:off x="1139" y="2857"/>
              <a:ext cx="301" cy="157"/>
            </a:xfrm>
            <a:custGeom>
              <a:avLst/>
              <a:gdLst>
                <a:gd name="T0" fmla="*/ 110 w 301"/>
                <a:gd name="T1" fmla="*/ 156 h 157"/>
                <a:gd name="T2" fmla="*/ 300 w 301"/>
                <a:gd name="T3" fmla="*/ 50 h 157"/>
                <a:gd name="T4" fmla="*/ 191 w 301"/>
                <a:gd name="T5" fmla="*/ 0 h 157"/>
                <a:gd name="T6" fmla="*/ 0 w 301"/>
                <a:gd name="T7" fmla="*/ 98 h 157"/>
                <a:gd name="T8" fmla="*/ 110 w 301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1"/>
                <a:gd name="T16" fmla="*/ 0 h 157"/>
                <a:gd name="T17" fmla="*/ 301 w 301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1" h="157">
                  <a:moveTo>
                    <a:pt x="110" y="156"/>
                  </a:moveTo>
                  <a:lnTo>
                    <a:pt x="300" y="50"/>
                  </a:lnTo>
                  <a:lnTo>
                    <a:pt x="191" y="0"/>
                  </a:lnTo>
                  <a:lnTo>
                    <a:pt x="0" y="98"/>
                  </a:lnTo>
                  <a:lnTo>
                    <a:pt x="110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1" name="Freeform 112"/>
            <p:cNvSpPr>
              <a:spLocks/>
            </p:cNvSpPr>
            <p:nvPr/>
          </p:nvSpPr>
          <p:spPr bwMode="auto">
            <a:xfrm>
              <a:off x="1150" y="2826"/>
              <a:ext cx="120" cy="167"/>
            </a:xfrm>
            <a:custGeom>
              <a:avLst/>
              <a:gdLst>
                <a:gd name="T0" fmla="*/ 119 w 120"/>
                <a:gd name="T1" fmla="*/ 32 h 167"/>
                <a:gd name="T2" fmla="*/ 0 w 120"/>
                <a:gd name="T3" fmla="*/ 0 h 167"/>
                <a:gd name="T4" fmla="*/ 0 w 120"/>
                <a:gd name="T5" fmla="*/ 108 h 167"/>
                <a:gd name="T6" fmla="*/ 109 w 120"/>
                <a:gd name="T7" fmla="*/ 166 h 167"/>
                <a:gd name="T8" fmla="*/ 119 w 120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67"/>
                <a:gd name="T17" fmla="*/ 120 w 120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67">
                  <a:moveTo>
                    <a:pt x="119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09" y="166"/>
                  </a:lnTo>
                  <a:lnTo>
                    <a:pt x="119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2" name="Freeform 113"/>
            <p:cNvSpPr>
              <a:spLocks/>
            </p:cNvSpPr>
            <p:nvPr/>
          </p:nvSpPr>
          <p:spPr bwMode="auto">
            <a:xfrm>
              <a:off x="1261" y="2793"/>
              <a:ext cx="149" cy="200"/>
            </a:xfrm>
            <a:custGeom>
              <a:avLst/>
              <a:gdLst>
                <a:gd name="T0" fmla="*/ 0 w 149"/>
                <a:gd name="T1" fmla="*/ 199 h 200"/>
                <a:gd name="T2" fmla="*/ 0 w 149"/>
                <a:gd name="T3" fmla="*/ 66 h 200"/>
                <a:gd name="T4" fmla="*/ 147 w 149"/>
                <a:gd name="T5" fmla="*/ 0 h 200"/>
                <a:gd name="T6" fmla="*/ 148 w 149"/>
                <a:gd name="T7" fmla="*/ 115 h 200"/>
                <a:gd name="T8" fmla="*/ 0 w 149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200"/>
                <a:gd name="T17" fmla="*/ 149 w 149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200">
                  <a:moveTo>
                    <a:pt x="0" y="199"/>
                  </a:moveTo>
                  <a:lnTo>
                    <a:pt x="0" y="66"/>
                  </a:lnTo>
                  <a:lnTo>
                    <a:pt x="147" y="0"/>
                  </a:lnTo>
                  <a:lnTo>
                    <a:pt x="148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3" name="Freeform 114"/>
            <p:cNvSpPr>
              <a:spLocks/>
            </p:cNvSpPr>
            <p:nvPr/>
          </p:nvSpPr>
          <p:spPr bwMode="auto">
            <a:xfrm>
              <a:off x="1148" y="2774"/>
              <a:ext cx="262" cy="89"/>
            </a:xfrm>
            <a:custGeom>
              <a:avLst/>
              <a:gdLst>
                <a:gd name="T0" fmla="*/ 114 w 262"/>
                <a:gd name="T1" fmla="*/ 88 h 89"/>
                <a:gd name="T2" fmla="*/ 261 w 262"/>
                <a:gd name="T3" fmla="*/ 20 h 89"/>
                <a:gd name="T4" fmla="*/ 144 w 262"/>
                <a:gd name="T5" fmla="*/ 0 h 89"/>
                <a:gd name="T6" fmla="*/ 0 w 262"/>
                <a:gd name="T7" fmla="*/ 55 h 89"/>
                <a:gd name="T8" fmla="*/ 114 w 262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89"/>
                <a:gd name="T17" fmla="*/ 262 w 262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89">
                  <a:moveTo>
                    <a:pt x="114" y="88"/>
                  </a:moveTo>
                  <a:lnTo>
                    <a:pt x="261" y="20"/>
                  </a:lnTo>
                  <a:lnTo>
                    <a:pt x="144" y="0"/>
                  </a:lnTo>
                  <a:lnTo>
                    <a:pt x="0" y="55"/>
                  </a:lnTo>
                  <a:lnTo>
                    <a:pt x="114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4" name="Freeform 115"/>
            <p:cNvSpPr>
              <a:spLocks/>
            </p:cNvSpPr>
            <p:nvPr/>
          </p:nvSpPr>
          <p:spPr bwMode="auto">
            <a:xfrm>
              <a:off x="1277" y="2816"/>
              <a:ext cx="122" cy="155"/>
            </a:xfrm>
            <a:custGeom>
              <a:avLst/>
              <a:gdLst>
                <a:gd name="T0" fmla="*/ 0 w 122"/>
                <a:gd name="T1" fmla="*/ 154 h 155"/>
                <a:gd name="T2" fmla="*/ 0 w 122"/>
                <a:gd name="T3" fmla="*/ 51 h 155"/>
                <a:gd name="T4" fmla="*/ 121 w 122"/>
                <a:gd name="T5" fmla="*/ 0 h 155"/>
                <a:gd name="T6" fmla="*/ 121 w 122"/>
                <a:gd name="T7" fmla="*/ 80 h 155"/>
                <a:gd name="T8" fmla="*/ 0 w 122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155"/>
                <a:gd name="T17" fmla="*/ 122 w 122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155">
                  <a:moveTo>
                    <a:pt x="0" y="154"/>
                  </a:moveTo>
                  <a:lnTo>
                    <a:pt x="0" y="51"/>
                  </a:lnTo>
                  <a:lnTo>
                    <a:pt x="121" y="0"/>
                  </a:lnTo>
                  <a:lnTo>
                    <a:pt x="121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21" name="Group 116"/>
          <p:cNvGrpSpPr>
            <a:grpSpLocks/>
          </p:cNvGrpSpPr>
          <p:nvPr/>
        </p:nvGrpSpPr>
        <p:grpSpPr bwMode="auto">
          <a:xfrm>
            <a:off x="1825625" y="1816100"/>
            <a:ext cx="479425" cy="476250"/>
            <a:chOff x="1150" y="1144"/>
            <a:chExt cx="302" cy="300"/>
          </a:xfrm>
        </p:grpSpPr>
        <p:sp>
          <p:nvSpPr>
            <p:cNvPr id="17485" name="Line 117"/>
            <p:cNvSpPr>
              <a:spLocks noChangeShapeType="1"/>
            </p:cNvSpPr>
            <p:nvPr/>
          </p:nvSpPr>
          <p:spPr bwMode="auto">
            <a:xfrm flipH="1">
              <a:off x="1158" y="1331"/>
              <a:ext cx="25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6" name="Line 118"/>
            <p:cNvSpPr>
              <a:spLocks noChangeShapeType="1"/>
            </p:cNvSpPr>
            <p:nvPr/>
          </p:nvSpPr>
          <p:spPr bwMode="auto">
            <a:xfrm flipH="1">
              <a:off x="1159" y="1333"/>
              <a:ext cx="27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7" name="Line 119"/>
            <p:cNvSpPr>
              <a:spLocks noChangeShapeType="1"/>
            </p:cNvSpPr>
            <p:nvPr/>
          </p:nvSpPr>
          <p:spPr bwMode="auto">
            <a:xfrm flipH="1">
              <a:off x="1159" y="1338"/>
              <a:ext cx="27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8" name="Freeform 120"/>
            <p:cNvSpPr>
              <a:spLocks/>
            </p:cNvSpPr>
            <p:nvPr/>
          </p:nvSpPr>
          <p:spPr bwMode="auto">
            <a:xfrm>
              <a:off x="1261" y="1280"/>
              <a:ext cx="191" cy="164"/>
            </a:xfrm>
            <a:custGeom>
              <a:avLst/>
              <a:gdLst>
                <a:gd name="T0" fmla="*/ 0 w 191"/>
                <a:gd name="T1" fmla="*/ 163 h 164"/>
                <a:gd name="T2" fmla="*/ 0 w 191"/>
                <a:gd name="T3" fmla="*/ 104 h 164"/>
                <a:gd name="T4" fmla="*/ 190 w 191"/>
                <a:gd name="T5" fmla="*/ 0 h 164"/>
                <a:gd name="T6" fmla="*/ 190 w 191"/>
                <a:gd name="T7" fmla="*/ 49 h 164"/>
                <a:gd name="T8" fmla="*/ 0 w 191"/>
                <a:gd name="T9" fmla="*/ 163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64"/>
                <a:gd name="T17" fmla="*/ 191 w 191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64">
                  <a:moveTo>
                    <a:pt x="0" y="163"/>
                  </a:moveTo>
                  <a:lnTo>
                    <a:pt x="0" y="104"/>
                  </a:lnTo>
                  <a:lnTo>
                    <a:pt x="190" y="0"/>
                  </a:lnTo>
                  <a:lnTo>
                    <a:pt x="190" y="49"/>
                  </a:lnTo>
                  <a:lnTo>
                    <a:pt x="0" y="163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9" name="Freeform 121"/>
            <p:cNvSpPr>
              <a:spLocks/>
            </p:cNvSpPr>
            <p:nvPr/>
          </p:nvSpPr>
          <p:spPr bwMode="auto">
            <a:xfrm>
              <a:off x="1150" y="1330"/>
              <a:ext cx="112" cy="113"/>
            </a:xfrm>
            <a:custGeom>
              <a:avLst/>
              <a:gdLst>
                <a:gd name="T0" fmla="*/ 110 w 112"/>
                <a:gd name="T1" fmla="*/ 55 h 113"/>
                <a:gd name="T2" fmla="*/ 0 w 112"/>
                <a:gd name="T3" fmla="*/ 0 h 113"/>
                <a:gd name="T4" fmla="*/ 0 w 112"/>
                <a:gd name="T5" fmla="*/ 43 h 113"/>
                <a:gd name="T6" fmla="*/ 111 w 112"/>
                <a:gd name="T7" fmla="*/ 112 h 113"/>
                <a:gd name="T8" fmla="*/ 110 w 112"/>
                <a:gd name="T9" fmla="*/ 55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3"/>
                <a:gd name="T17" fmla="*/ 112 w 11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3">
                  <a:moveTo>
                    <a:pt x="110" y="55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111" y="112"/>
                  </a:lnTo>
                  <a:lnTo>
                    <a:pt x="110" y="55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0" name="Freeform 122"/>
            <p:cNvSpPr>
              <a:spLocks/>
            </p:cNvSpPr>
            <p:nvPr/>
          </p:nvSpPr>
          <p:spPr bwMode="auto">
            <a:xfrm>
              <a:off x="1150" y="1230"/>
              <a:ext cx="302" cy="158"/>
            </a:xfrm>
            <a:custGeom>
              <a:avLst/>
              <a:gdLst>
                <a:gd name="T0" fmla="*/ 110 w 302"/>
                <a:gd name="T1" fmla="*/ 157 h 158"/>
                <a:gd name="T2" fmla="*/ 301 w 302"/>
                <a:gd name="T3" fmla="*/ 51 h 158"/>
                <a:gd name="T4" fmla="*/ 192 w 302"/>
                <a:gd name="T5" fmla="*/ 0 h 158"/>
                <a:gd name="T6" fmla="*/ 0 w 302"/>
                <a:gd name="T7" fmla="*/ 99 h 158"/>
                <a:gd name="T8" fmla="*/ 110 w 302"/>
                <a:gd name="T9" fmla="*/ 157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158"/>
                <a:gd name="T17" fmla="*/ 302 w 30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158">
                  <a:moveTo>
                    <a:pt x="110" y="157"/>
                  </a:moveTo>
                  <a:lnTo>
                    <a:pt x="301" y="51"/>
                  </a:lnTo>
                  <a:lnTo>
                    <a:pt x="192" y="0"/>
                  </a:lnTo>
                  <a:lnTo>
                    <a:pt x="0" y="99"/>
                  </a:lnTo>
                  <a:lnTo>
                    <a:pt x="110" y="157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1" name="Freeform 123"/>
            <p:cNvSpPr>
              <a:spLocks/>
            </p:cNvSpPr>
            <p:nvPr/>
          </p:nvSpPr>
          <p:spPr bwMode="auto">
            <a:xfrm>
              <a:off x="1160" y="1199"/>
              <a:ext cx="120" cy="167"/>
            </a:xfrm>
            <a:custGeom>
              <a:avLst/>
              <a:gdLst>
                <a:gd name="T0" fmla="*/ 119 w 120"/>
                <a:gd name="T1" fmla="*/ 32 h 167"/>
                <a:gd name="T2" fmla="*/ 0 w 120"/>
                <a:gd name="T3" fmla="*/ 0 h 167"/>
                <a:gd name="T4" fmla="*/ 0 w 120"/>
                <a:gd name="T5" fmla="*/ 108 h 167"/>
                <a:gd name="T6" fmla="*/ 109 w 120"/>
                <a:gd name="T7" fmla="*/ 166 h 167"/>
                <a:gd name="T8" fmla="*/ 119 w 120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67"/>
                <a:gd name="T17" fmla="*/ 120 w 120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67">
                  <a:moveTo>
                    <a:pt x="119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09" y="166"/>
                  </a:lnTo>
                  <a:lnTo>
                    <a:pt x="119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2" name="Freeform 124"/>
            <p:cNvSpPr>
              <a:spLocks/>
            </p:cNvSpPr>
            <p:nvPr/>
          </p:nvSpPr>
          <p:spPr bwMode="auto">
            <a:xfrm>
              <a:off x="1272" y="1168"/>
              <a:ext cx="150" cy="200"/>
            </a:xfrm>
            <a:custGeom>
              <a:avLst/>
              <a:gdLst>
                <a:gd name="T0" fmla="*/ 0 w 150"/>
                <a:gd name="T1" fmla="*/ 199 h 200"/>
                <a:gd name="T2" fmla="*/ 0 w 150"/>
                <a:gd name="T3" fmla="*/ 66 h 200"/>
                <a:gd name="T4" fmla="*/ 148 w 150"/>
                <a:gd name="T5" fmla="*/ 0 h 200"/>
                <a:gd name="T6" fmla="*/ 149 w 150"/>
                <a:gd name="T7" fmla="*/ 114 h 200"/>
                <a:gd name="T8" fmla="*/ 0 w 150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00"/>
                <a:gd name="T17" fmla="*/ 150 w 150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00">
                  <a:moveTo>
                    <a:pt x="0" y="199"/>
                  </a:moveTo>
                  <a:lnTo>
                    <a:pt x="0" y="66"/>
                  </a:lnTo>
                  <a:lnTo>
                    <a:pt x="148" y="0"/>
                  </a:lnTo>
                  <a:lnTo>
                    <a:pt x="149" y="114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3" name="Freeform 125"/>
            <p:cNvSpPr>
              <a:spLocks/>
            </p:cNvSpPr>
            <p:nvPr/>
          </p:nvSpPr>
          <p:spPr bwMode="auto">
            <a:xfrm>
              <a:off x="1159" y="1144"/>
              <a:ext cx="263" cy="90"/>
            </a:xfrm>
            <a:custGeom>
              <a:avLst/>
              <a:gdLst>
                <a:gd name="T0" fmla="*/ 114 w 263"/>
                <a:gd name="T1" fmla="*/ 89 h 90"/>
                <a:gd name="T2" fmla="*/ 262 w 263"/>
                <a:gd name="T3" fmla="*/ 21 h 90"/>
                <a:gd name="T4" fmla="*/ 144 w 263"/>
                <a:gd name="T5" fmla="*/ 0 h 90"/>
                <a:gd name="T6" fmla="*/ 0 w 263"/>
                <a:gd name="T7" fmla="*/ 56 h 90"/>
                <a:gd name="T8" fmla="*/ 114 w 263"/>
                <a:gd name="T9" fmla="*/ 89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90"/>
                <a:gd name="T17" fmla="*/ 263 w 263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90">
                  <a:moveTo>
                    <a:pt x="114" y="89"/>
                  </a:moveTo>
                  <a:lnTo>
                    <a:pt x="262" y="21"/>
                  </a:lnTo>
                  <a:lnTo>
                    <a:pt x="144" y="0"/>
                  </a:lnTo>
                  <a:lnTo>
                    <a:pt x="0" y="56"/>
                  </a:lnTo>
                  <a:lnTo>
                    <a:pt x="114" y="89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4" name="Freeform 126"/>
            <p:cNvSpPr>
              <a:spLocks/>
            </p:cNvSpPr>
            <p:nvPr/>
          </p:nvSpPr>
          <p:spPr bwMode="auto">
            <a:xfrm>
              <a:off x="1286" y="1190"/>
              <a:ext cx="123" cy="156"/>
            </a:xfrm>
            <a:custGeom>
              <a:avLst/>
              <a:gdLst>
                <a:gd name="T0" fmla="*/ 0 w 123"/>
                <a:gd name="T1" fmla="*/ 155 h 156"/>
                <a:gd name="T2" fmla="*/ 0 w 123"/>
                <a:gd name="T3" fmla="*/ 52 h 156"/>
                <a:gd name="T4" fmla="*/ 122 w 123"/>
                <a:gd name="T5" fmla="*/ 0 h 156"/>
                <a:gd name="T6" fmla="*/ 122 w 123"/>
                <a:gd name="T7" fmla="*/ 81 h 156"/>
                <a:gd name="T8" fmla="*/ 0 w 123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6"/>
                <a:gd name="T17" fmla="*/ 123 w 123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6">
                  <a:moveTo>
                    <a:pt x="0" y="155"/>
                  </a:moveTo>
                  <a:lnTo>
                    <a:pt x="0" y="52"/>
                  </a:lnTo>
                  <a:lnTo>
                    <a:pt x="122" y="0"/>
                  </a:lnTo>
                  <a:lnTo>
                    <a:pt x="122" y="81"/>
                  </a:lnTo>
                  <a:lnTo>
                    <a:pt x="0" y="155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22" name="Group 127"/>
          <p:cNvGrpSpPr>
            <a:grpSpLocks/>
          </p:cNvGrpSpPr>
          <p:nvPr/>
        </p:nvGrpSpPr>
        <p:grpSpPr bwMode="auto">
          <a:xfrm>
            <a:off x="1801813" y="5272088"/>
            <a:ext cx="482600" cy="477837"/>
            <a:chOff x="1135" y="3321"/>
            <a:chExt cx="304" cy="301"/>
          </a:xfrm>
        </p:grpSpPr>
        <p:sp>
          <p:nvSpPr>
            <p:cNvPr id="17475" name="Line 128"/>
            <p:cNvSpPr>
              <a:spLocks noChangeShapeType="1"/>
            </p:cNvSpPr>
            <p:nvPr/>
          </p:nvSpPr>
          <p:spPr bwMode="auto">
            <a:xfrm flipH="1">
              <a:off x="1143" y="3508"/>
              <a:ext cx="25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6" name="Line 129"/>
            <p:cNvSpPr>
              <a:spLocks noChangeShapeType="1"/>
            </p:cNvSpPr>
            <p:nvPr/>
          </p:nvSpPr>
          <p:spPr bwMode="auto">
            <a:xfrm flipH="1">
              <a:off x="1144" y="3510"/>
              <a:ext cx="28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7" name="Line 130"/>
            <p:cNvSpPr>
              <a:spLocks noChangeShapeType="1"/>
            </p:cNvSpPr>
            <p:nvPr/>
          </p:nvSpPr>
          <p:spPr bwMode="auto">
            <a:xfrm flipH="1">
              <a:off x="1144" y="3516"/>
              <a:ext cx="28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8" name="Freeform 131"/>
            <p:cNvSpPr>
              <a:spLocks/>
            </p:cNvSpPr>
            <p:nvPr/>
          </p:nvSpPr>
          <p:spPr bwMode="auto">
            <a:xfrm>
              <a:off x="1247" y="3457"/>
              <a:ext cx="192" cy="165"/>
            </a:xfrm>
            <a:custGeom>
              <a:avLst/>
              <a:gdLst>
                <a:gd name="T0" fmla="*/ 0 w 192"/>
                <a:gd name="T1" fmla="*/ 164 h 165"/>
                <a:gd name="T2" fmla="*/ 0 w 192"/>
                <a:gd name="T3" fmla="*/ 105 h 165"/>
                <a:gd name="T4" fmla="*/ 191 w 192"/>
                <a:gd name="T5" fmla="*/ 0 h 165"/>
                <a:gd name="T6" fmla="*/ 191 w 192"/>
                <a:gd name="T7" fmla="*/ 49 h 165"/>
                <a:gd name="T8" fmla="*/ 0 w 192"/>
                <a:gd name="T9" fmla="*/ 164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5"/>
                <a:gd name="T17" fmla="*/ 192 w 192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5">
                  <a:moveTo>
                    <a:pt x="0" y="164"/>
                  </a:moveTo>
                  <a:lnTo>
                    <a:pt x="0" y="105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4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9" name="Freeform 132"/>
            <p:cNvSpPr>
              <a:spLocks/>
            </p:cNvSpPr>
            <p:nvPr/>
          </p:nvSpPr>
          <p:spPr bwMode="auto">
            <a:xfrm>
              <a:off x="1135" y="3507"/>
              <a:ext cx="113" cy="114"/>
            </a:xfrm>
            <a:custGeom>
              <a:avLst/>
              <a:gdLst>
                <a:gd name="T0" fmla="*/ 111 w 113"/>
                <a:gd name="T1" fmla="*/ 56 h 114"/>
                <a:gd name="T2" fmla="*/ 0 w 113"/>
                <a:gd name="T3" fmla="*/ 0 h 114"/>
                <a:gd name="T4" fmla="*/ 0 w 113"/>
                <a:gd name="T5" fmla="*/ 44 h 114"/>
                <a:gd name="T6" fmla="*/ 112 w 113"/>
                <a:gd name="T7" fmla="*/ 113 h 114"/>
                <a:gd name="T8" fmla="*/ 111 w 113"/>
                <a:gd name="T9" fmla="*/ 56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4"/>
                <a:gd name="T17" fmla="*/ 113 w 113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4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3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0" name="Freeform 133"/>
            <p:cNvSpPr>
              <a:spLocks/>
            </p:cNvSpPr>
            <p:nvPr/>
          </p:nvSpPr>
          <p:spPr bwMode="auto">
            <a:xfrm>
              <a:off x="1135" y="3407"/>
              <a:ext cx="304" cy="159"/>
            </a:xfrm>
            <a:custGeom>
              <a:avLst/>
              <a:gdLst>
                <a:gd name="T0" fmla="*/ 111 w 304"/>
                <a:gd name="T1" fmla="*/ 158 h 159"/>
                <a:gd name="T2" fmla="*/ 303 w 304"/>
                <a:gd name="T3" fmla="*/ 51 h 159"/>
                <a:gd name="T4" fmla="*/ 193 w 304"/>
                <a:gd name="T5" fmla="*/ 0 h 159"/>
                <a:gd name="T6" fmla="*/ 0 w 304"/>
                <a:gd name="T7" fmla="*/ 99 h 159"/>
                <a:gd name="T8" fmla="*/ 111 w 304"/>
                <a:gd name="T9" fmla="*/ 158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159"/>
                <a:gd name="T17" fmla="*/ 304 w 304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159">
                  <a:moveTo>
                    <a:pt x="111" y="158"/>
                  </a:moveTo>
                  <a:lnTo>
                    <a:pt x="303" y="51"/>
                  </a:lnTo>
                  <a:lnTo>
                    <a:pt x="193" y="0"/>
                  </a:lnTo>
                  <a:lnTo>
                    <a:pt x="0" y="99"/>
                  </a:lnTo>
                  <a:lnTo>
                    <a:pt x="111" y="158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1" name="Freeform 134"/>
            <p:cNvSpPr>
              <a:spLocks/>
            </p:cNvSpPr>
            <p:nvPr/>
          </p:nvSpPr>
          <p:spPr bwMode="auto">
            <a:xfrm>
              <a:off x="1145" y="3377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2" name="Freeform 135"/>
            <p:cNvSpPr>
              <a:spLocks/>
            </p:cNvSpPr>
            <p:nvPr/>
          </p:nvSpPr>
          <p:spPr bwMode="auto">
            <a:xfrm>
              <a:off x="1257" y="3345"/>
              <a:ext cx="152" cy="201"/>
            </a:xfrm>
            <a:custGeom>
              <a:avLst/>
              <a:gdLst>
                <a:gd name="T0" fmla="*/ 0 w 152"/>
                <a:gd name="T1" fmla="*/ 200 h 201"/>
                <a:gd name="T2" fmla="*/ 0 w 152"/>
                <a:gd name="T3" fmla="*/ 67 h 201"/>
                <a:gd name="T4" fmla="*/ 150 w 152"/>
                <a:gd name="T5" fmla="*/ 0 h 201"/>
                <a:gd name="T6" fmla="*/ 151 w 152"/>
                <a:gd name="T7" fmla="*/ 115 h 201"/>
                <a:gd name="T8" fmla="*/ 0 w 152"/>
                <a:gd name="T9" fmla="*/ 20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01"/>
                <a:gd name="T17" fmla="*/ 152 w 15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01">
                  <a:moveTo>
                    <a:pt x="0" y="200"/>
                  </a:moveTo>
                  <a:lnTo>
                    <a:pt x="0" y="67"/>
                  </a:lnTo>
                  <a:lnTo>
                    <a:pt x="150" y="0"/>
                  </a:lnTo>
                  <a:lnTo>
                    <a:pt x="151" y="115"/>
                  </a:lnTo>
                  <a:lnTo>
                    <a:pt x="0" y="200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3" name="Freeform 136"/>
            <p:cNvSpPr>
              <a:spLocks/>
            </p:cNvSpPr>
            <p:nvPr/>
          </p:nvSpPr>
          <p:spPr bwMode="auto">
            <a:xfrm>
              <a:off x="1144" y="3321"/>
              <a:ext cx="265" cy="90"/>
            </a:xfrm>
            <a:custGeom>
              <a:avLst/>
              <a:gdLst>
                <a:gd name="T0" fmla="*/ 115 w 265"/>
                <a:gd name="T1" fmla="*/ 89 h 90"/>
                <a:gd name="T2" fmla="*/ 264 w 265"/>
                <a:gd name="T3" fmla="*/ 21 h 90"/>
                <a:gd name="T4" fmla="*/ 145 w 265"/>
                <a:gd name="T5" fmla="*/ 0 h 90"/>
                <a:gd name="T6" fmla="*/ 0 w 265"/>
                <a:gd name="T7" fmla="*/ 56 h 90"/>
                <a:gd name="T8" fmla="*/ 115 w 265"/>
                <a:gd name="T9" fmla="*/ 89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90"/>
                <a:gd name="T17" fmla="*/ 265 w 265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90">
                  <a:moveTo>
                    <a:pt x="115" y="89"/>
                  </a:moveTo>
                  <a:lnTo>
                    <a:pt x="264" y="21"/>
                  </a:lnTo>
                  <a:lnTo>
                    <a:pt x="145" y="0"/>
                  </a:lnTo>
                  <a:lnTo>
                    <a:pt x="0" y="56"/>
                  </a:lnTo>
                  <a:lnTo>
                    <a:pt x="115" y="89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4" name="Freeform 137"/>
            <p:cNvSpPr>
              <a:spLocks/>
            </p:cNvSpPr>
            <p:nvPr/>
          </p:nvSpPr>
          <p:spPr bwMode="auto">
            <a:xfrm>
              <a:off x="1271" y="3367"/>
              <a:ext cx="125" cy="157"/>
            </a:xfrm>
            <a:custGeom>
              <a:avLst/>
              <a:gdLst>
                <a:gd name="T0" fmla="*/ 0 w 125"/>
                <a:gd name="T1" fmla="*/ 156 h 157"/>
                <a:gd name="T2" fmla="*/ 0 w 125"/>
                <a:gd name="T3" fmla="*/ 52 h 157"/>
                <a:gd name="T4" fmla="*/ 124 w 125"/>
                <a:gd name="T5" fmla="*/ 0 h 157"/>
                <a:gd name="T6" fmla="*/ 124 w 125"/>
                <a:gd name="T7" fmla="*/ 82 h 157"/>
                <a:gd name="T8" fmla="*/ 0 w 125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157"/>
                <a:gd name="T17" fmla="*/ 125 w 125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157">
                  <a:moveTo>
                    <a:pt x="0" y="156"/>
                  </a:moveTo>
                  <a:lnTo>
                    <a:pt x="0" y="52"/>
                  </a:lnTo>
                  <a:lnTo>
                    <a:pt x="124" y="0"/>
                  </a:lnTo>
                  <a:lnTo>
                    <a:pt x="124" y="82"/>
                  </a:lnTo>
                  <a:lnTo>
                    <a:pt x="0" y="156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23" name="Rectangle 138"/>
          <p:cNvSpPr>
            <a:spLocks noChangeArrowheads="1"/>
          </p:cNvSpPr>
          <p:nvPr/>
        </p:nvSpPr>
        <p:spPr bwMode="auto">
          <a:xfrm>
            <a:off x="754063" y="5792788"/>
            <a:ext cx="277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800" b="1">
                <a:latin typeface="Arial" panose="020B0604020202020204" pitchFamily="34" charset="0"/>
                <a:cs typeface="Arial" panose="020B0604020202020204" pitchFamily="34" charset="0"/>
              </a:rPr>
              <a:t>Access From Anywhere</a:t>
            </a:r>
          </a:p>
        </p:txBody>
      </p:sp>
      <p:sp>
        <p:nvSpPr>
          <p:cNvPr id="17424" name="Rectangle 139"/>
          <p:cNvSpPr>
            <a:spLocks noChangeArrowheads="1"/>
          </p:cNvSpPr>
          <p:nvPr/>
        </p:nvSpPr>
        <p:spPr bwMode="auto">
          <a:xfrm>
            <a:off x="6300788" y="5084763"/>
            <a:ext cx="236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800" b="1">
                <a:latin typeface="Arial" panose="020B0604020202020204" pitchFamily="34" charset="0"/>
                <a:cs typeface="Arial" panose="020B0604020202020204" pitchFamily="34" charset="0"/>
              </a:rPr>
              <a:t>High Quality of Data</a:t>
            </a:r>
          </a:p>
        </p:txBody>
      </p:sp>
      <p:sp>
        <p:nvSpPr>
          <p:cNvPr id="17425" name="Freeform 140"/>
          <p:cNvSpPr>
            <a:spLocks/>
          </p:cNvSpPr>
          <p:nvPr/>
        </p:nvSpPr>
        <p:spPr bwMode="auto">
          <a:xfrm>
            <a:off x="3724275" y="2687638"/>
            <a:ext cx="1360488" cy="2406650"/>
          </a:xfrm>
          <a:custGeom>
            <a:avLst/>
            <a:gdLst>
              <a:gd name="T0" fmla="*/ 2147483647 w 596"/>
              <a:gd name="T1" fmla="*/ 2147483647 h 294"/>
              <a:gd name="T2" fmla="*/ 2147483647 w 596"/>
              <a:gd name="T3" fmla="*/ 2147483647 h 294"/>
              <a:gd name="T4" fmla="*/ 2147483647 w 596"/>
              <a:gd name="T5" fmla="*/ 2147483647 h 294"/>
              <a:gd name="T6" fmla="*/ 2147483647 w 596"/>
              <a:gd name="T7" fmla="*/ 2147483647 h 294"/>
              <a:gd name="T8" fmla="*/ 2147483647 w 596"/>
              <a:gd name="T9" fmla="*/ 2147483647 h 294"/>
              <a:gd name="T10" fmla="*/ 2147483647 w 596"/>
              <a:gd name="T11" fmla="*/ 2147483647 h 294"/>
              <a:gd name="T12" fmla="*/ 2147483647 w 596"/>
              <a:gd name="T13" fmla="*/ 2147483647 h 294"/>
              <a:gd name="T14" fmla="*/ 2147483647 w 596"/>
              <a:gd name="T15" fmla="*/ 2147483647 h 294"/>
              <a:gd name="T16" fmla="*/ 2147483647 w 596"/>
              <a:gd name="T17" fmla="*/ 2147483647 h 294"/>
              <a:gd name="T18" fmla="*/ 2147483647 w 596"/>
              <a:gd name="T19" fmla="*/ 2147483647 h 294"/>
              <a:gd name="T20" fmla="*/ 2147483647 w 596"/>
              <a:gd name="T21" fmla="*/ 2147483647 h 294"/>
              <a:gd name="T22" fmla="*/ 2147483647 w 596"/>
              <a:gd name="T23" fmla="*/ 2147483647 h 294"/>
              <a:gd name="T24" fmla="*/ 2147483647 w 596"/>
              <a:gd name="T25" fmla="*/ 2147483647 h 294"/>
              <a:gd name="T26" fmla="*/ 2147483647 w 596"/>
              <a:gd name="T27" fmla="*/ 2147483647 h 294"/>
              <a:gd name="T28" fmla="*/ 2147483647 w 596"/>
              <a:gd name="T29" fmla="*/ 2147483647 h 294"/>
              <a:gd name="T30" fmla="*/ 2147483647 w 596"/>
              <a:gd name="T31" fmla="*/ 2147483647 h 294"/>
              <a:gd name="T32" fmla="*/ 2147483647 w 596"/>
              <a:gd name="T33" fmla="*/ 2147483647 h 294"/>
              <a:gd name="T34" fmla="*/ 2147483647 w 596"/>
              <a:gd name="T35" fmla="*/ 2147483647 h 294"/>
              <a:gd name="T36" fmla="*/ 2147483647 w 596"/>
              <a:gd name="T37" fmla="*/ 2147483647 h 294"/>
              <a:gd name="T38" fmla="*/ 2147483647 w 596"/>
              <a:gd name="T39" fmla="*/ 2147483647 h 294"/>
              <a:gd name="T40" fmla="*/ 2147483647 w 596"/>
              <a:gd name="T41" fmla="*/ 2147483647 h 294"/>
              <a:gd name="T42" fmla="*/ 2147483647 w 596"/>
              <a:gd name="T43" fmla="*/ 0 h 294"/>
              <a:gd name="T44" fmla="*/ 2147483647 w 596"/>
              <a:gd name="T45" fmla="*/ 2147483647 h 294"/>
              <a:gd name="T46" fmla="*/ 2147483647 w 596"/>
              <a:gd name="T47" fmla="*/ 2147483647 h 294"/>
              <a:gd name="T48" fmla="*/ 2147483647 w 596"/>
              <a:gd name="T49" fmla="*/ 2147483647 h 294"/>
              <a:gd name="T50" fmla="*/ 2147483647 w 596"/>
              <a:gd name="T51" fmla="*/ 0 h 294"/>
              <a:gd name="T52" fmla="*/ 2147483647 w 596"/>
              <a:gd name="T53" fmla="*/ 2147483647 h 294"/>
              <a:gd name="T54" fmla="*/ 2147483647 w 596"/>
              <a:gd name="T55" fmla="*/ 2147483647 h 294"/>
              <a:gd name="T56" fmla="*/ 2147483647 w 596"/>
              <a:gd name="T57" fmla="*/ 2147483647 h 294"/>
              <a:gd name="T58" fmla="*/ 2147483647 w 596"/>
              <a:gd name="T59" fmla="*/ 2147483647 h 294"/>
              <a:gd name="T60" fmla="*/ 2147483647 w 596"/>
              <a:gd name="T61" fmla="*/ 2147483647 h 294"/>
              <a:gd name="T62" fmla="*/ 2147483647 w 596"/>
              <a:gd name="T63" fmla="*/ 2147483647 h 294"/>
              <a:gd name="T64" fmla="*/ 0 w 596"/>
              <a:gd name="T65" fmla="*/ 2147483647 h 294"/>
              <a:gd name="T66" fmla="*/ 2147483647 w 596"/>
              <a:gd name="T67" fmla="*/ 2147483647 h 294"/>
              <a:gd name="T68" fmla="*/ 2147483647 w 596"/>
              <a:gd name="T69" fmla="*/ 2147483647 h 294"/>
              <a:gd name="T70" fmla="*/ 2147483647 w 596"/>
              <a:gd name="T71" fmla="*/ 2147483647 h 294"/>
              <a:gd name="T72" fmla="*/ 2147483647 w 596"/>
              <a:gd name="T73" fmla="*/ 2147483647 h 2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96"/>
              <a:gd name="T112" fmla="*/ 0 h 294"/>
              <a:gd name="T113" fmla="*/ 596 w 596"/>
              <a:gd name="T114" fmla="*/ 294 h 2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96" h="294">
                <a:moveTo>
                  <a:pt x="83" y="215"/>
                </a:moveTo>
                <a:lnTo>
                  <a:pt x="118" y="255"/>
                </a:lnTo>
                <a:lnTo>
                  <a:pt x="159" y="284"/>
                </a:lnTo>
                <a:lnTo>
                  <a:pt x="208" y="294"/>
                </a:lnTo>
                <a:lnTo>
                  <a:pt x="256" y="284"/>
                </a:lnTo>
                <a:lnTo>
                  <a:pt x="298" y="260"/>
                </a:lnTo>
                <a:lnTo>
                  <a:pt x="340" y="284"/>
                </a:lnTo>
                <a:lnTo>
                  <a:pt x="388" y="294"/>
                </a:lnTo>
                <a:lnTo>
                  <a:pt x="437" y="284"/>
                </a:lnTo>
                <a:lnTo>
                  <a:pt x="478" y="255"/>
                </a:lnTo>
                <a:lnTo>
                  <a:pt x="506" y="215"/>
                </a:lnTo>
                <a:lnTo>
                  <a:pt x="541" y="220"/>
                </a:lnTo>
                <a:lnTo>
                  <a:pt x="568" y="205"/>
                </a:lnTo>
                <a:lnTo>
                  <a:pt x="589" y="180"/>
                </a:lnTo>
                <a:lnTo>
                  <a:pt x="596" y="145"/>
                </a:lnTo>
                <a:lnTo>
                  <a:pt x="589" y="115"/>
                </a:lnTo>
                <a:lnTo>
                  <a:pt x="568" y="90"/>
                </a:lnTo>
                <a:lnTo>
                  <a:pt x="541" y="75"/>
                </a:lnTo>
                <a:lnTo>
                  <a:pt x="506" y="75"/>
                </a:lnTo>
                <a:lnTo>
                  <a:pt x="478" y="35"/>
                </a:lnTo>
                <a:lnTo>
                  <a:pt x="437" y="10"/>
                </a:lnTo>
                <a:lnTo>
                  <a:pt x="388" y="0"/>
                </a:lnTo>
                <a:lnTo>
                  <a:pt x="340" y="5"/>
                </a:lnTo>
                <a:lnTo>
                  <a:pt x="298" y="30"/>
                </a:lnTo>
                <a:lnTo>
                  <a:pt x="256" y="5"/>
                </a:lnTo>
                <a:lnTo>
                  <a:pt x="208" y="0"/>
                </a:lnTo>
                <a:lnTo>
                  <a:pt x="159" y="10"/>
                </a:lnTo>
                <a:lnTo>
                  <a:pt x="118" y="35"/>
                </a:lnTo>
                <a:lnTo>
                  <a:pt x="83" y="75"/>
                </a:lnTo>
                <a:lnTo>
                  <a:pt x="55" y="75"/>
                </a:lnTo>
                <a:lnTo>
                  <a:pt x="28" y="90"/>
                </a:lnTo>
                <a:lnTo>
                  <a:pt x="7" y="115"/>
                </a:lnTo>
                <a:lnTo>
                  <a:pt x="0" y="145"/>
                </a:lnTo>
                <a:lnTo>
                  <a:pt x="7" y="180"/>
                </a:lnTo>
                <a:lnTo>
                  <a:pt x="28" y="205"/>
                </a:lnTo>
                <a:lnTo>
                  <a:pt x="55" y="220"/>
                </a:lnTo>
                <a:lnTo>
                  <a:pt x="83" y="215"/>
                </a:lnTo>
                <a:close/>
              </a:path>
            </a:pathLst>
          </a:custGeom>
          <a:solidFill>
            <a:srgbClr val="E6E6E6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26" name="Rectangle 142"/>
          <p:cNvSpPr>
            <a:spLocks noChangeArrowheads="1"/>
          </p:cNvSpPr>
          <p:nvPr/>
        </p:nvSpPr>
        <p:spPr bwMode="auto">
          <a:xfrm>
            <a:off x="3937000" y="4041775"/>
            <a:ext cx="858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altLang="ko-KR" sz="2000" b="1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grpSp>
        <p:nvGrpSpPr>
          <p:cNvPr id="17427" name="Group 178"/>
          <p:cNvGrpSpPr>
            <a:grpSpLocks/>
          </p:cNvGrpSpPr>
          <p:nvPr/>
        </p:nvGrpSpPr>
        <p:grpSpPr bwMode="auto">
          <a:xfrm>
            <a:off x="7302500" y="3357563"/>
            <a:ext cx="1384300" cy="1292225"/>
            <a:chOff x="4821" y="2126"/>
            <a:chExt cx="1113" cy="1184"/>
          </a:xfrm>
        </p:grpSpPr>
        <p:sp>
          <p:nvSpPr>
            <p:cNvPr id="17472" name="Oval 179"/>
            <p:cNvSpPr>
              <a:spLocks noChangeArrowheads="1"/>
            </p:cNvSpPr>
            <p:nvPr/>
          </p:nvSpPr>
          <p:spPr bwMode="auto">
            <a:xfrm>
              <a:off x="4821" y="3030"/>
              <a:ext cx="1113" cy="280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7473" name="Rectangle 180"/>
            <p:cNvSpPr>
              <a:spLocks noChangeArrowheads="1"/>
            </p:cNvSpPr>
            <p:nvPr/>
          </p:nvSpPr>
          <p:spPr bwMode="auto">
            <a:xfrm>
              <a:off x="4821" y="2244"/>
              <a:ext cx="1113" cy="898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7474" name="Oval 181"/>
            <p:cNvSpPr>
              <a:spLocks noChangeArrowheads="1"/>
            </p:cNvSpPr>
            <p:nvPr/>
          </p:nvSpPr>
          <p:spPr bwMode="auto">
            <a:xfrm>
              <a:off x="4821" y="2126"/>
              <a:ext cx="1113" cy="283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707070"/>
                </a:gs>
                <a:gs pos="100000">
                  <a:srgbClr val="33333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sp>
        <p:nvSpPr>
          <p:cNvPr id="17428" name="Line 182"/>
          <p:cNvSpPr>
            <a:spLocks noChangeShapeType="1"/>
          </p:cNvSpPr>
          <p:nvPr/>
        </p:nvSpPr>
        <p:spPr bwMode="auto">
          <a:xfrm>
            <a:off x="6516688" y="4005263"/>
            <a:ext cx="723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29" name="Group 183"/>
          <p:cNvGrpSpPr>
            <a:grpSpLocks/>
          </p:cNvGrpSpPr>
          <p:nvPr/>
        </p:nvGrpSpPr>
        <p:grpSpPr bwMode="auto">
          <a:xfrm>
            <a:off x="5508625" y="3141663"/>
            <a:ext cx="1011238" cy="1438275"/>
            <a:chOff x="4570" y="1781"/>
            <a:chExt cx="597" cy="946"/>
          </a:xfrm>
        </p:grpSpPr>
        <p:sp>
          <p:nvSpPr>
            <p:cNvPr id="17438" name="Freeform 184"/>
            <p:cNvSpPr>
              <a:spLocks/>
            </p:cNvSpPr>
            <p:nvPr/>
          </p:nvSpPr>
          <p:spPr bwMode="auto">
            <a:xfrm>
              <a:off x="4570" y="1781"/>
              <a:ext cx="550" cy="66"/>
            </a:xfrm>
            <a:custGeom>
              <a:avLst/>
              <a:gdLst>
                <a:gd name="T0" fmla="*/ 172 w 550"/>
                <a:gd name="T1" fmla="*/ 65 h 66"/>
                <a:gd name="T2" fmla="*/ 549 w 550"/>
                <a:gd name="T3" fmla="*/ 56 h 66"/>
                <a:gd name="T4" fmla="*/ 291 w 550"/>
                <a:gd name="T5" fmla="*/ 0 h 66"/>
                <a:gd name="T6" fmla="*/ 0 w 550"/>
                <a:gd name="T7" fmla="*/ 0 h 66"/>
                <a:gd name="T8" fmla="*/ 172 w 550"/>
                <a:gd name="T9" fmla="*/ 65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0"/>
                <a:gd name="T16" fmla="*/ 0 h 66"/>
                <a:gd name="T17" fmla="*/ 550 w 55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0" h="66">
                  <a:moveTo>
                    <a:pt x="172" y="65"/>
                  </a:moveTo>
                  <a:lnTo>
                    <a:pt x="549" y="5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172" y="65"/>
                  </a:lnTo>
                </a:path>
              </a:pathLst>
            </a:custGeom>
            <a:gradFill rotWithShape="0">
              <a:gsLst>
                <a:gs pos="0">
                  <a:srgbClr val="E0E0E0"/>
                </a:gs>
                <a:gs pos="100000">
                  <a:srgbClr val="43434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9" name="Freeform 185"/>
            <p:cNvSpPr>
              <a:spLocks/>
            </p:cNvSpPr>
            <p:nvPr/>
          </p:nvSpPr>
          <p:spPr bwMode="auto">
            <a:xfrm>
              <a:off x="4742" y="1836"/>
              <a:ext cx="403" cy="47"/>
            </a:xfrm>
            <a:custGeom>
              <a:avLst/>
              <a:gdLst>
                <a:gd name="T0" fmla="*/ 0 w 403"/>
                <a:gd name="T1" fmla="*/ 0 h 47"/>
                <a:gd name="T2" fmla="*/ 20 w 403"/>
                <a:gd name="T3" fmla="*/ 46 h 47"/>
                <a:gd name="T4" fmla="*/ 402 w 403"/>
                <a:gd name="T5" fmla="*/ 46 h 47"/>
                <a:gd name="T6" fmla="*/ 378 w 403"/>
                <a:gd name="T7" fmla="*/ 0 h 47"/>
                <a:gd name="T8" fmla="*/ 0 w 40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47"/>
                <a:gd name="T17" fmla="*/ 403 w 40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47">
                  <a:moveTo>
                    <a:pt x="0" y="0"/>
                  </a:moveTo>
                  <a:lnTo>
                    <a:pt x="20" y="46"/>
                  </a:lnTo>
                  <a:lnTo>
                    <a:pt x="402" y="46"/>
                  </a:lnTo>
                  <a:lnTo>
                    <a:pt x="378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0" name="Freeform 186"/>
            <p:cNvSpPr>
              <a:spLocks/>
            </p:cNvSpPr>
            <p:nvPr/>
          </p:nvSpPr>
          <p:spPr bwMode="auto">
            <a:xfrm>
              <a:off x="4570" y="1781"/>
              <a:ext cx="227" cy="946"/>
            </a:xfrm>
            <a:custGeom>
              <a:avLst/>
              <a:gdLst>
                <a:gd name="T0" fmla="*/ 0 w 227"/>
                <a:gd name="T1" fmla="*/ 0 h 946"/>
                <a:gd name="T2" fmla="*/ 172 w 227"/>
                <a:gd name="T3" fmla="*/ 54 h 946"/>
                <a:gd name="T4" fmla="*/ 202 w 227"/>
                <a:gd name="T5" fmla="*/ 81 h 946"/>
                <a:gd name="T6" fmla="*/ 226 w 227"/>
                <a:gd name="T7" fmla="*/ 345 h 946"/>
                <a:gd name="T8" fmla="*/ 196 w 227"/>
                <a:gd name="T9" fmla="*/ 400 h 946"/>
                <a:gd name="T10" fmla="*/ 192 w 227"/>
                <a:gd name="T11" fmla="*/ 945 h 946"/>
                <a:gd name="T12" fmla="*/ 0 w 227"/>
                <a:gd name="T13" fmla="*/ 693 h 946"/>
                <a:gd name="T14" fmla="*/ 0 w 227"/>
                <a:gd name="T15" fmla="*/ 0 h 9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7"/>
                <a:gd name="T25" fmla="*/ 0 h 946"/>
                <a:gd name="T26" fmla="*/ 227 w 227"/>
                <a:gd name="T27" fmla="*/ 946 h 9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7" h="946">
                  <a:moveTo>
                    <a:pt x="0" y="0"/>
                  </a:moveTo>
                  <a:lnTo>
                    <a:pt x="172" y="54"/>
                  </a:lnTo>
                  <a:lnTo>
                    <a:pt x="202" y="81"/>
                  </a:lnTo>
                  <a:lnTo>
                    <a:pt x="226" y="345"/>
                  </a:lnTo>
                  <a:lnTo>
                    <a:pt x="196" y="400"/>
                  </a:lnTo>
                  <a:lnTo>
                    <a:pt x="192" y="945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606060"/>
                </a:gs>
                <a:gs pos="100000">
                  <a:srgbClr val="A0A0A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1" name="Freeform 187"/>
            <p:cNvSpPr>
              <a:spLocks/>
            </p:cNvSpPr>
            <p:nvPr/>
          </p:nvSpPr>
          <p:spPr bwMode="auto">
            <a:xfrm>
              <a:off x="4763" y="2167"/>
              <a:ext cx="373" cy="557"/>
            </a:xfrm>
            <a:custGeom>
              <a:avLst/>
              <a:gdLst>
                <a:gd name="T0" fmla="*/ 0 w 373"/>
                <a:gd name="T1" fmla="*/ 0 h 557"/>
                <a:gd name="T2" fmla="*/ 0 w 373"/>
                <a:gd name="T3" fmla="*/ 556 h 557"/>
                <a:gd name="T4" fmla="*/ 372 w 373"/>
                <a:gd name="T5" fmla="*/ 556 h 557"/>
                <a:gd name="T6" fmla="*/ 372 w 373"/>
                <a:gd name="T7" fmla="*/ 0 h 557"/>
                <a:gd name="T8" fmla="*/ 0 w 373"/>
                <a:gd name="T9" fmla="*/ 0 h 5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557"/>
                <a:gd name="T17" fmla="*/ 373 w 373"/>
                <a:gd name="T18" fmla="*/ 557 h 5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557">
                  <a:moveTo>
                    <a:pt x="0" y="0"/>
                  </a:moveTo>
                  <a:lnTo>
                    <a:pt x="0" y="556"/>
                  </a:lnTo>
                  <a:lnTo>
                    <a:pt x="372" y="556"/>
                  </a:lnTo>
                  <a:lnTo>
                    <a:pt x="372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2" name="Freeform 188"/>
            <p:cNvSpPr>
              <a:spLocks/>
            </p:cNvSpPr>
            <p:nvPr/>
          </p:nvSpPr>
          <p:spPr bwMode="auto">
            <a:xfrm>
              <a:off x="4769" y="1857"/>
              <a:ext cx="398" cy="281"/>
            </a:xfrm>
            <a:custGeom>
              <a:avLst/>
              <a:gdLst>
                <a:gd name="T0" fmla="*/ 0 w 398"/>
                <a:gd name="T1" fmla="*/ 0 h 281"/>
                <a:gd name="T2" fmla="*/ 377 w 398"/>
                <a:gd name="T3" fmla="*/ 0 h 281"/>
                <a:gd name="T4" fmla="*/ 397 w 398"/>
                <a:gd name="T5" fmla="*/ 280 h 281"/>
                <a:gd name="T6" fmla="*/ 13 w 398"/>
                <a:gd name="T7" fmla="*/ 280 h 281"/>
                <a:gd name="T8" fmla="*/ 0 w 398"/>
                <a:gd name="T9" fmla="*/ 0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281"/>
                <a:gd name="T17" fmla="*/ 398 w 39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281">
                  <a:moveTo>
                    <a:pt x="0" y="0"/>
                  </a:moveTo>
                  <a:lnTo>
                    <a:pt x="377" y="0"/>
                  </a:lnTo>
                  <a:lnTo>
                    <a:pt x="397" y="280"/>
                  </a:lnTo>
                  <a:lnTo>
                    <a:pt x="13" y="28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3" name="Freeform 189"/>
            <p:cNvSpPr>
              <a:spLocks/>
            </p:cNvSpPr>
            <p:nvPr/>
          </p:nvSpPr>
          <p:spPr bwMode="auto">
            <a:xfrm>
              <a:off x="4765" y="2132"/>
              <a:ext cx="402" cy="47"/>
            </a:xfrm>
            <a:custGeom>
              <a:avLst/>
              <a:gdLst>
                <a:gd name="T0" fmla="*/ 0 w 402"/>
                <a:gd name="T1" fmla="*/ 46 h 47"/>
                <a:gd name="T2" fmla="*/ 367 w 402"/>
                <a:gd name="T3" fmla="*/ 46 h 47"/>
                <a:gd name="T4" fmla="*/ 401 w 402"/>
                <a:gd name="T5" fmla="*/ 0 h 47"/>
                <a:gd name="T6" fmla="*/ 16 w 402"/>
                <a:gd name="T7" fmla="*/ 0 h 47"/>
                <a:gd name="T8" fmla="*/ 0 w 402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47"/>
                <a:gd name="T17" fmla="*/ 402 w 40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47">
                  <a:moveTo>
                    <a:pt x="0" y="46"/>
                  </a:moveTo>
                  <a:lnTo>
                    <a:pt x="367" y="46"/>
                  </a:lnTo>
                  <a:lnTo>
                    <a:pt x="401" y="0"/>
                  </a:lnTo>
                  <a:lnTo>
                    <a:pt x="16" y="0"/>
                  </a:lnTo>
                  <a:lnTo>
                    <a:pt x="0" y="46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4" name="Freeform 190"/>
            <p:cNvSpPr>
              <a:spLocks/>
            </p:cNvSpPr>
            <p:nvPr/>
          </p:nvSpPr>
          <p:spPr bwMode="auto">
            <a:xfrm>
              <a:off x="477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90 h 882"/>
                <a:gd name="T6" fmla="*/ 12 w 33"/>
                <a:gd name="T7" fmla="*/ 322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22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5" name="Freeform 191"/>
            <p:cNvSpPr>
              <a:spLocks/>
            </p:cNvSpPr>
            <p:nvPr/>
          </p:nvSpPr>
          <p:spPr bwMode="auto">
            <a:xfrm>
              <a:off x="4790" y="1845"/>
              <a:ext cx="35" cy="882"/>
            </a:xfrm>
            <a:custGeom>
              <a:avLst/>
              <a:gdLst>
                <a:gd name="T0" fmla="*/ 0 w 35"/>
                <a:gd name="T1" fmla="*/ 0 h 882"/>
                <a:gd name="T2" fmla="*/ 15 w 35"/>
                <a:gd name="T3" fmla="*/ 14 h 882"/>
                <a:gd name="T4" fmla="*/ 34 w 35"/>
                <a:gd name="T5" fmla="*/ 290 h 882"/>
                <a:gd name="T6" fmla="*/ 15 w 35"/>
                <a:gd name="T7" fmla="*/ 322 h 882"/>
                <a:gd name="T8" fmla="*/ 15 w 35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882"/>
                <a:gd name="T17" fmla="*/ 35 w 35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882">
                  <a:moveTo>
                    <a:pt x="0" y="0"/>
                  </a:moveTo>
                  <a:lnTo>
                    <a:pt x="15" y="14"/>
                  </a:lnTo>
                  <a:lnTo>
                    <a:pt x="34" y="290"/>
                  </a:lnTo>
                  <a:lnTo>
                    <a:pt x="15" y="322"/>
                  </a:lnTo>
                  <a:lnTo>
                    <a:pt x="15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6" name="Freeform 192"/>
            <p:cNvSpPr>
              <a:spLocks/>
            </p:cNvSpPr>
            <p:nvPr/>
          </p:nvSpPr>
          <p:spPr bwMode="auto">
            <a:xfrm>
              <a:off x="4815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0 w 33"/>
                <a:gd name="T3" fmla="*/ 14 h 879"/>
                <a:gd name="T4" fmla="*/ 32 w 33"/>
                <a:gd name="T5" fmla="*/ 292 h 879"/>
                <a:gd name="T6" fmla="*/ 10 w 33"/>
                <a:gd name="T7" fmla="*/ 322 h 879"/>
                <a:gd name="T8" fmla="*/ 10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0" y="14"/>
                  </a:lnTo>
                  <a:lnTo>
                    <a:pt x="32" y="292"/>
                  </a:lnTo>
                  <a:lnTo>
                    <a:pt x="10" y="322"/>
                  </a:lnTo>
                  <a:lnTo>
                    <a:pt x="10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7" name="Freeform 193"/>
            <p:cNvSpPr>
              <a:spLocks/>
            </p:cNvSpPr>
            <p:nvPr/>
          </p:nvSpPr>
          <p:spPr bwMode="auto">
            <a:xfrm>
              <a:off x="483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87 h 882"/>
                <a:gd name="T6" fmla="*/ 12 w 33"/>
                <a:gd name="T7" fmla="*/ 318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87"/>
                  </a:lnTo>
                  <a:lnTo>
                    <a:pt x="12" y="318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8" name="Freeform 194"/>
            <p:cNvSpPr>
              <a:spLocks/>
            </p:cNvSpPr>
            <p:nvPr/>
          </p:nvSpPr>
          <p:spPr bwMode="auto">
            <a:xfrm>
              <a:off x="4851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2 w 33"/>
                <a:gd name="T3" fmla="*/ 8 h 879"/>
                <a:gd name="T4" fmla="*/ 32 w 33"/>
                <a:gd name="T5" fmla="*/ 290 h 879"/>
                <a:gd name="T6" fmla="*/ 12 w 33"/>
                <a:gd name="T7" fmla="*/ 318 h 879"/>
                <a:gd name="T8" fmla="*/ 12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18"/>
                  </a:lnTo>
                  <a:lnTo>
                    <a:pt x="12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9" name="Rectangle 195"/>
            <p:cNvSpPr>
              <a:spLocks noChangeArrowheads="1"/>
            </p:cNvSpPr>
            <p:nvPr/>
          </p:nvSpPr>
          <p:spPr bwMode="auto">
            <a:xfrm>
              <a:off x="4883" y="2249"/>
              <a:ext cx="230" cy="42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7450" name="Rectangle 196"/>
            <p:cNvSpPr>
              <a:spLocks noChangeArrowheads="1"/>
            </p:cNvSpPr>
            <p:nvPr/>
          </p:nvSpPr>
          <p:spPr bwMode="auto">
            <a:xfrm>
              <a:off x="4883" y="2330"/>
              <a:ext cx="230" cy="8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7451" name="Rectangle 197"/>
            <p:cNvSpPr>
              <a:spLocks noChangeArrowheads="1"/>
            </p:cNvSpPr>
            <p:nvPr/>
          </p:nvSpPr>
          <p:spPr bwMode="auto">
            <a:xfrm>
              <a:off x="4883" y="2420"/>
              <a:ext cx="230" cy="7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7452" name="Rectangle 198"/>
            <p:cNvSpPr>
              <a:spLocks noChangeArrowheads="1"/>
            </p:cNvSpPr>
            <p:nvPr/>
          </p:nvSpPr>
          <p:spPr bwMode="auto">
            <a:xfrm>
              <a:off x="4883" y="2505"/>
              <a:ext cx="230" cy="79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7453" name="Rectangle 199"/>
            <p:cNvSpPr>
              <a:spLocks noChangeArrowheads="1"/>
            </p:cNvSpPr>
            <p:nvPr/>
          </p:nvSpPr>
          <p:spPr bwMode="auto">
            <a:xfrm>
              <a:off x="4920" y="2344"/>
              <a:ext cx="155" cy="46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7454" name="Rectangle 200"/>
            <p:cNvSpPr>
              <a:spLocks noChangeArrowheads="1"/>
            </p:cNvSpPr>
            <p:nvPr/>
          </p:nvSpPr>
          <p:spPr bwMode="auto">
            <a:xfrm>
              <a:off x="4920" y="2431"/>
              <a:ext cx="155" cy="50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7455" name="Freeform 201"/>
            <p:cNvSpPr>
              <a:spLocks/>
            </p:cNvSpPr>
            <p:nvPr/>
          </p:nvSpPr>
          <p:spPr bwMode="auto">
            <a:xfrm>
              <a:off x="5031" y="2257"/>
              <a:ext cx="34" cy="46"/>
            </a:xfrm>
            <a:custGeom>
              <a:avLst/>
              <a:gdLst>
                <a:gd name="T0" fmla="*/ 33 w 34"/>
                <a:gd name="T1" fmla="*/ 0 h 46"/>
                <a:gd name="T2" fmla="*/ 33 w 34"/>
                <a:gd name="T3" fmla="*/ 45 h 46"/>
                <a:gd name="T4" fmla="*/ 0 w 34"/>
                <a:gd name="T5" fmla="*/ 14 h 46"/>
                <a:gd name="T6" fmla="*/ 33 w 34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6"/>
                <a:gd name="T14" fmla="*/ 34 w 34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6">
                  <a:moveTo>
                    <a:pt x="33" y="0"/>
                  </a:moveTo>
                  <a:lnTo>
                    <a:pt x="33" y="45"/>
                  </a:lnTo>
                  <a:lnTo>
                    <a:pt x="0" y="14"/>
                  </a:lnTo>
                  <a:lnTo>
                    <a:pt x="33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6" name="Rectangle 202"/>
            <p:cNvSpPr>
              <a:spLocks noChangeArrowheads="1"/>
            </p:cNvSpPr>
            <p:nvPr/>
          </p:nvSpPr>
          <p:spPr bwMode="auto">
            <a:xfrm>
              <a:off x="4883" y="2249"/>
              <a:ext cx="230" cy="71"/>
            </a:xfrm>
            <a:prstGeom prst="rect">
              <a:avLst/>
            </a:prstGeom>
            <a:solidFill>
              <a:srgbClr val="A0A0A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7457" name="Freeform 203"/>
            <p:cNvSpPr>
              <a:spLocks/>
            </p:cNvSpPr>
            <p:nvPr/>
          </p:nvSpPr>
          <p:spPr bwMode="auto">
            <a:xfrm>
              <a:off x="4993" y="2254"/>
              <a:ext cx="42" cy="47"/>
            </a:xfrm>
            <a:custGeom>
              <a:avLst/>
              <a:gdLst>
                <a:gd name="T0" fmla="*/ 41 w 42"/>
                <a:gd name="T1" fmla="*/ 0 h 47"/>
                <a:gd name="T2" fmla="*/ 0 w 42"/>
                <a:gd name="T3" fmla="*/ 0 h 47"/>
                <a:gd name="T4" fmla="*/ 0 w 42"/>
                <a:gd name="T5" fmla="*/ 46 h 47"/>
                <a:gd name="T6" fmla="*/ 33 w 42"/>
                <a:gd name="T7" fmla="*/ 46 h 47"/>
                <a:gd name="T8" fmla="*/ 41 w 4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7"/>
                <a:gd name="T17" fmla="*/ 42 w 4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7">
                  <a:moveTo>
                    <a:pt x="41" y="0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33" y="46"/>
                  </a:lnTo>
                  <a:lnTo>
                    <a:pt x="41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8" name="Freeform 204"/>
            <p:cNvSpPr>
              <a:spLocks/>
            </p:cNvSpPr>
            <p:nvPr/>
          </p:nvSpPr>
          <p:spPr bwMode="auto">
            <a:xfrm>
              <a:off x="4992" y="2286"/>
              <a:ext cx="103" cy="46"/>
            </a:xfrm>
            <a:custGeom>
              <a:avLst/>
              <a:gdLst>
                <a:gd name="T0" fmla="*/ 102 w 103"/>
                <a:gd name="T1" fmla="*/ 45 h 46"/>
                <a:gd name="T2" fmla="*/ 0 w 103"/>
                <a:gd name="T3" fmla="*/ 45 h 46"/>
                <a:gd name="T4" fmla="*/ 0 w 103"/>
                <a:gd name="T5" fmla="*/ 0 h 46"/>
                <a:gd name="T6" fmla="*/ 94 w 103"/>
                <a:gd name="T7" fmla="*/ 0 h 46"/>
                <a:gd name="T8" fmla="*/ 102 w 103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46"/>
                <a:gd name="T17" fmla="*/ 103 w 10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46">
                  <a:moveTo>
                    <a:pt x="102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94" y="0"/>
                  </a:lnTo>
                  <a:lnTo>
                    <a:pt x="102" y="4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9" name="Freeform 205"/>
            <p:cNvSpPr>
              <a:spLocks/>
            </p:cNvSpPr>
            <p:nvPr/>
          </p:nvSpPr>
          <p:spPr bwMode="auto">
            <a:xfrm>
              <a:off x="5040" y="2263"/>
              <a:ext cx="57" cy="46"/>
            </a:xfrm>
            <a:custGeom>
              <a:avLst/>
              <a:gdLst>
                <a:gd name="T0" fmla="*/ 56 w 57"/>
                <a:gd name="T1" fmla="*/ 0 h 46"/>
                <a:gd name="T2" fmla="*/ 0 w 57"/>
                <a:gd name="T3" fmla="*/ 0 h 46"/>
                <a:gd name="T4" fmla="*/ 0 w 57"/>
                <a:gd name="T5" fmla="*/ 45 h 46"/>
                <a:gd name="T6" fmla="*/ 48 w 57"/>
                <a:gd name="T7" fmla="*/ 45 h 46"/>
                <a:gd name="T8" fmla="*/ 56 w 57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6"/>
                <a:gd name="T17" fmla="*/ 57 w 5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6">
                  <a:moveTo>
                    <a:pt x="5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8" y="45"/>
                  </a:lnTo>
                  <a:lnTo>
                    <a:pt x="56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0" name="Freeform 206"/>
            <p:cNvSpPr>
              <a:spLocks/>
            </p:cNvSpPr>
            <p:nvPr/>
          </p:nvSpPr>
          <p:spPr bwMode="auto">
            <a:xfrm>
              <a:off x="5096" y="2268"/>
              <a:ext cx="33" cy="45"/>
            </a:xfrm>
            <a:custGeom>
              <a:avLst/>
              <a:gdLst>
                <a:gd name="T0" fmla="*/ 0 w 33"/>
                <a:gd name="T1" fmla="*/ 0 h 45"/>
                <a:gd name="T2" fmla="*/ 0 w 33"/>
                <a:gd name="T3" fmla="*/ 44 h 45"/>
                <a:gd name="T4" fmla="*/ 32 w 33"/>
                <a:gd name="T5" fmla="*/ 13 h 45"/>
                <a:gd name="T6" fmla="*/ 0 w 33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45"/>
                <a:gd name="T14" fmla="*/ 33 w 33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45">
                  <a:moveTo>
                    <a:pt x="0" y="0"/>
                  </a:moveTo>
                  <a:lnTo>
                    <a:pt x="0" y="44"/>
                  </a:lnTo>
                  <a:lnTo>
                    <a:pt x="32" y="13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1" name="Oval 207"/>
            <p:cNvSpPr>
              <a:spLocks noChangeArrowheads="1"/>
            </p:cNvSpPr>
            <p:nvPr/>
          </p:nvSpPr>
          <p:spPr bwMode="auto">
            <a:xfrm>
              <a:off x="5046" y="2298"/>
              <a:ext cx="25" cy="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7462" name="Freeform 208"/>
            <p:cNvSpPr>
              <a:spLocks/>
            </p:cNvSpPr>
            <p:nvPr/>
          </p:nvSpPr>
          <p:spPr bwMode="auto">
            <a:xfrm>
              <a:off x="4898" y="2278"/>
              <a:ext cx="205" cy="46"/>
            </a:xfrm>
            <a:custGeom>
              <a:avLst/>
              <a:gdLst>
                <a:gd name="T0" fmla="*/ 0 w 205"/>
                <a:gd name="T1" fmla="*/ 45 h 46"/>
                <a:gd name="T2" fmla="*/ 204 w 205"/>
                <a:gd name="T3" fmla="*/ 45 h 46"/>
                <a:gd name="T4" fmla="*/ 204 w 205"/>
                <a:gd name="T5" fmla="*/ 0 h 46"/>
                <a:gd name="T6" fmla="*/ 0 w 205"/>
                <a:gd name="T7" fmla="*/ 0 h 46"/>
                <a:gd name="T8" fmla="*/ 0 w 20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46"/>
                <a:gd name="T17" fmla="*/ 205 w 20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46">
                  <a:moveTo>
                    <a:pt x="0" y="45"/>
                  </a:moveTo>
                  <a:lnTo>
                    <a:pt x="204" y="45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3" name="Freeform 209"/>
            <p:cNvSpPr>
              <a:spLocks/>
            </p:cNvSpPr>
            <p:nvPr/>
          </p:nvSpPr>
          <p:spPr bwMode="auto">
            <a:xfrm>
              <a:off x="4931" y="2359"/>
              <a:ext cx="135" cy="46"/>
            </a:xfrm>
            <a:custGeom>
              <a:avLst/>
              <a:gdLst>
                <a:gd name="T0" fmla="*/ 0 w 135"/>
                <a:gd name="T1" fmla="*/ 45 h 46"/>
                <a:gd name="T2" fmla="*/ 134 w 135"/>
                <a:gd name="T3" fmla="*/ 45 h 46"/>
                <a:gd name="T4" fmla="*/ 134 w 135"/>
                <a:gd name="T5" fmla="*/ 0 h 46"/>
                <a:gd name="T6" fmla="*/ 0 w 135"/>
                <a:gd name="T7" fmla="*/ 0 h 46"/>
                <a:gd name="T8" fmla="*/ 0 w 13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6"/>
                <a:gd name="T17" fmla="*/ 135 w 1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6">
                  <a:moveTo>
                    <a:pt x="0" y="45"/>
                  </a:moveTo>
                  <a:lnTo>
                    <a:pt x="134" y="45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4" name="Freeform 210"/>
            <p:cNvSpPr>
              <a:spLocks/>
            </p:cNvSpPr>
            <p:nvPr/>
          </p:nvSpPr>
          <p:spPr bwMode="auto">
            <a:xfrm>
              <a:off x="4972" y="2375"/>
              <a:ext cx="63" cy="50"/>
            </a:xfrm>
            <a:custGeom>
              <a:avLst/>
              <a:gdLst>
                <a:gd name="T0" fmla="*/ 0 w 63"/>
                <a:gd name="T1" fmla="*/ 49 h 50"/>
                <a:gd name="T2" fmla="*/ 0 w 63"/>
                <a:gd name="T3" fmla="*/ 0 h 50"/>
                <a:gd name="T4" fmla="*/ 56 w 63"/>
                <a:gd name="T5" fmla="*/ 0 h 50"/>
                <a:gd name="T6" fmla="*/ 62 w 63"/>
                <a:gd name="T7" fmla="*/ 49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50"/>
                <a:gd name="T14" fmla="*/ 63 w 63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50">
                  <a:moveTo>
                    <a:pt x="0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2" y="49"/>
                  </a:lnTo>
                </a:path>
              </a:pathLst>
            </a:custGeom>
            <a:noFill/>
            <a:ln w="12700" cap="rnd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5" name="Freeform 211"/>
            <p:cNvSpPr>
              <a:spLocks/>
            </p:cNvSpPr>
            <p:nvPr/>
          </p:nvSpPr>
          <p:spPr bwMode="auto">
            <a:xfrm>
              <a:off x="4801" y="1897"/>
              <a:ext cx="55" cy="70"/>
            </a:xfrm>
            <a:custGeom>
              <a:avLst/>
              <a:gdLst>
                <a:gd name="T0" fmla="*/ 48 w 55"/>
                <a:gd name="T1" fmla="*/ 0 h 70"/>
                <a:gd name="T2" fmla="*/ 0 w 55"/>
                <a:gd name="T3" fmla="*/ 0 h 70"/>
                <a:gd name="T4" fmla="*/ 0 w 55"/>
                <a:gd name="T5" fmla="*/ 69 h 70"/>
                <a:gd name="T6" fmla="*/ 54 w 55"/>
                <a:gd name="T7" fmla="*/ 69 h 70"/>
                <a:gd name="T8" fmla="*/ 48 w 5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70"/>
                <a:gd name="T17" fmla="*/ 55 w 5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70">
                  <a:moveTo>
                    <a:pt x="48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4" y="69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6" name="Freeform 212"/>
            <p:cNvSpPr>
              <a:spLocks/>
            </p:cNvSpPr>
            <p:nvPr/>
          </p:nvSpPr>
          <p:spPr bwMode="auto">
            <a:xfrm>
              <a:off x="4805" y="2013"/>
              <a:ext cx="59" cy="70"/>
            </a:xfrm>
            <a:custGeom>
              <a:avLst/>
              <a:gdLst>
                <a:gd name="T0" fmla="*/ 54 w 59"/>
                <a:gd name="T1" fmla="*/ 0 h 70"/>
                <a:gd name="T2" fmla="*/ 0 w 59"/>
                <a:gd name="T3" fmla="*/ 0 h 70"/>
                <a:gd name="T4" fmla="*/ 0 w 59"/>
                <a:gd name="T5" fmla="*/ 69 h 70"/>
                <a:gd name="T6" fmla="*/ 58 w 59"/>
                <a:gd name="T7" fmla="*/ 69 h 70"/>
                <a:gd name="T8" fmla="*/ 54 w 5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70"/>
                <a:gd name="T17" fmla="*/ 59 w 5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70">
                  <a:moveTo>
                    <a:pt x="54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8" y="69"/>
                  </a:lnTo>
                  <a:lnTo>
                    <a:pt x="54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7" name="Freeform 213"/>
            <p:cNvSpPr>
              <a:spLocks/>
            </p:cNvSpPr>
            <p:nvPr/>
          </p:nvSpPr>
          <p:spPr bwMode="auto">
            <a:xfrm>
              <a:off x="4889" y="2007"/>
              <a:ext cx="236" cy="79"/>
            </a:xfrm>
            <a:custGeom>
              <a:avLst/>
              <a:gdLst>
                <a:gd name="T0" fmla="*/ 0 w 236"/>
                <a:gd name="T1" fmla="*/ 0 h 79"/>
                <a:gd name="T2" fmla="*/ 7 w 236"/>
                <a:gd name="T3" fmla="*/ 78 h 79"/>
                <a:gd name="T4" fmla="*/ 235 w 236"/>
                <a:gd name="T5" fmla="*/ 78 h 79"/>
                <a:gd name="T6" fmla="*/ 225 w 236"/>
                <a:gd name="T7" fmla="*/ 0 h 79"/>
                <a:gd name="T8" fmla="*/ 0 w 236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79"/>
                <a:gd name="T17" fmla="*/ 236 w 236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79">
                  <a:moveTo>
                    <a:pt x="0" y="0"/>
                  </a:moveTo>
                  <a:lnTo>
                    <a:pt x="7" y="78"/>
                  </a:lnTo>
                  <a:lnTo>
                    <a:pt x="235" y="78"/>
                  </a:lnTo>
                  <a:lnTo>
                    <a:pt x="225" y="0"/>
                  </a:lnTo>
                  <a:lnTo>
                    <a:pt x="0" y="0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8" name="Freeform 214"/>
            <p:cNvSpPr>
              <a:spLocks/>
            </p:cNvSpPr>
            <p:nvPr/>
          </p:nvSpPr>
          <p:spPr bwMode="auto">
            <a:xfrm>
              <a:off x="4940" y="2022"/>
              <a:ext cx="32" cy="46"/>
            </a:xfrm>
            <a:custGeom>
              <a:avLst/>
              <a:gdLst>
                <a:gd name="T0" fmla="*/ 0 w 32"/>
                <a:gd name="T1" fmla="*/ 0 h 46"/>
                <a:gd name="T2" fmla="*/ 31 w 32"/>
                <a:gd name="T3" fmla="*/ 0 h 46"/>
                <a:gd name="T4" fmla="*/ 31 w 32"/>
                <a:gd name="T5" fmla="*/ 45 h 46"/>
                <a:gd name="T6" fmla="*/ 0 w 32"/>
                <a:gd name="T7" fmla="*/ 45 h 46"/>
                <a:gd name="T8" fmla="*/ 0 w 3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6"/>
                <a:gd name="T17" fmla="*/ 32 w 32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6">
                  <a:moveTo>
                    <a:pt x="0" y="0"/>
                  </a:moveTo>
                  <a:lnTo>
                    <a:pt x="31" y="0"/>
                  </a:lnTo>
                  <a:lnTo>
                    <a:pt x="31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9" name="Freeform 215"/>
            <p:cNvSpPr>
              <a:spLocks/>
            </p:cNvSpPr>
            <p:nvPr/>
          </p:nvSpPr>
          <p:spPr bwMode="auto">
            <a:xfrm>
              <a:off x="4940" y="2048"/>
              <a:ext cx="32" cy="47"/>
            </a:xfrm>
            <a:custGeom>
              <a:avLst/>
              <a:gdLst>
                <a:gd name="T0" fmla="*/ 0 w 32"/>
                <a:gd name="T1" fmla="*/ 0 h 47"/>
                <a:gd name="T2" fmla="*/ 31 w 32"/>
                <a:gd name="T3" fmla="*/ 0 h 47"/>
                <a:gd name="T4" fmla="*/ 31 w 32"/>
                <a:gd name="T5" fmla="*/ 46 h 47"/>
                <a:gd name="T6" fmla="*/ 0 w 32"/>
                <a:gd name="T7" fmla="*/ 46 h 47"/>
                <a:gd name="T8" fmla="*/ 0 w 3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7"/>
                <a:gd name="T17" fmla="*/ 32 w 3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7">
                  <a:moveTo>
                    <a:pt x="0" y="0"/>
                  </a:moveTo>
                  <a:lnTo>
                    <a:pt x="31" y="0"/>
                  </a:lnTo>
                  <a:lnTo>
                    <a:pt x="31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0" name="Freeform 216"/>
            <p:cNvSpPr>
              <a:spLocks/>
            </p:cNvSpPr>
            <p:nvPr/>
          </p:nvSpPr>
          <p:spPr bwMode="auto">
            <a:xfrm>
              <a:off x="4997" y="2037"/>
              <a:ext cx="31" cy="49"/>
            </a:xfrm>
            <a:custGeom>
              <a:avLst/>
              <a:gdLst>
                <a:gd name="T0" fmla="*/ 0 w 31"/>
                <a:gd name="T1" fmla="*/ 0 h 49"/>
                <a:gd name="T2" fmla="*/ 30 w 31"/>
                <a:gd name="T3" fmla="*/ 0 h 49"/>
                <a:gd name="T4" fmla="*/ 30 w 31"/>
                <a:gd name="T5" fmla="*/ 48 h 49"/>
                <a:gd name="T6" fmla="*/ 0 w 31"/>
                <a:gd name="T7" fmla="*/ 48 h 49"/>
                <a:gd name="T8" fmla="*/ 0 w 31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49"/>
                <a:gd name="T17" fmla="*/ 31 w 31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49">
                  <a:moveTo>
                    <a:pt x="0" y="0"/>
                  </a:moveTo>
                  <a:lnTo>
                    <a:pt x="30" y="0"/>
                  </a:lnTo>
                  <a:lnTo>
                    <a:pt x="3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1" name="Oval 217"/>
            <p:cNvSpPr>
              <a:spLocks noChangeArrowheads="1"/>
            </p:cNvSpPr>
            <p:nvPr/>
          </p:nvSpPr>
          <p:spPr bwMode="auto">
            <a:xfrm>
              <a:off x="4909" y="2037"/>
              <a:ext cx="33" cy="49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7430" name="Group 225"/>
          <p:cNvGrpSpPr>
            <a:grpSpLocks/>
          </p:cNvGrpSpPr>
          <p:nvPr/>
        </p:nvGrpSpPr>
        <p:grpSpPr bwMode="auto">
          <a:xfrm>
            <a:off x="2438400" y="1981200"/>
            <a:ext cx="3276600" cy="1447800"/>
            <a:chOff x="1536" y="1248"/>
            <a:chExt cx="2064" cy="912"/>
          </a:xfrm>
        </p:grpSpPr>
        <p:sp>
          <p:nvSpPr>
            <p:cNvPr id="17435" name="Text Box 219"/>
            <p:cNvSpPr txBox="1">
              <a:spLocks noChangeArrowheads="1"/>
            </p:cNvSpPr>
            <p:nvPr/>
          </p:nvSpPr>
          <p:spPr bwMode="auto">
            <a:xfrm>
              <a:off x="1536" y="1248"/>
              <a:ext cx="1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r" latinLnBrk="0"/>
              <a:r>
                <a:rPr kumimoji="0" lang="en-US" altLang="ko-KR" sz="1800" b="1">
                  <a:solidFill>
                    <a:srgbClr val="FF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 makes requests</a:t>
              </a:r>
            </a:p>
          </p:txBody>
        </p:sp>
        <p:sp>
          <p:nvSpPr>
            <p:cNvPr id="17436" name="Line 220"/>
            <p:cNvSpPr>
              <a:spLocks noChangeShapeType="1"/>
            </p:cNvSpPr>
            <p:nvPr/>
          </p:nvSpPr>
          <p:spPr bwMode="auto">
            <a:xfrm>
              <a:off x="1584" y="1488"/>
              <a:ext cx="912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437" name="Line 221"/>
            <p:cNvSpPr>
              <a:spLocks noChangeShapeType="1"/>
            </p:cNvSpPr>
            <p:nvPr/>
          </p:nvSpPr>
          <p:spPr bwMode="auto">
            <a:xfrm>
              <a:off x="3168" y="2064"/>
              <a:ext cx="432" cy="9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7431" name="Group 226"/>
          <p:cNvGrpSpPr>
            <a:grpSpLocks/>
          </p:cNvGrpSpPr>
          <p:nvPr/>
        </p:nvGrpSpPr>
        <p:grpSpPr bwMode="auto">
          <a:xfrm>
            <a:off x="2438400" y="2514600"/>
            <a:ext cx="4578350" cy="2500313"/>
            <a:chOff x="1536" y="1584"/>
            <a:chExt cx="2884" cy="1575"/>
          </a:xfrm>
        </p:grpSpPr>
        <p:sp>
          <p:nvSpPr>
            <p:cNvPr id="17432" name="Text Box 222"/>
            <p:cNvSpPr txBox="1">
              <a:spLocks noChangeArrowheads="1"/>
            </p:cNvSpPr>
            <p:nvPr/>
          </p:nvSpPr>
          <p:spPr bwMode="auto">
            <a:xfrm>
              <a:off x="3168" y="2928"/>
              <a:ext cx="1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8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responds</a:t>
              </a:r>
            </a:p>
          </p:txBody>
        </p:sp>
        <p:sp>
          <p:nvSpPr>
            <p:cNvPr id="17433" name="Line 223"/>
            <p:cNvSpPr>
              <a:spLocks noChangeShapeType="1"/>
            </p:cNvSpPr>
            <p:nvPr/>
          </p:nvSpPr>
          <p:spPr bwMode="auto">
            <a:xfrm flipH="1" flipV="1">
              <a:off x="3168" y="2736"/>
              <a:ext cx="384" cy="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434" name="Line 224"/>
            <p:cNvSpPr>
              <a:spLocks noChangeShapeType="1"/>
            </p:cNvSpPr>
            <p:nvPr/>
          </p:nvSpPr>
          <p:spPr bwMode="auto">
            <a:xfrm flipH="1" flipV="1">
              <a:off x="1536" y="1584"/>
              <a:ext cx="816" cy="57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077200" cy="549275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Client-Server architecture</a:t>
            </a:r>
            <a:endParaRPr lang="en-US" altLang="ko-KR" sz="2800" b="1" smtClean="0"/>
          </a:p>
        </p:txBody>
      </p:sp>
      <p:sp>
        <p:nvSpPr>
          <p:cNvPr id="18435" name="Freeform 3"/>
          <p:cNvSpPr>
            <a:spLocks/>
          </p:cNvSpPr>
          <p:nvPr/>
        </p:nvSpPr>
        <p:spPr bwMode="auto">
          <a:xfrm>
            <a:off x="2955925" y="2586038"/>
            <a:ext cx="1360488" cy="2089150"/>
          </a:xfrm>
          <a:custGeom>
            <a:avLst/>
            <a:gdLst>
              <a:gd name="T0" fmla="*/ 2147483647 w 596"/>
              <a:gd name="T1" fmla="*/ 2147483647 h 294"/>
              <a:gd name="T2" fmla="*/ 2147483647 w 596"/>
              <a:gd name="T3" fmla="*/ 2147483647 h 294"/>
              <a:gd name="T4" fmla="*/ 2147483647 w 596"/>
              <a:gd name="T5" fmla="*/ 2147483647 h 294"/>
              <a:gd name="T6" fmla="*/ 2147483647 w 596"/>
              <a:gd name="T7" fmla="*/ 2147483647 h 294"/>
              <a:gd name="T8" fmla="*/ 2147483647 w 596"/>
              <a:gd name="T9" fmla="*/ 2147483647 h 294"/>
              <a:gd name="T10" fmla="*/ 2147483647 w 596"/>
              <a:gd name="T11" fmla="*/ 2147483647 h 294"/>
              <a:gd name="T12" fmla="*/ 2147483647 w 596"/>
              <a:gd name="T13" fmla="*/ 2147483647 h 294"/>
              <a:gd name="T14" fmla="*/ 2147483647 w 596"/>
              <a:gd name="T15" fmla="*/ 2147483647 h 294"/>
              <a:gd name="T16" fmla="*/ 2147483647 w 596"/>
              <a:gd name="T17" fmla="*/ 2147483647 h 294"/>
              <a:gd name="T18" fmla="*/ 2147483647 w 596"/>
              <a:gd name="T19" fmla="*/ 2147483647 h 294"/>
              <a:gd name="T20" fmla="*/ 2147483647 w 596"/>
              <a:gd name="T21" fmla="*/ 2147483647 h 294"/>
              <a:gd name="T22" fmla="*/ 2147483647 w 596"/>
              <a:gd name="T23" fmla="*/ 2147483647 h 294"/>
              <a:gd name="T24" fmla="*/ 2147483647 w 596"/>
              <a:gd name="T25" fmla="*/ 2147483647 h 294"/>
              <a:gd name="T26" fmla="*/ 2147483647 w 596"/>
              <a:gd name="T27" fmla="*/ 2147483647 h 294"/>
              <a:gd name="T28" fmla="*/ 2147483647 w 596"/>
              <a:gd name="T29" fmla="*/ 2147483647 h 294"/>
              <a:gd name="T30" fmla="*/ 2147483647 w 596"/>
              <a:gd name="T31" fmla="*/ 2147483647 h 294"/>
              <a:gd name="T32" fmla="*/ 2147483647 w 596"/>
              <a:gd name="T33" fmla="*/ 2147483647 h 294"/>
              <a:gd name="T34" fmla="*/ 2147483647 w 596"/>
              <a:gd name="T35" fmla="*/ 2147483647 h 294"/>
              <a:gd name="T36" fmla="*/ 2147483647 w 596"/>
              <a:gd name="T37" fmla="*/ 2147483647 h 294"/>
              <a:gd name="T38" fmla="*/ 2147483647 w 596"/>
              <a:gd name="T39" fmla="*/ 2147483647 h 294"/>
              <a:gd name="T40" fmla="*/ 2147483647 w 596"/>
              <a:gd name="T41" fmla="*/ 2147483647 h 294"/>
              <a:gd name="T42" fmla="*/ 2147483647 w 596"/>
              <a:gd name="T43" fmla="*/ 0 h 294"/>
              <a:gd name="T44" fmla="*/ 2147483647 w 596"/>
              <a:gd name="T45" fmla="*/ 2147483647 h 294"/>
              <a:gd name="T46" fmla="*/ 2147483647 w 596"/>
              <a:gd name="T47" fmla="*/ 2147483647 h 294"/>
              <a:gd name="T48" fmla="*/ 2147483647 w 596"/>
              <a:gd name="T49" fmla="*/ 2147483647 h 294"/>
              <a:gd name="T50" fmla="*/ 2147483647 w 596"/>
              <a:gd name="T51" fmla="*/ 0 h 294"/>
              <a:gd name="T52" fmla="*/ 2147483647 w 596"/>
              <a:gd name="T53" fmla="*/ 2147483647 h 294"/>
              <a:gd name="T54" fmla="*/ 2147483647 w 596"/>
              <a:gd name="T55" fmla="*/ 2147483647 h 294"/>
              <a:gd name="T56" fmla="*/ 2147483647 w 596"/>
              <a:gd name="T57" fmla="*/ 2147483647 h 294"/>
              <a:gd name="T58" fmla="*/ 2147483647 w 596"/>
              <a:gd name="T59" fmla="*/ 2147483647 h 294"/>
              <a:gd name="T60" fmla="*/ 2147483647 w 596"/>
              <a:gd name="T61" fmla="*/ 2147483647 h 294"/>
              <a:gd name="T62" fmla="*/ 2147483647 w 596"/>
              <a:gd name="T63" fmla="*/ 2147483647 h 294"/>
              <a:gd name="T64" fmla="*/ 0 w 596"/>
              <a:gd name="T65" fmla="*/ 2147483647 h 294"/>
              <a:gd name="T66" fmla="*/ 2147483647 w 596"/>
              <a:gd name="T67" fmla="*/ 2147483647 h 294"/>
              <a:gd name="T68" fmla="*/ 2147483647 w 596"/>
              <a:gd name="T69" fmla="*/ 2147483647 h 294"/>
              <a:gd name="T70" fmla="*/ 2147483647 w 596"/>
              <a:gd name="T71" fmla="*/ 2147483647 h 294"/>
              <a:gd name="T72" fmla="*/ 2147483647 w 596"/>
              <a:gd name="T73" fmla="*/ 2147483647 h 2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96"/>
              <a:gd name="T112" fmla="*/ 0 h 294"/>
              <a:gd name="T113" fmla="*/ 596 w 596"/>
              <a:gd name="T114" fmla="*/ 294 h 2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96" h="294">
                <a:moveTo>
                  <a:pt x="83" y="215"/>
                </a:moveTo>
                <a:lnTo>
                  <a:pt x="118" y="255"/>
                </a:lnTo>
                <a:lnTo>
                  <a:pt x="159" y="284"/>
                </a:lnTo>
                <a:lnTo>
                  <a:pt x="208" y="294"/>
                </a:lnTo>
                <a:lnTo>
                  <a:pt x="256" y="284"/>
                </a:lnTo>
                <a:lnTo>
                  <a:pt x="298" y="260"/>
                </a:lnTo>
                <a:lnTo>
                  <a:pt x="340" y="284"/>
                </a:lnTo>
                <a:lnTo>
                  <a:pt x="388" y="294"/>
                </a:lnTo>
                <a:lnTo>
                  <a:pt x="437" y="284"/>
                </a:lnTo>
                <a:lnTo>
                  <a:pt x="478" y="255"/>
                </a:lnTo>
                <a:lnTo>
                  <a:pt x="506" y="215"/>
                </a:lnTo>
                <a:lnTo>
                  <a:pt x="541" y="220"/>
                </a:lnTo>
                <a:lnTo>
                  <a:pt x="568" y="205"/>
                </a:lnTo>
                <a:lnTo>
                  <a:pt x="589" y="180"/>
                </a:lnTo>
                <a:lnTo>
                  <a:pt x="596" y="145"/>
                </a:lnTo>
                <a:lnTo>
                  <a:pt x="589" y="115"/>
                </a:lnTo>
                <a:lnTo>
                  <a:pt x="568" y="90"/>
                </a:lnTo>
                <a:lnTo>
                  <a:pt x="541" y="75"/>
                </a:lnTo>
                <a:lnTo>
                  <a:pt x="506" y="75"/>
                </a:lnTo>
                <a:lnTo>
                  <a:pt x="478" y="35"/>
                </a:lnTo>
                <a:lnTo>
                  <a:pt x="437" y="10"/>
                </a:lnTo>
                <a:lnTo>
                  <a:pt x="388" y="0"/>
                </a:lnTo>
                <a:lnTo>
                  <a:pt x="340" y="5"/>
                </a:lnTo>
                <a:lnTo>
                  <a:pt x="298" y="30"/>
                </a:lnTo>
                <a:lnTo>
                  <a:pt x="256" y="5"/>
                </a:lnTo>
                <a:lnTo>
                  <a:pt x="208" y="0"/>
                </a:lnTo>
                <a:lnTo>
                  <a:pt x="159" y="10"/>
                </a:lnTo>
                <a:lnTo>
                  <a:pt x="118" y="35"/>
                </a:lnTo>
                <a:lnTo>
                  <a:pt x="83" y="75"/>
                </a:lnTo>
                <a:lnTo>
                  <a:pt x="55" y="75"/>
                </a:lnTo>
                <a:lnTo>
                  <a:pt x="28" y="90"/>
                </a:lnTo>
                <a:lnTo>
                  <a:pt x="7" y="115"/>
                </a:lnTo>
                <a:lnTo>
                  <a:pt x="0" y="145"/>
                </a:lnTo>
                <a:lnTo>
                  <a:pt x="7" y="180"/>
                </a:lnTo>
                <a:lnTo>
                  <a:pt x="28" y="205"/>
                </a:lnTo>
                <a:lnTo>
                  <a:pt x="55" y="220"/>
                </a:lnTo>
                <a:lnTo>
                  <a:pt x="83" y="215"/>
                </a:lnTo>
                <a:close/>
              </a:path>
            </a:pathLst>
          </a:custGeom>
          <a:solidFill>
            <a:srgbClr val="E6E6E6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87413" y="1179513"/>
            <a:ext cx="326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  <a:r>
              <a:rPr lang="en-US" altLang="ko-KR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(Web Browser)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643438" y="4508500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server</a:t>
            </a:r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1085850" y="2513013"/>
            <a:ext cx="673100" cy="573087"/>
            <a:chOff x="1133" y="1682"/>
            <a:chExt cx="304" cy="298"/>
          </a:xfrm>
        </p:grpSpPr>
        <p:sp>
          <p:nvSpPr>
            <p:cNvPr id="18538" name="Line 7"/>
            <p:cNvSpPr>
              <a:spLocks noChangeShapeType="1"/>
            </p:cNvSpPr>
            <p:nvPr/>
          </p:nvSpPr>
          <p:spPr bwMode="auto">
            <a:xfrm flipH="1">
              <a:off x="1142" y="1866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" name="Line 8"/>
            <p:cNvSpPr>
              <a:spLocks noChangeShapeType="1"/>
            </p:cNvSpPr>
            <p:nvPr/>
          </p:nvSpPr>
          <p:spPr bwMode="auto">
            <a:xfrm flipH="1">
              <a:off x="1143" y="1868"/>
              <a:ext cx="28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" name="Line 9"/>
            <p:cNvSpPr>
              <a:spLocks noChangeShapeType="1"/>
            </p:cNvSpPr>
            <p:nvPr/>
          </p:nvSpPr>
          <p:spPr bwMode="auto">
            <a:xfrm flipH="1">
              <a:off x="1143" y="1872"/>
              <a:ext cx="28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" name="Freeform 10"/>
            <p:cNvSpPr>
              <a:spLocks/>
            </p:cNvSpPr>
            <p:nvPr/>
          </p:nvSpPr>
          <p:spPr bwMode="auto">
            <a:xfrm>
              <a:off x="1245" y="1817"/>
              <a:ext cx="192" cy="163"/>
            </a:xfrm>
            <a:custGeom>
              <a:avLst/>
              <a:gdLst>
                <a:gd name="T0" fmla="*/ 0 w 192"/>
                <a:gd name="T1" fmla="*/ 162 h 163"/>
                <a:gd name="T2" fmla="*/ 0 w 192"/>
                <a:gd name="T3" fmla="*/ 103 h 163"/>
                <a:gd name="T4" fmla="*/ 191 w 192"/>
                <a:gd name="T5" fmla="*/ 0 h 163"/>
                <a:gd name="T6" fmla="*/ 191 w 192"/>
                <a:gd name="T7" fmla="*/ 49 h 163"/>
                <a:gd name="T8" fmla="*/ 0 w 19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3"/>
                <a:gd name="T17" fmla="*/ 192 w 19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3">
                  <a:moveTo>
                    <a:pt x="0" y="162"/>
                  </a:moveTo>
                  <a:lnTo>
                    <a:pt x="0" y="103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2" name="Freeform 11"/>
            <p:cNvSpPr>
              <a:spLocks/>
            </p:cNvSpPr>
            <p:nvPr/>
          </p:nvSpPr>
          <p:spPr bwMode="auto">
            <a:xfrm>
              <a:off x="1134" y="1862"/>
              <a:ext cx="113" cy="115"/>
            </a:xfrm>
            <a:custGeom>
              <a:avLst/>
              <a:gdLst>
                <a:gd name="T0" fmla="*/ 111 w 113"/>
                <a:gd name="T1" fmla="*/ 56 h 115"/>
                <a:gd name="T2" fmla="*/ 0 w 113"/>
                <a:gd name="T3" fmla="*/ 0 h 115"/>
                <a:gd name="T4" fmla="*/ 0 w 113"/>
                <a:gd name="T5" fmla="*/ 44 h 115"/>
                <a:gd name="T6" fmla="*/ 112 w 113"/>
                <a:gd name="T7" fmla="*/ 114 h 115"/>
                <a:gd name="T8" fmla="*/ 111 w 113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5"/>
                <a:gd name="T17" fmla="*/ 113 w 113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5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4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3" name="Freeform 12"/>
            <p:cNvSpPr>
              <a:spLocks/>
            </p:cNvSpPr>
            <p:nvPr/>
          </p:nvSpPr>
          <p:spPr bwMode="auto">
            <a:xfrm>
              <a:off x="1133" y="1765"/>
              <a:ext cx="303" cy="157"/>
            </a:xfrm>
            <a:custGeom>
              <a:avLst/>
              <a:gdLst>
                <a:gd name="T0" fmla="*/ 111 w 303"/>
                <a:gd name="T1" fmla="*/ 156 h 157"/>
                <a:gd name="T2" fmla="*/ 302 w 303"/>
                <a:gd name="T3" fmla="*/ 50 h 157"/>
                <a:gd name="T4" fmla="*/ 192 w 303"/>
                <a:gd name="T5" fmla="*/ 0 h 157"/>
                <a:gd name="T6" fmla="*/ 0 w 303"/>
                <a:gd name="T7" fmla="*/ 98 h 157"/>
                <a:gd name="T8" fmla="*/ 111 w 303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"/>
                <a:gd name="T16" fmla="*/ 0 h 157"/>
                <a:gd name="T17" fmla="*/ 303 w 303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" h="157">
                  <a:moveTo>
                    <a:pt x="111" y="156"/>
                  </a:moveTo>
                  <a:lnTo>
                    <a:pt x="302" y="50"/>
                  </a:lnTo>
                  <a:lnTo>
                    <a:pt x="192" y="0"/>
                  </a:lnTo>
                  <a:lnTo>
                    <a:pt x="0" y="98"/>
                  </a:lnTo>
                  <a:lnTo>
                    <a:pt x="111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4" name="Freeform 13"/>
            <p:cNvSpPr>
              <a:spLocks/>
            </p:cNvSpPr>
            <p:nvPr/>
          </p:nvSpPr>
          <p:spPr bwMode="auto">
            <a:xfrm>
              <a:off x="1144" y="1734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5" name="Freeform 14"/>
            <p:cNvSpPr>
              <a:spLocks/>
            </p:cNvSpPr>
            <p:nvPr/>
          </p:nvSpPr>
          <p:spPr bwMode="auto">
            <a:xfrm>
              <a:off x="1255" y="1701"/>
              <a:ext cx="151" cy="200"/>
            </a:xfrm>
            <a:custGeom>
              <a:avLst/>
              <a:gdLst>
                <a:gd name="T0" fmla="*/ 0 w 151"/>
                <a:gd name="T1" fmla="*/ 199 h 200"/>
                <a:gd name="T2" fmla="*/ 0 w 151"/>
                <a:gd name="T3" fmla="*/ 66 h 200"/>
                <a:gd name="T4" fmla="*/ 149 w 151"/>
                <a:gd name="T5" fmla="*/ 0 h 200"/>
                <a:gd name="T6" fmla="*/ 150 w 151"/>
                <a:gd name="T7" fmla="*/ 115 h 200"/>
                <a:gd name="T8" fmla="*/ 0 w 151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00"/>
                <a:gd name="T17" fmla="*/ 151 w 151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00">
                  <a:moveTo>
                    <a:pt x="0" y="199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150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6" name="Freeform 15"/>
            <p:cNvSpPr>
              <a:spLocks/>
            </p:cNvSpPr>
            <p:nvPr/>
          </p:nvSpPr>
          <p:spPr bwMode="auto">
            <a:xfrm>
              <a:off x="1142" y="1682"/>
              <a:ext cx="264" cy="89"/>
            </a:xfrm>
            <a:custGeom>
              <a:avLst/>
              <a:gdLst>
                <a:gd name="T0" fmla="*/ 115 w 264"/>
                <a:gd name="T1" fmla="*/ 88 h 89"/>
                <a:gd name="T2" fmla="*/ 263 w 264"/>
                <a:gd name="T3" fmla="*/ 20 h 89"/>
                <a:gd name="T4" fmla="*/ 145 w 264"/>
                <a:gd name="T5" fmla="*/ 0 h 89"/>
                <a:gd name="T6" fmla="*/ 0 w 264"/>
                <a:gd name="T7" fmla="*/ 55 h 89"/>
                <a:gd name="T8" fmla="*/ 115 w 264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89"/>
                <a:gd name="T17" fmla="*/ 264 w 264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89">
                  <a:moveTo>
                    <a:pt x="115" y="88"/>
                  </a:moveTo>
                  <a:lnTo>
                    <a:pt x="263" y="20"/>
                  </a:lnTo>
                  <a:lnTo>
                    <a:pt x="145" y="0"/>
                  </a:lnTo>
                  <a:lnTo>
                    <a:pt x="0" y="55"/>
                  </a:lnTo>
                  <a:lnTo>
                    <a:pt x="115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47" name="Freeform 16"/>
            <p:cNvSpPr>
              <a:spLocks/>
            </p:cNvSpPr>
            <p:nvPr/>
          </p:nvSpPr>
          <p:spPr bwMode="auto">
            <a:xfrm>
              <a:off x="1272" y="1724"/>
              <a:ext cx="123" cy="155"/>
            </a:xfrm>
            <a:custGeom>
              <a:avLst/>
              <a:gdLst>
                <a:gd name="T0" fmla="*/ 0 w 123"/>
                <a:gd name="T1" fmla="*/ 154 h 155"/>
                <a:gd name="T2" fmla="*/ 0 w 123"/>
                <a:gd name="T3" fmla="*/ 51 h 155"/>
                <a:gd name="T4" fmla="*/ 122 w 123"/>
                <a:gd name="T5" fmla="*/ 0 h 155"/>
                <a:gd name="T6" fmla="*/ 122 w 123"/>
                <a:gd name="T7" fmla="*/ 80 h 155"/>
                <a:gd name="T8" fmla="*/ 0 w 123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5"/>
                <a:gd name="T17" fmla="*/ 123 w 123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5">
                  <a:moveTo>
                    <a:pt x="0" y="154"/>
                  </a:moveTo>
                  <a:lnTo>
                    <a:pt x="0" y="51"/>
                  </a:lnTo>
                  <a:lnTo>
                    <a:pt x="122" y="0"/>
                  </a:lnTo>
                  <a:lnTo>
                    <a:pt x="122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439" name="Group 17"/>
          <p:cNvGrpSpPr>
            <a:grpSpLocks/>
          </p:cNvGrpSpPr>
          <p:nvPr/>
        </p:nvGrpSpPr>
        <p:grpSpPr bwMode="auto">
          <a:xfrm>
            <a:off x="1085850" y="3343275"/>
            <a:ext cx="673100" cy="573088"/>
            <a:chOff x="1126" y="2247"/>
            <a:chExt cx="304" cy="298"/>
          </a:xfrm>
        </p:grpSpPr>
        <p:sp>
          <p:nvSpPr>
            <p:cNvPr id="18528" name="Line 18"/>
            <p:cNvSpPr>
              <a:spLocks noChangeShapeType="1"/>
            </p:cNvSpPr>
            <p:nvPr/>
          </p:nvSpPr>
          <p:spPr bwMode="auto">
            <a:xfrm flipH="1">
              <a:off x="1135" y="2431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29" name="Line 19"/>
            <p:cNvSpPr>
              <a:spLocks noChangeShapeType="1"/>
            </p:cNvSpPr>
            <p:nvPr/>
          </p:nvSpPr>
          <p:spPr bwMode="auto">
            <a:xfrm flipH="1">
              <a:off x="1136" y="2433"/>
              <a:ext cx="28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0" name="Line 20"/>
            <p:cNvSpPr>
              <a:spLocks noChangeShapeType="1"/>
            </p:cNvSpPr>
            <p:nvPr/>
          </p:nvSpPr>
          <p:spPr bwMode="auto">
            <a:xfrm flipH="1">
              <a:off x="1136" y="2437"/>
              <a:ext cx="28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1" name="Freeform 21"/>
            <p:cNvSpPr>
              <a:spLocks/>
            </p:cNvSpPr>
            <p:nvPr/>
          </p:nvSpPr>
          <p:spPr bwMode="auto">
            <a:xfrm>
              <a:off x="1238" y="2382"/>
              <a:ext cx="192" cy="163"/>
            </a:xfrm>
            <a:custGeom>
              <a:avLst/>
              <a:gdLst>
                <a:gd name="T0" fmla="*/ 0 w 192"/>
                <a:gd name="T1" fmla="*/ 162 h 163"/>
                <a:gd name="T2" fmla="*/ 0 w 192"/>
                <a:gd name="T3" fmla="*/ 103 h 163"/>
                <a:gd name="T4" fmla="*/ 191 w 192"/>
                <a:gd name="T5" fmla="*/ 0 h 163"/>
                <a:gd name="T6" fmla="*/ 191 w 192"/>
                <a:gd name="T7" fmla="*/ 49 h 163"/>
                <a:gd name="T8" fmla="*/ 0 w 19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3"/>
                <a:gd name="T17" fmla="*/ 192 w 19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3">
                  <a:moveTo>
                    <a:pt x="0" y="162"/>
                  </a:moveTo>
                  <a:lnTo>
                    <a:pt x="0" y="103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2" name="Freeform 22"/>
            <p:cNvSpPr>
              <a:spLocks/>
            </p:cNvSpPr>
            <p:nvPr/>
          </p:nvSpPr>
          <p:spPr bwMode="auto">
            <a:xfrm>
              <a:off x="1127" y="2427"/>
              <a:ext cx="113" cy="115"/>
            </a:xfrm>
            <a:custGeom>
              <a:avLst/>
              <a:gdLst>
                <a:gd name="T0" fmla="*/ 111 w 113"/>
                <a:gd name="T1" fmla="*/ 56 h 115"/>
                <a:gd name="T2" fmla="*/ 0 w 113"/>
                <a:gd name="T3" fmla="*/ 0 h 115"/>
                <a:gd name="T4" fmla="*/ 0 w 113"/>
                <a:gd name="T5" fmla="*/ 44 h 115"/>
                <a:gd name="T6" fmla="*/ 112 w 113"/>
                <a:gd name="T7" fmla="*/ 114 h 115"/>
                <a:gd name="T8" fmla="*/ 111 w 113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5"/>
                <a:gd name="T17" fmla="*/ 113 w 113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5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4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3" name="Freeform 23"/>
            <p:cNvSpPr>
              <a:spLocks/>
            </p:cNvSpPr>
            <p:nvPr/>
          </p:nvSpPr>
          <p:spPr bwMode="auto">
            <a:xfrm>
              <a:off x="1126" y="2330"/>
              <a:ext cx="303" cy="157"/>
            </a:xfrm>
            <a:custGeom>
              <a:avLst/>
              <a:gdLst>
                <a:gd name="T0" fmla="*/ 111 w 303"/>
                <a:gd name="T1" fmla="*/ 156 h 157"/>
                <a:gd name="T2" fmla="*/ 302 w 303"/>
                <a:gd name="T3" fmla="*/ 50 h 157"/>
                <a:gd name="T4" fmla="*/ 192 w 303"/>
                <a:gd name="T5" fmla="*/ 0 h 157"/>
                <a:gd name="T6" fmla="*/ 0 w 303"/>
                <a:gd name="T7" fmla="*/ 98 h 157"/>
                <a:gd name="T8" fmla="*/ 111 w 303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"/>
                <a:gd name="T16" fmla="*/ 0 h 157"/>
                <a:gd name="T17" fmla="*/ 303 w 303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" h="157">
                  <a:moveTo>
                    <a:pt x="111" y="156"/>
                  </a:moveTo>
                  <a:lnTo>
                    <a:pt x="302" y="50"/>
                  </a:lnTo>
                  <a:lnTo>
                    <a:pt x="192" y="0"/>
                  </a:lnTo>
                  <a:lnTo>
                    <a:pt x="0" y="98"/>
                  </a:lnTo>
                  <a:lnTo>
                    <a:pt x="111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4" name="Freeform 24"/>
            <p:cNvSpPr>
              <a:spLocks/>
            </p:cNvSpPr>
            <p:nvPr/>
          </p:nvSpPr>
          <p:spPr bwMode="auto">
            <a:xfrm>
              <a:off x="1137" y="2299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5" name="Freeform 25"/>
            <p:cNvSpPr>
              <a:spLocks/>
            </p:cNvSpPr>
            <p:nvPr/>
          </p:nvSpPr>
          <p:spPr bwMode="auto">
            <a:xfrm>
              <a:off x="1248" y="2266"/>
              <a:ext cx="151" cy="200"/>
            </a:xfrm>
            <a:custGeom>
              <a:avLst/>
              <a:gdLst>
                <a:gd name="T0" fmla="*/ 0 w 151"/>
                <a:gd name="T1" fmla="*/ 199 h 200"/>
                <a:gd name="T2" fmla="*/ 0 w 151"/>
                <a:gd name="T3" fmla="*/ 66 h 200"/>
                <a:gd name="T4" fmla="*/ 149 w 151"/>
                <a:gd name="T5" fmla="*/ 0 h 200"/>
                <a:gd name="T6" fmla="*/ 150 w 151"/>
                <a:gd name="T7" fmla="*/ 115 h 200"/>
                <a:gd name="T8" fmla="*/ 0 w 151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00"/>
                <a:gd name="T17" fmla="*/ 151 w 151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00">
                  <a:moveTo>
                    <a:pt x="0" y="199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150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6" name="Freeform 26"/>
            <p:cNvSpPr>
              <a:spLocks/>
            </p:cNvSpPr>
            <p:nvPr/>
          </p:nvSpPr>
          <p:spPr bwMode="auto">
            <a:xfrm>
              <a:off x="1135" y="2247"/>
              <a:ext cx="264" cy="89"/>
            </a:xfrm>
            <a:custGeom>
              <a:avLst/>
              <a:gdLst>
                <a:gd name="T0" fmla="*/ 115 w 264"/>
                <a:gd name="T1" fmla="*/ 88 h 89"/>
                <a:gd name="T2" fmla="*/ 263 w 264"/>
                <a:gd name="T3" fmla="*/ 20 h 89"/>
                <a:gd name="T4" fmla="*/ 145 w 264"/>
                <a:gd name="T5" fmla="*/ 0 h 89"/>
                <a:gd name="T6" fmla="*/ 0 w 264"/>
                <a:gd name="T7" fmla="*/ 55 h 89"/>
                <a:gd name="T8" fmla="*/ 115 w 264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89"/>
                <a:gd name="T17" fmla="*/ 264 w 264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89">
                  <a:moveTo>
                    <a:pt x="115" y="88"/>
                  </a:moveTo>
                  <a:lnTo>
                    <a:pt x="263" y="20"/>
                  </a:lnTo>
                  <a:lnTo>
                    <a:pt x="145" y="0"/>
                  </a:lnTo>
                  <a:lnTo>
                    <a:pt x="0" y="55"/>
                  </a:lnTo>
                  <a:lnTo>
                    <a:pt x="115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37" name="Freeform 27"/>
            <p:cNvSpPr>
              <a:spLocks/>
            </p:cNvSpPr>
            <p:nvPr/>
          </p:nvSpPr>
          <p:spPr bwMode="auto">
            <a:xfrm>
              <a:off x="1265" y="2289"/>
              <a:ext cx="123" cy="155"/>
            </a:xfrm>
            <a:custGeom>
              <a:avLst/>
              <a:gdLst>
                <a:gd name="T0" fmla="*/ 0 w 123"/>
                <a:gd name="T1" fmla="*/ 154 h 155"/>
                <a:gd name="T2" fmla="*/ 0 w 123"/>
                <a:gd name="T3" fmla="*/ 51 h 155"/>
                <a:gd name="T4" fmla="*/ 122 w 123"/>
                <a:gd name="T5" fmla="*/ 0 h 155"/>
                <a:gd name="T6" fmla="*/ 122 w 123"/>
                <a:gd name="T7" fmla="*/ 80 h 155"/>
                <a:gd name="T8" fmla="*/ 0 w 123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5"/>
                <a:gd name="T17" fmla="*/ 123 w 123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5">
                  <a:moveTo>
                    <a:pt x="0" y="154"/>
                  </a:moveTo>
                  <a:lnTo>
                    <a:pt x="0" y="51"/>
                  </a:lnTo>
                  <a:lnTo>
                    <a:pt x="122" y="0"/>
                  </a:lnTo>
                  <a:lnTo>
                    <a:pt x="122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440" name="Group 28"/>
          <p:cNvGrpSpPr>
            <a:grpSpLocks/>
          </p:cNvGrpSpPr>
          <p:nvPr/>
        </p:nvGrpSpPr>
        <p:grpSpPr bwMode="auto">
          <a:xfrm>
            <a:off x="1085850" y="4175125"/>
            <a:ext cx="668338" cy="573088"/>
            <a:chOff x="1139" y="2774"/>
            <a:chExt cx="302" cy="298"/>
          </a:xfrm>
        </p:grpSpPr>
        <p:sp>
          <p:nvSpPr>
            <p:cNvPr id="18518" name="Line 29"/>
            <p:cNvSpPr>
              <a:spLocks noChangeShapeType="1"/>
            </p:cNvSpPr>
            <p:nvPr/>
          </p:nvSpPr>
          <p:spPr bwMode="auto">
            <a:xfrm flipH="1">
              <a:off x="1148" y="2958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19" name="Line 30"/>
            <p:cNvSpPr>
              <a:spLocks noChangeShapeType="1"/>
            </p:cNvSpPr>
            <p:nvPr/>
          </p:nvSpPr>
          <p:spPr bwMode="auto">
            <a:xfrm flipH="1">
              <a:off x="1149" y="2960"/>
              <a:ext cx="27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20" name="Line 31"/>
            <p:cNvSpPr>
              <a:spLocks noChangeShapeType="1"/>
            </p:cNvSpPr>
            <p:nvPr/>
          </p:nvSpPr>
          <p:spPr bwMode="auto">
            <a:xfrm flipH="1">
              <a:off x="1149" y="2964"/>
              <a:ext cx="27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21" name="Freeform 32"/>
            <p:cNvSpPr>
              <a:spLocks/>
            </p:cNvSpPr>
            <p:nvPr/>
          </p:nvSpPr>
          <p:spPr bwMode="auto">
            <a:xfrm>
              <a:off x="1250" y="2909"/>
              <a:ext cx="191" cy="163"/>
            </a:xfrm>
            <a:custGeom>
              <a:avLst/>
              <a:gdLst>
                <a:gd name="T0" fmla="*/ 0 w 191"/>
                <a:gd name="T1" fmla="*/ 162 h 163"/>
                <a:gd name="T2" fmla="*/ 0 w 191"/>
                <a:gd name="T3" fmla="*/ 103 h 163"/>
                <a:gd name="T4" fmla="*/ 190 w 191"/>
                <a:gd name="T5" fmla="*/ 0 h 163"/>
                <a:gd name="T6" fmla="*/ 190 w 191"/>
                <a:gd name="T7" fmla="*/ 49 h 163"/>
                <a:gd name="T8" fmla="*/ 0 w 19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63"/>
                <a:gd name="T17" fmla="*/ 191 w 19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63">
                  <a:moveTo>
                    <a:pt x="0" y="162"/>
                  </a:moveTo>
                  <a:lnTo>
                    <a:pt x="0" y="103"/>
                  </a:lnTo>
                  <a:lnTo>
                    <a:pt x="190" y="0"/>
                  </a:lnTo>
                  <a:lnTo>
                    <a:pt x="190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2" name="Freeform 33"/>
            <p:cNvSpPr>
              <a:spLocks/>
            </p:cNvSpPr>
            <p:nvPr/>
          </p:nvSpPr>
          <p:spPr bwMode="auto">
            <a:xfrm>
              <a:off x="1140" y="2954"/>
              <a:ext cx="112" cy="115"/>
            </a:xfrm>
            <a:custGeom>
              <a:avLst/>
              <a:gdLst>
                <a:gd name="T0" fmla="*/ 110 w 112"/>
                <a:gd name="T1" fmla="*/ 56 h 115"/>
                <a:gd name="T2" fmla="*/ 0 w 112"/>
                <a:gd name="T3" fmla="*/ 0 h 115"/>
                <a:gd name="T4" fmla="*/ 0 w 112"/>
                <a:gd name="T5" fmla="*/ 44 h 115"/>
                <a:gd name="T6" fmla="*/ 111 w 112"/>
                <a:gd name="T7" fmla="*/ 114 h 115"/>
                <a:gd name="T8" fmla="*/ 110 w 112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5"/>
                <a:gd name="T17" fmla="*/ 112 w 112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5">
                  <a:moveTo>
                    <a:pt x="110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1" y="114"/>
                  </a:lnTo>
                  <a:lnTo>
                    <a:pt x="110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3" name="Freeform 34"/>
            <p:cNvSpPr>
              <a:spLocks/>
            </p:cNvSpPr>
            <p:nvPr/>
          </p:nvSpPr>
          <p:spPr bwMode="auto">
            <a:xfrm>
              <a:off x="1139" y="2857"/>
              <a:ext cx="301" cy="157"/>
            </a:xfrm>
            <a:custGeom>
              <a:avLst/>
              <a:gdLst>
                <a:gd name="T0" fmla="*/ 110 w 301"/>
                <a:gd name="T1" fmla="*/ 156 h 157"/>
                <a:gd name="T2" fmla="*/ 300 w 301"/>
                <a:gd name="T3" fmla="*/ 50 h 157"/>
                <a:gd name="T4" fmla="*/ 191 w 301"/>
                <a:gd name="T5" fmla="*/ 0 h 157"/>
                <a:gd name="T6" fmla="*/ 0 w 301"/>
                <a:gd name="T7" fmla="*/ 98 h 157"/>
                <a:gd name="T8" fmla="*/ 110 w 301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1"/>
                <a:gd name="T16" fmla="*/ 0 h 157"/>
                <a:gd name="T17" fmla="*/ 301 w 301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1" h="157">
                  <a:moveTo>
                    <a:pt x="110" y="156"/>
                  </a:moveTo>
                  <a:lnTo>
                    <a:pt x="300" y="50"/>
                  </a:lnTo>
                  <a:lnTo>
                    <a:pt x="191" y="0"/>
                  </a:lnTo>
                  <a:lnTo>
                    <a:pt x="0" y="98"/>
                  </a:lnTo>
                  <a:lnTo>
                    <a:pt x="110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4" name="Freeform 35"/>
            <p:cNvSpPr>
              <a:spLocks/>
            </p:cNvSpPr>
            <p:nvPr/>
          </p:nvSpPr>
          <p:spPr bwMode="auto">
            <a:xfrm>
              <a:off x="1150" y="2826"/>
              <a:ext cx="120" cy="167"/>
            </a:xfrm>
            <a:custGeom>
              <a:avLst/>
              <a:gdLst>
                <a:gd name="T0" fmla="*/ 119 w 120"/>
                <a:gd name="T1" fmla="*/ 32 h 167"/>
                <a:gd name="T2" fmla="*/ 0 w 120"/>
                <a:gd name="T3" fmla="*/ 0 h 167"/>
                <a:gd name="T4" fmla="*/ 0 w 120"/>
                <a:gd name="T5" fmla="*/ 108 h 167"/>
                <a:gd name="T6" fmla="*/ 109 w 120"/>
                <a:gd name="T7" fmla="*/ 166 h 167"/>
                <a:gd name="T8" fmla="*/ 119 w 120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67"/>
                <a:gd name="T17" fmla="*/ 120 w 120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67">
                  <a:moveTo>
                    <a:pt x="119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09" y="166"/>
                  </a:lnTo>
                  <a:lnTo>
                    <a:pt x="119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5" name="Freeform 36"/>
            <p:cNvSpPr>
              <a:spLocks/>
            </p:cNvSpPr>
            <p:nvPr/>
          </p:nvSpPr>
          <p:spPr bwMode="auto">
            <a:xfrm>
              <a:off x="1261" y="2793"/>
              <a:ext cx="149" cy="200"/>
            </a:xfrm>
            <a:custGeom>
              <a:avLst/>
              <a:gdLst>
                <a:gd name="T0" fmla="*/ 0 w 149"/>
                <a:gd name="T1" fmla="*/ 199 h 200"/>
                <a:gd name="T2" fmla="*/ 0 w 149"/>
                <a:gd name="T3" fmla="*/ 66 h 200"/>
                <a:gd name="T4" fmla="*/ 147 w 149"/>
                <a:gd name="T5" fmla="*/ 0 h 200"/>
                <a:gd name="T6" fmla="*/ 148 w 149"/>
                <a:gd name="T7" fmla="*/ 115 h 200"/>
                <a:gd name="T8" fmla="*/ 0 w 149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200"/>
                <a:gd name="T17" fmla="*/ 149 w 149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200">
                  <a:moveTo>
                    <a:pt x="0" y="199"/>
                  </a:moveTo>
                  <a:lnTo>
                    <a:pt x="0" y="66"/>
                  </a:lnTo>
                  <a:lnTo>
                    <a:pt x="147" y="0"/>
                  </a:lnTo>
                  <a:lnTo>
                    <a:pt x="148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6" name="Freeform 37"/>
            <p:cNvSpPr>
              <a:spLocks/>
            </p:cNvSpPr>
            <p:nvPr/>
          </p:nvSpPr>
          <p:spPr bwMode="auto">
            <a:xfrm>
              <a:off x="1148" y="2774"/>
              <a:ext cx="262" cy="89"/>
            </a:xfrm>
            <a:custGeom>
              <a:avLst/>
              <a:gdLst>
                <a:gd name="T0" fmla="*/ 114 w 262"/>
                <a:gd name="T1" fmla="*/ 88 h 89"/>
                <a:gd name="T2" fmla="*/ 261 w 262"/>
                <a:gd name="T3" fmla="*/ 20 h 89"/>
                <a:gd name="T4" fmla="*/ 144 w 262"/>
                <a:gd name="T5" fmla="*/ 0 h 89"/>
                <a:gd name="T6" fmla="*/ 0 w 262"/>
                <a:gd name="T7" fmla="*/ 55 h 89"/>
                <a:gd name="T8" fmla="*/ 114 w 262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89"/>
                <a:gd name="T17" fmla="*/ 262 w 262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89">
                  <a:moveTo>
                    <a:pt x="114" y="88"/>
                  </a:moveTo>
                  <a:lnTo>
                    <a:pt x="261" y="20"/>
                  </a:lnTo>
                  <a:lnTo>
                    <a:pt x="144" y="0"/>
                  </a:lnTo>
                  <a:lnTo>
                    <a:pt x="0" y="55"/>
                  </a:lnTo>
                  <a:lnTo>
                    <a:pt x="114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27" name="Freeform 38"/>
            <p:cNvSpPr>
              <a:spLocks/>
            </p:cNvSpPr>
            <p:nvPr/>
          </p:nvSpPr>
          <p:spPr bwMode="auto">
            <a:xfrm>
              <a:off x="1277" y="2816"/>
              <a:ext cx="122" cy="155"/>
            </a:xfrm>
            <a:custGeom>
              <a:avLst/>
              <a:gdLst>
                <a:gd name="T0" fmla="*/ 0 w 122"/>
                <a:gd name="T1" fmla="*/ 154 h 155"/>
                <a:gd name="T2" fmla="*/ 0 w 122"/>
                <a:gd name="T3" fmla="*/ 51 h 155"/>
                <a:gd name="T4" fmla="*/ 121 w 122"/>
                <a:gd name="T5" fmla="*/ 0 h 155"/>
                <a:gd name="T6" fmla="*/ 121 w 122"/>
                <a:gd name="T7" fmla="*/ 80 h 155"/>
                <a:gd name="T8" fmla="*/ 0 w 122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155"/>
                <a:gd name="T17" fmla="*/ 122 w 122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155">
                  <a:moveTo>
                    <a:pt x="0" y="154"/>
                  </a:moveTo>
                  <a:lnTo>
                    <a:pt x="0" y="51"/>
                  </a:lnTo>
                  <a:lnTo>
                    <a:pt x="121" y="0"/>
                  </a:lnTo>
                  <a:lnTo>
                    <a:pt x="121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441" name="Group 39"/>
          <p:cNvGrpSpPr>
            <a:grpSpLocks/>
          </p:cNvGrpSpPr>
          <p:nvPr/>
        </p:nvGrpSpPr>
        <p:grpSpPr bwMode="auto">
          <a:xfrm>
            <a:off x="1085850" y="1773238"/>
            <a:ext cx="668338" cy="577850"/>
            <a:chOff x="1150" y="1144"/>
            <a:chExt cx="302" cy="300"/>
          </a:xfrm>
        </p:grpSpPr>
        <p:sp>
          <p:nvSpPr>
            <p:cNvPr id="18508" name="Line 40"/>
            <p:cNvSpPr>
              <a:spLocks noChangeShapeType="1"/>
            </p:cNvSpPr>
            <p:nvPr/>
          </p:nvSpPr>
          <p:spPr bwMode="auto">
            <a:xfrm flipH="1">
              <a:off x="1158" y="1331"/>
              <a:ext cx="25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9" name="Line 41"/>
            <p:cNvSpPr>
              <a:spLocks noChangeShapeType="1"/>
            </p:cNvSpPr>
            <p:nvPr/>
          </p:nvSpPr>
          <p:spPr bwMode="auto">
            <a:xfrm flipH="1">
              <a:off x="1159" y="1333"/>
              <a:ext cx="27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10" name="Line 42"/>
            <p:cNvSpPr>
              <a:spLocks noChangeShapeType="1"/>
            </p:cNvSpPr>
            <p:nvPr/>
          </p:nvSpPr>
          <p:spPr bwMode="auto">
            <a:xfrm flipH="1">
              <a:off x="1159" y="1338"/>
              <a:ext cx="27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11" name="Freeform 43"/>
            <p:cNvSpPr>
              <a:spLocks/>
            </p:cNvSpPr>
            <p:nvPr/>
          </p:nvSpPr>
          <p:spPr bwMode="auto">
            <a:xfrm>
              <a:off x="1261" y="1280"/>
              <a:ext cx="191" cy="164"/>
            </a:xfrm>
            <a:custGeom>
              <a:avLst/>
              <a:gdLst>
                <a:gd name="T0" fmla="*/ 0 w 191"/>
                <a:gd name="T1" fmla="*/ 163 h 164"/>
                <a:gd name="T2" fmla="*/ 0 w 191"/>
                <a:gd name="T3" fmla="*/ 104 h 164"/>
                <a:gd name="T4" fmla="*/ 190 w 191"/>
                <a:gd name="T5" fmla="*/ 0 h 164"/>
                <a:gd name="T6" fmla="*/ 190 w 191"/>
                <a:gd name="T7" fmla="*/ 49 h 164"/>
                <a:gd name="T8" fmla="*/ 0 w 191"/>
                <a:gd name="T9" fmla="*/ 163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64"/>
                <a:gd name="T17" fmla="*/ 191 w 191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64">
                  <a:moveTo>
                    <a:pt x="0" y="163"/>
                  </a:moveTo>
                  <a:lnTo>
                    <a:pt x="0" y="104"/>
                  </a:lnTo>
                  <a:lnTo>
                    <a:pt x="190" y="0"/>
                  </a:lnTo>
                  <a:lnTo>
                    <a:pt x="190" y="49"/>
                  </a:lnTo>
                  <a:lnTo>
                    <a:pt x="0" y="163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2" name="Freeform 44"/>
            <p:cNvSpPr>
              <a:spLocks/>
            </p:cNvSpPr>
            <p:nvPr/>
          </p:nvSpPr>
          <p:spPr bwMode="auto">
            <a:xfrm>
              <a:off x="1150" y="1330"/>
              <a:ext cx="112" cy="113"/>
            </a:xfrm>
            <a:custGeom>
              <a:avLst/>
              <a:gdLst>
                <a:gd name="T0" fmla="*/ 110 w 112"/>
                <a:gd name="T1" fmla="*/ 55 h 113"/>
                <a:gd name="T2" fmla="*/ 0 w 112"/>
                <a:gd name="T3" fmla="*/ 0 h 113"/>
                <a:gd name="T4" fmla="*/ 0 w 112"/>
                <a:gd name="T5" fmla="*/ 43 h 113"/>
                <a:gd name="T6" fmla="*/ 111 w 112"/>
                <a:gd name="T7" fmla="*/ 112 h 113"/>
                <a:gd name="T8" fmla="*/ 110 w 112"/>
                <a:gd name="T9" fmla="*/ 55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3"/>
                <a:gd name="T17" fmla="*/ 112 w 11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3">
                  <a:moveTo>
                    <a:pt x="110" y="55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111" y="112"/>
                  </a:lnTo>
                  <a:lnTo>
                    <a:pt x="110" y="55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3" name="Freeform 45"/>
            <p:cNvSpPr>
              <a:spLocks/>
            </p:cNvSpPr>
            <p:nvPr/>
          </p:nvSpPr>
          <p:spPr bwMode="auto">
            <a:xfrm>
              <a:off x="1150" y="1230"/>
              <a:ext cx="302" cy="158"/>
            </a:xfrm>
            <a:custGeom>
              <a:avLst/>
              <a:gdLst>
                <a:gd name="T0" fmla="*/ 110 w 302"/>
                <a:gd name="T1" fmla="*/ 157 h 158"/>
                <a:gd name="T2" fmla="*/ 301 w 302"/>
                <a:gd name="T3" fmla="*/ 51 h 158"/>
                <a:gd name="T4" fmla="*/ 192 w 302"/>
                <a:gd name="T5" fmla="*/ 0 h 158"/>
                <a:gd name="T6" fmla="*/ 0 w 302"/>
                <a:gd name="T7" fmla="*/ 99 h 158"/>
                <a:gd name="T8" fmla="*/ 110 w 302"/>
                <a:gd name="T9" fmla="*/ 157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158"/>
                <a:gd name="T17" fmla="*/ 302 w 30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158">
                  <a:moveTo>
                    <a:pt x="110" y="157"/>
                  </a:moveTo>
                  <a:lnTo>
                    <a:pt x="301" y="51"/>
                  </a:lnTo>
                  <a:lnTo>
                    <a:pt x="192" y="0"/>
                  </a:lnTo>
                  <a:lnTo>
                    <a:pt x="0" y="99"/>
                  </a:lnTo>
                  <a:lnTo>
                    <a:pt x="110" y="157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4" name="Freeform 46"/>
            <p:cNvSpPr>
              <a:spLocks/>
            </p:cNvSpPr>
            <p:nvPr/>
          </p:nvSpPr>
          <p:spPr bwMode="auto">
            <a:xfrm>
              <a:off x="1160" y="1199"/>
              <a:ext cx="120" cy="167"/>
            </a:xfrm>
            <a:custGeom>
              <a:avLst/>
              <a:gdLst>
                <a:gd name="T0" fmla="*/ 119 w 120"/>
                <a:gd name="T1" fmla="*/ 32 h 167"/>
                <a:gd name="T2" fmla="*/ 0 w 120"/>
                <a:gd name="T3" fmla="*/ 0 h 167"/>
                <a:gd name="T4" fmla="*/ 0 w 120"/>
                <a:gd name="T5" fmla="*/ 108 h 167"/>
                <a:gd name="T6" fmla="*/ 109 w 120"/>
                <a:gd name="T7" fmla="*/ 166 h 167"/>
                <a:gd name="T8" fmla="*/ 119 w 120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67"/>
                <a:gd name="T17" fmla="*/ 120 w 120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67">
                  <a:moveTo>
                    <a:pt x="119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09" y="166"/>
                  </a:lnTo>
                  <a:lnTo>
                    <a:pt x="119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5" name="Freeform 47"/>
            <p:cNvSpPr>
              <a:spLocks/>
            </p:cNvSpPr>
            <p:nvPr/>
          </p:nvSpPr>
          <p:spPr bwMode="auto">
            <a:xfrm>
              <a:off x="1272" y="1168"/>
              <a:ext cx="150" cy="200"/>
            </a:xfrm>
            <a:custGeom>
              <a:avLst/>
              <a:gdLst>
                <a:gd name="T0" fmla="*/ 0 w 150"/>
                <a:gd name="T1" fmla="*/ 199 h 200"/>
                <a:gd name="T2" fmla="*/ 0 w 150"/>
                <a:gd name="T3" fmla="*/ 66 h 200"/>
                <a:gd name="T4" fmla="*/ 148 w 150"/>
                <a:gd name="T5" fmla="*/ 0 h 200"/>
                <a:gd name="T6" fmla="*/ 149 w 150"/>
                <a:gd name="T7" fmla="*/ 114 h 200"/>
                <a:gd name="T8" fmla="*/ 0 w 150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00"/>
                <a:gd name="T17" fmla="*/ 150 w 150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00">
                  <a:moveTo>
                    <a:pt x="0" y="199"/>
                  </a:moveTo>
                  <a:lnTo>
                    <a:pt x="0" y="66"/>
                  </a:lnTo>
                  <a:lnTo>
                    <a:pt x="148" y="0"/>
                  </a:lnTo>
                  <a:lnTo>
                    <a:pt x="149" y="114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6" name="Freeform 48"/>
            <p:cNvSpPr>
              <a:spLocks/>
            </p:cNvSpPr>
            <p:nvPr/>
          </p:nvSpPr>
          <p:spPr bwMode="auto">
            <a:xfrm>
              <a:off x="1159" y="1144"/>
              <a:ext cx="263" cy="90"/>
            </a:xfrm>
            <a:custGeom>
              <a:avLst/>
              <a:gdLst>
                <a:gd name="T0" fmla="*/ 114 w 263"/>
                <a:gd name="T1" fmla="*/ 89 h 90"/>
                <a:gd name="T2" fmla="*/ 262 w 263"/>
                <a:gd name="T3" fmla="*/ 21 h 90"/>
                <a:gd name="T4" fmla="*/ 144 w 263"/>
                <a:gd name="T5" fmla="*/ 0 h 90"/>
                <a:gd name="T6" fmla="*/ 0 w 263"/>
                <a:gd name="T7" fmla="*/ 56 h 90"/>
                <a:gd name="T8" fmla="*/ 114 w 263"/>
                <a:gd name="T9" fmla="*/ 89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90"/>
                <a:gd name="T17" fmla="*/ 263 w 263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90">
                  <a:moveTo>
                    <a:pt x="114" y="89"/>
                  </a:moveTo>
                  <a:lnTo>
                    <a:pt x="262" y="21"/>
                  </a:lnTo>
                  <a:lnTo>
                    <a:pt x="144" y="0"/>
                  </a:lnTo>
                  <a:lnTo>
                    <a:pt x="0" y="56"/>
                  </a:lnTo>
                  <a:lnTo>
                    <a:pt x="114" y="89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7" name="Freeform 49"/>
            <p:cNvSpPr>
              <a:spLocks/>
            </p:cNvSpPr>
            <p:nvPr/>
          </p:nvSpPr>
          <p:spPr bwMode="auto">
            <a:xfrm>
              <a:off x="1286" y="1190"/>
              <a:ext cx="123" cy="156"/>
            </a:xfrm>
            <a:custGeom>
              <a:avLst/>
              <a:gdLst>
                <a:gd name="T0" fmla="*/ 0 w 123"/>
                <a:gd name="T1" fmla="*/ 155 h 156"/>
                <a:gd name="T2" fmla="*/ 0 w 123"/>
                <a:gd name="T3" fmla="*/ 52 h 156"/>
                <a:gd name="T4" fmla="*/ 122 w 123"/>
                <a:gd name="T5" fmla="*/ 0 h 156"/>
                <a:gd name="T6" fmla="*/ 122 w 123"/>
                <a:gd name="T7" fmla="*/ 81 h 156"/>
                <a:gd name="T8" fmla="*/ 0 w 123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6"/>
                <a:gd name="T17" fmla="*/ 123 w 123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6">
                  <a:moveTo>
                    <a:pt x="0" y="155"/>
                  </a:moveTo>
                  <a:lnTo>
                    <a:pt x="0" y="52"/>
                  </a:lnTo>
                  <a:lnTo>
                    <a:pt x="122" y="0"/>
                  </a:lnTo>
                  <a:lnTo>
                    <a:pt x="122" y="81"/>
                  </a:lnTo>
                  <a:lnTo>
                    <a:pt x="0" y="155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442" name="Group 50"/>
          <p:cNvGrpSpPr>
            <a:grpSpLocks/>
          </p:cNvGrpSpPr>
          <p:nvPr/>
        </p:nvGrpSpPr>
        <p:grpSpPr bwMode="auto">
          <a:xfrm>
            <a:off x="1085850" y="5099050"/>
            <a:ext cx="673100" cy="577850"/>
            <a:chOff x="1135" y="3321"/>
            <a:chExt cx="304" cy="301"/>
          </a:xfrm>
        </p:grpSpPr>
        <p:sp>
          <p:nvSpPr>
            <p:cNvPr id="18498" name="Line 51"/>
            <p:cNvSpPr>
              <a:spLocks noChangeShapeType="1"/>
            </p:cNvSpPr>
            <p:nvPr/>
          </p:nvSpPr>
          <p:spPr bwMode="auto">
            <a:xfrm flipH="1">
              <a:off x="1143" y="3508"/>
              <a:ext cx="25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9" name="Line 52"/>
            <p:cNvSpPr>
              <a:spLocks noChangeShapeType="1"/>
            </p:cNvSpPr>
            <p:nvPr/>
          </p:nvSpPr>
          <p:spPr bwMode="auto">
            <a:xfrm flipH="1">
              <a:off x="1144" y="3510"/>
              <a:ext cx="28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0" name="Line 53"/>
            <p:cNvSpPr>
              <a:spLocks noChangeShapeType="1"/>
            </p:cNvSpPr>
            <p:nvPr/>
          </p:nvSpPr>
          <p:spPr bwMode="auto">
            <a:xfrm flipH="1">
              <a:off x="1144" y="3516"/>
              <a:ext cx="28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1" name="Freeform 54"/>
            <p:cNvSpPr>
              <a:spLocks/>
            </p:cNvSpPr>
            <p:nvPr/>
          </p:nvSpPr>
          <p:spPr bwMode="auto">
            <a:xfrm>
              <a:off x="1247" y="3457"/>
              <a:ext cx="192" cy="165"/>
            </a:xfrm>
            <a:custGeom>
              <a:avLst/>
              <a:gdLst>
                <a:gd name="T0" fmla="*/ 0 w 192"/>
                <a:gd name="T1" fmla="*/ 164 h 165"/>
                <a:gd name="T2" fmla="*/ 0 w 192"/>
                <a:gd name="T3" fmla="*/ 105 h 165"/>
                <a:gd name="T4" fmla="*/ 191 w 192"/>
                <a:gd name="T5" fmla="*/ 0 h 165"/>
                <a:gd name="T6" fmla="*/ 191 w 192"/>
                <a:gd name="T7" fmla="*/ 49 h 165"/>
                <a:gd name="T8" fmla="*/ 0 w 192"/>
                <a:gd name="T9" fmla="*/ 164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5"/>
                <a:gd name="T17" fmla="*/ 192 w 192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5">
                  <a:moveTo>
                    <a:pt x="0" y="164"/>
                  </a:moveTo>
                  <a:lnTo>
                    <a:pt x="0" y="105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4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2" name="Freeform 55"/>
            <p:cNvSpPr>
              <a:spLocks/>
            </p:cNvSpPr>
            <p:nvPr/>
          </p:nvSpPr>
          <p:spPr bwMode="auto">
            <a:xfrm>
              <a:off x="1135" y="3507"/>
              <a:ext cx="113" cy="114"/>
            </a:xfrm>
            <a:custGeom>
              <a:avLst/>
              <a:gdLst>
                <a:gd name="T0" fmla="*/ 111 w 113"/>
                <a:gd name="T1" fmla="*/ 56 h 114"/>
                <a:gd name="T2" fmla="*/ 0 w 113"/>
                <a:gd name="T3" fmla="*/ 0 h 114"/>
                <a:gd name="T4" fmla="*/ 0 w 113"/>
                <a:gd name="T5" fmla="*/ 44 h 114"/>
                <a:gd name="T6" fmla="*/ 112 w 113"/>
                <a:gd name="T7" fmla="*/ 113 h 114"/>
                <a:gd name="T8" fmla="*/ 111 w 113"/>
                <a:gd name="T9" fmla="*/ 56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4"/>
                <a:gd name="T17" fmla="*/ 113 w 113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4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3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3" name="Freeform 56"/>
            <p:cNvSpPr>
              <a:spLocks/>
            </p:cNvSpPr>
            <p:nvPr/>
          </p:nvSpPr>
          <p:spPr bwMode="auto">
            <a:xfrm>
              <a:off x="1135" y="3407"/>
              <a:ext cx="304" cy="159"/>
            </a:xfrm>
            <a:custGeom>
              <a:avLst/>
              <a:gdLst>
                <a:gd name="T0" fmla="*/ 111 w 304"/>
                <a:gd name="T1" fmla="*/ 158 h 159"/>
                <a:gd name="T2" fmla="*/ 303 w 304"/>
                <a:gd name="T3" fmla="*/ 51 h 159"/>
                <a:gd name="T4" fmla="*/ 193 w 304"/>
                <a:gd name="T5" fmla="*/ 0 h 159"/>
                <a:gd name="T6" fmla="*/ 0 w 304"/>
                <a:gd name="T7" fmla="*/ 99 h 159"/>
                <a:gd name="T8" fmla="*/ 111 w 304"/>
                <a:gd name="T9" fmla="*/ 158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159"/>
                <a:gd name="T17" fmla="*/ 304 w 304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159">
                  <a:moveTo>
                    <a:pt x="111" y="158"/>
                  </a:moveTo>
                  <a:lnTo>
                    <a:pt x="303" y="51"/>
                  </a:lnTo>
                  <a:lnTo>
                    <a:pt x="193" y="0"/>
                  </a:lnTo>
                  <a:lnTo>
                    <a:pt x="0" y="99"/>
                  </a:lnTo>
                  <a:lnTo>
                    <a:pt x="111" y="158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4" name="Freeform 57"/>
            <p:cNvSpPr>
              <a:spLocks/>
            </p:cNvSpPr>
            <p:nvPr/>
          </p:nvSpPr>
          <p:spPr bwMode="auto">
            <a:xfrm>
              <a:off x="1145" y="3377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5" name="Freeform 58"/>
            <p:cNvSpPr>
              <a:spLocks/>
            </p:cNvSpPr>
            <p:nvPr/>
          </p:nvSpPr>
          <p:spPr bwMode="auto">
            <a:xfrm>
              <a:off x="1257" y="3345"/>
              <a:ext cx="152" cy="201"/>
            </a:xfrm>
            <a:custGeom>
              <a:avLst/>
              <a:gdLst>
                <a:gd name="T0" fmla="*/ 0 w 152"/>
                <a:gd name="T1" fmla="*/ 200 h 201"/>
                <a:gd name="T2" fmla="*/ 0 w 152"/>
                <a:gd name="T3" fmla="*/ 67 h 201"/>
                <a:gd name="T4" fmla="*/ 150 w 152"/>
                <a:gd name="T5" fmla="*/ 0 h 201"/>
                <a:gd name="T6" fmla="*/ 151 w 152"/>
                <a:gd name="T7" fmla="*/ 115 h 201"/>
                <a:gd name="T8" fmla="*/ 0 w 152"/>
                <a:gd name="T9" fmla="*/ 20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01"/>
                <a:gd name="T17" fmla="*/ 152 w 15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01">
                  <a:moveTo>
                    <a:pt x="0" y="200"/>
                  </a:moveTo>
                  <a:lnTo>
                    <a:pt x="0" y="67"/>
                  </a:lnTo>
                  <a:lnTo>
                    <a:pt x="150" y="0"/>
                  </a:lnTo>
                  <a:lnTo>
                    <a:pt x="151" y="115"/>
                  </a:lnTo>
                  <a:lnTo>
                    <a:pt x="0" y="200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6" name="Freeform 59"/>
            <p:cNvSpPr>
              <a:spLocks/>
            </p:cNvSpPr>
            <p:nvPr/>
          </p:nvSpPr>
          <p:spPr bwMode="auto">
            <a:xfrm>
              <a:off x="1144" y="3321"/>
              <a:ext cx="265" cy="90"/>
            </a:xfrm>
            <a:custGeom>
              <a:avLst/>
              <a:gdLst>
                <a:gd name="T0" fmla="*/ 115 w 265"/>
                <a:gd name="T1" fmla="*/ 89 h 90"/>
                <a:gd name="T2" fmla="*/ 264 w 265"/>
                <a:gd name="T3" fmla="*/ 21 h 90"/>
                <a:gd name="T4" fmla="*/ 145 w 265"/>
                <a:gd name="T5" fmla="*/ 0 h 90"/>
                <a:gd name="T6" fmla="*/ 0 w 265"/>
                <a:gd name="T7" fmla="*/ 56 h 90"/>
                <a:gd name="T8" fmla="*/ 115 w 265"/>
                <a:gd name="T9" fmla="*/ 89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90"/>
                <a:gd name="T17" fmla="*/ 265 w 265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90">
                  <a:moveTo>
                    <a:pt x="115" y="89"/>
                  </a:moveTo>
                  <a:lnTo>
                    <a:pt x="264" y="21"/>
                  </a:lnTo>
                  <a:lnTo>
                    <a:pt x="145" y="0"/>
                  </a:lnTo>
                  <a:lnTo>
                    <a:pt x="0" y="56"/>
                  </a:lnTo>
                  <a:lnTo>
                    <a:pt x="115" y="89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7" name="Freeform 60"/>
            <p:cNvSpPr>
              <a:spLocks/>
            </p:cNvSpPr>
            <p:nvPr/>
          </p:nvSpPr>
          <p:spPr bwMode="auto">
            <a:xfrm>
              <a:off x="1271" y="3367"/>
              <a:ext cx="125" cy="157"/>
            </a:xfrm>
            <a:custGeom>
              <a:avLst/>
              <a:gdLst>
                <a:gd name="T0" fmla="*/ 0 w 125"/>
                <a:gd name="T1" fmla="*/ 156 h 157"/>
                <a:gd name="T2" fmla="*/ 0 w 125"/>
                <a:gd name="T3" fmla="*/ 52 h 157"/>
                <a:gd name="T4" fmla="*/ 124 w 125"/>
                <a:gd name="T5" fmla="*/ 0 h 157"/>
                <a:gd name="T6" fmla="*/ 124 w 125"/>
                <a:gd name="T7" fmla="*/ 82 h 157"/>
                <a:gd name="T8" fmla="*/ 0 w 125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157"/>
                <a:gd name="T17" fmla="*/ 125 w 125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157">
                  <a:moveTo>
                    <a:pt x="0" y="156"/>
                  </a:moveTo>
                  <a:lnTo>
                    <a:pt x="0" y="52"/>
                  </a:lnTo>
                  <a:lnTo>
                    <a:pt x="124" y="0"/>
                  </a:lnTo>
                  <a:lnTo>
                    <a:pt x="124" y="82"/>
                  </a:lnTo>
                  <a:lnTo>
                    <a:pt x="0" y="156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43" name="Rectangle 61"/>
          <p:cNvSpPr>
            <a:spLocks noChangeArrowheads="1"/>
          </p:cNvSpPr>
          <p:nvPr/>
        </p:nvSpPr>
        <p:spPr bwMode="auto">
          <a:xfrm>
            <a:off x="595313" y="1589088"/>
            <a:ext cx="2200275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8444" name="Line 62"/>
          <p:cNvSpPr>
            <a:spLocks noChangeShapeType="1"/>
          </p:cNvSpPr>
          <p:nvPr/>
        </p:nvSpPr>
        <p:spPr bwMode="auto">
          <a:xfrm>
            <a:off x="1724025" y="195897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5" name="Line 63"/>
          <p:cNvSpPr>
            <a:spLocks noChangeShapeType="1"/>
          </p:cNvSpPr>
          <p:nvPr/>
        </p:nvSpPr>
        <p:spPr bwMode="auto">
          <a:xfrm>
            <a:off x="1724025" y="2682875"/>
            <a:ext cx="744538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6" name="Line 64"/>
          <p:cNvSpPr>
            <a:spLocks noChangeShapeType="1"/>
          </p:cNvSpPr>
          <p:nvPr/>
        </p:nvSpPr>
        <p:spPr bwMode="auto">
          <a:xfrm>
            <a:off x="2466975" y="1963738"/>
            <a:ext cx="0" cy="733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7" name="Line 65"/>
          <p:cNvSpPr>
            <a:spLocks noChangeShapeType="1"/>
          </p:cNvSpPr>
          <p:nvPr/>
        </p:nvSpPr>
        <p:spPr bwMode="auto">
          <a:xfrm>
            <a:off x="1830388" y="3435350"/>
            <a:ext cx="600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8" name="Line 66"/>
          <p:cNvSpPr>
            <a:spLocks noChangeShapeType="1"/>
          </p:cNvSpPr>
          <p:nvPr/>
        </p:nvSpPr>
        <p:spPr bwMode="auto">
          <a:xfrm>
            <a:off x="1787525" y="4451350"/>
            <a:ext cx="63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9" name="Line 67"/>
          <p:cNvSpPr>
            <a:spLocks noChangeShapeType="1"/>
          </p:cNvSpPr>
          <p:nvPr/>
        </p:nvSpPr>
        <p:spPr bwMode="auto">
          <a:xfrm>
            <a:off x="2430463" y="3443288"/>
            <a:ext cx="0" cy="1931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0" name="Line 68"/>
          <p:cNvSpPr>
            <a:spLocks noChangeShapeType="1"/>
          </p:cNvSpPr>
          <p:nvPr/>
        </p:nvSpPr>
        <p:spPr bwMode="auto">
          <a:xfrm>
            <a:off x="1830388" y="5375275"/>
            <a:ext cx="6000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51" name="Group 69"/>
          <p:cNvGrpSpPr>
            <a:grpSpLocks/>
          </p:cNvGrpSpPr>
          <p:nvPr/>
        </p:nvGrpSpPr>
        <p:grpSpPr bwMode="auto">
          <a:xfrm>
            <a:off x="4838700" y="2840038"/>
            <a:ext cx="1011238" cy="1438275"/>
            <a:chOff x="4570" y="1781"/>
            <a:chExt cx="597" cy="946"/>
          </a:xfrm>
        </p:grpSpPr>
        <p:sp>
          <p:nvSpPr>
            <p:cNvPr id="18464" name="Freeform 70"/>
            <p:cNvSpPr>
              <a:spLocks/>
            </p:cNvSpPr>
            <p:nvPr/>
          </p:nvSpPr>
          <p:spPr bwMode="auto">
            <a:xfrm>
              <a:off x="4570" y="1781"/>
              <a:ext cx="550" cy="66"/>
            </a:xfrm>
            <a:custGeom>
              <a:avLst/>
              <a:gdLst>
                <a:gd name="T0" fmla="*/ 172 w 550"/>
                <a:gd name="T1" fmla="*/ 65 h 66"/>
                <a:gd name="T2" fmla="*/ 549 w 550"/>
                <a:gd name="T3" fmla="*/ 56 h 66"/>
                <a:gd name="T4" fmla="*/ 291 w 550"/>
                <a:gd name="T5" fmla="*/ 0 h 66"/>
                <a:gd name="T6" fmla="*/ 0 w 550"/>
                <a:gd name="T7" fmla="*/ 0 h 66"/>
                <a:gd name="T8" fmla="*/ 172 w 550"/>
                <a:gd name="T9" fmla="*/ 65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0"/>
                <a:gd name="T16" fmla="*/ 0 h 66"/>
                <a:gd name="T17" fmla="*/ 550 w 55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0" h="66">
                  <a:moveTo>
                    <a:pt x="172" y="65"/>
                  </a:moveTo>
                  <a:lnTo>
                    <a:pt x="549" y="5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172" y="65"/>
                  </a:lnTo>
                </a:path>
              </a:pathLst>
            </a:custGeom>
            <a:gradFill rotWithShape="0">
              <a:gsLst>
                <a:gs pos="0">
                  <a:srgbClr val="E0E0E0"/>
                </a:gs>
                <a:gs pos="100000">
                  <a:srgbClr val="43434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5" name="Freeform 71"/>
            <p:cNvSpPr>
              <a:spLocks/>
            </p:cNvSpPr>
            <p:nvPr/>
          </p:nvSpPr>
          <p:spPr bwMode="auto">
            <a:xfrm>
              <a:off x="4742" y="1836"/>
              <a:ext cx="403" cy="47"/>
            </a:xfrm>
            <a:custGeom>
              <a:avLst/>
              <a:gdLst>
                <a:gd name="T0" fmla="*/ 0 w 403"/>
                <a:gd name="T1" fmla="*/ 0 h 47"/>
                <a:gd name="T2" fmla="*/ 20 w 403"/>
                <a:gd name="T3" fmla="*/ 46 h 47"/>
                <a:gd name="T4" fmla="*/ 402 w 403"/>
                <a:gd name="T5" fmla="*/ 46 h 47"/>
                <a:gd name="T6" fmla="*/ 378 w 403"/>
                <a:gd name="T7" fmla="*/ 0 h 47"/>
                <a:gd name="T8" fmla="*/ 0 w 40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47"/>
                <a:gd name="T17" fmla="*/ 403 w 40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47">
                  <a:moveTo>
                    <a:pt x="0" y="0"/>
                  </a:moveTo>
                  <a:lnTo>
                    <a:pt x="20" y="46"/>
                  </a:lnTo>
                  <a:lnTo>
                    <a:pt x="402" y="46"/>
                  </a:lnTo>
                  <a:lnTo>
                    <a:pt x="378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6" name="Freeform 72"/>
            <p:cNvSpPr>
              <a:spLocks/>
            </p:cNvSpPr>
            <p:nvPr/>
          </p:nvSpPr>
          <p:spPr bwMode="auto">
            <a:xfrm>
              <a:off x="4570" y="1781"/>
              <a:ext cx="227" cy="946"/>
            </a:xfrm>
            <a:custGeom>
              <a:avLst/>
              <a:gdLst>
                <a:gd name="T0" fmla="*/ 0 w 227"/>
                <a:gd name="T1" fmla="*/ 0 h 946"/>
                <a:gd name="T2" fmla="*/ 172 w 227"/>
                <a:gd name="T3" fmla="*/ 54 h 946"/>
                <a:gd name="T4" fmla="*/ 202 w 227"/>
                <a:gd name="T5" fmla="*/ 81 h 946"/>
                <a:gd name="T6" fmla="*/ 226 w 227"/>
                <a:gd name="T7" fmla="*/ 345 h 946"/>
                <a:gd name="T8" fmla="*/ 196 w 227"/>
                <a:gd name="T9" fmla="*/ 400 h 946"/>
                <a:gd name="T10" fmla="*/ 192 w 227"/>
                <a:gd name="T11" fmla="*/ 945 h 946"/>
                <a:gd name="T12" fmla="*/ 0 w 227"/>
                <a:gd name="T13" fmla="*/ 693 h 946"/>
                <a:gd name="T14" fmla="*/ 0 w 227"/>
                <a:gd name="T15" fmla="*/ 0 h 9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7"/>
                <a:gd name="T25" fmla="*/ 0 h 946"/>
                <a:gd name="T26" fmla="*/ 227 w 227"/>
                <a:gd name="T27" fmla="*/ 946 h 9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7" h="946">
                  <a:moveTo>
                    <a:pt x="0" y="0"/>
                  </a:moveTo>
                  <a:lnTo>
                    <a:pt x="172" y="54"/>
                  </a:lnTo>
                  <a:lnTo>
                    <a:pt x="202" y="81"/>
                  </a:lnTo>
                  <a:lnTo>
                    <a:pt x="226" y="345"/>
                  </a:lnTo>
                  <a:lnTo>
                    <a:pt x="196" y="400"/>
                  </a:lnTo>
                  <a:lnTo>
                    <a:pt x="192" y="945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606060"/>
                </a:gs>
                <a:gs pos="100000">
                  <a:srgbClr val="A0A0A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7" name="Freeform 73"/>
            <p:cNvSpPr>
              <a:spLocks/>
            </p:cNvSpPr>
            <p:nvPr/>
          </p:nvSpPr>
          <p:spPr bwMode="auto">
            <a:xfrm>
              <a:off x="4763" y="2167"/>
              <a:ext cx="373" cy="557"/>
            </a:xfrm>
            <a:custGeom>
              <a:avLst/>
              <a:gdLst>
                <a:gd name="T0" fmla="*/ 0 w 373"/>
                <a:gd name="T1" fmla="*/ 0 h 557"/>
                <a:gd name="T2" fmla="*/ 0 w 373"/>
                <a:gd name="T3" fmla="*/ 556 h 557"/>
                <a:gd name="T4" fmla="*/ 372 w 373"/>
                <a:gd name="T5" fmla="*/ 556 h 557"/>
                <a:gd name="T6" fmla="*/ 372 w 373"/>
                <a:gd name="T7" fmla="*/ 0 h 557"/>
                <a:gd name="T8" fmla="*/ 0 w 373"/>
                <a:gd name="T9" fmla="*/ 0 h 5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557"/>
                <a:gd name="T17" fmla="*/ 373 w 373"/>
                <a:gd name="T18" fmla="*/ 557 h 5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557">
                  <a:moveTo>
                    <a:pt x="0" y="0"/>
                  </a:moveTo>
                  <a:lnTo>
                    <a:pt x="0" y="556"/>
                  </a:lnTo>
                  <a:lnTo>
                    <a:pt x="372" y="556"/>
                  </a:lnTo>
                  <a:lnTo>
                    <a:pt x="372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8" name="Freeform 74"/>
            <p:cNvSpPr>
              <a:spLocks/>
            </p:cNvSpPr>
            <p:nvPr/>
          </p:nvSpPr>
          <p:spPr bwMode="auto">
            <a:xfrm>
              <a:off x="4769" y="1857"/>
              <a:ext cx="398" cy="281"/>
            </a:xfrm>
            <a:custGeom>
              <a:avLst/>
              <a:gdLst>
                <a:gd name="T0" fmla="*/ 0 w 398"/>
                <a:gd name="T1" fmla="*/ 0 h 281"/>
                <a:gd name="T2" fmla="*/ 377 w 398"/>
                <a:gd name="T3" fmla="*/ 0 h 281"/>
                <a:gd name="T4" fmla="*/ 397 w 398"/>
                <a:gd name="T5" fmla="*/ 280 h 281"/>
                <a:gd name="T6" fmla="*/ 13 w 398"/>
                <a:gd name="T7" fmla="*/ 280 h 281"/>
                <a:gd name="T8" fmla="*/ 0 w 398"/>
                <a:gd name="T9" fmla="*/ 0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281"/>
                <a:gd name="T17" fmla="*/ 398 w 39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281">
                  <a:moveTo>
                    <a:pt x="0" y="0"/>
                  </a:moveTo>
                  <a:lnTo>
                    <a:pt x="377" y="0"/>
                  </a:lnTo>
                  <a:lnTo>
                    <a:pt x="397" y="280"/>
                  </a:lnTo>
                  <a:lnTo>
                    <a:pt x="13" y="28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9" name="Freeform 75"/>
            <p:cNvSpPr>
              <a:spLocks/>
            </p:cNvSpPr>
            <p:nvPr/>
          </p:nvSpPr>
          <p:spPr bwMode="auto">
            <a:xfrm>
              <a:off x="4765" y="2132"/>
              <a:ext cx="402" cy="47"/>
            </a:xfrm>
            <a:custGeom>
              <a:avLst/>
              <a:gdLst>
                <a:gd name="T0" fmla="*/ 0 w 402"/>
                <a:gd name="T1" fmla="*/ 46 h 47"/>
                <a:gd name="T2" fmla="*/ 367 w 402"/>
                <a:gd name="T3" fmla="*/ 46 h 47"/>
                <a:gd name="T4" fmla="*/ 401 w 402"/>
                <a:gd name="T5" fmla="*/ 0 h 47"/>
                <a:gd name="T6" fmla="*/ 16 w 402"/>
                <a:gd name="T7" fmla="*/ 0 h 47"/>
                <a:gd name="T8" fmla="*/ 0 w 402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47"/>
                <a:gd name="T17" fmla="*/ 402 w 40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47">
                  <a:moveTo>
                    <a:pt x="0" y="46"/>
                  </a:moveTo>
                  <a:lnTo>
                    <a:pt x="367" y="46"/>
                  </a:lnTo>
                  <a:lnTo>
                    <a:pt x="401" y="0"/>
                  </a:lnTo>
                  <a:lnTo>
                    <a:pt x="16" y="0"/>
                  </a:lnTo>
                  <a:lnTo>
                    <a:pt x="0" y="46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0" name="Freeform 76"/>
            <p:cNvSpPr>
              <a:spLocks/>
            </p:cNvSpPr>
            <p:nvPr/>
          </p:nvSpPr>
          <p:spPr bwMode="auto">
            <a:xfrm>
              <a:off x="477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90 h 882"/>
                <a:gd name="T6" fmla="*/ 12 w 33"/>
                <a:gd name="T7" fmla="*/ 322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22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1" name="Freeform 77"/>
            <p:cNvSpPr>
              <a:spLocks/>
            </p:cNvSpPr>
            <p:nvPr/>
          </p:nvSpPr>
          <p:spPr bwMode="auto">
            <a:xfrm>
              <a:off x="4790" y="1845"/>
              <a:ext cx="35" cy="882"/>
            </a:xfrm>
            <a:custGeom>
              <a:avLst/>
              <a:gdLst>
                <a:gd name="T0" fmla="*/ 0 w 35"/>
                <a:gd name="T1" fmla="*/ 0 h 882"/>
                <a:gd name="T2" fmla="*/ 15 w 35"/>
                <a:gd name="T3" fmla="*/ 14 h 882"/>
                <a:gd name="T4" fmla="*/ 34 w 35"/>
                <a:gd name="T5" fmla="*/ 290 h 882"/>
                <a:gd name="T6" fmla="*/ 15 w 35"/>
                <a:gd name="T7" fmla="*/ 322 h 882"/>
                <a:gd name="T8" fmla="*/ 15 w 35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882"/>
                <a:gd name="T17" fmla="*/ 35 w 35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882">
                  <a:moveTo>
                    <a:pt x="0" y="0"/>
                  </a:moveTo>
                  <a:lnTo>
                    <a:pt x="15" y="14"/>
                  </a:lnTo>
                  <a:lnTo>
                    <a:pt x="34" y="290"/>
                  </a:lnTo>
                  <a:lnTo>
                    <a:pt x="15" y="322"/>
                  </a:lnTo>
                  <a:lnTo>
                    <a:pt x="15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2" name="Freeform 78"/>
            <p:cNvSpPr>
              <a:spLocks/>
            </p:cNvSpPr>
            <p:nvPr/>
          </p:nvSpPr>
          <p:spPr bwMode="auto">
            <a:xfrm>
              <a:off x="4815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0 w 33"/>
                <a:gd name="T3" fmla="*/ 14 h 879"/>
                <a:gd name="T4" fmla="*/ 32 w 33"/>
                <a:gd name="T5" fmla="*/ 292 h 879"/>
                <a:gd name="T6" fmla="*/ 10 w 33"/>
                <a:gd name="T7" fmla="*/ 322 h 879"/>
                <a:gd name="T8" fmla="*/ 10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0" y="14"/>
                  </a:lnTo>
                  <a:lnTo>
                    <a:pt x="32" y="292"/>
                  </a:lnTo>
                  <a:lnTo>
                    <a:pt x="10" y="322"/>
                  </a:lnTo>
                  <a:lnTo>
                    <a:pt x="10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3" name="Freeform 79"/>
            <p:cNvSpPr>
              <a:spLocks/>
            </p:cNvSpPr>
            <p:nvPr/>
          </p:nvSpPr>
          <p:spPr bwMode="auto">
            <a:xfrm>
              <a:off x="483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87 h 882"/>
                <a:gd name="T6" fmla="*/ 12 w 33"/>
                <a:gd name="T7" fmla="*/ 318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87"/>
                  </a:lnTo>
                  <a:lnTo>
                    <a:pt x="12" y="318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4" name="Freeform 80"/>
            <p:cNvSpPr>
              <a:spLocks/>
            </p:cNvSpPr>
            <p:nvPr/>
          </p:nvSpPr>
          <p:spPr bwMode="auto">
            <a:xfrm>
              <a:off x="4851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2 w 33"/>
                <a:gd name="T3" fmla="*/ 8 h 879"/>
                <a:gd name="T4" fmla="*/ 32 w 33"/>
                <a:gd name="T5" fmla="*/ 290 h 879"/>
                <a:gd name="T6" fmla="*/ 12 w 33"/>
                <a:gd name="T7" fmla="*/ 318 h 879"/>
                <a:gd name="T8" fmla="*/ 12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18"/>
                  </a:lnTo>
                  <a:lnTo>
                    <a:pt x="12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5" name="Rectangle 81"/>
            <p:cNvSpPr>
              <a:spLocks noChangeArrowheads="1"/>
            </p:cNvSpPr>
            <p:nvPr/>
          </p:nvSpPr>
          <p:spPr bwMode="auto">
            <a:xfrm>
              <a:off x="4883" y="2249"/>
              <a:ext cx="230" cy="42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8476" name="Rectangle 82"/>
            <p:cNvSpPr>
              <a:spLocks noChangeArrowheads="1"/>
            </p:cNvSpPr>
            <p:nvPr/>
          </p:nvSpPr>
          <p:spPr bwMode="auto">
            <a:xfrm>
              <a:off x="4883" y="2330"/>
              <a:ext cx="230" cy="8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8477" name="Rectangle 83"/>
            <p:cNvSpPr>
              <a:spLocks noChangeArrowheads="1"/>
            </p:cNvSpPr>
            <p:nvPr/>
          </p:nvSpPr>
          <p:spPr bwMode="auto">
            <a:xfrm>
              <a:off x="4883" y="2420"/>
              <a:ext cx="230" cy="7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8478" name="Rectangle 84"/>
            <p:cNvSpPr>
              <a:spLocks noChangeArrowheads="1"/>
            </p:cNvSpPr>
            <p:nvPr/>
          </p:nvSpPr>
          <p:spPr bwMode="auto">
            <a:xfrm>
              <a:off x="4883" y="2505"/>
              <a:ext cx="230" cy="79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8479" name="Rectangle 85"/>
            <p:cNvSpPr>
              <a:spLocks noChangeArrowheads="1"/>
            </p:cNvSpPr>
            <p:nvPr/>
          </p:nvSpPr>
          <p:spPr bwMode="auto">
            <a:xfrm>
              <a:off x="4920" y="2344"/>
              <a:ext cx="155" cy="46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8480" name="Rectangle 86"/>
            <p:cNvSpPr>
              <a:spLocks noChangeArrowheads="1"/>
            </p:cNvSpPr>
            <p:nvPr/>
          </p:nvSpPr>
          <p:spPr bwMode="auto">
            <a:xfrm>
              <a:off x="4920" y="2431"/>
              <a:ext cx="155" cy="50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8481" name="Freeform 87"/>
            <p:cNvSpPr>
              <a:spLocks/>
            </p:cNvSpPr>
            <p:nvPr/>
          </p:nvSpPr>
          <p:spPr bwMode="auto">
            <a:xfrm>
              <a:off x="5031" y="2257"/>
              <a:ext cx="34" cy="46"/>
            </a:xfrm>
            <a:custGeom>
              <a:avLst/>
              <a:gdLst>
                <a:gd name="T0" fmla="*/ 33 w 34"/>
                <a:gd name="T1" fmla="*/ 0 h 46"/>
                <a:gd name="T2" fmla="*/ 33 w 34"/>
                <a:gd name="T3" fmla="*/ 45 h 46"/>
                <a:gd name="T4" fmla="*/ 0 w 34"/>
                <a:gd name="T5" fmla="*/ 14 h 46"/>
                <a:gd name="T6" fmla="*/ 33 w 34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6"/>
                <a:gd name="T14" fmla="*/ 34 w 34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6">
                  <a:moveTo>
                    <a:pt x="33" y="0"/>
                  </a:moveTo>
                  <a:lnTo>
                    <a:pt x="33" y="45"/>
                  </a:lnTo>
                  <a:lnTo>
                    <a:pt x="0" y="14"/>
                  </a:lnTo>
                  <a:lnTo>
                    <a:pt x="33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2" name="Rectangle 88"/>
            <p:cNvSpPr>
              <a:spLocks noChangeArrowheads="1"/>
            </p:cNvSpPr>
            <p:nvPr/>
          </p:nvSpPr>
          <p:spPr bwMode="auto">
            <a:xfrm>
              <a:off x="4883" y="2249"/>
              <a:ext cx="230" cy="71"/>
            </a:xfrm>
            <a:prstGeom prst="rect">
              <a:avLst/>
            </a:prstGeom>
            <a:solidFill>
              <a:srgbClr val="A0A0A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8483" name="Freeform 89"/>
            <p:cNvSpPr>
              <a:spLocks/>
            </p:cNvSpPr>
            <p:nvPr/>
          </p:nvSpPr>
          <p:spPr bwMode="auto">
            <a:xfrm>
              <a:off x="4993" y="2254"/>
              <a:ext cx="42" cy="47"/>
            </a:xfrm>
            <a:custGeom>
              <a:avLst/>
              <a:gdLst>
                <a:gd name="T0" fmla="*/ 41 w 42"/>
                <a:gd name="T1" fmla="*/ 0 h 47"/>
                <a:gd name="T2" fmla="*/ 0 w 42"/>
                <a:gd name="T3" fmla="*/ 0 h 47"/>
                <a:gd name="T4" fmla="*/ 0 w 42"/>
                <a:gd name="T5" fmla="*/ 46 h 47"/>
                <a:gd name="T6" fmla="*/ 33 w 42"/>
                <a:gd name="T7" fmla="*/ 46 h 47"/>
                <a:gd name="T8" fmla="*/ 41 w 4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7"/>
                <a:gd name="T17" fmla="*/ 42 w 4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7">
                  <a:moveTo>
                    <a:pt x="41" y="0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33" y="46"/>
                  </a:lnTo>
                  <a:lnTo>
                    <a:pt x="41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4" name="Freeform 90"/>
            <p:cNvSpPr>
              <a:spLocks/>
            </p:cNvSpPr>
            <p:nvPr/>
          </p:nvSpPr>
          <p:spPr bwMode="auto">
            <a:xfrm>
              <a:off x="4992" y="2286"/>
              <a:ext cx="103" cy="46"/>
            </a:xfrm>
            <a:custGeom>
              <a:avLst/>
              <a:gdLst>
                <a:gd name="T0" fmla="*/ 102 w 103"/>
                <a:gd name="T1" fmla="*/ 45 h 46"/>
                <a:gd name="T2" fmla="*/ 0 w 103"/>
                <a:gd name="T3" fmla="*/ 45 h 46"/>
                <a:gd name="T4" fmla="*/ 0 w 103"/>
                <a:gd name="T5" fmla="*/ 0 h 46"/>
                <a:gd name="T6" fmla="*/ 94 w 103"/>
                <a:gd name="T7" fmla="*/ 0 h 46"/>
                <a:gd name="T8" fmla="*/ 102 w 103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46"/>
                <a:gd name="T17" fmla="*/ 103 w 10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46">
                  <a:moveTo>
                    <a:pt x="102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94" y="0"/>
                  </a:lnTo>
                  <a:lnTo>
                    <a:pt x="102" y="4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5" name="Freeform 91"/>
            <p:cNvSpPr>
              <a:spLocks/>
            </p:cNvSpPr>
            <p:nvPr/>
          </p:nvSpPr>
          <p:spPr bwMode="auto">
            <a:xfrm>
              <a:off x="5040" y="2263"/>
              <a:ext cx="57" cy="46"/>
            </a:xfrm>
            <a:custGeom>
              <a:avLst/>
              <a:gdLst>
                <a:gd name="T0" fmla="*/ 56 w 57"/>
                <a:gd name="T1" fmla="*/ 0 h 46"/>
                <a:gd name="T2" fmla="*/ 0 w 57"/>
                <a:gd name="T3" fmla="*/ 0 h 46"/>
                <a:gd name="T4" fmla="*/ 0 w 57"/>
                <a:gd name="T5" fmla="*/ 45 h 46"/>
                <a:gd name="T6" fmla="*/ 48 w 57"/>
                <a:gd name="T7" fmla="*/ 45 h 46"/>
                <a:gd name="T8" fmla="*/ 56 w 57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6"/>
                <a:gd name="T17" fmla="*/ 57 w 5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6">
                  <a:moveTo>
                    <a:pt x="5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8" y="45"/>
                  </a:lnTo>
                  <a:lnTo>
                    <a:pt x="56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6" name="Freeform 92"/>
            <p:cNvSpPr>
              <a:spLocks/>
            </p:cNvSpPr>
            <p:nvPr/>
          </p:nvSpPr>
          <p:spPr bwMode="auto">
            <a:xfrm>
              <a:off x="5096" y="2268"/>
              <a:ext cx="33" cy="45"/>
            </a:xfrm>
            <a:custGeom>
              <a:avLst/>
              <a:gdLst>
                <a:gd name="T0" fmla="*/ 0 w 33"/>
                <a:gd name="T1" fmla="*/ 0 h 45"/>
                <a:gd name="T2" fmla="*/ 0 w 33"/>
                <a:gd name="T3" fmla="*/ 44 h 45"/>
                <a:gd name="T4" fmla="*/ 32 w 33"/>
                <a:gd name="T5" fmla="*/ 13 h 45"/>
                <a:gd name="T6" fmla="*/ 0 w 33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45"/>
                <a:gd name="T14" fmla="*/ 33 w 33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45">
                  <a:moveTo>
                    <a:pt x="0" y="0"/>
                  </a:moveTo>
                  <a:lnTo>
                    <a:pt x="0" y="44"/>
                  </a:lnTo>
                  <a:lnTo>
                    <a:pt x="32" y="13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7" name="Oval 93"/>
            <p:cNvSpPr>
              <a:spLocks noChangeArrowheads="1"/>
            </p:cNvSpPr>
            <p:nvPr/>
          </p:nvSpPr>
          <p:spPr bwMode="auto">
            <a:xfrm>
              <a:off x="5046" y="2298"/>
              <a:ext cx="25" cy="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8488" name="Freeform 94"/>
            <p:cNvSpPr>
              <a:spLocks/>
            </p:cNvSpPr>
            <p:nvPr/>
          </p:nvSpPr>
          <p:spPr bwMode="auto">
            <a:xfrm>
              <a:off x="4898" y="2278"/>
              <a:ext cx="205" cy="46"/>
            </a:xfrm>
            <a:custGeom>
              <a:avLst/>
              <a:gdLst>
                <a:gd name="T0" fmla="*/ 0 w 205"/>
                <a:gd name="T1" fmla="*/ 45 h 46"/>
                <a:gd name="T2" fmla="*/ 204 w 205"/>
                <a:gd name="T3" fmla="*/ 45 h 46"/>
                <a:gd name="T4" fmla="*/ 204 w 205"/>
                <a:gd name="T5" fmla="*/ 0 h 46"/>
                <a:gd name="T6" fmla="*/ 0 w 205"/>
                <a:gd name="T7" fmla="*/ 0 h 46"/>
                <a:gd name="T8" fmla="*/ 0 w 20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46"/>
                <a:gd name="T17" fmla="*/ 205 w 20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46">
                  <a:moveTo>
                    <a:pt x="0" y="45"/>
                  </a:moveTo>
                  <a:lnTo>
                    <a:pt x="204" y="45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9" name="Freeform 95"/>
            <p:cNvSpPr>
              <a:spLocks/>
            </p:cNvSpPr>
            <p:nvPr/>
          </p:nvSpPr>
          <p:spPr bwMode="auto">
            <a:xfrm>
              <a:off x="4931" y="2359"/>
              <a:ext cx="135" cy="46"/>
            </a:xfrm>
            <a:custGeom>
              <a:avLst/>
              <a:gdLst>
                <a:gd name="T0" fmla="*/ 0 w 135"/>
                <a:gd name="T1" fmla="*/ 45 h 46"/>
                <a:gd name="T2" fmla="*/ 134 w 135"/>
                <a:gd name="T3" fmla="*/ 45 h 46"/>
                <a:gd name="T4" fmla="*/ 134 w 135"/>
                <a:gd name="T5" fmla="*/ 0 h 46"/>
                <a:gd name="T6" fmla="*/ 0 w 135"/>
                <a:gd name="T7" fmla="*/ 0 h 46"/>
                <a:gd name="T8" fmla="*/ 0 w 13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6"/>
                <a:gd name="T17" fmla="*/ 135 w 1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6">
                  <a:moveTo>
                    <a:pt x="0" y="45"/>
                  </a:moveTo>
                  <a:lnTo>
                    <a:pt x="134" y="45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0" name="Freeform 96"/>
            <p:cNvSpPr>
              <a:spLocks/>
            </p:cNvSpPr>
            <p:nvPr/>
          </p:nvSpPr>
          <p:spPr bwMode="auto">
            <a:xfrm>
              <a:off x="4972" y="2375"/>
              <a:ext cx="63" cy="50"/>
            </a:xfrm>
            <a:custGeom>
              <a:avLst/>
              <a:gdLst>
                <a:gd name="T0" fmla="*/ 0 w 63"/>
                <a:gd name="T1" fmla="*/ 49 h 50"/>
                <a:gd name="T2" fmla="*/ 0 w 63"/>
                <a:gd name="T3" fmla="*/ 0 h 50"/>
                <a:gd name="T4" fmla="*/ 56 w 63"/>
                <a:gd name="T5" fmla="*/ 0 h 50"/>
                <a:gd name="T6" fmla="*/ 62 w 63"/>
                <a:gd name="T7" fmla="*/ 49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50"/>
                <a:gd name="T14" fmla="*/ 63 w 63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50">
                  <a:moveTo>
                    <a:pt x="0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2" y="49"/>
                  </a:lnTo>
                </a:path>
              </a:pathLst>
            </a:custGeom>
            <a:noFill/>
            <a:ln w="12700" cap="rnd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1" name="Freeform 97"/>
            <p:cNvSpPr>
              <a:spLocks/>
            </p:cNvSpPr>
            <p:nvPr/>
          </p:nvSpPr>
          <p:spPr bwMode="auto">
            <a:xfrm>
              <a:off x="4801" y="1897"/>
              <a:ext cx="55" cy="70"/>
            </a:xfrm>
            <a:custGeom>
              <a:avLst/>
              <a:gdLst>
                <a:gd name="T0" fmla="*/ 48 w 55"/>
                <a:gd name="T1" fmla="*/ 0 h 70"/>
                <a:gd name="T2" fmla="*/ 0 w 55"/>
                <a:gd name="T3" fmla="*/ 0 h 70"/>
                <a:gd name="T4" fmla="*/ 0 w 55"/>
                <a:gd name="T5" fmla="*/ 69 h 70"/>
                <a:gd name="T6" fmla="*/ 54 w 55"/>
                <a:gd name="T7" fmla="*/ 69 h 70"/>
                <a:gd name="T8" fmla="*/ 48 w 5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70"/>
                <a:gd name="T17" fmla="*/ 55 w 5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70">
                  <a:moveTo>
                    <a:pt x="48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4" y="69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2" name="Freeform 98"/>
            <p:cNvSpPr>
              <a:spLocks/>
            </p:cNvSpPr>
            <p:nvPr/>
          </p:nvSpPr>
          <p:spPr bwMode="auto">
            <a:xfrm>
              <a:off x="4805" y="2013"/>
              <a:ext cx="59" cy="70"/>
            </a:xfrm>
            <a:custGeom>
              <a:avLst/>
              <a:gdLst>
                <a:gd name="T0" fmla="*/ 54 w 59"/>
                <a:gd name="T1" fmla="*/ 0 h 70"/>
                <a:gd name="T2" fmla="*/ 0 w 59"/>
                <a:gd name="T3" fmla="*/ 0 h 70"/>
                <a:gd name="T4" fmla="*/ 0 w 59"/>
                <a:gd name="T5" fmla="*/ 69 h 70"/>
                <a:gd name="T6" fmla="*/ 58 w 59"/>
                <a:gd name="T7" fmla="*/ 69 h 70"/>
                <a:gd name="T8" fmla="*/ 54 w 5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70"/>
                <a:gd name="T17" fmla="*/ 59 w 5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70">
                  <a:moveTo>
                    <a:pt x="54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8" y="69"/>
                  </a:lnTo>
                  <a:lnTo>
                    <a:pt x="54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3" name="Freeform 99"/>
            <p:cNvSpPr>
              <a:spLocks/>
            </p:cNvSpPr>
            <p:nvPr/>
          </p:nvSpPr>
          <p:spPr bwMode="auto">
            <a:xfrm>
              <a:off x="4889" y="2007"/>
              <a:ext cx="236" cy="79"/>
            </a:xfrm>
            <a:custGeom>
              <a:avLst/>
              <a:gdLst>
                <a:gd name="T0" fmla="*/ 0 w 236"/>
                <a:gd name="T1" fmla="*/ 0 h 79"/>
                <a:gd name="T2" fmla="*/ 7 w 236"/>
                <a:gd name="T3" fmla="*/ 78 h 79"/>
                <a:gd name="T4" fmla="*/ 235 w 236"/>
                <a:gd name="T5" fmla="*/ 78 h 79"/>
                <a:gd name="T6" fmla="*/ 225 w 236"/>
                <a:gd name="T7" fmla="*/ 0 h 79"/>
                <a:gd name="T8" fmla="*/ 0 w 236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79"/>
                <a:gd name="T17" fmla="*/ 236 w 236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79">
                  <a:moveTo>
                    <a:pt x="0" y="0"/>
                  </a:moveTo>
                  <a:lnTo>
                    <a:pt x="7" y="78"/>
                  </a:lnTo>
                  <a:lnTo>
                    <a:pt x="235" y="78"/>
                  </a:lnTo>
                  <a:lnTo>
                    <a:pt x="225" y="0"/>
                  </a:lnTo>
                  <a:lnTo>
                    <a:pt x="0" y="0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4" name="Freeform 100"/>
            <p:cNvSpPr>
              <a:spLocks/>
            </p:cNvSpPr>
            <p:nvPr/>
          </p:nvSpPr>
          <p:spPr bwMode="auto">
            <a:xfrm>
              <a:off x="4940" y="2022"/>
              <a:ext cx="32" cy="46"/>
            </a:xfrm>
            <a:custGeom>
              <a:avLst/>
              <a:gdLst>
                <a:gd name="T0" fmla="*/ 0 w 32"/>
                <a:gd name="T1" fmla="*/ 0 h 46"/>
                <a:gd name="T2" fmla="*/ 31 w 32"/>
                <a:gd name="T3" fmla="*/ 0 h 46"/>
                <a:gd name="T4" fmla="*/ 31 w 32"/>
                <a:gd name="T5" fmla="*/ 45 h 46"/>
                <a:gd name="T6" fmla="*/ 0 w 32"/>
                <a:gd name="T7" fmla="*/ 45 h 46"/>
                <a:gd name="T8" fmla="*/ 0 w 3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6"/>
                <a:gd name="T17" fmla="*/ 32 w 32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6">
                  <a:moveTo>
                    <a:pt x="0" y="0"/>
                  </a:moveTo>
                  <a:lnTo>
                    <a:pt x="31" y="0"/>
                  </a:lnTo>
                  <a:lnTo>
                    <a:pt x="31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5" name="Freeform 101"/>
            <p:cNvSpPr>
              <a:spLocks/>
            </p:cNvSpPr>
            <p:nvPr/>
          </p:nvSpPr>
          <p:spPr bwMode="auto">
            <a:xfrm>
              <a:off x="4940" y="2048"/>
              <a:ext cx="32" cy="47"/>
            </a:xfrm>
            <a:custGeom>
              <a:avLst/>
              <a:gdLst>
                <a:gd name="T0" fmla="*/ 0 w 32"/>
                <a:gd name="T1" fmla="*/ 0 h 47"/>
                <a:gd name="T2" fmla="*/ 31 w 32"/>
                <a:gd name="T3" fmla="*/ 0 h 47"/>
                <a:gd name="T4" fmla="*/ 31 w 32"/>
                <a:gd name="T5" fmla="*/ 46 h 47"/>
                <a:gd name="T6" fmla="*/ 0 w 32"/>
                <a:gd name="T7" fmla="*/ 46 h 47"/>
                <a:gd name="T8" fmla="*/ 0 w 3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7"/>
                <a:gd name="T17" fmla="*/ 32 w 3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7">
                  <a:moveTo>
                    <a:pt x="0" y="0"/>
                  </a:moveTo>
                  <a:lnTo>
                    <a:pt x="31" y="0"/>
                  </a:lnTo>
                  <a:lnTo>
                    <a:pt x="31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6" name="Freeform 102"/>
            <p:cNvSpPr>
              <a:spLocks/>
            </p:cNvSpPr>
            <p:nvPr/>
          </p:nvSpPr>
          <p:spPr bwMode="auto">
            <a:xfrm>
              <a:off x="4997" y="2037"/>
              <a:ext cx="31" cy="49"/>
            </a:xfrm>
            <a:custGeom>
              <a:avLst/>
              <a:gdLst>
                <a:gd name="T0" fmla="*/ 0 w 31"/>
                <a:gd name="T1" fmla="*/ 0 h 49"/>
                <a:gd name="T2" fmla="*/ 30 w 31"/>
                <a:gd name="T3" fmla="*/ 0 h 49"/>
                <a:gd name="T4" fmla="*/ 30 w 31"/>
                <a:gd name="T5" fmla="*/ 48 h 49"/>
                <a:gd name="T6" fmla="*/ 0 w 31"/>
                <a:gd name="T7" fmla="*/ 48 h 49"/>
                <a:gd name="T8" fmla="*/ 0 w 31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49"/>
                <a:gd name="T17" fmla="*/ 31 w 31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49">
                  <a:moveTo>
                    <a:pt x="0" y="0"/>
                  </a:moveTo>
                  <a:lnTo>
                    <a:pt x="30" y="0"/>
                  </a:lnTo>
                  <a:lnTo>
                    <a:pt x="3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7" name="Oval 103"/>
            <p:cNvSpPr>
              <a:spLocks noChangeArrowheads="1"/>
            </p:cNvSpPr>
            <p:nvPr/>
          </p:nvSpPr>
          <p:spPr bwMode="auto">
            <a:xfrm>
              <a:off x="4909" y="2037"/>
              <a:ext cx="33" cy="49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8452" name="Group 104"/>
          <p:cNvGrpSpPr>
            <a:grpSpLocks/>
          </p:cNvGrpSpPr>
          <p:nvPr/>
        </p:nvGrpSpPr>
        <p:grpSpPr bwMode="auto">
          <a:xfrm>
            <a:off x="7086600" y="3141663"/>
            <a:ext cx="1384300" cy="1292225"/>
            <a:chOff x="4821" y="2126"/>
            <a:chExt cx="1113" cy="1184"/>
          </a:xfrm>
        </p:grpSpPr>
        <p:sp>
          <p:nvSpPr>
            <p:cNvPr id="18461" name="Oval 105"/>
            <p:cNvSpPr>
              <a:spLocks noChangeArrowheads="1"/>
            </p:cNvSpPr>
            <p:nvPr/>
          </p:nvSpPr>
          <p:spPr bwMode="auto">
            <a:xfrm>
              <a:off x="4821" y="3030"/>
              <a:ext cx="1113" cy="280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8462" name="Rectangle 106"/>
            <p:cNvSpPr>
              <a:spLocks noChangeArrowheads="1"/>
            </p:cNvSpPr>
            <p:nvPr/>
          </p:nvSpPr>
          <p:spPr bwMode="auto">
            <a:xfrm>
              <a:off x="4821" y="2244"/>
              <a:ext cx="1113" cy="898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8463" name="Oval 107"/>
            <p:cNvSpPr>
              <a:spLocks noChangeArrowheads="1"/>
            </p:cNvSpPr>
            <p:nvPr/>
          </p:nvSpPr>
          <p:spPr bwMode="auto">
            <a:xfrm>
              <a:off x="4821" y="2126"/>
              <a:ext cx="1113" cy="283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707070"/>
                </a:gs>
                <a:gs pos="100000">
                  <a:srgbClr val="33333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sp>
        <p:nvSpPr>
          <p:cNvPr id="18453" name="Line 108"/>
          <p:cNvSpPr>
            <a:spLocks noChangeShapeType="1"/>
          </p:cNvSpPr>
          <p:nvPr/>
        </p:nvSpPr>
        <p:spPr bwMode="auto">
          <a:xfrm>
            <a:off x="5888038" y="3787775"/>
            <a:ext cx="113665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4" name="Rectangle 109"/>
          <p:cNvSpPr>
            <a:spLocks noChangeArrowheads="1"/>
          </p:cNvSpPr>
          <p:nvPr/>
        </p:nvSpPr>
        <p:spPr bwMode="auto">
          <a:xfrm>
            <a:off x="4491038" y="2108200"/>
            <a:ext cx="4130675" cy="314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8455" name="Text Box 110"/>
          <p:cNvSpPr txBox="1">
            <a:spLocks noChangeArrowheads="1"/>
          </p:cNvSpPr>
          <p:nvPr/>
        </p:nvSpPr>
        <p:spPr bwMode="auto">
          <a:xfrm>
            <a:off x="7092950" y="4652963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cs typeface="Arial" panose="020B0604020202020204" pitchFamily="34" charset="0"/>
              </a:rPr>
              <a:t>HTML files</a:t>
            </a:r>
          </a:p>
        </p:txBody>
      </p:sp>
      <p:sp>
        <p:nvSpPr>
          <p:cNvPr id="18456" name="Freeform 111"/>
          <p:cNvSpPr>
            <a:spLocks/>
          </p:cNvSpPr>
          <p:nvPr/>
        </p:nvSpPr>
        <p:spPr bwMode="auto">
          <a:xfrm rot="690255">
            <a:off x="2395538" y="2762250"/>
            <a:ext cx="2492375" cy="233363"/>
          </a:xfrm>
          <a:custGeom>
            <a:avLst/>
            <a:gdLst>
              <a:gd name="T0" fmla="*/ 0 w 1200"/>
              <a:gd name="T1" fmla="*/ 0 h 96"/>
              <a:gd name="T2" fmla="*/ 2147483647 w 1200"/>
              <a:gd name="T3" fmla="*/ 0 h 96"/>
              <a:gd name="T4" fmla="*/ 2147483647 w 1200"/>
              <a:gd name="T5" fmla="*/ 2147483647 h 96"/>
              <a:gd name="T6" fmla="*/ 2147483647 w 1200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96"/>
              <a:gd name="T14" fmla="*/ 1200 w 120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96">
                <a:moveTo>
                  <a:pt x="0" y="0"/>
                </a:moveTo>
                <a:lnTo>
                  <a:pt x="624" y="0"/>
                </a:lnTo>
                <a:lnTo>
                  <a:pt x="480" y="96"/>
                </a:lnTo>
                <a:lnTo>
                  <a:pt x="120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7" name="Freeform 112"/>
          <p:cNvSpPr>
            <a:spLocks/>
          </p:cNvSpPr>
          <p:nvPr/>
        </p:nvSpPr>
        <p:spPr bwMode="auto">
          <a:xfrm rot="20273672" flipV="1">
            <a:off x="2362200" y="4175125"/>
            <a:ext cx="2554288" cy="92075"/>
          </a:xfrm>
          <a:custGeom>
            <a:avLst/>
            <a:gdLst>
              <a:gd name="T0" fmla="*/ 0 w 1200"/>
              <a:gd name="T1" fmla="*/ 0 h 96"/>
              <a:gd name="T2" fmla="*/ 2147483647 w 1200"/>
              <a:gd name="T3" fmla="*/ 0 h 96"/>
              <a:gd name="T4" fmla="*/ 2147483647 w 1200"/>
              <a:gd name="T5" fmla="*/ 2147483647 h 96"/>
              <a:gd name="T6" fmla="*/ 2147483647 w 1200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96"/>
              <a:gd name="T14" fmla="*/ 1200 w 120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96">
                <a:moveTo>
                  <a:pt x="0" y="0"/>
                </a:moveTo>
                <a:lnTo>
                  <a:pt x="624" y="0"/>
                </a:lnTo>
                <a:lnTo>
                  <a:pt x="480" y="96"/>
                </a:lnTo>
                <a:lnTo>
                  <a:pt x="120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8" name="Rectangle 113"/>
          <p:cNvSpPr>
            <a:spLocks noChangeArrowheads="1"/>
          </p:cNvSpPr>
          <p:nvPr/>
        </p:nvSpPr>
        <p:spPr bwMode="auto">
          <a:xfrm>
            <a:off x="1743075" y="1524000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8459" name="Rectangle 114"/>
          <p:cNvSpPr>
            <a:spLocks noChangeArrowheads="1"/>
          </p:cNvSpPr>
          <p:nvPr/>
        </p:nvSpPr>
        <p:spPr bwMode="auto">
          <a:xfrm>
            <a:off x="3271838" y="3468688"/>
            <a:ext cx="858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altLang="ko-KR" sz="2000" b="1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8460" name="Rectangle 115"/>
          <p:cNvSpPr>
            <a:spLocks noChangeArrowheads="1"/>
          </p:cNvSpPr>
          <p:nvPr/>
        </p:nvSpPr>
        <p:spPr bwMode="auto">
          <a:xfrm>
            <a:off x="228600" y="533400"/>
            <a:ext cx="8686800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Symbol" panose="05050102010706020507" pitchFamily="18" charset="2"/>
              <a:buChar char="¨"/>
            </a:pPr>
            <a:r>
              <a:rPr lang="en-US" altLang="ko-KR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2-tier web architecture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077200" cy="549275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Client-Server architecture</a:t>
            </a:r>
            <a:endParaRPr lang="en-US" altLang="ko-KR" sz="2800" b="1" smtClean="0"/>
          </a:p>
        </p:txBody>
      </p:sp>
      <p:sp>
        <p:nvSpPr>
          <p:cNvPr id="19459" name="Freeform 3"/>
          <p:cNvSpPr>
            <a:spLocks/>
          </p:cNvSpPr>
          <p:nvPr/>
        </p:nvSpPr>
        <p:spPr bwMode="auto">
          <a:xfrm>
            <a:off x="2955925" y="2586038"/>
            <a:ext cx="1360488" cy="2089150"/>
          </a:xfrm>
          <a:custGeom>
            <a:avLst/>
            <a:gdLst>
              <a:gd name="T0" fmla="*/ 2147483647 w 596"/>
              <a:gd name="T1" fmla="*/ 2147483647 h 294"/>
              <a:gd name="T2" fmla="*/ 2147483647 w 596"/>
              <a:gd name="T3" fmla="*/ 2147483647 h 294"/>
              <a:gd name="T4" fmla="*/ 2147483647 w 596"/>
              <a:gd name="T5" fmla="*/ 2147483647 h 294"/>
              <a:gd name="T6" fmla="*/ 2147483647 w 596"/>
              <a:gd name="T7" fmla="*/ 2147483647 h 294"/>
              <a:gd name="T8" fmla="*/ 2147483647 w 596"/>
              <a:gd name="T9" fmla="*/ 2147483647 h 294"/>
              <a:gd name="T10" fmla="*/ 2147483647 w 596"/>
              <a:gd name="T11" fmla="*/ 2147483647 h 294"/>
              <a:gd name="T12" fmla="*/ 2147483647 w 596"/>
              <a:gd name="T13" fmla="*/ 2147483647 h 294"/>
              <a:gd name="T14" fmla="*/ 2147483647 w 596"/>
              <a:gd name="T15" fmla="*/ 2147483647 h 294"/>
              <a:gd name="T16" fmla="*/ 2147483647 w 596"/>
              <a:gd name="T17" fmla="*/ 2147483647 h 294"/>
              <a:gd name="T18" fmla="*/ 2147483647 w 596"/>
              <a:gd name="T19" fmla="*/ 2147483647 h 294"/>
              <a:gd name="T20" fmla="*/ 2147483647 w 596"/>
              <a:gd name="T21" fmla="*/ 2147483647 h 294"/>
              <a:gd name="T22" fmla="*/ 2147483647 w 596"/>
              <a:gd name="T23" fmla="*/ 2147483647 h 294"/>
              <a:gd name="T24" fmla="*/ 2147483647 w 596"/>
              <a:gd name="T25" fmla="*/ 2147483647 h 294"/>
              <a:gd name="T26" fmla="*/ 2147483647 w 596"/>
              <a:gd name="T27" fmla="*/ 2147483647 h 294"/>
              <a:gd name="T28" fmla="*/ 2147483647 w 596"/>
              <a:gd name="T29" fmla="*/ 2147483647 h 294"/>
              <a:gd name="T30" fmla="*/ 2147483647 w 596"/>
              <a:gd name="T31" fmla="*/ 2147483647 h 294"/>
              <a:gd name="T32" fmla="*/ 2147483647 w 596"/>
              <a:gd name="T33" fmla="*/ 2147483647 h 294"/>
              <a:gd name="T34" fmla="*/ 2147483647 w 596"/>
              <a:gd name="T35" fmla="*/ 2147483647 h 294"/>
              <a:gd name="T36" fmla="*/ 2147483647 w 596"/>
              <a:gd name="T37" fmla="*/ 2147483647 h 294"/>
              <a:gd name="T38" fmla="*/ 2147483647 w 596"/>
              <a:gd name="T39" fmla="*/ 2147483647 h 294"/>
              <a:gd name="T40" fmla="*/ 2147483647 w 596"/>
              <a:gd name="T41" fmla="*/ 2147483647 h 294"/>
              <a:gd name="T42" fmla="*/ 2147483647 w 596"/>
              <a:gd name="T43" fmla="*/ 0 h 294"/>
              <a:gd name="T44" fmla="*/ 2147483647 w 596"/>
              <a:gd name="T45" fmla="*/ 2147483647 h 294"/>
              <a:gd name="T46" fmla="*/ 2147483647 w 596"/>
              <a:gd name="T47" fmla="*/ 2147483647 h 294"/>
              <a:gd name="T48" fmla="*/ 2147483647 w 596"/>
              <a:gd name="T49" fmla="*/ 2147483647 h 294"/>
              <a:gd name="T50" fmla="*/ 2147483647 w 596"/>
              <a:gd name="T51" fmla="*/ 0 h 294"/>
              <a:gd name="T52" fmla="*/ 2147483647 w 596"/>
              <a:gd name="T53" fmla="*/ 2147483647 h 294"/>
              <a:gd name="T54" fmla="*/ 2147483647 w 596"/>
              <a:gd name="T55" fmla="*/ 2147483647 h 294"/>
              <a:gd name="T56" fmla="*/ 2147483647 w 596"/>
              <a:gd name="T57" fmla="*/ 2147483647 h 294"/>
              <a:gd name="T58" fmla="*/ 2147483647 w 596"/>
              <a:gd name="T59" fmla="*/ 2147483647 h 294"/>
              <a:gd name="T60" fmla="*/ 2147483647 w 596"/>
              <a:gd name="T61" fmla="*/ 2147483647 h 294"/>
              <a:gd name="T62" fmla="*/ 2147483647 w 596"/>
              <a:gd name="T63" fmla="*/ 2147483647 h 294"/>
              <a:gd name="T64" fmla="*/ 0 w 596"/>
              <a:gd name="T65" fmla="*/ 2147483647 h 294"/>
              <a:gd name="T66" fmla="*/ 2147483647 w 596"/>
              <a:gd name="T67" fmla="*/ 2147483647 h 294"/>
              <a:gd name="T68" fmla="*/ 2147483647 w 596"/>
              <a:gd name="T69" fmla="*/ 2147483647 h 294"/>
              <a:gd name="T70" fmla="*/ 2147483647 w 596"/>
              <a:gd name="T71" fmla="*/ 2147483647 h 294"/>
              <a:gd name="T72" fmla="*/ 2147483647 w 596"/>
              <a:gd name="T73" fmla="*/ 2147483647 h 2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96"/>
              <a:gd name="T112" fmla="*/ 0 h 294"/>
              <a:gd name="T113" fmla="*/ 596 w 596"/>
              <a:gd name="T114" fmla="*/ 294 h 2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96" h="294">
                <a:moveTo>
                  <a:pt x="83" y="215"/>
                </a:moveTo>
                <a:lnTo>
                  <a:pt x="118" y="255"/>
                </a:lnTo>
                <a:lnTo>
                  <a:pt x="159" y="284"/>
                </a:lnTo>
                <a:lnTo>
                  <a:pt x="208" y="294"/>
                </a:lnTo>
                <a:lnTo>
                  <a:pt x="256" y="284"/>
                </a:lnTo>
                <a:lnTo>
                  <a:pt x="298" y="260"/>
                </a:lnTo>
                <a:lnTo>
                  <a:pt x="340" y="284"/>
                </a:lnTo>
                <a:lnTo>
                  <a:pt x="388" y="294"/>
                </a:lnTo>
                <a:lnTo>
                  <a:pt x="437" y="284"/>
                </a:lnTo>
                <a:lnTo>
                  <a:pt x="478" y="255"/>
                </a:lnTo>
                <a:lnTo>
                  <a:pt x="506" y="215"/>
                </a:lnTo>
                <a:lnTo>
                  <a:pt x="541" y="220"/>
                </a:lnTo>
                <a:lnTo>
                  <a:pt x="568" y="205"/>
                </a:lnTo>
                <a:lnTo>
                  <a:pt x="589" y="180"/>
                </a:lnTo>
                <a:lnTo>
                  <a:pt x="596" y="145"/>
                </a:lnTo>
                <a:lnTo>
                  <a:pt x="589" y="115"/>
                </a:lnTo>
                <a:lnTo>
                  <a:pt x="568" y="90"/>
                </a:lnTo>
                <a:lnTo>
                  <a:pt x="541" y="75"/>
                </a:lnTo>
                <a:lnTo>
                  <a:pt x="506" y="75"/>
                </a:lnTo>
                <a:lnTo>
                  <a:pt x="478" y="35"/>
                </a:lnTo>
                <a:lnTo>
                  <a:pt x="437" y="10"/>
                </a:lnTo>
                <a:lnTo>
                  <a:pt x="388" y="0"/>
                </a:lnTo>
                <a:lnTo>
                  <a:pt x="340" y="5"/>
                </a:lnTo>
                <a:lnTo>
                  <a:pt x="298" y="30"/>
                </a:lnTo>
                <a:lnTo>
                  <a:pt x="256" y="5"/>
                </a:lnTo>
                <a:lnTo>
                  <a:pt x="208" y="0"/>
                </a:lnTo>
                <a:lnTo>
                  <a:pt x="159" y="10"/>
                </a:lnTo>
                <a:lnTo>
                  <a:pt x="118" y="35"/>
                </a:lnTo>
                <a:lnTo>
                  <a:pt x="83" y="75"/>
                </a:lnTo>
                <a:lnTo>
                  <a:pt x="55" y="75"/>
                </a:lnTo>
                <a:lnTo>
                  <a:pt x="28" y="90"/>
                </a:lnTo>
                <a:lnTo>
                  <a:pt x="7" y="115"/>
                </a:lnTo>
                <a:lnTo>
                  <a:pt x="0" y="145"/>
                </a:lnTo>
                <a:lnTo>
                  <a:pt x="7" y="180"/>
                </a:lnTo>
                <a:lnTo>
                  <a:pt x="28" y="205"/>
                </a:lnTo>
                <a:lnTo>
                  <a:pt x="55" y="220"/>
                </a:lnTo>
                <a:lnTo>
                  <a:pt x="83" y="215"/>
                </a:lnTo>
                <a:close/>
              </a:path>
            </a:pathLst>
          </a:custGeom>
          <a:solidFill>
            <a:srgbClr val="E6E6E6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23938" y="1181100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00FF"/>
                </a:solidFill>
                <a:cs typeface="Arial" panose="020B0604020202020204" pitchFamily="34" charset="0"/>
              </a:rPr>
              <a:t>Web client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491038" y="4208463"/>
            <a:ext cx="25336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server + </a:t>
            </a:r>
            <a:br>
              <a:rPr lang="en-US" altLang="ko-KR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program</a:t>
            </a: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1085850" y="2513013"/>
            <a:ext cx="673100" cy="573087"/>
            <a:chOff x="1133" y="1682"/>
            <a:chExt cx="304" cy="298"/>
          </a:xfrm>
        </p:grpSpPr>
        <p:sp>
          <p:nvSpPr>
            <p:cNvPr id="19562" name="Line 7"/>
            <p:cNvSpPr>
              <a:spLocks noChangeShapeType="1"/>
            </p:cNvSpPr>
            <p:nvPr/>
          </p:nvSpPr>
          <p:spPr bwMode="auto">
            <a:xfrm flipH="1">
              <a:off x="1142" y="1866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" name="Line 8"/>
            <p:cNvSpPr>
              <a:spLocks noChangeShapeType="1"/>
            </p:cNvSpPr>
            <p:nvPr/>
          </p:nvSpPr>
          <p:spPr bwMode="auto">
            <a:xfrm flipH="1">
              <a:off x="1143" y="1868"/>
              <a:ext cx="28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" name="Line 9"/>
            <p:cNvSpPr>
              <a:spLocks noChangeShapeType="1"/>
            </p:cNvSpPr>
            <p:nvPr/>
          </p:nvSpPr>
          <p:spPr bwMode="auto">
            <a:xfrm flipH="1">
              <a:off x="1143" y="1872"/>
              <a:ext cx="28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" name="Freeform 10"/>
            <p:cNvSpPr>
              <a:spLocks/>
            </p:cNvSpPr>
            <p:nvPr/>
          </p:nvSpPr>
          <p:spPr bwMode="auto">
            <a:xfrm>
              <a:off x="1245" y="1817"/>
              <a:ext cx="192" cy="163"/>
            </a:xfrm>
            <a:custGeom>
              <a:avLst/>
              <a:gdLst>
                <a:gd name="T0" fmla="*/ 0 w 192"/>
                <a:gd name="T1" fmla="*/ 162 h 163"/>
                <a:gd name="T2" fmla="*/ 0 w 192"/>
                <a:gd name="T3" fmla="*/ 103 h 163"/>
                <a:gd name="T4" fmla="*/ 191 w 192"/>
                <a:gd name="T5" fmla="*/ 0 h 163"/>
                <a:gd name="T6" fmla="*/ 191 w 192"/>
                <a:gd name="T7" fmla="*/ 49 h 163"/>
                <a:gd name="T8" fmla="*/ 0 w 19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3"/>
                <a:gd name="T17" fmla="*/ 192 w 19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3">
                  <a:moveTo>
                    <a:pt x="0" y="162"/>
                  </a:moveTo>
                  <a:lnTo>
                    <a:pt x="0" y="103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" name="Freeform 11"/>
            <p:cNvSpPr>
              <a:spLocks/>
            </p:cNvSpPr>
            <p:nvPr/>
          </p:nvSpPr>
          <p:spPr bwMode="auto">
            <a:xfrm>
              <a:off x="1134" y="1862"/>
              <a:ext cx="113" cy="115"/>
            </a:xfrm>
            <a:custGeom>
              <a:avLst/>
              <a:gdLst>
                <a:gd name="T0" fmla="*/ 111 w 113"/>
                <a:gd name="T1" fmla="*/ 56 h 115"/>
                <a:gd name="T2" fmla="*/ 0 w 113"/>
                <a:gd name="T3" fmla="*/ 0 h 115"/>
                <a:gd name="T4" fmla="*/ 0 w 113"/>
                <a:gd name="T5" fmla="*/ 44 h 115"/>
                <a:gd name="T6" fmla="*/ 112 w 113"/>
                <a:gd name="T7" fmla="*/ 114 h 115"/>
                <a:gd name="T8" fmla="*/ 111 w 113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5"/>
                <a:gd name="T17" fmla="*/ 113 w 113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5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4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" name="Freeform 12"/>
            <p:cNvSpPr>
              <a:spLocks/>
            </p:cNvSpPr>
            <p:nvPr/>
          </p:nvSpPr>
          <p:spPr bwMode="auto">
            <a:xfrm>
              <a:off x="1133" y="1765"/>
              <a:ext cx="303" cy="157"/>
            </a:xfrm>
            <a:custGeom>
              <a:avLst/>
              <a:gdLst>
                <a:gd name="T0" fmla="*/ 111 w 303"/>
                <a:gd name="T1" fmla="*/ 156 h 157"/>
                <a:gd name="T2" fmla="*/ 302 w 303"/>
                <a:gd name="T3" fmla="*/ 50 h 157"/>
                <a:gd name="T4" fmla="*/ 192 w 303"/>
                <a:gd name="T5" fmla="*/ 0 h 157"/>
                <a:gd name="T6" fmla="*/ 0 w 303"/>
                <a:gd name="T7" fmla="*/ 98 h 157"/>
                <a:gd name="T8" fmla="*/ 111 w 303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"/>
                <a:gd name="T16" fmla="*/ 0 h 157"/>
                <a:gd name="T17" fmla="*/ 303 w 303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" h="157">
                  <a:moveTo>
                    <a:pt x="111" y="156"/>
                  </a:moveTo>
                  <a:lnTo>
                    <a:pt x="302" y="50"/>
                  </a:lnTo>
                  <a:lnTo>
                    <a:pt x="192" y="0"/>
                  </a:lnTo>
                  <a:lnTo>
                    <a:pt x="0" y="98"/>
                  </a:lnTo>
                  <a:lnTo>
                    <a:pt x="111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8" name="Freeform 13"/>
            <p:cNvSpPr>
              <a:spLocks/>
            </p:cNvSpPr>
            <p:nvPr/>
          </p:nvSpPr>
          <p:spPr bwMode="auto">
            <a:xfrm>
              <a:off x="1144" y="1734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9" name="Freeform 14"/>
            <p:cNvSpPr>
              <a:spLocks/>
            </p:cNvSpPr>
            <p:nvPr/>
          </p:nvSpPr>
          <p:spPr bwMode="auto">
            <a:xfrm>
              <a:off x="1255" y="1701"/>
              <a:ext cx="151" cy="200"/>
            </a:xfrm>
            <a:custGeom>
              <a:avLst/>
              <a:gdLst>
                <a:gd name="T0" fmla="*/ 0 w 151"/>
                <a:gd name="T1" fmla="*/ 199 h 200"/>
                <a:gd name="T2" fmla="*/ 0 w 151"/>
                <a:gd name="T3" fmla="*/ 66 h 200"/>
                <a:gd name="T4" fmla="*/ 149 w 151"/>
                <a:gd name="T5" fmla="*/ 0 h 200"/>
                <a:gd name="T6" fmla="*/ 150 w 151"/>
                <a:gd name="T7" fmla="*/ 115 h 200"/>
                <a:gd name="T8" fmla="*/ 0 w 151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00"/>
                <a:gd name="T17" fmla="*/ 151 w 151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00">
                  <a:moveTo>
                    <a:pt x="0" y="199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150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0" name="Freeform 15"/>
            <p:cNvSpPr>
              <a:spLocks/>
            </p:cNvSpPr>
            <p:nvPr/>
          </p:nvSpPr>
          <p:spPr bwMode="auto">
            <a:xfrm>
              <a:off x="1142" y="1682"/>
              <a:ext cx="264" cy="89"/>
            </a:xfrm>
            <a:custGeom>
              <a:avLst/>
              <a:gdLst>
                <a:gd name="T0" fmla="*/ 115 w 264"/>
                <a:gd name="T1" fmla="*/ 88 h 89"/>
                <a:gd name="T2" fmla="*/ 263 w 264"/>
                <a:gd name="T3" fmla="*/ 20 h 89"/>
                <a:gd name="T4" fmla="*/ 145 w 264"/>
                <a:gd name="T5" fmla="*/ 0 h 89"/>
                <a:gd name="T6" fmla="*/ 0 w 264"/>
                <a:gd name="T7" fmla="*/ 55 h 89"/>
                <a:gd name="T8" fmla="*/ 115 w 264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89"/>
                <a:gd name="T17" fmla="*/ 264 w 264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89">
                  <a:moveTo>
                    <a:pt x="115" y="88"/>
                  </a:moveTo>
                  <a:lnTo>
                    <a:pt x="263" y="20"/>
                  </a:lnTo>
                  <a:lnTo>
                    <a:pt x="145" y="0"/>
                  </a:lnTo>
                  <a:lnTo>
                    <a:pt x="0" y="55"/>
                  </a:lnTo>
                  <a:lnTo>
                    <a:pt x="115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1" name="Freeform 16"/>
            <p:cNvSpPr>
              <a:spLocks/>
            </p:cNvSpPr>
            <p:nvPr/>
          </p:nvSpPr>
          <p:spPr bwMode="auto">
            <a:xfrm>
              <a:off x="1272" y="1724"/>
              <a:ext cx="123" cy="155"/>
            </a:xfrm>
            <a:custGeom>
              <a:avLst/>
              <a:gdLst>
                <a:gd name="T0" fmla="*/ 0 w 123"/>
                <a:gd name="T1" fmla="*/ 154 h 155"/>
                <a:gd name="T2" fmla="*/ 0 w 123"/>
                <a:gd name="T3" fmla="*/ 51 h 155"/>
                <a:gd name="T4" fmla="*/ 122 w 123"/>
                <a:gd name="T5" fmla="*/ 0 h 155"/>
                <a:gd name="T6" fmla="*/ 122 w 123"/>
                <a:gd name="T7" fmla="*/ 80 h 155"/>
                <a:gd name="T8" fmla="*/ 0 w 123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5"/>
                <a:gd name="T17" fmla="*/ 123 w 123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5">
                  <a:moveTo>
                    <a:pt x="0" y="154"/>
                  </a:moveTo>
                  <a:lnTo>
                    <a:pt x="0" y="51"/>
                  </a:lnTo>
                  <a:lnTo>
                    <a:pt x="122" y="0"/>
                  </a:lnTo>
                  <a:lnTo>
                    <a:pt x="122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9463" name="Group 17"/>
          <p:cNvGrpSpPr>
            <a:grpSpLocks/>
          </p:cNvGrpSpPr>
          <p:nvPr/>
        </p:nvGrpSpPr>
        <p:grpSpPr bwMode="auto">
          <a:xfrm>
            <a:off x="1085850" y="3343275"/>
            <a:ext cx="673100" cy="573088"/>
            <a:chOff x="1126" y="2247"/>
            <a:chExt cx="304" cy="298"/>
          </a:xfrm>
        </p:grpSpPr>
        <p:sp>
          <p:nvSpPr>
            <p:cNvPr id="19552" name="Line 18"/>
            <p:cNvSpPr>
              <a:spLocks noChangeShapeType="1"/>
            </p:cNvSpPr>
            <p:nvPr/>
          </p:nvSpPr>
          <p:spPr bwMode="auto">
            <a:xfrm flipH="1">
              <a:off x="1135" y="2431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53" name="Line 19"/>
            <p:cNvSpPr>
              <a:spLocks noChangeShapeType="1"/>
            </p:cNvSpPr>
            <p:nvPr/>
          </p:nvSpPr>
          <p:spPr bwMode="auto">
            <a:xfrm flipH="1">
              <a:off x="1136" y="2433"/>
              <a:ext cx="28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54" name="Line 20"/>
            <p:cNvSpPr>
              <a:spLocks noChangeShapeType="1"/>
            </p:cNvSpPr>
            <p:nvPr/>
          </p:nvSpPr>
          <p:spPr bwMode="auto">
            <a:xfrm flipH="1">
              <a:off x="1136" y="2437"/>
              <a:ext cx="28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55" name="Freeform 21"/>
            <p:cNvSpPr>
              <a:spLocks/>
            </p:cNvSpPr>
            <p:nvPr/>
          </p:nvSpPr>
          <p:spPr bwMode="auto">
            <a:xfrm>
              <a:off x="1238" y="2382"/>
              <a:ext cx="192" cy="163"/>
            </a:xfrm>
            <a:custGeom>
              <a:avLst/>
              <a:gdLst>
                <a:gd name="T0" fmla="*/ 0 w 192"/>
                <a:gd name="T1" fmla="*/ 162 h 163"/>
                <a:gd name="T2" fmla="*/ 0 w 192"/>
                <a:gd name="T3" fmla="*/ 103 h 163"/>
                <a:gd name="T4" fmla="*/ 191 w 192"/>
                <a:gd name="T5" fmla="*/ 0 h 163"/>
                <a:gd name="T6" fmla="*/ 191 w 192"/>
                <a:gd name="T7" fmla="*/ 49 h 163"/>
                <a:gd name="T8" fmla="*/ 0 w 19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3"/>
                <a:gd name="T17" fmla="*/ 192 w 19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3">
                  <a:moveTo>
                    <a:pt x="0" y="162"/>
                  </a:moveTo>
                  <a:lnTo>
                    <a:pt x="0" y="103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6" name="Freeform 22"/>
            <p:cNvSpPr>
              <a:spLocks/>
            </p:cNvSpPr>
            <p:nvPr/>
          </p:nvSpPr>
          <p:spPr bwMode="auto">
            <a:xfrm>
              <a:off x="1127" y="2427"/>
              <a:ext cx="113" cy="115"/>
            </a:xfrm>
            <a:custGeom>
              <a:avLst/>
              <a:gdLst>
                <a:gd name="T0" fmla="*/ 111 w 113"/>
                <a:gd name="T1" fmla="*/ 56 h 115"/>
                <a:gd name="T2" fmla="*/ 0 w 113"/>
                <a:gd name="T3" fmla="*/ 0 h 115"/>
                <a:gd name="T4" fmla="*/ 0 w 113"/>
                <a:gd name="T5" fmla="*/ 44 h 115"/>
                <a:gd name="T6" fmla="*/ 112 w 113"/>
                <a:gd name="T7" fmla="*/ 114 h 115"/>
                <a:gd name="T8" fmla="*/ 111 w 113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5"/>
                <a:gd name="T17" fmla="*/ 113 w 113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5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4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7" name="Freeform 23"/>
            <p:cNvSpPr>
              <a:spLocks/>
            </p:cNvSpPr>
            <p:nvPr/>
          </p:nvSpPr>
          <p:spPr bwMode="auto">
            <a:xfrm>
              <a:off x="1126" y="2330"/>
              <a:ext cx="303" cy="157"/>
            </a:xfrm>
            <a:custGeom>
              <a:avLst/>
              <a:gdLst>
                <a:gd name="T0" fmla="*/ 111 w 303"/>
                <a:gd name="T1" fmla="*/ 156 h 157"/>
                <a:gd name="T2" fmla="*/ 302 w 303"/>
                <a:gd name="T3" fmla="*/ 50 h 157"/>
                <a:gd name="T4" fmla="*/ 192 w 303"/>
                <a:gd name="T5" fmla="*/ 0 h 157"/>
                <a:gd name="T6" fmla="*/ 0 w 303"/>
                <a:gd name="T7" fmla="*/ 98 h 157"/>
                <a:gd name="T8" fmla="*/ 111 w 303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"/>
                <a:gd name="T16" fmla="*/ 0 h 157"/>
                <a:gd name="T17" fmla="*/ 303 w 303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" h="157">
                  <a:moveTo>
                    <a:pt x="111" y="156"/>
                  </a:moveTo>
                  <a:lnTo>
                    <a:pt x="302" y="50"/>
                  </a:lnTo>
                  <a:lnTo>
                    <a:pt x="192" y="0"/>
                  </a:lnTo>
                  <a:lnTo>
                    <a:pt x="0" y="98"/>
                  </a:lnTo>
                  <a:lnTo>
                    <a:pt x="111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8" name="Freeform 24"/>
            <p:cNvSpPr>
              <a:spLocks/>
            </p:cNvSpPr>
            <p:nvPr/>
          </p:nvSpPr>
          <p:spPr bwMode="auto">
            <a:xfrm>
              <a:off x="1137" y="2299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9" name="Freeform 25"/>
            <p:cNvSpPr>
              <a:spLocks/>
            </p:cNvSpPr>
            <p:nvPr/>
          </p:nvSpPr>
          <p:spPr bwMode="auto">
            <a:xfrm>
              <a:off x="1248" y="2266"/>
              <a:ext cx="151" cy="200"/>
            </a:xfrm>
            <a:custGeom>
              <a:avLst/>
              <a:gdLst>
                <a:gd name="T0" fmla="*/ 0 w 151"/>
                <a:gd name="T1" fmla="*/ 199 h 200"/>
                <a:gd name="T2" fmla="*/ 0 w 151"/>
                <a:gd name="T3" fmla="*/ 66 h 200"/>
                <a:gd name="T4" fmla="*/ 149 w 151"/>
                <a:gd name="T5" fmla="*/ 0 h 200"/>
                <a:gd name="T6" fmla="*/ 150 w 151"/>
                <a:gd name="T7" fmla="*/ 115 h 200"/>
                <a:gd name="T8" fmla="*/ 0 w 151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00"/>
                <a:gd name="T17" fmla="*/ 151 w 151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00">
                  <a:moveTo>
                    <a:pt x="0" y="199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150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0" name="Freeform 26"/>
            <p:cNvSpPr>
              <a:spLocks/>
            </p:cNvSpPr>
            <p:nvPr/>
          </p:nvSpPr>
          <p:spPr bwMode="auto">
            <a:xfrm>
              <a:off x="1135" y="2247"/>
              <a:ext cx="264" cy="89"/>
            </a:xfrm>
            <a:custGeom>
              <a:avLst/>
              <a:gdLst>
                <a:gd name="T0" fmla="*/ 115 w 264"/>
                <a:gd name="T1" fmla="*/ 88 h 89"/>
                <a:gd name="T2" fmla="*/ 263 w 264"/>
                <a:gd name="T3" fmla="*/ 20 h 89"/>
                <a:gd name="T4" fmla="*/ 145 w 264"/>
                <a:gd name="T5" fmla="*/ 0 h 89"/>
                <a:gd name="T6" fmla="*/ 0 w 264"/>
                <a:gd name="T7" fmla="*/ 55 h 89"/>
                <a:gd name="T8" fmla="*/ 115 w 264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89"/>
                <a:gd name="T17" fmla="*/ 264 w 264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89">
                  <a:moveTo>
                    <a:pt x="115" y="88"/>
                  </a:moveTo>
                  <a:lnTo>
                    <a:pt x="263" y="20"/>
                  </a:lnTo>
                  <a:lnTo>
                    <a:pt x="145" y="0"/>
                  </a:lnTo>
                  <a:lnTo>
                    <a:pt x="0" y="55"/>
                  </a:lnTo>
                  <a:lnTo>
                    <a:pt x="115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1" name="Freeform 27"/>
            <p:cNvSpPr>
              <a:spLocks/>
            </p:cNvSpPr>
            <p:nvPr/>
          </p:nvSpPr>
          <p:spPr bwMode="auto">
            <a:xfrm>
              <a:off x="1265" y="2289"/>
              <a:ext cx="123" cy="155"/>
            </a:xfrm>
            <a:custGeom>
              <a:avLst/>
              <a:gdLst>
                <a:gd name="T0" fmla="*/ 0 w 123"/>
                <a:gd name="T1" fmla="*/ 154 h 155"/>
                <a:gd name="T2" fmla="*/ 0 w 123"/>
                <a:gd name="T3" fmla="*/ 51 h 155"/>
                <a:gd name="T4" fmla="*/ 122 w 123"/>
                <a:gd name="T5" fmla="*/ 0 h 155"/>
                <a:gd name="T6" fmla="*/ 122 w 123"/>
                <a:gd name="T7" fmla="*/ 80 h 155"/>
                <a:gd name="T8" fmla="*/ 0 w 123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5"/>
                <a:gd name="T17" fmla="*/ 123 w 123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5">
                  <a:moveTo>
                    <a:pt x="0" y="154"/>
                  </a:moveTo>
                  <a:lnTo>
                    <a:pt x="0" y="51"/>
                  </a:lnTo>
                  <a:lnTo>
                    <a:pt x="122" y="0"/>
                  </a:lnTo>
                  <a:lnTo>
                    <a:pt x="122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9464" name="Group 28"/>
          <p:cNvGrpSpPr>
            <a:grpSpLocks/>
          </p:cNvGrpSpPr>
          <p:nvPr/>
        </p:nvGrpSpPr>
        <p:grpSpPr bwMode="auto">
          <a:xfrm>
            <a:off x="1085850" y="4175125"/>
            <a:ext cx="668338" cy="573088"/>
            <a:chOff x="1139" y="2774"/>
            <a:chExt cx="302" cy="298"/>
          </a:xfrm>
        </p:grpSpPr>
        <p:sp>
          <p:nvSpPr>
            <p:cNvPr id="19542" name="Line 29"/>
            <p:cNvSpPr>
              <a:spLocks noChangeShapeType="1"/>
            </p:cNvSpPr>
            <p:nvPr/>
          </p:nvSpPr>
          <p:spPr bwMode="auto">
            <a:xfrm flipH="1">
              <a:off x="1148" y="2958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43" name="Line 30"/>
            <p:cNvSpPr>
              <a:spLocks noChangeShapeType="1"/>
            </p:cNvSpPr>
            <p:nvPr/>
          </p:nvSpPr>
          <p:spPr bwMode="auto">
            <a:xfrm flipH="1">
              <a:off x="1149" y="2960"/>
              <a:ext cx="27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44" name="Line 31"/>
            <p:cNvSpPr>
              <a:spLocks noChangeShapeType="1"/>
            </p:cNvSpPr>
            <p:nvPr/>
          </p:nvSpPr>
          <p:spPr bwMode="auto">
            <a:xfrm flipH="1">
              <a:off x="1149" y="2964"/>
              <a:ext cx="27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45" name="Freeform 32"/>
            <p:cNvSpPr>
              <a:spLocks/>
            </p:cNvSpPr>
            <p:nvPr/>
          </p:nvSpPr>
          <p:spPr bwMode="auto">
            <a:xfrm>
              <a:off x="1250" y="2909"/>
              <a:ext cx="191" cy="163"/>
            </a:xfrm>
            <a:custGeom>
              <a:avLst/>
              <a:gdLst>
                <a:gd name="T0" fmla="*/ 0 w 191"/>
                <a:gd name="T1" fmla="*/ 162 h 163"/>
                <a:gd name="T2" fmla="*/ 0 w 191"/>
                <a:gd name="T3" fmla="*/ 103 h 163"/>
                <a:gd name="T4" fmla="*/ 190 w 191"/>
                <a:gd name="T5" fmla="*/ 0 h 163"/>
                <a:gd name="T6" fmla="*/ 190 w 191"/>
                <a:gd name="T7" fmla="*/ 49 h 163"/>
                <a:gd name="T8" fmla="*/ 0 w 19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63"/>
                <a:gd name="T17" fmla="*/ 191 w 19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63">
                  <a:moveTo>
                    <a:pt x="0" y="162"/>
                  </a:moveTo>
                  <a:lnTo>
                    <a:pt x="0" y="103"/>
                  </a:lnTo>
                  <a:lnTo>
                    <a:pt x="190" y="0"/>
                  </a:lnTo>
                  <a:lnTo>
                    <a:pt x="190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6" name="Freeform 33"/>
            <p:cNvSpPr>
              <a:spLocks/>
            </p:cNvSpPr>
            <p:nvPr/>
          </p:nvSpPr>
          <p:spPr bwMode="auto">
            <a:xfrm>
              <a:off x="1140" y="2954"/>
              <a:ext cx="112" cy="115"/>
            </a:xfrm>
            <a:custGeom>
              <a:avLst/>
              <a:gdLst>
                <a:gd name="T0" fmla="*/ 110 w 112"/>
                <a:gd name="T1" fmla="*/ 56 h 115"/>
                <a:gd name="T2" fmla="*/ 0 w 112"/>
                <a:gd name="T3" fmla="*/ 0 h 115"/>
                <a:gd name="T4" fmla="*/ 0 w 112"/>
                <a:gd name="T5" fmla="*/ 44 h 115"/>
                <a:gd name="T6" fmla="*/ 111 w 112"/>
                <a:gd name="T7" fmla="*/ 114 h 115"/>
                <a:gd name="T8" fmla="*/ 110 w 112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5"/>
                <a:gd name="T17" fmla="*/ 112 w 112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5">
                  <a:moveTo>
                    <a:pt x="110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1" y="114"/>
                  </a:lnTo>
                  <a:lnTo>
                    <a:pt x="110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7" name="Freeform 34"/>
            <p:cNvSpPr>
              <a:spLocks/>
            </p:cNvSpPr>
            <p:nvPr/>
          </p:nvSpPr>
          <p:spPr bwMode="auto">
            <a:xfrm>
              <a:off x="1139" y="2857"/>
              <a:ext cx="301" cy="157"/>
            </a:xfrm>
            <a:custGeom>
              <a:avLst/>
              <a:gdLst>
                <a:gd name="T0" fmla="*/ 110 w 301"/>
                <a:gd name="T1" fmla="*/ 156 h 157"/>
                <a:gd name="T2" fmla="*/ 300 w 301"/>
                <a:gd name="T3" fmla="*/ 50 h 157"/>
                <a:gd name="T4" fmla="*/ 191 w 301"/>
                <a:gd name="T5" fmla="*/ 0 h 157"/>
                <a:gd name="T6" fmla="*/ 0 w 301"/>
                <a:gd name="T7" fmla="*/ 98 h 157"/>
                <a:gd name="T8" fmla="*/ 110 w 301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1"/>
                <a:gd name="T16" fmla="*/ 0 h 157"/>
                <a:gd name="T17" fmla="*/ 301 w 301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1" h="157">
                  <a:moveTo>
                    <a:pt x="110" y="156"/>
                  </a:moveTo>
                  <a:lnTo>
                    <a:pt x="300" y="50"/>
                  </a:lnTo>
                  <a:lnTo>
                    <a:pt x="191" y="0"/>
                  </a:lnTo>
                  <a:lnTo>
                    <a:pt x="0" y="98"/>
                  </a:lnTo>
                  <a:lnTo>
                    <a:pt x="110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8" name="Freeform 35"/>
            <p:cNvSpPr>
              <a:spLocks/>
            </p:cNvSpPr>
            <p:nvPr/>
          </p:nvSpPr>
          <p:spPr bwMode="auto">
            <a:xfrm>
              <a:off x="1150" y="2826"/>
              <a:ext cx="120" cy="167"/>
            </a:xfrm>
            <a:custGeom>
              <a:avLst/>
              <a:gdLst>
                <a:gd name="T0" fmla="*/ 119 w 120"/>
                <a:gd name="T1" fmla="*/ 32 h 167"/>
                <a:gd name="T2" fmla="*/ 0 w 120"/>
                <a:gd name="T3" fmla="*/ 0 h 167"/>
                <a:gd name="T4" fmla="*/ 0 w 120"/>
                <a:gd name="T5" fmla="*/ 108 h 167"/>
                <a:gd name="T6" fmla="*/ 109 w 120"/>
                <a:gd name="T7" fmla="*/ 166 h 167"/>
                <a:gd name="T8" fmla="*/ 119 w 120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67"/>
                <a:gd name="T17" fmla="*/ 120 w 120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67">
                  <a:moveTo>
                    <a:pt x="119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09" y="166"/>
                  </a:lnTo>
                  <a:lnTo>
                    <a:pt x="119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9" name="Freeform 36"/>
            <p:cNvSpPr>
              <a:spLocks/>
            </p:cNvSpPr>
            <p:nvPr/>
          </p:nvSpPr>
          <p:spPr bwMode="auto">
            <a:xfrm>
              <a:off x="1261" y="2793"/>
              <a:ext cx="149" cy="200"/>
            </a:xfrm>
            <a:custGeom>
              <a:avLst/>
              <a:gdLst>
                <a:gd name="T0" fmla="*/ 0 w 149"/>
                <a:gd name="T1" fmla="*/ 199 h 200"/>
                <a:gd name="T2" fmla="*/ 0 w 149"/>
                <a:gd name="T3" fmla="*/ 66 h 200"/>
                <a:gd name="T4" fmla="*/ 147 w 149"/>
                <a:gd name="T5" fmla="*/ 0 h 200"/>
                <a:gd name="T6" fmla="*/ 148 w 149"/>
                <a:gd name="T7" fmla="*/ 115 h 200"/>
                <a:gd name="T8" fmla="*/ 0 w 149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200"/>
                <a:gd name="T17" fmla="*/ 149 w 149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200">
                  <a:moveTo>
                    <a:pt x="0" y="199"/>
                  </a:moveTo>
                  <a:lnTo>
                    <a:pt x="0" y="66"/>
                  </a:lnTo>
                  <a:lnTo>
                    <a:pt x="147" y="0"/>
                  </a:lnTo>
                  <a:lnTo>
                    <a:pt x="148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0" name="Freeform 37"/>
            <p:cNvSpPr>
              <a:spLocks/>
            </p:cNvSpPr>
            <p:nvPr/>
          </p:nvSpPr>
          <p:spPr bwMode="auto">
            <a:xfrm>
              <a:off x="1148" y="2774"/>
              <a:ext cx="262" cy="89"/>
            </a:xfrm>
            <a:custGeom>
              <a:avLst/>
              <a:gdLst>
                <a:gd name="T0" fmla="*/ 114 w 262"/>
                <a:gd name="T1" fmla="*/ 88 h 89"/>
                <a:gd name="T2" fmla="*/ 261 w 262"/>
                <a:gd name="T3" fmla="*/ 20 h 89"/>
                <a:gd name="T4" fmla="*/ 144 w 262"/>
                <a:gd name="T5" fmla="*/ 0 h 89"/>
                <a:gd name="T6" fmla="*/ 0 w 262"/>
                <a:gd name="T7" fmla="*/ 55 h 89"/>
                <a:gd name="T8" fmla="*/ 114 w 262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89"/>
                <a:gd name="T17" fmla="*/ 262 w 262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89">
                  <a:moveTo>
                    <a:pt x="114" y="88"/>
                  </a:moveTo>
                  <a:lnTo>
                    <a:pt x="261" y="20"/>
                  </a:lnTo>
                  <a:lnTo>
                    <a:pt x="144" y="0"/>
                  </a:lnTo>
                  <a:lnTo>
                    <a:pt x="0" y="55"/>
                  </a:lnTo>
                  <a:lnTo>
                    <a:pt x="114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1" name="Freeform 38"/>
            <p:cNvSpPr>
              <a:spLocks/>
            </p:cNvSpPr>
            <p:nvPr/>
          </p:nvSpPr>
          <p:spPr bwMode="auto">
            <a:xfrm>
              <a:off x="1277" y="2816"/>
              <a:ext cx="122" cy="155"/>
            </a:xfrm>
            <a:custGeom>
              <a:avLst/>
              <a:gdLst>
                <a:gd name="T0" fmla="*/ 0 w 122"/>
                <a:gd name="T1" fmla="*/ 154 h 155"/>
                <a:gd name="T2" fmla="*/ 0 w 122"/>
                <a:gd name="T3" fmla="*/ 51 h 155"/>
                <a:gd name="T4" fmla="*/ 121 w 122"/>
                <a:gd name="T5" fmla="*/ 0 h 155"/>
                <a:gd name="T6" fmla="*/ 121 w 122"/>
                <a:gd name="T7" fmla="*/ 80 h 155"/>
                <a:gd name="T8" fmla="*/ 0 w 122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155"/>
                <a:gd name="T17" fmla="*/ 122 w 122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155">
                  <a:moveTo>
                    <a:pt x="0" y="154"/>
                  </a:moveTo>
                  <a:lnTo>
                    <a:pt x="0" y="51"/>
                  </a:lnTo>
                  <a:lnTo>
                    <a:pt x="121" y="0"/>
                  </a:lnTo>
                  <a:lnTo>
                    <a:pt x="121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9465" name="Group 39"/>
          <p:cNvGrpSpPr>
            <a:grpSpLocks/>
          </p:cNvGrpSpPr>
          <p:nvPr/>
        </p:nvGrpSpPr>
        <p:grpSpPr bwMode="auto">
          <a:xfrm>
            <a:off x="1085850" y="1773238"/>
            <a:ext cx="668338" cy="577850"/>
            <a:chOff x="1150" y="1144"/>
            <a:chExt cx="302" cy="300"/>
          </a:xfrm>
        </p:grpSpPr>
        <p:sp>
          <p:nvSpPr>
            <p:cNvPr id="19532" name="Line 40"/>
            <p:cNvSpPr>
              <a:spLocks noChangeShapeType="1"/>
            </p:cNvSpPr>
            <p:nvPr/>
          </p:nvSpPr>
          <p:spPr bwMode="auto">
            <a:xfrm flipH="1">
              <a:off x="1158" y="1331"/>
              <a:ext cx="25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33" name="Line 41"/>
            <p:cNvSpPr>
              <a:spLocks noChangeShapeType="1"/>
            </p:cNvSpPr>
            <p:nvPr/>
          </p:nvSpPr>
          <p:spPr bwMode="auto">
            <a:xfrm flipH="1">
              <a:off x="1159" y="1333"/>
              <a:ext cx="27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34" name="Line 42"/>
            <p:cNvSpPr>
              <a:spLocks noChangeShapeType="1"/>
            </p:cNvSpPr>
            <p:nvPr/>
          </p:nvSpPr>
          <p:spPr bwMode="auto">
            <a:xfrm flipH="1">
              <a:off x="1159" y="1338"/>
              <a:ext cx="27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35" name="Freeform 43"/>
            <p:cNvSpPr>
              <a:spLocks/>
            </p:cNvSpPr>
            <p:nvPr/>
          </p:nvSpPr>
          <p:spPr bwMode="auto">
            <a:xfrm>
              <a:off x="1261" y="1280"/>
              <a:ext cx="191" cy="164"/>
            </a:xfrm>
            <a:custGeom>
              <a:avLst/>
              <a:gdLst>
                <a:gd name="T0" fmla="*/ 0 w 191"/>
                <a:gd name="T1" fmla="*/ 163 h 164"/>
                <a:gd name="T2" fmla="*/ 0 w 191"/>
                <a:gd name="T3" fmla="*/ 104 h 164"/>
                <a:gd name="T4" fmla="*/ 190 w 191"/>
                <a:gd name="T5" fmla="*/ 0 h 164"/>
                <a:gd name="T6" fmla="*/ 190 w 191"/>
                <a:gd name="T7" fmla="*/ 49 h 164"/>
                <a:gd name="T8" fmla="*/ 0 w 191"/>
                <a:gd name="T9" fmla="*/ 163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64"/>
                <a:gd name="T17" fmla="*/ 191 w 191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64">
                  <a:moveTo>
                    <a:pt x="0" y="163"/>
                  </a:moveTo>
                  <a:lnTo>
                    <a:pt x="0" y="104"/>
                  </a:lnTo>
                  <a:lnTo>
                    <a:pt x="190" y="0"/>
                  </a:lnTo>
                  <a:lnTo>
                    <a:pt x="190" y="49"/>
                  </a:lnTo>
                  <a:lnTo>
                    <a:pt x="0" y="163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6" name="Freeform 44"/>
            <p:cNvSpPr>
              <a:spLocks/>
            </p:cNvSpPr>
            <p:nvPr/>
          </p:nvSpPr>
          <p:spPr bwMode="auto">
            <a:xfrm>
              <a:off x="1150" y="1330"/>
              <a:ext cx="112" cy="113"/>
            </a:xfrm>
            <a:custGeom>
              <a:avLst/>
              <a:gdLst>
                <a:gd name="T0" fmla="*/ 110 w 112"/>
                <a:gd name="T1" fmla="*/ 55 h 113"/>
                <a:gd name="T2" fmla="*/ 0 w 112"/>
                <a:gd name="T3" fmla="*/ 0 h 113"/>
                <a:gd name="T4" fmla="*/ 0 w 112"/>
                <a:gd name="T5" fmla="*/ 43 h 113"/>
                <a:gd name="T6" fmla="*/ 111 w 112"/>
                <a:gd name="T7" fmla="*/ 112 h 113"/>
                <a:gd name="T8" fmla="*/ 110 w 112"/>
                <a:gd name="T9" fmla="*/ 55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3"/>
                <a:gd name="T17" fmla="*/ 112 w 11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3">
                  <a:moveTo>
                    <a:pt x="110" y="55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111" y="112"/>
                  </a:lnTo>
                  <a:lnTo>
                    <a:pt x="110" y="55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7" name="Freeform 45"/>
            <p:cNvSpPr>
              <a:spLocks/>
            </p:cNvSpPr>
            <p:nvPr/>
          </p:nvSpPr>
          <p:spPr bwMode="auto">
            <a:xfrm>
              <a:off x="1150" y="1230"/>
              <a:ext cx="302" cy="158"/>
            </a:xfrm>
            <a:custGeom>
              <a:avLst/>
              <a:gdLst>
                <a:gd name="T0" fmla="*/ 110 w 302"/>
                <a:gd name="T1" fmla="*/ 157 h 158"/>
                <a:gd name="T2" fmla="*/ 301 w 302"/>
                <a:gd name="T3" fmla="*/ 51 h 158"/>
                <a:gd name="T4" fmla="*/ 192 w 302"/>
                <a:gd name="T5" fmla="*/ 0 h 158"/>
                <a:gd name="T6" fmla="*/ 0 w 302"/>
                <a:gd name="T7" fmla="*/ 99 h 158"/>
                <a:gd name="T8" fmla="*/ 110 w 302"/>
                <a:gd name="T9" fmla="*/ 157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158"/>
                <a:gd name="T17" fmla="*/ 302 w 30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158">
                  <a:moveTo>
                    <a:pt x="110" y="157"/>
                  </a:moveTo>
                  <a:lnTo>
                    <a:pt x="301" y="51"/>
                  </a:lnTo>
                  <a:lnTo>
                    <a:pt x="192" y="0"/>
                  </a:lnTo>
                  <a:lnTo>
                    <a:pt x="0" y="99"/>
                  </a:lnTo>
                  <a:lnTo>
                    <a:pt x="110" y="157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8" name="Freeform 46"/>
            <p:cNvSpPr>
              <a:spLocks/>
            </p:cNvSpPr>
            <p:nvPr/>
          </p:nvSpPr>
          <p:spPr bwMode="auto">
            <a:xfrm>
              <a:off x="1160" y="1199"/>
              <a:ext cx="120" cy="167"/>
            </a:xfrm>
            <a:custGeom>
              <a:avLst/>
              <a:gdLst>
                <a:gd name="T0" fmla="*/ 119 w 120"/>
                <a:gd name="T1" fmla="*/ 32 h 167"/>
                <a:gd name="T2" fmla="*/ 0 w 120"/>
                <a:gd name="T3" fmla="*/ 0 h 167"/>
                <a:gd name="T4" fmla="*/ 0 w 120"/>
                <a:gd name="T5" fmla="*/ 108 h 167"/>
                <a:gd name="T6" fmla="*/ 109 w 120"/>
                <a:gd name="T7" fmla="*/ 166 h 167"/>
                <a:gd name="T8" fmla="*/ 119 w 120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67"/>
                <a:gd name="T17" fmla="*/ 120 w 120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67">
                  <a:moveTo>
                    <a:pt x="119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09" y="166"/>
                  </a:lnTo>
                  <a:lnTo>
                    <a:pt x="119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9" name="Freeform 47"/>
            <p:cNvSpPr>
              <a:spLocks/>
            </p:cNvSpPr>
            <p:nvPr/>
          </p:nvSpPr>
          <p:spPr bwMode="auto">
            <a:xfrm>
              <a:off x="1272" y="1168"/>
              <a:ext cx="150" cy="200"/>
            </a:xfrm>
            <a:custGeom>
              <a:avLst/>
              <a:gdLst>
                <a:gd name="T0" fmla="*/ 0 w 150"/>
                <a:gd name="T1" fmla="*/ 199 h 200"/>
                <a:gd name="T2" fmla="*/ 0 w 150"/>
                <a:gd name="T3" fmla="*/ 66 h 200"/>
                <a:gd name="T4" fmla="*/ 148 w 150"/>
                <a:gd name="T5" fmla="*/ 0 h 200"/>
                <a:gd name="T6" fmla="*/ 149 w 150"/>
                <a:gd name="T7" fmla="*/ 114 h 200"/>
                <a:gd name="T8" fmla="*/ 0 w 150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00"/>
                <a:gd name="T17" fmla="*/ 150 w 150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00">
                  <a:moveTo>
                    <a:pt x="0" y="199"/>
                  </a:moveTo>
                  <a:lnTo>
                    <a:pt x="0" y="66"/>
                  </a:lnTo>
                  <a:lnTo>
                    <a:pt x="148" y="0"/>
                  </a:lnTo>
                  <a:lnTo>
                    <a:pt x="149" y="114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0" name="Freeform 48"/>
            <p:cNvSpPr>
              <a:spLocks/>
            </p:cNvSpPr>
            <p:nvPr/>
          </p:nvSpPr>
          <p:spPr bwMode="auto">
            <a:xfrm>
              <a:off x="1159" y="1144"/>
              <a:ext cx="263" cy="90"/>
            </a:xfrm>
            <a:custGeom>
              <a:avLst/>
              <a:gdLst>
                <a:gd name="T0" fmla="*/ 114 w 263"/>
                <a:gd name="T1" fmla="*/ 89 h 90"/>
                <a:gd name="T2" fmla="*/ 262 w 263"/>
                <a:gd name="T3" fmla="*/ 21 h 90"/>
                <a:gd name="T4" fmla="*/ 144 w 263"/>
                <a:gd name="T5" fmla="*/ 0 h 90"/>
                <a:gd name="T6" fmla="*/ 0 w 263"/>
                <a:gd name="T7" fmla="*/ 56 h 90"/>
                <a:gd name="T8" fmla="*/ 114 w 263"/>
                <a:gd name="T9" fmla="*/ 89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90"/>
                <a:gd name="T17" fmla="*/ 263 w 263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90">
                  <a:moveTo>
                    <a:pt x="114" y="89"/>
                  </a:moveTo>
                  <a:lnTo>
                    <a:pt x="262" y="21"/>
                  </a:lnTo>
                  <a:lnTo>
                    <a:pt x="144" y="0"/>
                  </a:lnTo>
                  <a:lnTo>
                    <a:pt x="0" y="56"/>
                  </a:lnTo>
                  <a:lnTo>
                    <a:pt x="114" y="89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1" name="Freeform 49"/>
            <p:cNvSpPr>
              <a:spLocks/>
            </p:cNvSpPr>
            <p:nvPr/>
          </p:nvSpPr>
          <p:spPr bwMode="auto">
            <a:xfrm>
              <a:off x="1286" y="1190"/>
              <a:ext cx="123" cy="156"/>
            </a:xfrm>
            <a:custGeom>
              <a:avLst/>
              <a:gdLst>
                <a:gd name="T0" fmla="*/ 0 w 123"/>
                <a:gd name="T1" fmla="*/ 155 h 156"/>
                <a:gd name="T2" fmla="*/ 0 w 123"/>
                <a:gd name="T3" fmla="*/ 52 h 156"/>
                <a:gd name="T4" fmla="*/ 122 w 123"/>
                <a:gd name="T5" fmla="*/ 0 h 156"/>
                <a:gd name="T6" fmla="*/ 122 w 123"/>
                <a:gd name="T7" fmla="*/ 81 h 156"/>
                <a:gd name="T8" fmla="*/ 0 w 123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6"/>
                <a:gd name="T17" fmla="*/ 123 w 123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6">
                  <a:moveTo>
                    <a:pt x="0" y="155"/>
                  </a:moveTo>
                  <a:lnTo>
                    <a:pt x="0" y="52"/>
                  </a:lnTo>
                  <a:lnTo>
                    <a:pt x="122" y="0"/>
                  </a:lnTo>
                  <a:lnTo>
                    <a:pt x="122" y="81"/>
                  </a:lnTo>
                  <a:lnTo>
                    <a:pt x="0" y="155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9466" name="Group 50"/>
          <p:cNvGrpSpPr>
            <a:grpSpLocks/>
          </p:cNvGrpSpPr>
          <p:nvPr/>
        </p:nvGrpSpPr>
        <p:grpSpPr bwMode="auto">
          <a:xfrm>
            <a:off x="1085850" y="5099050"/>
            <a:ext cx="673100" cy="577850"/>
            <a:chOff x="1135" y="3321"/>
            <a:chExt cx="304" cy="301"/>
          </a:xfrm>
        </p:grpSpPr>
        <p:sp>
          <p:nvSpPr>
            <p:cNvPr id="19522" name="Line 51"/>
            <p:cNvSpPr>
              <a:spLocks noChangeShapeType="1"/>
            </p:cNvSpPr>
            <p:nvPr/>
          </p:nvSpPr>
          <p:spPr bwMode="auto">
            <a:xfrm flipH="1">
              <a:off x="1143" y="3508"/>
              <a:ext cx="25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23" name="Line 52"/>
            <p:cNvSpPr>
              <a:spLocks noChangeShapeType="1"/>
            </p:cNvSpPr>
            <p:nvPr/>
          </p:nvSpPr>
          <p:spPr bwMode="auto">
            <a:xfrm flipH="1">
              <a:off x="1144" y="3510"/>
              <a:ext cx="28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24" name="Line 53"/>
            <p:cNvSpPr>
              <a:spLocks noChangeShapeType="1"/>
            </p:cNvSpPr>
            <p:nvPr/>
          </p:nvSpPr>
          <p:spPr bwMode="auto">
            <a:xfrm flipH="1">
              <a:off x="1144" y="3516"/>
              <a:ext cx="28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25" name="Freeform 54"/>
            <p:cNvSpPr>
              <a:spLocks/>
            </p:cNvSpPr>
            <p:nvPr/>
          </p:nvSpPr>
          <p:spPr bwMode="auto">
            <a:xfrm>
              <a:off x="1247" y="3457"/>
              <a:ext cx="192" cy="165"/>
            </a:xfrm>
            <a:custGeom>
              <a:avLst/>
              <a:gdLst>
                <a:gd name="T0" fmla="*/ 0 w 192"/>
                <a:gd name="T1" fmla="*/ 164 h 165"/>
                <a:gd name="T2" fmla="*/ 0 w 192"/>
                <a:gd name="T3" fmla="*/ 105 h 165"/>
                <a:gd name="T4" fmla="*/ 191 w 192"/>
                <a:gd name="T5" fmla="*/ 0 h 165"/>
                <a:gd name="T6" fmla="*/ 191 w 192"/>
                <a:gd name="T7" fmla="*/ 49 h 165"/>
                <a:gd name="T8" fmla="*/ 0 w 192"/>
                <a:gd name="T9" fmla="*/ 164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5"/>
                <a:gd name="T17" fmla="*/ 192 w 192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5">
                  <a:moveTo>
                    <a:pt x="0" y="164"/>
                  </a:moveTo>
                  <a:lnTo>
                    <a:pt x="0" y="105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4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6" name="Freeform 55"/>
            <p:cNvSpPr>
              <a:spLocks/>
            </p:cNvSpPr>
            <p:nvPr/>
          </p:nvSpPr>
          <p:spPr bwMode="auto">
            <a:xfrm>
              <a:off x="1135" y="3507"/>
              <a:ext cx="113" cy="114"/>
            </a:xfrm>
            <a:custGeom>
              <a:avLst/>
              <a:gdLst>
                <a:gd name="T0" fmla="*/ 111 w 113"/>
                <a:gd name="T1" fmla="*/ 56 h 114"/>
                <a:gd name="T2" fmla="*/ 0 w 113"/>
                <a:gd name="T3" fmla="*/ 0 h 114"/>
                <a:gd name="T4" fmla="*/ 0 w 113"/>
                <a:gd name="T5" fmla="*/ 44 h 114"/>
                <a:gd name="T6" fmla="*/ 112 w 113"/>
                <a:gd name="T7" fmla="*/ 113 h 114"/>
                <a:gd name="T8" fmla="*/ 111 w 113"/>
                <a:gd name="T9" fmla="*/ 56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4"/>
                <a:gd name="T17" fmla="*/ 113 w 113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4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3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7" name="Freeform 56"/>
            <p:cNvSpPr>
              <a:spLocks/>
            </p:cNvSpPr>
            <p:nvPr/>
          </p:nvSpPr>
          <p:spPr bwMode="auto">
            <a:xfrm>
              <a:off x="1135" y="3407"/>
              <a:ext cx="304" cy="159"/>
            </a:xfrm>
            <a:custGeom>
              <a:avLst/>
              <a:gdLst>
                <a:gd name="T0" fmla="*/ 111 w 304"/>
                <a:gd name="T1" fmla="*/ 158 h 159"/>
                <a:gd name="T2" fmla="*/ 303 w 304"/>
                <a:gd name="T3" fmla="*/ 51 h 159"/>
                <a:gd name="T4" fmla="*/ 193 w 304"/>
                <a:gd name="T5" fmla="*/ 0 h 159"/>
                <a:gd name="T6" fmla="*/ 0 w 304"/>
                <a:gd name="T7" fmla="*/ 99 h 159"/>
                <a:gd name="T8" fmla="*/ 111 w 304"/>
                <a:gd name="T9" fmla="*/ 158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159"/>
                <a:gd name="T17" fmla="*/ 304 w 304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159">
                  <a:moveTo>
                    <a:pt x="111" y="158"/>
                  </a:moveTo>
                  <a:lnTo>
                    <a:pt x="303" y="51"/>
                  </a:lnTo>
                  <a:lnTo>
                    <a:pt x="193" y="0"/>
                  </a:lnTo>
                  <a:lnTo>
                    <a:pt x="0" y="99"/>
                  </a:lnTo>
                  <a:lnTo>
                    <a:pt x="111" y="158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8" name="Freeform 57"/>
            <p:cNvSpPr>
              <a:spLocks/>
            </p:cNvSpPr>
            <p:nvPr/>
          </p:nvSpPr>
          <p:spPr bwMode="auto">
            <a:xfrm>
              <a:off x="1145" y="3377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9" name="Freeform 58"/>
            <p:cNvSpPr>
              <a:spLocks/>
            </p:cNvSpPr>
            <p:nvPr/>
          </p:nvSpPr>
          <p:spPr bwMode="auto">
            <a:xfrm>
              <a:off x="1257" y="3345"/>
              <a:ext cx="152" cy="201"/>
            </a:xfrm>
            <a:custGeom>
              <a:avLst/>
              <a:gdLst>
                <a:gd name="T0" fmla="*/ 0 w 152"/>
                <a:gd name="T1" fmla="*/ 200 h 201"/>
                <a:gd name="T2" fmla="*/ 0 w 152"/>
                <a:gd name="T3" fmla="*/ 67 h 201"/>
                <a:gd name="T4" fmla="*/ 150 w 152"/>
                <a:gd name="T5" fmla="*/ 0 h 201"/>
                <a:gd name="T6" fmla="*/ 151 w 152"/>
                <a:gd name="T7" fmla="*/ 115 h 201"/>
                <a:gd name="T8" fmla="*/ 0 w 152"/>
                <a:gd name="T9" fmla="*/ 20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01"/>
                <a:gd name="T17" fmla="*/ 152 w 15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01">
                  <a:moveTo>
                    <a:pt x="0" y="200"/>
                  </a:moveTo>
                  <a:lnTo>
                    <a:pt x="0" y="67"/>
                  </a:lnTo>
                  <a:lnTo>
                    <a:pt x="150" y="0"/>
                  </a:lnTo>
                  <a:lnTo>
                    <a:pt x="151" y="115"/>
                  </a:lnTo>
                  <a:lnTo>
                    <a:pt x="0" y="200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0" name="Freeform 59"/>
            <p:cNvSpPr>
              <a:spLocks/>
            </p:cNvSpPr>
            <p:nvPr/>
          </p:nvSpPr>
          <p:spPr bwMode="auto">
            <a:xfrm>
              <a:off x="1144" y="3321"/>
              <a:ext cx="265" cy="90"/>
            </a:xfrm>
            <a:custGeom>
              <a:avLst/>
              <a:gdLst>
                <a:gd name="T0" fmla="*/ 115 w 265"/>
                <a:gd name="T1" fmla="*/ 89 h 90"/>
                <a:gd name="T2" fmla="*/ 264 w 265"/>
                <a:gd name="T3" fmla="*/ 21 h 90"/>
                <a:gd name="T4" fmla="*/ 145 w 265"/>
                <a:gd name="T5" fmla="*/ 0 h 90"/>
                <a:gd name="T6" fmla="*/ 0 w 265"/>
                <a:gd name="T7" fmla="*/ 56 h 90"/>
                <a:gd name="T8" fmla="*/ 115 w 265"/>
                <a:gd name="T9" fmla="*/ 89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90"/>
                <a:gd name="T17" fmla="*/ 265 w 265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90">
                  <a:moveTo>
                    <a:pt x="115" y="89"/>
                  </a:moveTo>
                  <a:lnTo>
                    <a:pt x="264" y="21"/>
                  </a:lnTo>
                  <a:lnTo>
                    <a:pt x="145" y="0"/>
                  </a:lnTo>
                  <a:lnTo>
                    <a:pt x="0" y="56"/>
                  </a:lnTo>
                  <a:lnTo>
                    <a:pt x="115" y="89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1" name="Freeform 60"/>
            <p:cNvSpPr>
              <a:spLocks/>
            </p:cNvSpPr>
            <p:nvPr/>
          </p:nvSpPr>
          <p:spPr bwMode="auto">
            <a:xfrm>
              <a:off x="1271" y="3367"/>
              <a:ext cx="125" cy="157"/>
            </a:xfrm>
            <a:custGeom>
              <a:avLst/>
              <a:gdLst>
                <a:gd name="T0" fmla="*/ 0 w 125"/>
                <a:gd name="T1" fmla="*/ 156 h 157"/>
                <a:gd name="T2" fmla="*/ 0 w 125"/>
                <a:gd name="T3" fmla="*/ 52 h 157"/>
                <a:gd name="T4" fmla="*/ 124 w 125"/>
                <a:gd name="T5" fmla="*/ 0 h 157"/>
                <a:gd name="T6" fmla="*/ 124 w 125"/>
                <a:gd name="T7" fmla="*/ 82 h 157"/>
                <a:gd name="T8" fmla="*/ 0 w 125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157"/>
                <a:gd name="T17" fmla="*/ 125 w 125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157">
                  <a:moveTo>
                    <a:pt x="0" y="156"/>
                  </a:moveTo>
                  <a:lnTo>
                    <a:pt x="0" y="52"/>
                  </a:lnTo>
                  <a:lnTo>
                    <a:pt x="124" y="0"/>
                  </a:lnTo>
                  <a:lnTo>
                    <a:pt x="124" y="82"/>
                  </a:lnTo>
                  <a:lnTo>
                    <a:pt x="0" y="156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67" name="Rectangle 61"/>
          <p:cNvSpPr>
            <a:spLocks noChangeArrowheads="1"/>
          </p:cNvSpPr>
          <p:nvPr/>
        </p:nvSpPr>
        <p:spPr bwMode="auto">
          <a:xfrm>
            <a:off x="595313" y="1589088"/>
            <a:ext cx="2200275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9468" name="Line 62"/>
          <p:cNvSpPr>
            <a:spLocks noChangeShapeType="1"/>
          </p:cNvSpPr>
          <p:nvPr/>
        </p:nvSpPr>
        <p:spPr bwMode="auto">
          <a:xfrm>
            <a:off x="1724025" y="195897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9" name="Line 63"/>
          <p:cNvSpPr>
            <a:spLocks noChangeShapeType="1"/>
          </p:cNvSpPr>
          <p:nvPr/>
        </p:nvSpPr>
        <p:spPr bwMode="auto">
          <a:xfrm>
            <a:off x="1724025" y="2682875"/>
            <a:ext cx="744538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0" name="Line 64"/>
          <p:cNvSpPr>
            <a:spLocks noChangeShapeType="1"/>
          </p:cNvSpPr>
          <p:nvPr/>
        </p:nvSpPr>
        <p:spPr bwMode="auto">
          <a:xfrm>
            <a:off x="2466975" y="1963738"/>
            <a:ext cx="0" cy="733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1" name="Line 65"/>
          <p:cNvSpPr>
            <a:spLocks noChangeShapeType="1"/>
          </p:cNvSpPr>
          <p:nvPr/>
        </p:nvSpPr>
        <p:spPr bwMode="auto">
          <a:xfrm>
            <a:off x="1830388" y="3435350"/>
            <a:ext cx="600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2" name="Line 66"/>
          <p:cNvSpPr>
            <a:spLocks noChangeShapeType="1"/>
          </p:cNvSpPr>
          <p:nvPr/>
        </p:nvSpPr>
        <p:spPr bwMode="auto">
          <a:xfrm>
            <a:off x="1787525" y="4451350"/>
            <a:ext cx="63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3" name="Line 67"/>
          <p:cNvSpPr>
            <a:spLocks noChangeShapeType="1"/>
          </p:cNvSpPr>
          <p:nvPr/>
        </p:nvSpPr>
        <p:spPr bwMode="auto">
          <a:xfrm>
            <a:off x="2430463" y="3443288"/>
            <a:ext cx="0" cy="1931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4" name="Line 68"/>
          <p:cNvSpPr>
            <a:spLocks noChangeShapeType="1"/>
          </p:cNvSpPr>
          <p:nvPr/>
        </p:nvSpPr>
        <p:spPr bwMode="auto">
          <a:xfrm>
            <a:off x="1830388" y="5375275"/>
            <a:ext cx="6000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475" name="Group 69"/>
          <p:cNvGrpSpPr>
            <a:grpSpLocks/>
          </p:cNvGrpSpPr>
          <p:nvPr/>
        </p:nvGrpSpPr>
        <p:grpSpPr bwMode="auto">
          <a:xfrm>
            <a:off x="4838700" y="2840038"/>
            <a:ext cx="1011238" cy="1438275"/>
            <a:chOff x="4570" y="1781"/>
            <a:chExt cx="597" cy="946"/>
          </a:xfrm>
        </p:grpSpPr>
        <p:sp>
          <p:nvSpPr>
            <p:cNvPr id="19488" name="Freeform 70"/>
            <p:cNvSpPr>
              <a:spLocks/>
            </p:cNvSpPr>
            <p:nvPr/>
          </p:nvSpPr>
          <p:spPr bwMode="auto">
            <a:xfrm>
              <a:off x="4570" y="1781"/>
              <a:ext cx="550" cy="66"/>
            </a:xfrm>
            <a:custGeom>
              <a:avLst/>
              <a:gdLst>
                <a:gd name="T0" fmla="*/ 172 w 550"/>
                <a:gd name="T1" fmla="*/ 65 h 66"/>
                <a:gd name="T2" fmla="*/ 549 w 550"/>
                <a:gd name="T3" fmla="*/ 56 h 66"/>
                <a:gd name="T4" fmla="*/ 291 w 550"/>
                <a:gd name="T5" fmla="*/ 0 h 66"/>
                <a:gd name="T6" fmla="*/ 0 w 550"/>
                <a:gd name="T7" fmla="*/ 0 h 66"/>
                <a:gd name="T8" fmla="*/ 172 w 550"/>
                <a:gd name="T9" fmla="*/ 65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0"/>
                <a:gd name="T16" fmla="*/ 0 h 66"/>
                <a:gd name="T17" fmla="*/ 550 w 55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0" h="66">
                  <a:moveTo>
                    <a:pt x="172" y="65"/>
                  </a:moveTo>
                  <a:lnTo>
                    <a:pt x="549" y="5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172" y="65"/>
                  </a:lnTo>
                </a:path>
              </a:pathLst>
            </a:custGeom>
            <a:gradFill rotWithShape="0">
              <a:gsLst>
                <a:gs pos="0">
                  <a:srgbClr val="E0E0E0"/>
                </a:gs>
                <a:gs pos="100000">
                  <a:srgbClr val="43434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9" name="Freeform 71"/>
            <p:cNvSpPr>
              <a:spLocks/>
            </p:cNvSpPr>
            <p:nvPr/>
          </p:nvSpPr>
          <p:spPr bwMode="auto">
            <a:xfrm>
              <a:off x="4742" y="1836"/>
              <a:ext cx="403" cy="47"/>
            </a:xfrm>
            <a:custGeom>
              <a:avLst/>
              <a:gdLst>
                <a:gd name="T0" fmla="*/ 0 w 403"/>
                <a:gd name="T1" fmla="*/ 0 h 47"/>
                <a:gd name="T2" fmla="*/ 20 w 403"/>
                <a:gd name="T3" fmla="*/ 46 h 47"/>
                <a:gd name="T4" fmla="*/ 402 w 403"/>
                <a:gd name="T5" fmla="*/ 46 h 47"/>
                <a:gd name="T6" fmla="*/ 378 w 403"/>
                <a:gd name="T7" fmla="*/ 0 h 47"/>
                <a:gd name="T8" fmla="*/ 0 w 40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47"/>
                <a:gd name="T17" fmla="*/ 403 w 40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47">
                  <a:moveTo>
                    <a:pt x="0" y="0"/>
                  </a:moveTo>
                  <a:lnTo>
                    <a:pt x="20" y="46"/>
                  </a:lnTo>
                  <a:lnTo>
                    <a:pt x="402" y="46"/>
                  </a:lnTo>
                  <a:lnTo>
                    <a:pt x="378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0" name="Freeform 72"/>
            <p:cNvSpPr>
              <a:spLocks/>
            </p:cNvSpPr>
            <p:nvPr/>
          </p:nvSpPr>
          <p:spPr bwMode="auto">
            <a:xfrm>
              <a:off x="4570" y="1781"/>
              <a:ext cx="227" cy="946"/>
            </a:xfrm>
            <a:custGeom>
              <a:avLst/>
              <a:gdLst>
                <a:gd name="T0" fmla="*/ 0 w 227"/>
                <a:gd name="T1" fmla="*/ 0 h 946"/>
                <a:gd name="T2" fmla="*/ 172 w 227"/>
                <a:gd name="T3" fmla="*/ 54 h 946"/>
                <a:gd name="T4" fmla="*/ 202 w 227"/>
                <a:gd name="T5" fmla="*/ 81 h 946"/>
                <a:gd name="T6" fmla="*/ 226 w 227"/>
                <a:gd name="T7" fmla="*/ 345 h 946"/>
                <a:gd name="T8" fmla="*/ 196 w 227"/>
                <a:gd name="T9" fmla="*/ 400 h 946"/>
                <a:gd name="T10" fmla="*/ 192 w 227"/>
                <a:gd name="T11" fmla="*/ 945 h 946"/>
                <a:gd name="T12" fmla="*/ 0 w 227"/>
                <a:gd name="T13" fmla="*/ 693 h 946"/>
                <a:gd name="T14" fmla="*/ 0 w 227"/>
                <a:gd name="T15" fmla="*/ 0 h 9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7"/>
                <a:gd name="T25" fmla="*/ 0 h 946"/>
                <a:gd name="T26" fmla="*/ 227 w 227"/>
                <a:gd name="T27" fmla="*/ 946 h 9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7" h="946">
                  <a:moveTo>
                    <a:pt x="0" y="0"/>
                  </a:moveTo>
                  <a:lnTo>
                    <a:pt x="172" y="54"/>
                  </a:lnTo>
                  <a:lnTo>
                    <a:pt x="202" y="81"/>
                  </a:lnTo>
                  <a:lnTo>
                    <a:pt x="226" y="345"/>
                  </a:lnTo>
                  <a:lnTo>
                    <a:pt x="196" y="400"/>
                  </a:lnTo>
                  <a:lnTo>
                    <a:pt x="192" y="945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606060"/>
                </a:gs>
                <a:gs pos="100000">
                  <a:srgbClr val="A0A0A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1" name="Freeform 73"/>
            <p:cNvSpPr>
              <a:spLocks/>
            </p:cNvSpPr>
            <p:nvPr/>
          </p:nvSpPr>
          <p:spPr bwMode="auto">
            <a:xfrm>
              <a:off x="4763" y="2167"/>
              <a:ext cx="373" cy="557"/>
            </a:xfrm>
            <a:custGeom>
              <a:avLst/>
              <a:gdLst>
                <a:gd name="T0" fmla="*/ 0 w 373"/>
                <a:gd name="T1" fmla="*/ 0 h 557"/>
                <a:gd name="T2" fmla="*/ 0 w 373"/>
                <a:gd name="T3" fmla="*/ 556 h 557"/>
                <a:gd name="T4" fmla="*/ 372 w 373"/>
                <a:gd name="T5" fmla="*/ 556 h 557"/>
                <a:gd name="T6" fmla="*/ 372 w 373"/>
                <a:gd name="T7" fmla="*/ 0 h 557"/>
                <a:gd name="T8" fmla="*/ 0 w 373"/>
                <a:gd name="T9" fmla="*/ 0 h 5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557"/>
                <a:gd name="T17" fmla="*/ 373 w 373"/>
                <a:gd name="T18" fmla="*/ 557 h 5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557">
                  <a:moveTo>
                    <a:pt x="0" y="0"/>
                  </a:moveTo>
                  <a:lnTo>
                    <a:pt x="0" y="556"/>
                  </a:lnTo>
                  <a:lnTo>
                    <a:pt x="372" y="556"/>
                  </a:lnTo>
                  <a:lnTo>
                    <a:pt x="372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2" name="Freeform 74"/>
            <p:cNvSpPr>
              <a:spLocks/>
            </p:cNvSpPr>
            <p:nvPr/>
          </p:nvSpPr>
          <p:spPr bwMode="auto">
            <a:xfrm>
              <a:off x="4769" y="1857"/>
              <a:ext cx="398" cy="281"/>
            </a:xfrm>
            <a:custGeom>
              <a:avLst/>
              <a:gdLst>
                <a:gd name="T0" fmla="*/ 0 w 398"/>
                <a:gd name="T1" fmla="*/ 0 h 281"/>
                <a:gd name="T2" fmla="*/ 377 w 398"/>
                <a:gd name="T3" fmla="*/ 0 h 281"/>
                <a:gd name="T4" fmla="*/ 397 w 398"/>
                <a:gd name="T5" fmla="*/ 280 h 281"/>
                <a:gd name="T6" fmla="*/ 13 w 398"/>
                <a:gd name="T7" fmla="*/ 280 h 281"/>
                <a:gd name="T8" fmla="*/ 0 w 398"/>
                <a:gd name="T9" fmla="*/ 0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281"/>
                <a:gd name="T17" fmla="*/ 398 w 39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281">
                  <a:moveTo>
                    <a:pt x="0" y="0"/>
                  </a:moveTo>
                  <a:lnTo>
                    <a:pt x="377" y="0"/>
                  </a:lnTo>
                  <a:lnTo>
                    <a:pt x="397" y="280"/>
                  </a:lnTo>
                  <a:lnTo>
                    <a:pt x="13" y="28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3" name="Freeform 75"/>
            <p:cNvSpPr>
              <a:spLocks/>
            </p:cNvSpPr>
            <p:nvPr/>
          </p:nvSpPr>
          <p:spPr bwMode="auto">
            <a:xfrm>
              <a:off x="4765" y="2132"/>
              <a:ext cx="402" cy="47"/>
            </a:xfrm>
            <a:custGeom>
              <a:avLst/>
              <a:gdLst>
                <a:gd name="T0" fmla="*/ 0 w 402"/>
                <a:gd name="T1" fmla="*/ 46 h 47"/>
                <a:gd name="T2" fmla="*/ 367 w 402"/>
                <a:gd name="T3" fmla="*/ 46 h 47"/>
                <a:gd name="T4" fmla="*/ 401 w 402"/>
                <a:gd name="T5" fmla="*/ 0 h 47"/>
                <a:gd name="T6" fmla="*/ 16 w 402"/>
                <a:gd name="T7" fmla="*/ 0 h 47"/>
                <a:gd name="T8" fmla="*/ 0 w 402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47"/>
                <a:gd name="T17" fmla="*/ 402 w 40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47">
                  <a:moveTo>
                    <a:pt x="0" y="46"/>
                  </a:moveTo>
                  <a:lnTo>
                    <a:pt x="367" y="46"/>
                  </a:lnTo>
                  <a:lnTo>
                    <a:pt x="401" y="0"/>
                  </a:lnTo>
                  <a:lnTo>
                    <a:pt x="16" y="0"/>
                  </a:lnTo>
                  <a:lnTo>
                    <a:pt x="0" y="46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4" name="Freeform 76"/>
            <p:cNvSpPr>
              <a:spLocks/>
            </p:cNvSpPr>
            <p:nvPr/>
          </p:nvSpPr>
          <p:spPr bwMode="auto">
            <a:xfrm>
              <a:off x="477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90 h 882"/>
                <a:gd name="T6" fmla="*/ 12 w 33"/>
                <a:gd name="T7" fmla="*/ 322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22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5" name="Freeform 77"/>
            <p:cNvSpPr>
              <a:spLocks/>
            </p:cNvSpPr>
            <p:nvPr/>
          </p:nvSpPr>
          <p:spPr bwMode="auto">
            <a:xfrm>
              <a:off x="4790" y="1845"/>
              <a:ext cx="35" cy="882"/>
            </a:xfrm>
            <a:custGeom>
              <a:avLst/>
              <a:gdLst>
                <a:gd name="T0" fmla="*/ 0 w 35"/>
                <a:gd name="T1" fmla="*/ 0 h 882"/>
                <a:gd name="T2" fmla="*/ 15 w 35"/>
                <a:gd name="T3" fmla="*/ 14 h 882"/>
                <a:gd name="T4" fmla="*/ 34 w 35"/>
                <a:gd name="T5" fmla="*/ 290 h 882"/>
                <a:gd name="T6" fmla="*/ 15 w 35"/>
                <a:gd name="T7" fmla="*/ 322 h 882"/>
                <a:gd name="T8" fmla="*/ 15 w 35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882"/>
                <a:gd name="T17" fmla="*/ 35 w 35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882">
                  <a:moveTo>
                    <a:pt x="0" y="0"/>
                  </a:moveTo>
                  <a:lnTo>
                    <a:pt x="15" y="14"/>
                  </a:lnTo>
                  <a:lnTo>
                    <a:pt x="34" y="290"/>
                  </a:lnTo>
                  <a:lnTo>
                    <a:pt x="15" y="322"/>
                  </a:lnTo>
                  <a:lnTo>
                    <a:pt x="15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6" name="Freeform 78"/>
            <p:cNvSpPr>
              <a:spLocks/>
            </p:cNvSpPr>
            <p:nvPr/>
          </p:nvSpPr>
          <p:spPr bwMode="auto">
            <a:xfrm>
              <a:off x="4815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0 w 33"/>
                <a:gd name="T3" fmla="*/ 14 h 879"/>
                <a:gd name="T4" fmla="*/ 32 w 33"/>
                <a:gd name="T5" fmla="*/ 292 h 879"/>
                <a:gd name="T6" fmla="*/ 10 w 33"/>
                <a:gd name="T7" fmla="*/ 322 h 879"/>
                <a:gd name="T8" fmla="*/ 10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0" y="14"/>
                  </a:lnTo>
                  <a:lnTo>
                    <a:pt x="32" y="292"/>
                  </a:lnTo>
                  <a:lnTo>
                    <a:pt x="10" y="322"/>
                  </a:lnTo>
                  <a:lnTo>
                    <a:pt x="10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7" name="Freeform 79"/>
            <p:cNvSpPr>
              <a:spLocks/>
            </p:cNvSpPr>
            <p:nvPr/>
          </p:nvSpPr>
          <p:spPr bwMode="auto">
            <a:xfrm>
              <a:off x="483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87 h 882"/>
                <a:gd name="T6" fmla="*/ 12 w 33"/>
                <a:gd name="T7" fmla="*/ 318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87"/>
                  </a:lnTo>
                  <a:lnTo>
                    <a:pt x="12" y="318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8" name="Freeform 80"/>
            <p:cNvSpPr>
              <a:spLocks/>
            </p:cNvSpPr>
            <p:nvPr/>
          </p:nvSpPr>
          <p:spPr bwMode="auto">
            <a:xfrm>
              <a:off x="4851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2 w 33"/>
                <a:gd name="T3" fmla="*/ 8 h 879"/>
                <a:gd name="T4" fmla="*/ 32 w 33"/>
                <a:gd name="T5" fmla="*/ 290 h 879"/>
                <a:gd name="T6" fmla="*/ 12 w 33"/>
                <a:gd name="T7" fmla="*/ 318 h 879"/>
                <a:gd name="T8" fmla="*/ 12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18"/>
                  </a:lnTo>
                  <a:lnTo>
                    <a:pt x="12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9" name="Rectangle 81"/>
            <p:cNvSpPr>
              <a:spLocks noChangeArrowheads="1"/>
            </p:cNvSpPr>
            <p:nvPr/>
          </p:nvSpPr>
          <p:spPr bwMode="auto">
            <a:xfrm>
              <a:off x="4883" y="2249"/>
              <a:ext cx="230" cy="42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9500" name="Rectangle 82"/>
            <p:cNvSpPr>
              <a:spLocks noChangeArrowheads="1"/>
            </p:cNvSpPr>
            <p:nvPr/>
          </p:nvSpPr>
          <p:spPr bwMode="auto">
            <a:xfrm>
              <a:off x="4883" y="2330"/>
              <a:ext cx="230" cy="8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9501" name="Rectangle 83"/>
            <p:cNvSpPr>
              <a:spLocks noChangeArrowheads="1"/>
            </p:cNvSpPr>
            <p:nvPr/>
          </p:nvSpPr>
          <p:spPr bwMode="auto">
            <a:xfrm>
              <a:off x="4883" y="2420"/>
              <a:ext cx="230" cy="7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9502" name="Rectangle 84"/>
            <p:cNvSpPr>
              <a:spLocks noChangeArrowheads="1"/>
            </p:cNvSpPr>
            <p:nvPr/>
          </p:nvSpPr>
          <p:spPr bwMode="auto">
            <a:xfrm>
              <a:off x="4883" y="2505"/>
              <a:ext cx="230" cy="79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9503" name="Rectangle 85"/>
            <p:cNvSpPr>
              <a:spLocks noChangeArrowheads="1"/>
            </p:cNvSpPr>
            <p:nvPr/>
          </p:nvSpPr>
          <p:spPr bwMode="auto">
            <a:xfrm>
              <a:off x="4920" y="2344"/>
              <a:ext cx="155" cy="46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9504" name="Rectangle 86"/>
            <p:cNvSpPr>
              <a:spLocks noChangeArrowheads="1"/>
            </p:cNvSpPr>
            <p:nvPr/>
          </p:nvSpPr>
          <p:spPr bwMode="auto">
            <a:xfrm>
              <a:off x="4920" y="2431"/>
              <a:ext cx="155" cy="50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9505" name="Freeform 87"/>
            <p:cNvSpPr>
              <a:spLocks/>
            </p:cNvSpPr>
            <p:nvPr/>
          </p:nvSpPr>
          <p:spPr bwMode="auto">
            <a:xfrm>
              <a:off x="5031" y="2257"/>
              <a:ext cx="34" cy="46"/>
            </a:xfrm>
            <a:custGeom>
              <a:avLst/>
              <a:gdLst>
                <a:gd name="T0" fmla="*/ 33 w 34"/>
                <a:gd name="T1" fmla="*/ 0 h 46"/>
                <a:gd name="T2" fmla="*/ 33 w 34"/>
                <a:gd name="T3" fmla="*/ 45 h 46"/>
                <a:gd name="T4" fmla="*/ 0 w 34"/>
                <a:gd name="T5" fmla="*/ 14 h 46"/>
                <a:gd name="T6" fmla="*/ 33 w 34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6"/>
                <a:gd name="T14" fmla="*/ 34 w 34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6">
                  <a:moveTo>
                    <a:pt x="33" y="0"/>
                  </a:moveTo>
                  <a:lnTo>
                    <a:pt x="33" y="45"/>
                  </a:lnTo>
                  <a:lnTo>
                    <a:pt x="0" y="14"/>
                  </a:lnTo>
                  <a:lnTo>
                    <a:pt x="33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6" name="Rectangle 88"/>
            <p:cNvSpPr>
              <a:spLocks noChangeArrowheads="1"/>
            </p:cNvSpPr>
            <p:nvPr/>
          </p:nvSpPr>
          <p:spPr bwMode="auto">
            <a:xfrm>
              <a:off x="4883" y="2249"/>
              <a:ext cx="230" cy="71"/>
            </a:xfrm>
            <a:prstGeom prst="rect">
              <a:avLst/>
            </a:prstGeom>
            <a:solidFill>
              <a:srgbClr val="A0A0A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9507" name="Freeform 89"/>
            <p:cNvSpPr>
              <a:spLocks/>
            </p:cNvSpPr>
            <p:nvPr/>
          </p:nvSpPr>
          <p:spPr bwMode="auto">
            <a:xfrm>
              <a:off x="4993" y="2254"/>
              <a:ext cx="42" cy="47"/>
            </a:xfrm>
            <a:custGeom>
              <a:avLst/>
              <a:gdLst>
                <a:gd name="T0" fmla="*/ 41 w 42"/>
                <a:gd name="T1" fmla="*/ 0 h 47"/>
                <a:gd name="T2" fmla="*/ 0 w 42"/>
                <a:gd name="T3" fmla="*/ 0 h 47"/>
                <a:gd name="T4" fmla="*/ 0 w 42"/>
                <a:gd name="T5" fmla="*/ 46 h 47"/>
                <a:gd name="T6" fmla="*/ 33 w 42"/>
                <a:gd name="T7" fmla="*/ 46 h 47"/>
                <a:gd name="T8" fmla="*/ 41 w 4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7"/>
                <a:gd name="T17" fmla="*/ 42 w 4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7">
                  <a:moveTo>
                    <a:pt x="41" y="0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33" y="46"/>
                  </a:lnTo>
                  <a:lnTo>
                    <a:pt x="41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8" name="Freeform 90"/>
            <p:cNvSpPr>
              <a:spLocks/>
            </p:cNvSpPr>
            <p:nvPr/>
          </p:nvSpPr>
          <p:spPr bwMode="auto">
            <a:xfrm>
              <a:off x="4992" y="2286"/>
              <a:ext cx="103" cy="46"/>
            </a:xfrm>
            <a:custGeom>
              <a:avLst/>
              <a:gdLst>
                <a:gd name="T0" fmla="*/ 102 w 103"/>
                <a:gd name="T1" fmla="*/ 45 h 46"/>
                <a:gd name="T2" fmla="*/ 0 w 103"/>
                <a:gd name="T3" fmla="*/ 45 h 46"/>
                <a:gd name="T4" fmla="*/ 0 w 103"/>
                <a:gd name="T5" fmla="*/ 0 h 46"/>
                <a:gd name="T6" fmla="*/ 94 w 103"/>
                <a:gd name="T7" fmla="*/ 0 h 46"/>
                <a:gd name="T8" fmla="*/ 102 w 103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46"/>
                <a:gd name="T17" fmla="*/ 103 w 10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46">
                  <a:moveTo>
                    <a:pt x="102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94" y="0"/>
                  </a:lnTo>
                  <a:lnTo>
                    <a:pt x="102" y="4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9" name="Freeform 91"/>
            <p:cNvSpPr>
              <a:spLocks/>
            </p:cNvSpPr>
            <p:nvPr/>
          </p:nvSpPr>
          <p:spPr bwMode="auto">
            <a:xfrm>
              <a:off x="5040" y="2263"/>
              <a:ext cx="57" cy="46"/>
            </a:xfrm>
            <a:custGeom>
              <a:avLst/>
              <a:gdLst>
                <a:gd name="T0" fmla="*/ 56 w 57"/>
                <a:gd name="T1" fmla="*/ 0 h 46"/>
                <a:gd name="T2" fmla="*/ 0 w 57"/>
                <a:gd name="T3" fmla="*/ 0 h 46"/>
                <a:gd name="T4" fmla="*/ 0 w 57"/>
                <a:gd name="T5" fmla="*/ 45 h 46"/>
                <a:gd name="T6" fmla="*/ 48 w 57"/>
                <a:gd name="T7" fmla="*/ 45 h 46"/>
                <a:gd name="T8" fmla="*/ 56 w 57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6"/>
                <a:gd name="T17" fmla="*/ 57 w 5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6">
                  <a:moveTo>
                    <a:pt x="5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8" y="45"/>
                  </a:lnTo>
                  <a:lnTo>
                    <a:pt x="56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0" name="Freeform 92"/>
            <p:cNvSpPr>
              <a:spLocks/>
            </p:cNvSpPr>
            <p:nvPr/>
          </p:nvSpPr>
          <p:spPr bwMode="auto">
            <a:xfrm>
              <a:off x="5096" y="2268"/>
              <a:ext cx="33" cy="45"/>
            </a:xfrm>
            <a:custGeom>
              <a:avLst/>
              <a:gdLst>
                <a:gd name="T0" fmla="*/ 0 w 33"/>
                <a:gd name="T1" fmla="*/ 0 h 45"/>
                <a:gd name="T2" fmla="*/ 0 w 33"/>
                <a:gd name="T3" fmla="*/ 44 h 45"/>
                <a:gd name="T4" fmla="*/ 32 w 33"/>
                <a:gd name="T5" fmla="*/ 13 h 45"/>
                <a:gd name="T6" fmla="*/ 0 w 33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45"/>
                <a:gd name="T14" fmla="*/ 33 w 33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45">
                  <a:moveTo>
                    <a:pt x="0" y="0"/>
                  </a:moveTo>
                  <a:lnTo>
                    <a:pt x="0" y="44"/>
                  </a:lnTo>
                  <a:lnTo>
                    <a:pt x="32" y="13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1" name="Oval 93"/>
            <p:cNvSpPr>
              <a:spLocks noChangeArrowheads="1"/>
            </p:cNvSpPr>
            <p:nvPr/>
          </p:nvSpPr>
          <p:spPr bwMode="auto">
            <a:xfrm>
              <a:off x="5046" y="2298"/>
              <a:ext cx="25" cy="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9512" name="Freeform 94"/>
            <p:cNvSpPr>
              <a:spLocks/>
            </p:cNvSpPr>
            <p:nvPr/>
          </p:nvSpPr>
          <p:spPr bwMode="auto">
            <a:xfrm>
              <a:off x="4898" y="2278"/>
              <a:ext cx="205" cy="46"/>
            </a:xfrm>
            <a:custGeom>
              <a:avLst/>
              <a:gdLst>
                <a:gd name="T0" fmla="*/ 0 w 205"/>
                <a:gd name="T1" fmla="*/ 45 h 46"/>
                <a:gd name="T2" fmla="*/ 204 w 205"/>
                <a:gd name="T3" fmla="*/ 45 h 46"/>
                <a:gd name="T4" fmla="*/ 204 w 205"/>
                <a:gd name="T5" fmla="*/ 0 h 46"/>
                <a:gd name="T6" fmla="*/ 0 w 205"/>
                <a:gd name="T7" fmla="*/ 0 h 46"/>
                <a:gd name="T8" fmla="*/ 0 w 20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46"/>
                <a:gd name="T17" fmla="*/ 205 w 20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46">
                  <a:moveTo>
                    <a:pt x="0" y="45"/>
                  </a:moveTo>
                  <a:lnTo>
                    <a:pt x="204" y="45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3" name="Freeform 95"/>
            <p:cNvSpPr>
              <a:spLocks/>
            </p:cNvSpPr>
            <p:nvPr/>
          </p:nvSpPr>
          <p:spPr bwMode="auto">
            <a:xfrm>
              <a:off x="4931" y="2359"/>
              <a:ext cx="135" cy="46"/>
            </a:xfrm>
            <a:custGeom>
              <a:avLst/>
              <a:gdLst>
                <a:gd name="T0" fmla="*/ 0 w 135"/>
                <a:gd name="T1" fmla="*/ 45 h 46"/>
                <a:gd name="T2" fmla="*/ 134 w 135"/>
                <a:gd name="T3" fmla="*/ 45 h 46"/>
                <a:gd name="T4" fmla="*/ 134 w 135"/>
                <a:gd name="T5" fmla="*/ 0 h 46"/>
                <a:gd name="T6" fmla="*/ 0 w 135"/>
                <a:gd name="T7" fmla="*/ 0 h 46"/>
                <a:gd name="T8" fmla="*/ 0 w 13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6"/>
                <a:gd name="T17" fmla="*/ 135 w 1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6">
                  <a:moveTo>
                    <a:pt x="0" y="45"/>
                  </a:moveTo>
                  <a:lnTo>
                    <a:pt x="134" y="45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4" name="Freeform 96"/>
            <p:cNvSpPr>
              <a:spLocks/>
            </p:cNvSpPr>
            <p:nvPr/>
          </p:nvSpPr>
          <p:spPr bwMode="auto">
            <a:xfrm>
              <a:off x="4972" y="2375"/>
              <a:ext cx="63" cy="50"/>
            </a:xfrm>
            <a:custGeom>
              <a:avLst/>
              <a:gdLst>
                <a:gd name="T0" fmla="*/ 0 w 63"/>
                <a:gd name="T1" fmla="*/ 49 h 50"/>
                <a:gd name="T2" fmla="*/ 0 w 63"/>
                <a:gd name="T3" fmla="*/ 0 h 50"/>
                <a:gd name="T4" fmla="*/ 56 w 63"/>
                <a:gd name="T5" fmla="*/ 0 h 50"/>
                <a:gd name="T6" fmla="*/ 62 w 63"/>
                <a:gd name="T7" fmla="*/ 49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50"/>
                <a:gd name="T14" fmla="*/ 63 w 63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50">
                  <a:moveTo>
                    <a:pt x="0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2" y="49"/>
                  </a:lnTo>
                </a:path>
              </a:pathLst>
            </a:custGeom>
            <a:noFill/>
            <a:ln w="12700" cap="rnd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5" name="Freeform 97"/>
            <p:cNvSpPr>
              <a:spLocks/>
            </p:cNvSpPr>
            <p:nvPr/>
          </p:nvSpPr>
          <p:spPr bwMode="auto">
            <a:xfrm>
              <a:off x="4801" y="1897"/>
              <a:ext cx="55" cy="70"/>
            </a:xfrm>
            <a:custGeom>
              <a:avLst/>
              <a:gdLst>
                <a:gd name="T0" fmla="*/ 48 w 55"/>
                <a:gd name="T1" fmla="*/ 0 h 70"/>
                <a:gd name="T2" fmla="*/ 0 w 55"/>
                <a:gd name="T3" fmla="*/ 0 h 70"/>
                <a:gd name="T4" fmla="*/ 0 w 55"/>
                <a:gd name="T5" fmla="*/ 69 h 70"/>
                <a:gd name="T6" fmla="*/ 54 w 55"/>
                <a:gd name="T7" fmla="*/ 69 h 70"/>
                <a:gd name="T8" fmla="*/ 48 w 5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70"/>
                <a:gd name="T17" fmla="*/ 55 w 5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70">
                  <a:moveTo>
                    <a:pt x="48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4" y="69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6" name="Freeform 98"/>
            <p:cNvSpPr>
              <a:spLocks/>
            </p:cNvSpPr>
            <p:nvPr/>
          </p:nvSpPr>
          <p:spPr bwMode="auto">
            <a:xfrm>
              <a:off x="4805" y="2013"/>
              <a:ext cx="59" cy="70"/>
            </a:xfrm>
            <a:custGeom>
              <a:avLst/>
              <a:gdLst>
                <a:gd name="T0" fmla="*/ 54 w 59"/>
                <a:gd name="T1" fmla="*/ 0 h 70"/>
                <a:gd name="T2" fmla="*/ 0 w 59"/>
                <a:gd name="T3" fmla="*/ 0 h 70"/>
                <a:gd name="T4" fmla="*/ 0 w 59"/>
                <a:gd name="T5" fmla="*/ 69 h 70"/>
                <a:gd name="T6" fmla="*/ 58 w 59"/>
                <a:gd name="T7" fmla="*/ 69 h 70"/>
                <a:gd name="T8" fmla="*/ 54 w 5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70"/>
                <a:gd name="T17" fmla="*/ 59 w 5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70">
                  <a:moveTo>
                    <a:pt x="54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8" y="69"/>
                  </a:lnTo>
                  <a:lnTo>
                    <a:pt x="54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7" name="Freeform 99"/>
            <p:cNvSpPr>
              <a:spLocks/>
            </p:cNvSpPr>
            <p:nvPr/>
          </p:nvSpPr>
          <p:spPr bwMode="auto">
            <a:xfrm>
              <a:off x="4889" y="2007"/>
              <a:ext cx="236" cy="79"/>
            </a:xfrm>
            <a:custGeom>
              <a:avLst/>
              <a:gdLst>
                <a:gd name="T0" fmla="*/ 0 w 236"/>
                <a:gd name="T1" fmla="*/ 0 h 79"/>
                <a:gd name="T2" fmla="*/ 7 w 236"/>
                <a:gd name="T3" fmla="*/ 78 h 79"/>
                <a:gd name="T4" fmla="*/ 235 w 236"/>
                <a:gd name="T5" fmla="*/ 78 h 79"/>
                <a:gd name="T6" fmla="*/ 225 w 236"/>
                <a:gd name="T7" fmla="*/ 0 h 79"/>
                <a:gd name="T8" fmla="*/ 0 w 236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79"/>
                <a:gd name="T17" fmla="*/ 236 w 236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79">
                  <a:moveTo>
                    <a:pt x="0" y="0"/>
                  </a:moveTo>
                  <a:lnTo>
                    <a:pt x="7" y="78"/>
                  </a:lnTo>
                  <a:lnTo>
                    <a:pt x="235" y="78"/>
                  </a:lnTo>
                  <a:lnTo>
                    <a:pt x="225" y="0"/>
                  </a:lnTo>
                  <a:lnTo>
                    <a:pt x="0" y="0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8" name="Freeform 100"/>
            <p:cNvSpPr>
              <a:spLocks/>
            </p:cNvSpPr>
            <p:nvPr/>
          </p:nvSpPr>
          <p:spPr bwMode="auto">
            <a:xfrm>
              <a:off x="4940" y="2022"/>
              <a:ext cx="32" cy="46"/>
            </a:xfrm>
            <a:custGeom>
              <a:avLst/>
              <a:gdLst>
                <a:gd name="T0" fmla="*/ 0 w 32"/>
                <a:gd name="T1" fmla="*/ 0 h 46"/>
                <a:gd name="T2" fmla="*/ 31 w 32"/>
                <a:gd name="T3" fmla="*/ 0 h 46"/>
                <a:gd name="T4" fmla="*/ 31 w 32"/>
                <a:gd name="T5" fmla="*/ 45 h 46"/>
                <a:gd name="T6" fmla="*/ 0 w 32"/>
                <a:gd name="T7" fmla="*/ 45 h 46"/>
                <a:gd name="T8" fmla="*/ 0 w 3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6"/>
                <a:gd name="T17" fmla="*/ 32 w 32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6">
                  <a:moveTo>
                    <a:pt x="0" y="0"/>
                  </a:moveTo>
                  <a:lnTo>
                    <a:pt x="31" y="0"/>
                  </a:lnTo>
                  <a:lnTo>
                    <a:pt x="31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9" name="Freeform 101"/>
            <p:cNvSpPr>
              <a:spLocks/>
            </p:cNvSpPr>
            <p:nvPr/>
          </p:nvSpPr>
          <p:spPr bwMode="auto">
            <a:xfrm>
              <a:off x="4940" y="2048"/>
              <a:ext cx="32" cy="47"/>
            </a:xfrm>
            <a:custGeom>
              <a:avLst/>
              <a:gdLst>
                <a:gd name="T0" fmla="*/ 0 w 32"/>
                <a:gd name="T1" fmla="*/ 0 h 47"/>
                <a:gd name="T2" fmla="*/ 31 w 32"/>
                <a:gd name="T3" fmla="*/ 0 h 47"/>
                <a:gd name="T4" fmla="*/ 31 w 32"/>
                <a:gd name="T5" fmla="*/ 46 h 47"/>
                <a:gd name="T6" fmla="*/ 0 w 32"/>
                <a:gd name="T7" fmla="*/ 46 h 47"/>
                <a:gd name="T8" fmla="*/ 0 w 3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7"/>
                <a:gd name="T17" fmla="*/ 32 w 3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7">
                  <a:moveTo>
                    <a:pt x="0" y="0"/>
                  </a:moveTo>
                  <a:lnTo>
                    <a:pt x="31" y="0"/>
                  </a:lnTo>
                  <a:lnTo>
                    <a:pt x="31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0" name="Freeform 102"/>
            <p:cNvSpPr>
              <a:spLocks/>
            </p:cNvSpPr>
            <p:nvPr/>
          </p:nvSpPr>
          <p:spPr bwMode="auto">
            <a:xfrm>
              <a:off x="4997" y="2037"/>
              <a:ext cx="31" cy="49"/>
            </a:xfrm>
            <a:custGeom>
              <a:avLst/>
              <a:gdLst>
                <a:gd name="T0" fmla="*/ 0 w 31"/>
                <a:gd name="T1" fmla="*/ 0 h 49"/>
                <a:gd name="T2" fmla="*/ 30 w 31"/>
                <a:gd name="T3" fmla="*/ 0 h 49"/>
                <a:gd name="T4" fmla="*/ 30 w 31"/>
                <a:gd name="T5" fmla="*/ 48 h 49"/>
                <a:gd name="T6" fmla="*/ 0 w 31"/>
                <a:gd name="T7" fmla="*/ 48 h 49"/>
                <a:gd name="T8" fmla="*/ 0 w 31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49"/>
                <a:gd name="T17" fmla="*/ 31 w 31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49">
                  <a:moveTo>
                    <a:pt x="0" y="0"/>
                  </a:moveTo>
                  <a:lnTo>
                    <a:pt x="30" y="0"/>
                  </a:lnTo>
                  <a:lnTo>
                    <a:pt x="3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1" name="Oval 103"/>
            <p:cNvSpPr>
              <a:spLocks noChangeArrowheads="1"/>
            </p:cNvSpPr>
            <p:nvPr/>
          </p:nvSpPr>
          <p:spPr bwMode="auto">
            <a:xfrm>
              <a:off x="4909" y="2037"/>
              <a:ext cx="33" cy="49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9476" name="Group 104"/>
          <p:cNvGrpSpPr>
            <a:grpSpLocks/>
          </p:cNvGrpSpPr>
          <p:nvPr/>
        </p:nvGrpSpPr>
        <p:grpSpPr bwMode="auto">
          <a:xfrm>
            <a:off x="7086600" y="3141663"/>
            <a:ext cx="1384300" cy="1292225"/>
            <a:chOff x="4821" y="2126"/>
            <a:chExt cx="1113" cy="1184"/>
          </a:xfrm>
        </p:grpSpPr>
        <p:sp>
          <p:nvSpPr>
            <p:cNvPr id="19485" name="Oval 105"/>
            <p:cNvSpPr>
              <a:spLocks noChangeArrowheads="1"/>
            </p:cNvSpPr>
            <p:nvPr/>
          </p:nvSpPr>
          <p:spPr bwMode="auto">
            <a:xfrm>
              <a:off x="4821" y="3030"/>
              <a:ext cx="1113" cy="280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9486" name="Rectangle 106"/>
            <p:cNvSpPr>
              <a:spLocks noChangeArrowheads="1"/>
            </p:cNvSpPr>
            <p:nvPr/>
          </p:nvSpPr>
          <p:spPr bwMode="auto">
            <a:xfrm>
              <a:off x="4821" y="2244"/>
              <a:ext cx="1113" cy="898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9487" name="Oval 107"/>
            <p:cNvSpPr>
              <a:spLocks noChangeArrowheads="1"/>
            </p:cNvSpPr>
            <p:nvPr/>
          </p:nvSpPr>
          <p:spPr bwMode="auto">
            <a:xfrm>
              <a:off x="4821" y="2126"/>
              <a:ext cx="1113" cy="283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707070"/>
                </a:gs>
                <a:gs pos="100000">
                  <a:srgbClr val="33333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sp>
        <p:nvSpPr>
          <p:cNvPr id="19477" name="Line 108"/>
          <p:cNvSpPr>
            <a:spLocks noChangeShapeType="1"/>
          </p:cNvSpPr>
          <p:nvPr/>
        </p:nvSpPr>
        <p:spPr bwMode="auto">
          <a:xfrm>
            <a:off x="5888038" y="3787775"/>
            <a:ext cx="113665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8" name="Rectangle 109"/>
          <p:cNvSpPr>
            <a:spLocks noChangeArrowheads="1"/>
          </p:cNvSpPr>
          <p:nvPr/>
        </p:nvSpPr>
        <p:spPr bwMode="auto">
          <a:xfrm>
            <a:off x="4491038" y="2108200"/>
            <a:ext cx="4130675" cy="314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9479" name="Text Box 110"/>
          <p:cNvSpPr txBox="1">
            <a:spLocks noChangeArrowheads="1"/>
          </p:cNvSpPr>
          <p:nvPr/>
        </p:nvSpPr>
        <p:spPr bwMode="auto">
          <a:xfrm>
            <a:off x="7235825" y="4581525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9480" name="Freeform 111"/>
          <p:cNvSpPr>
            <a:spLocks/>
          </p:cNvSpPr>
          <p:nvPr/>
        </p:nvSpPr>
        <p:spPr bwMode="auto">
          <a:xfrm rot="690255">
            <a:off x="2395538" y="2762250"/>
            <a:ext cx="2492375" cy="233363"/>
          </a:xfrm>
          <a:custGeom>
            <a:avLst/>
            <a:gdLst>
              <a:gd name="T0" fmla="*/ 0 w 1200"/>
              <a:gd name="T1" fmla="*/ 0 h 96"/>
              <a:gd name="T2" fmla="*/ 2147483647 w 1200"/>
              <a:gd name="T3" fmla="*/ 0 h 96"/>
              <a:gd name="T4" fmla="*/ 2147483647 w 1200"/>
              <a:gd name="T5" fmla="*/ 2147483647 h 96"/>
              <a:gd name="T6" fmla="*/ 2147483647 w 1200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96"/>
              <a:gd name="T14" fmla="*/ 1200 w 120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96">
                <a:moveTo>
                  <a:pt x="0" y="0"/>
                </a:moveTo>
                <a:lnTo>
                  <a:pt x="624" y="0"/>
                </a:lnTo>
                <a:lnTo>
                  <a:pt x="480" y="96"/>
                </a:lnTo>
                <a:lnTo>
                  <a:pt x="120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1" name="Freeform 112"/>
          <p:cNvSpPr>
            <a:spLocks/>
          </p:cNvSpPr>
          <p:nvPr/>
        </p:nvSpPr>
        <p:spPr bwMode="auto">
          <a:xfrm rot="20273672" flipV="1">
            <a:off x="2362200" y="4175125"/>
            <a:ext cx="2554288" cy="92075"/>
          </a:xfrm>
          <a:custGeom>
            <a:avLst/>
            <a:gdLst>
              <a:gd name="T0" fmla="*/ 0 w 1200"/>
              <a:gd name="T1" fmla="*/ 0 h 96"/>
              <a:gd name="T2" fmla="*/ 2147483647 w 1200"/>
              <a:gd name="T3" fmla="*/ 0 h 96"/>
              <a:gd name="T4" fmla="*/ 2147483647 w 1200"/>
              <a:gd name="T5" fmla="*/ 2147483647 h 96"/>
              <a:gd name="T6" fmla="*/ 2147483647 w 1200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96"/>
              <a:gd name="T14" fmla="*/ 1200 w 120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96">
                <a:moveTo>
                  <a:pt x="0" y="0"/>
                </a:moveTo>
                <a:lnTo>
                  <a:pt x="624" y="0"/>
                </a:lnTo>
                <a:lnTo>
                  <a:pt x="480" y="96"/>
                </a:lnTo>
                <a:lnTo>
                  <a:pt x="120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2" name="Rectangle 113"/>
          <p:cNvSpPr>
            <a:spLocks noChangeArrowheads="1"/>
          </p:cNvSpPr>
          <p:nvPr/>
        </p:nvSpPr>
        <p:spPr bwMode="auto">
          <a:xfrm>
            <a:off x="1743075" y="1524000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9483" name="Rectangle 114"/>
          <p:cNvSpPr>
            <a:spLocks noChangeArrowheads="1"/>
          </p:cNvSpPr>
          <p:nvPr/>
        </p:nvSpPr>
        <p:spPr bwMode="auto">
          <a:xfrm>
            <a:off x="3271838" y="3468688"/>
            <a:ext cx="858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altLang="ko-KR" sz="2000" b="1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9484" name="Rectangle 115"/>
          <p:cNvSpPr>
            <a:spLocks noChangeArrowheads="1"/>
          </p:cNvSpPr>
          <p:nvPr/>
        </p:nvSpPr>
        <p:spPr bwMode="auto">
          <a:xfrm>
            <a:off x="228600" y="533400"/>
            <a:ext cx="8686800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Symbol" panose="05050102010706020507" pitchFamily="18" charset="2"/>
              <a:buChar char="¨"/>
            </a:pPr>
            <a:r>
              <a:rPr lang="en-US" altLang="ko-KR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2-tier web architecture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2"/>
          <p:cNvSpPr>
            <a:spLocks/>
          </p:cNvSpPr>
          <p:nvPr/>
        </p:nvSpPr>
        <p:spPr bwMode="auto">
          <a:xfrm>
            <a:off x="2279650" y="2370138"/>
            <a:ext cx="1011238" cy="2089150"/>
          </a:xfrm>
          <a:custGeom>
            <a:avLst/>
            <a:gdLst>
              <a:gd name="T0" fmla="*/ 2147483647 w 596"/>
              <a:gd name="T1" fmla="*/ 2147483647 h 294"/>
              <a:gd name="T2" fmla="*/ 2147483647 w 596"/>
              <a:gd name="T3" fmla="*/ 2147483647 h 294"/>
              <a:gd name="T4" fmla="*/ 2147483647 w 596"/>
              <a:gd name="T5" fmla="*/ 2147483647 h 294"/>
              <a:gd name="T6" fmla="*/ 2147483647 w 596"/>
              <a:gd name="T7" fmla="*/ 2147483647 h 294"/>
              <a:gd name="T8" fmla="*/ 2147483647 w 596"/>
              <a:gd name="T9" fmla="*/ 2147483647 h 294"/>
              <a:gd name="T10" fmla="*/ 2147483647 w 596"/>
              <a:gd name="T11" fmla="*/ 2147483647 h 294"/>
              <a:gd name="T12" fmla="*/ 2147483647 w 596"/>
              <a:gd name="T13" fmla="*/ 2147483647 h 294"/>
              <a:gd name="T14" fmla="*/ 2147483647 w 596"/>
              <a:gd name="T15" fmla="*/ 2147483647 h 294"/>
              <a:gd name="T16" fmla="*/ 2147483647 w 596"/>
              <a:gd name="T17" fmla="*/ 2147483647 h 294"/>
              <a:gd name="T18" fmla="*/ 2147483647 w 596"/>
              <a:gd name="T19" fmla="*/ 2147483647 h 294"/>
              <a:gd name="T20" fmla="*/ 2147483647 w 596"/>
              <a:gd name="T21" fmla="*/ 2147483647 h 294"/>
              <a:gd name="T22" fmla="*/ 2147483647 w 596"/>
              <a:gd name="T23" fmla="*/ 2147483647 h 294"/>
              <a:gd name="T24" fmla="*/ 2147483647 w 596"/>
              <a:gd name="T25" fmla="*/ 2147483647 h 294"/>
              <a:gd name="T26" fmla="*/ 2147483647 w 596"/>
              <a:gd name="T27" fmla="*/ 2147483647 h 294"/>
              <a:gd name="T28" fmla="*/ 2147483647 w 596"/>
              <a:gd name="T29" fmla="*/ 2147483647 h 294"/>
              <a:gd name="T30" fmla="*/ 2147483647 w 596"/>
              <a:gd name="T31" fmla="*/ 2147483647 h 294"/>
              <a:gd name="T32" fmla="*/ 2147483647 w 596"/>
              <a:gd name="T33" fmla="*/ 2147483647 h 294"/>
              <a:gd name="T34" fmla="*/ 2147483647 w 596"/>
              <a:gd name="T35" fmla="*/ 2147483647 h 294"/>
              <a:gd name="T36" fmla="*/ 2147483647 w 596"/>
              <a:gd name="T37" fmla="*/ 2147483647 h 294"/>
              <a:gd name="T38" fmla="*/ 2147483647 w 596"/>
              <a:gd name="T39" fmla="*/ 2147483647 h 294"/>
              <a:gd name="T40" fmla="*/ 2147483647 w 596"/>
              <a:gd name="T41" fmla="*/ 2147483647 h 294"/>
              <a:gd name="T42" fmla="*/ 2147483647 w 596"/>
              <a:gd name="T43" fmla="*/ 0 h 294"/>
              <a:gd name="T44" fmla="*/ 2147483647 w 596"/>
              <a:gd name="T45" fmla="*/ 2147483647 h 294"/>
              <a:gd name="T46" fmla="*/ 2147483647 w 596"/>
              <a:gd name="T47" fmla="*/ 2147483647 h 294"/>
              <a:gd name="T48" fmla="*/ 2147483647 w 596"/>
              <a:gd name="T49" fmla="*/ 2147483647 h 294"/>
              <a:gd name="T50" fmla="*/ 2147483647 w 596"/>
              <a:gd name="T51" fmla="*/ 0 h 294"/>
              <a:gd name="T52" fmla="*/ 2147483647 w 596"/>
              <a:gd name="T53" fmla="*/ 2147483647 h 294"/>
              <a:gd name="T54" fmla="*/ 2147483647 w 596"/>
              <a:gd name="T55" fmla="*/ 2147483647 h 294"/>
              <a:gd name="T56" fmla="*/ 2147483647 w 596"/>
              <a:gd name="T57" fmla="*/ 2147483647 h 294"/>
              <a:gd name="T58" fmla="*/ 2147483647 w 596"/>
              <a:gd name="T59" fmla="*/ 2147483647 h 294"/>
              <a:gd name="T60" fmla="*/ 2147483647 w 596"/>
              <a:gd name="T61" fmla="*/ 2147483647 h 294"/>
              <a:gd name="T62" fmla="*/ 2147483647 w 596"/>
              <a:gd name="T63" fmla="*/ 2147483647 h 294"/>
              <a:gd name="T64" fmla="*/ 0 w 596"/>
              <a:gd name="T65" fmla="*/ 2147483647 h 294"/>
              <a:gd name="T66" fmla="*/ 2147483647 w 596"/>
              <a:gd name="T67" fmla="*/ 2147483647 h 294"/>
              <a:gd name="T68" fmla="*/ 2147483647 w 596"/>
              <a:gd name="T69" fmla="*/ 2147483647 h 294"/>
              <a:gd name="T70" fmla="*/ 2147483647 w 596"/>
              <a:gd name="T71" fmla="*/ 2147483647 h 294"/>
              <a:gd name="T72" fmla="*/ 2147483647 w 596"/>
              <a:gd name="T73" fmla="*/ 2147483647 h 2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96"/>
              <a:gd name="T112" fmla="*/ 0 h 294"/>
              <a:gd name="T113" fmla="*/ 596 w 596"/>
              <a:gd name="T114" fmla="*/ 294 h 2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96" h="294">
                <a:moveTo>
                  <a:pt x="83" y="215"/>
                </a:moveTo>
                <a:lnTo>
                  <a:pt x="118" y="255"/>
                </a:lnTo>
                <a:lnTo>
                  <a:pt x="159" y="284"/>
                </a:lnTo>
                <a:lnTo>
                  <a:pt x="208" y="294"/>
                </a:lnTo>
                <a:lnTo>
                  <a:pt x="256" y="284"/>
                </a:lnTo>
                <a:lnTo>
                  <a:pt x="298" y="260"/>
                </a:lnTo>
                <a:lnTo>
                  <a:pt x="340" y="284"/>
                </a:lnTo>
                <a:lnTo>
                  <a:pt x="388" y="294"/>
                </a:lnTo>
                <a:lnTo>
                  <a:pt x="437" y="284"/>
                </a:lnTo>
                <a:lnTo>
                  <a:pt x="478" y="255"/>
                </a:lnTo>
                <a:lnTo>
                  <a:pt x="506" y="215"/>
                </a:lnTo>
                <a:lnTo>
                  <a:pt x="541" y="220"/>
                </a:lnTo>
                <a:lnTo>
                  <a:pt x="568" y="205"/>
                </a:lnTo>
                <a:lnTo>
                  <a:pt x="589" y="180"/>
                </a:lnTo>
                <a:lnTo>
                  <a:pt x="596" y="145"/>
                </a:lnTo>
                <a:lnTo>
                  <a:pt x="589" y="115"/>
                </a:lnTo>
                <a:lnTo>
                  <a:pt x="568" y="90"/>
                </a:lnTo>
                <a:lnTo>
                  <a:pt x="541" y="75"/>
                </a:lnTo>
                <a:lnTo>
                  <a:pt x="506" y="75"/>
                </a:lnTo>
                <a:lnTo>
                  <a:pt x="478" y="35"/>
                </a:lnTo>
                <a:lnTo>
                  <a:pt x="437" y="10"/>
                </a:lnTo>
                <a:lnTo>
                  <a:pt x="388" y="0"/>
                </a:lnTo>
                <a:lnTo>
                  <a:pt x="340" y="5"/>
                </a:lnTo>
                <a:lnTo>
                  <a:pt x="298" y="30"/>
                </a:lnTo>
                <a:lnTo>
                  <a:pt x="256" y="5"/>
                </a:lnTo>
                <a:lnTo>
                  <a:pt x="208" y="0"/>
                </a:lnTo>
                <a:lnTo>
                  <a:pt x="159" y="10"/>
                </a:lnTo>
                <a:lnTo>
                  <a:pt x="118" y="35"/>
                </a:lnTo>
                <a:lnTo>
                  <a:pt x="83" y="75"/>
                </a:lnTo>
                <a:lnTo>
                  <a:pt x="55" y="75"/>
                </a:lnTo>
                <a:lnTo>
                  <a:pt x="28" y="90"/>
                </a:lnTo>
                <a:lnTo>
                  <a:pt x="7" y="115"/>
                </a:lnTo>
                <a:lnTo>
                  <a:pt x="0" y="145"/>
                </a:lnTo>
                <a:lnTo>
                  <a:pt x="7" y="180"/>
                </a:lnTo>
                <a:lnTo>
                  <a:pt x="28" y="205"/>
                </a:lnTo>
                <a:lnTo>
                  <a:pt x="55" y="220"/>
                </a:lnTo>
                <a:lnTo>
                  <a:pt x="83" y="215"/>
                </a:lnTo>
                <a:close/>
              </a:path>
            </a:pathLst>
          </a:custGeom>
          <a:solidFill>
            <a:srgbClr val="E6E6E6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Changes in IT architecture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63550" y="1150938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644900" y="4229100"/>
            <a:ext cx="149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server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739775" y="2544763"/>
            <a:ext cx="541338" cy="573087"/>
            <a:chOff x="1133" y="1682"/>
            <a:chExt cx="304" cy="298"/>
          </a:xfrm>
        </p:grpSpPr>
        <p:sp>
          <p:nvSpPr>
            <p:cNvPr id="20625" name="Line 7"/>
            <p:cNvSpPr>
              <a:spLocks noChangeShapeType="1"/>
            </p:cNvSpPr>
            <p:nvPr/>
          </p:nvSpPr>
          <p:spPr bwMode="auto">
            <a:xfrm flipH="1">
              <a:off x="1142" y="1866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26" name="Line 8"/>
            <p:cNvSpPr>
              <a:spLocks noChangeShapeType="1"/>
            </p:cNvSpPr>
            <p:nvPr/>
          </p:nvSpPr>
          <p:spPr bwMode="auto">
            <a:xfrm flipH="1">
              <a:off x="1143" y="1868"/>
              <a:ext cx="28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27" name="Line 9"/>
            <p:cNvSpPr>
              <a:spLocks noChangeShapeType="1"/>
            </p:cNvSpPr>
            <p:nvPr/>
          </p:nvSpPr>
          <p:spPr bwMode="auto">
            <a:xfrm flipH="1">
              <a:off x="1143" y="1872"/>
              <a:ext cx="28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28" name="Freeform 10"/>
            <p:cNvSpPr>
              <a:spLocks/>
            </p:cNvSpPr>
            <p:nvPr/>
          </p:nvSpPr>
          <p:spPr bwMode="auto">
            <a:xfrm>
              <a:off x="1245" y="1817"/>
              <a:ext cx="192" cy="163"/>
            </a:xfrm>
            <a:custGeom>
              <a:avLst/>
              <a:gdLst>
                <a:gd name="T0" fmla="*/ 0 w 192"/>
                <a:gd name="T1" fmla="*/ 162 h 163"/>
                <a:gd name="T2" fmla="*/ 0 w 192"/>
                <a:gd name="T3" fmla="*/ 103 h 163"/>
                <a:gd name="T4" fmla="*/ 191 w 192"/>
                <a:gd name="T5" fmla="*/ 0 h 163"/>
                <a:gd name="T6" fmla="*/ 191 w 192"/>
                <a:gd name="T7" fmla="*/ 49 h 163"/>
                <a:gd name="T8" fmla="*/ 0 w 19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3"/>
                <a:gd name="T17" fmla="*/ 192 w 19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3">
                  <a:moveTo>
                    <a:pt x="0" y="162"/>
                  </a:moveTo>
                  <a:lnTo>
                    <a:pt x="0" y="103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9" name="Freeform 11"/>
            <p:cNvSpPr>
              <a:spLocks/>
            </p:cNvSpPr>
            <p:nvPr/>
          </p:nvSpPr>
          <p:spPr bwMode="auto">
            <a:xfrm>
              <a:off x="1134" y="1862"/>
              <a:ext cx="113" cy="115"/>
            </a:xfrm>
            <a:custGeom>
              <a:avLst/>
              <a:gdLst>
                <a:gd name="T0" fmla="*/ 111 w 113"/>
                <a:gd name="T1" fmla="*/ 56 h 115"/>
                <a:gd name="T2" fmla="*/ 0 w 113"/>
                <a:gd name="T3" fmla="*/ 0 h 115"/>
                <a:gd name="T4" fmla="*/ 0 w 113"/>
                <a:gd name="T5" fmla="*/ 44 h 115"/>
                <a:gd name="T6" fmla="*/ 112 w 113"/>
                <a:gd name="T7" fmla="*/ 114 h 115"/>
                <a:gd name="T8" fmla="*/ 111 w 113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5"/>
                <a:gd name="T17" fmla="*/ 113 w 113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5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4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0" name="Freeform 12"/>
            <p:cNvSpPr>
              <a:spLocks/>
            </p:cNvSpPr>
            <p:nvPr/>
          </p:nvSpPr>
          <p:spPr bwMode="auto">
            <a:xfrm>
              <a:off x="1133" y="1765"/>
              <a:ext cx="303" cy="157"/>
            </a:xfrm>
            <a:custGeom>
              <a:avLst/>
              <a:gdLst>
                <a:gd name="T0" fmla="*/ 111 w 303"/>
                <a:gd name="T1" fmla="*/ 156 h 157"/>
                <a:gd name="T2" fmla="*/ 302 w 303"/>
                <a:gd name="T3" fmla="*/ 50 h 157"/>
                <a:gd name="T4" fmla="*/ 192 w 303"/>
                <a:gd name="T5" fmla="*/ 0 h 157"/>
                <a:gd name="T6" fmla="*/ 0 w 303"/>
                <a:gd name="T7" fmla="*/ 98 h 157"/>
                <a:gd name="T8" fmla="*/ 111 w 303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"/>
                <a:gd name="T16" fmla="*/ 0 h 157"/>
                <a:gd name="T17" fmla="*/ 303 w 303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" h="157">
                  <a:moveTo>
                    <a:pt x="111" y="156"/>
                  </a:moveTo>
                  <a:lnTo>
                    <a:pt x="302" y="50"/>
                  </a:lnTo>
                  <a:lnTo>
                    <a:pt x="192" y="0"/>
                  </a:lnTo>
                  <a:lnTo>
                    <a:pt x="0" y="98"/>
                  </a:lnTo>
                  <a:lnTo>
                    <a:pt x="111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1" name="Freeform 13"/>
            <p:cNvSpPr>
              <a:spLocks/>
            </p:cNvSpPr>
            <p:nvPr/>
          </p:nvSpPr>
          <p:spPr bwMode="auto">
            <a:xfrm>
              <a:off x="1144" y="1734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2" name="Freeform 14"/>
            <p:cNvSpPr>
              <a:spLocks/>
            </p:cNvSpPr>
            <p:nvPr/>
          </p:nvSpPr>
          <p:spPr bwMode="auto">
            <a:xfrm>
              <a:off x="1255" y="1701"/>
              <a:ext cx="151" cy="200"/>
            </a:xfrm>
            <a:custGeom>
              <a:avLst/>
              <a:gdLst>
                <a:gd name="T0" fmla="*/ 0 w 151"/>
                <a:gd name="T1" fmla="*/ 199 h 200"/>
                <a:gd name="T2" fmla="*/ 0 w 151"/>
                <a:gd name="T3" fmla="*/ 66 h 200"/>
                <a:gd name="T4" fmla="*/ 149 w 151"/>
                <a:gd name="T5" fmla="*/ 0 h 200"/>
                <a:gd name="T6" fmla="*/ 150 w 151"/>
                <a:gd name="T7" fmla="*/ 115 h 200"/>
                <a:gd name="T8" fmla="*/ 0 w 151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00"/>
                <a:gd name="T17" fmla="*/ 151 w 151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00">
                  <a:moveTo>
                    <a:pt x="0" y="199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150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3" name="Freeform 15"/>
            <p:cNvSpPr>
              <a:spLocks/>
            </p:cNvSpPr>
            <p:nvPr/>
          </p:nvSpPr>
          <p:spPr bwMode="auto">
            <a:xfrm>
              <a:off x="1142" y="1682"/>
              <a:ext cx="264" cy="89"/>
            </a:xfrm>
            <a:custGeom>
              <a:avLst/>
              <a:gdLst>
                <a:gd name="T0" fmla="*/ 115 w 264"/>
                <a:gd name="T1" fmla="*/ 88 h 89"/>
                <a:gd name="T2" fmla="*/ 263 w 264"/>
                <a:gd name="T3" fmla="*/ 20 h 89"/>
                <a:gd name="T4" fmla="*/ 145 w 264"/>
                <a:gd name="T5" fmla="*/ 0 h 89"/>
                <a:gd name="T6" fmla="*/ 0 w 264"/>
                <a:gd name="T7" fmla="*/ 55 h 89"/>
                <a:gd name="T8" fmla="*/ 115 w 264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89"/>
                <a:gd name="T17" fmla="*/ 264 w 264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89">
                  <a:moveTo>
                    <a:pt x="115" y="88"/>
                  </a:moveTo>
                  <a:lnTo>
                    <a:pt x="263" y="20"/>
                  </a:lnTo>
                  <a:lnTo>
                    <a:pt x="145" y="0"/>
                  </a:lnTo>
                  <a:lnTo>
                    <a:pt x="0" y="55"/>
                  </a:lnTo>
                  <a:lnTo>
                    <a:pt x="115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4" name="Freeform 16"/>
            <p:cNvSpPr>
              <a:spLocks/>
            </p:cNvSpPr>
            <p:nvPr/>
          </p:nvSpPr>
          <p:spPr bwMode="auto">
            <a:xfrm>
              <a:off x="1272" y="1724"/>
              <a:ext cx="123" cy="155"/>
            </a:xfrm>
            <a:custGeom>
              <a:avLst/>
              <a:gdLst>
                <a:gd name="T0" fmla="*/ 0 w 123"/>
                <a:gd name="T1" fmla="*/ 154 h 155"/>
                <a:gd name="T2" fmla="*/ 0 w 123"/>
                <a:gd name="T3" fmla="*/ 51 h 155"/>
                <a:gd name="T4" fmla="*/ 122 w 123"/>
                <a:gd name="T5" fmla="*/ 0 h 155"/>
                <a:gd name="T6" fmla="*/ 122 w 123"/>
                <a:gd name="T7" fmla="*/ 80 h 155"/>
                <a:gd name="T8" fmla="*/ 0 w 123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5"/>
                <a:gd name="T17" fmla="*/ 123 w 123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5">
                  <a:moveTo>
                    <a:pt x="0" y="154"/>
                  </a:moveTo>
                  <a:lnTo>
                    <a:pt x="0" y="51"/>
                  </a:lnTo>
                  <a:lnTo>
                    <a:pt x="122" y="0"/>
                  </a:lnTo>
                  <a:lnTo>
                    <a:pt x="122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487" name="Group 17"/>
          <p:cNvGrpSpPr>
            <a:grpSpLocks/>
          </p:cNvGrpSpPr>
          <p:nvPr/>
        </p:nvGrpSpPr>
        <p:grpSpPr bwMode="auto">
          <a:xfrm>
            <a:off x="739775" y="3375025"/>
            <a:ext cx="541338" cy="573088"/>
            <a:chOff x="1126" y="2247"/>
            <a:chExt cx="304" cy="298"/>
          </a:xfrm>
        </p:grpSpPr>
        <p:sp>
          <p:nvSpPr>
            <p:cNvPr id="20615" name="Line 18"/>
            <p:cNvSpPr>
              <a:spLocks noChangeShapeType="1"/>
            </p:cNvSpPr>
            <p:nvPr/>
          </p:nvSpPr>
          <p:spPr bwMode="auto">
            <a:xfrm flipH="1">
              <a:off x="1135" y="2431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16" name="Line 19"/>
            <p:cNvSpPr>
              <a:spLocks noChangeShapeType="1"/>
            </p:cNvSpPr>
            <p:nvPr/>
          </p:nvSpPr>
          <p:spPr bwMode="auto">
            <a:xfrm flipH="1">
              <a:off x="1136" y="2433"/>
              <a:ext cx="28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17" name="Line 20"/>
            <p:cNvSpPr>
              <a:spLocks noChangeShapeType="1"/>
            </p:cNvSpPr>
            <p:nvPr/>
          </p:nvSpPr>
          <p:spPr bwMode="auto">
            <a:xfrm flipH="1">
              <a:off x="1136" y="2437"/>
              <a:ext cx="28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18" name="Freeform 21"/>
            <p:cNvSpPr>
              <a:spLocks/>
            </p:cNvSpPr>
            <p:nvPr/>
          </p:nvSpPr>
          <p:spPr bwMode="auto">
            <a:xfrm>
              <a:off x="1238" y="2382"/>
              <a:ext cx="192" cy="163"/>
            </a:xfrm>
            <a:custGeom>
              <a:avLst/>
              <a:gdLst>
                <a:gd name="T0" fmla="*/ 0 w 192"/>
                <a:gd name="T1" fmla="*/ 162 h 163"/>
                <a:gd name="T2" fmla="*/ 0 w 192"/>
                <a:gd name="T3" fmla="*/ 103 h 163"/>
                <a:gd name="T4" fmla="*/ 191 w 192"/>
                <a:gd name="T5" fmla="*/ 0 h 163"/>
                <a:gd name="T6" fmla="*/ 191 w 192"/>
                <a:gd name="T7" fmla="*/ 49 h 163"/>
                <a:gd name="T8" fmla="*/ 0 w 19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3"/>
                <a:gd name="T17" fmla="*/ 192 w 19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3">
                  <a:moveTo>
                    <a:pt x="0" y="162"/>
                  </a:moveTo>
                  <a:lnTo>
                    <a:pt x="0" y="103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9" name="Freeform 22"/>
            <p:cNvSpPr>
              <a:spLocks/>
            </p:cNvSpPr>
            <p:nvPr/>
          </p:nvSpPr>
          <p:spPr bwMode="auto">
            <a:xfrm>
              <a:off x="1127" y="2427"/>
              <a:ext cx="113" cy="115"/>
            </a:xfrm>
            <a:custGeom>
              <a:avLst/>
              <a:gdLst>
                <a:gd name="T0" fmla="*/ 111 w 113"/>
                <a:gd name="T1" fmla="*/ 56 h 115"/>
                <a:gd name="T2" fmla="*/ 0 w 113"/>
                <a:gd name="T3" fmla="*/ 0 h 115"/>
                <a:gd name="T4" fmla="*/ 0 w 113"/>
                <a:gd name="T5" fmla="*/ 44 h 115"/>
                <a:gd name="T6" fmla="*/ 112 w 113"/>
                <a:gd name="T7" fmla="*/ 114 h 115"/>
                <a:gd name="T8" fmla="*/ 111 w 113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5"/>
                <a:gd name="T17" fmla="*/ 113 w 113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5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4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0" name="Freeform 23"/>
            <p:cNvSpPr>
              <a:spLocks/>
            </p:cNvSpPr>
            <p:nvPr/>
          </p:nvSpPr>
          <p:spPr bwMode="auto">
            <a:xfrm>
              <a:off x="1126" y="2330"/>
              <a:ext cx="303" cy="157"/>
            </a:xfrm>
            <a:custGeom>
              <a:avLst/>
              <a:gdLst>
                <a:gd name="T0" fmla="*/ 111 w 303"/>
                <a:gd name="T1" fmla="*/ 156 h 157"/>
                <a:gd name="T2" fmla="*/ 302 w 303"/>
                <a:gd name="T3" fmla="*/ 50 h 157"/>
                <a:gd name="T4" fmla="*/ 192 w 303"/>
                <a:gd name="T5" fmla="*/ 0 h 157"/>
                <a:gd name="T6" fmla="*/ 0 w 303"/>
                <a:gd name="T7" fmla="*/ 98 h 157"/>
                <a:gd name="T8" fmla="*/ 111 w 303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"/>
                <a:gd name="T16" fmla="*/ 0 h 157"/>
                <a:gd name="T17" fmla="*/ 303 w 303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" h="157">
                  <a:moveTo>
                    <a:pt x="111" y="156"/>
                  </a:moveTo>
                  <a:lnTo>
                    <a:pt x="302" y="50"/>
                  </a:lnTo>
                  <a:lnTo>
                    <a:pt x="192" y="0"/>
                  </a:lnTo>
                  <a:lnTo>
                    <a:pt x="0" y="98"/>
                  </a:lnTo>
                  <a:lnTo>
                    <a:pt x="111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1" name="Freeform 24"/>
            <p:cNvSpPr>
              <a:spLocks/>
            </p:cNvSpPr>
            <p:nvPr/>
          </p:nvSpPr>
          <p:spPr bwMode="auto">
            <a:xfrm>
              <a:off x="1137" y="2299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2" name="Freeform 25"/>
            <p:cNvSpPr>
              <a:spLocks/>
            </p:cNvSpPr>
            <p:nvPr/>
          </p:nvSpPr>
          <p:spPr bwMode="auto">
            <a:xfrm>
              <a:off x="1248" y="2266"/>
              <a:ext cx="151" cy="200"/>
            </a:xfrm>
            <a:custGeom>
              <a:avLst/>
              <a:gdLst>
                <a:gd name="T0" fmla="*/ 0 w 151"/>
                <a:gd name="T1" fmla="*/ 199 h 200"/>
                <a:gd name="T2" fmla="*/ 0 w 151"/>
                <a:gd name="T3" fmla="*/ 66 h 200"/>
                <a:gd name="T4" fmla="*/ 149 w 151"/>
                <a:gd name="T5" fmla="*/ 0 h 200"/>
                <a:gd name="T6" fmla="*/ 150 w 151"/>
                <a:gd name="T7" fmla="*/ 115 h 200"/>
                <a:gd name="T8" fmla="*/ 0 w 151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00"/>
                <a:gd name="T17" fmla="*/ 151 w 151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00">
                  <a:moveTo>
                    <a:pt x="0" y="199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150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3" name="Freeform 26"/>
            <p:cNvSpPr>
              <a:spLocks/>
            </p:cNvSpPr>
            <p:nvPr/>
          </p:nvSpPr>
          <p:spPr bwMode="auto">
            <a:xfrm>
              <a:off x="1135" y="2247"/>
              <a:ext cx="264" cy="89"/>
            </a:xfrm>
            <a:custGeom>
              <a:avLst/>
              <a:gdLst>
                <a:gd name="T0" fmla="*/ 115 w 264"/>
                <a:gd name="T1" fmla="*/ 88 h 89"/>
                <a:gd name="T2" fmla="*/ 263 w 264"/>
                <a:gd name="T3" fmla="*/ 20 h 89"/>
                <a:gd name="T4" fmla="*/ 145 w 264"/>
                <a:gd name="T5" fmla="*/ 0 h 89"/>
                <a:gd name="T6" fmla="*/ 0 w 264"/>
                <a:gd name="T7" fmla="*/ 55 h 89"/>
                <a:gd name="T8" fmla="*/ 115 w 264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89"/>
                <a:gd name="T17" fmla="*/ 264 w 264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89">
                  <a:moveTo>
                    <a:pt x="115" y="88"/>
                  </a:moveTo>
                  <a:lnTo>
                    <a:pt x="263" y="20"/>
                  </a:lnTo>
                  <a:lnTo>
                    <a:pt x="145" y="0"/>
                  </a:lnTo>
                  <a:lnTo>
                    <a:pt x="0" y="55"/>
                  </a:lnTo>
                  <a:lnTo>
                    <a:pt x="115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4" name="Freeform 27"/>
            <p:cNvSpPr>
              <a:spLocks/>
            </p:cNvSpPr>
            <p:nvPr/>
          </p:nvSpPr>
          <p:spPr bwMode="auto">
            <a:xfrm>
              <a:off x="1265" y="2289"/>
              <a:ext cx="123" cy="155"/>
            </a:xfrm>
            <a:custGeom>
              <a:avLst/>
              <a:gdLst>
                <a:gd name="T0" fmla="*/ 0 w 123"/>
                <a:gd name="T1" fmla="*/ 154 h 155"/>
                <a:gd name="T2" fmla="*/ 0 w 123"/>
                <a:gd name="T3" fmla="*/ 51 h 155"/>
                <a:gd name="T4" fmla="*/ 122 w 123"/>
                <a:gd name="T5" fmla="*/ 0 h 155"/>
                <a:gd name="T6" fmla="*/ 122 w 123"/>
                <a:gd name="T7" fmla="*/ 80 h 155"/>
                <a:gd name="T8" fmla="*/ 0 w 123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5"/>
                <a:gd name="T17" fmla="*/ 123 w 123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5">
                  <a:moveTo>
                    <a:pt x="0" y="154"/>
                  </a:moveTo>
                  <a:lnTo>
                    <a:pt x="0" y="51"/>
                  </a:lnTo>
                  <a:lnTo>
                    <a:pt x="122" y="0"/>
                  </a:lnTo>
                  <a:lnTo>
                    <a:pt x="122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488" name="Group 28"/>
          <p:cNvGrpSpPr>
            <a:grpSpLocks/>
          </p:cNvGrpSpPr>
          <p:nvPr/>
        </p:nvGrpSpPr>
        <p:grpSpPr bwMode="auto">
          <a:xfrm>
            <a:off x="738188" y="4206875"/>
            <a:ext cx="538162" cy="573088"/>
            <a:chOff x="1139" y="2774"/>
            <a:chExt cx="302" cy="298"/>
          </a:xfrm>
        </p:grpSpPr>
        <p:sp>
          <p:nvSpPr>
            <p:cNvPr id="20605" name="Line 29"/>
            <p:cNvSpPr>
              <a:spLocks noChangeShapeType="1"/>
            </p:cNvSpPr>
            <p:nvPr/>
          </p:nvSpPr>
          <p:spPr bwMode="auto">
            <a:xfrm flipH="1">
              <a:off x="1148" y="2958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6" name="Line 30"/>
            <p:cNvSpPr>
              <a:spLocks noChangeShapeType="1"/>
            </p:cNvSpPr>
            <p:nvPr/>
          </p:nvSpPr>
          <p:spPr bwMode="auto">
            <a:xfrm flipH="1">
              <a:off x="1149" y="2960"/>
              <a:ext cx="27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7" name="Line 31"/>
            <p:cNvSpPr>
              <a:spLocks noChangeShapeType="1"/>
            </p:cNvSpPr>
            <p:nvPr/>
          </p:nvSpPr>
          <p:spPr bwMode="auto">
            <a:xfrm flipH="1">
              <a:off x="1149" y="2964"/>
              <a:ext cx="27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8" name="Freeform 32"/>
            <p:cNvSpPr>
              <a:spLocks/>
            </p:cNvSpPr>
            <p:nvPr/>
          </p:nvSpPr>
          <p:spPr bwMode="auto">
            <a:xfrm>
              <a:off x="1250" y="2909"/>
              <a:ext cx="191" cy="163"/>
            </a:xfrm>
            <a:custGeom>
              <a:avLst/>
              <a:gdLst>
                <a:gd name="T0" fmla="*/ 0 w 191"/>
                <a:gd name="T1" fmla="*/ 162 h 163"/>
                <a:gd name="T2" fmla="*/ 0 w 191"/>
                <a:gd name="T3" fmla="*/ 103 h 163"/>
                <a:gd name="T4" fmla="*/ 190 w 191"/>
                <a:gd name="T5" fmla="*/ 0 h 163"/>
                <a:gd name="T6" fmla="*/ 190 w 191"/>
                <a:gd name="T7" fmla="*/ 49 h 163"/>
                <a:gd name="T8" fmla="*/ 0 w 19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63"/>
                <a:gd name="T17" fmla="*/ 191 w 19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63">
                  <a:moveTo>
                    <a:pt x="0" y="162"/>
                  </a:moveTo>
                  <a:lnTo>
                    <a:pt x="0" y="103"/>
                  </a:lnTo>
                  <a:lnTo>
                    <a:pt x="190" y="0"/>
                  </a:lnTo>
                  <a:lnTo>
                    <a:pt x="190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9" name="Freeform 33"/>
            <p:cNvSpPr>
              <a:spLocks/>
            </p:cNvSpPr>
            <p:nvPr/>
          </p:nvSpPr>
          <p:spPr bwMode="auto">
            <a:xfrm>
              <a:off x="1140" y="2954"/>
              <a:ext cx="112" cy="115"/>
            </a:xfrm>
            <a:custGeom>
              <a:avLst/>
              <a:gdLst>
                <a:gd name="T0" fmla="*/ 110 w 112"/>
                <a:gd name="T1" fmla="*/ 56 h 115"/>
                <a:gd name="T2" fmla="*/ 0 w 112"/>
                <a:gd name="T3" fmla="*/ 0 h 115"/>
                <a:gd name="T4" fmla="*/ 0 w 112"/>
                <a:gd name="T5" fmla="*/ 44 h 115"/>
                <a:gd name="T6" fmla="*/ 111 w 112"/>
                <a:gd name="T7" fmla="*/ 114 h 115"/>
                <a:gd name="T8" fmla="*/ 110 w 112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5"/>
                <a:gd name="T17" fmla="*/ 112 w 112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5">
                  <a:moveTo>
                    <a:pt x="110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1" y="114"/>
                  </a:lnTo>
                  <a:lnTo>
                    <a:pt x="110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0" name="Freeform 34"/>
            <p:cNvSpPr>
              <a:spLocks/>
            </p:cNvSpPr>
            <p:nvPr/>
          </p:nvSpPr>
          <p:spPr bwMode="auto">
            <a:xfrm>
              <a:off x="1139" y="2857"/>
              <a:ext cx="301" cy="157"/>
            </a:xfrm>
            <a:custGeom>
              <a:avLst/>
              <a:gdLst>
                <a:gd name="T0" fmla="*/ 110 w 301"/>
                <a:gd name="T1" fmla="*/ 156 h 157"/>
                <a:gd name="T2" fmla="*/ 300 w 301"/>
                <a:gd name="T3" fmla="*/ 50 h 157"/>
                <a:gd name="T4" fmla="*/ 191 w 301"/>
                <a:gd name="T5" fmla="*/ 0 h 157"/>
                <a:gd name="T6" fmla="*/ 0 w 301"/>
                <a:gd name="T7" fmla="*/ 98 h 157"/>
                <a:gd name="T8" fmla="*/ 110 w 301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1"/>
                <a:gd name="T16" fmla="*/ 0 h 157"/>
                <a:gd name="T17" fmla="*/ 301 w 301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1" h="157">
                  <a:moveTo>
                    <a:pt x="110" y="156"/>
                  </a:moveTo>
                  <a:lnTo>
                    <a:pt x="300" y="50"/>
                  </a:lnTo>
                  <a:lnTo>
                    <a:pt x="191" y="0"/>
                  </a:lnTo>
                  <a:lnTo>
                    <a:pt x="0" y="98"/>
                  </a:lnTo>
                  <a:lnTo>
                    <a:pt x="110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1" name="Freeform 35"/>
            <p:cNvSpPr>
              <a:spLocks/>
            </p:cNvSpPr>
            <p:nvPr/>
          </p:nvSpPr>
          <p:spPr bwMode="auto">
            <a:xfrm>
              <a:off x="1150" y="2826"/>
              <a:ext cx="120" cy="167"/>
            </a:xfrm>
            <a:custGeom>
              <a:avLst/>
              <a:gdLst>
                <a:gd name="T0" fmla="*/ 119 w 120"/>
                <a:gd name="T1" fmla="*/ 32 h 167"/>
                <a:gd name="T2" fmla="*/ 0 w 120"/>
                <a:gd name="T3" fmla="*/ 0 h 167"/>
                <a:gd name="T4" fmla="*/ 0 w 120"/>
                <a:gd name="T5" fmla="*/ 108 h 167"/>
                <a:gd name="T6" fmla="*/ 109 w 120"/>
                <a:gd name="T7" fmla="*/ 166 h 167"/>
                <a:gd name="T8" fmla="*/ 119 w 120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67"/>
                <a:gd name="T17" fmla="*/ 120 w 120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67">
                  <a:moveTo>
                    <a:pt x="119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09" y="166"/>
                  </a:lnTo>
                  <a:lnTo>
                    <a:pt x="119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2" name="Freeform 36"/>
            <p:cNvSpPr>
              <a:spLocks/>
            </p:cNvSpPr>
            <p:nvPr/>
          </p:nvSpPr>
          <p:spPr bwMode="auto">
            <a:xfrm>
              <a:off x="1261" y="2793"/>
              <a:ext cx="149" cy="200"/>
            </a:xfrm>
            <a:custGeom>
              <a:avLst/>
              <a:gdLst>
                <a:gd name="T0" fmla="*/ 0 w 149"/>
                <a:gd name="T1" fmla="*/ 199 h 200"/>
                <a:gd name="T2" fmla="*/ 0 w 149"/>
                <a:gd name="T3" fmla="*/ 66 h 200"/>
                <a:gd name="T4" fmla="*/ 147 w 149"/>
                <a:gd name="T5" fmla="*/ 0 h 200"/>
                <a:gd name="T6" fmla="*/ 148 w 149"/>
                <a:gd name="T7" fmla="*/ 115 h 200"/>
                <a:gd name="T8" fmla="*/ 0 w 149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200"/>
                <a:gd name="T17" fmla="*/ 149 w 149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200">
                  <a:moveTo>
                    <a:pt x="0" y="199"/>
                  </a:moveTo>
                  <a:lnTo>
                    <a:pt x="0" y="66"/>
                  </a:lnTo>
                  <a:lnTo>
                    <a:pt x="147" y="0"/>
                  </a:lnTo>
                  <a:lnTo>
                    <a:pt x="148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3" name="Freeform 37"/>
            <p:cNvSpPr>
              <a:spLocks/>
            </p:cNvSpPr>
            <p:nvPr/>
          </p:nvSpPr>
          <p:spPr bwMode="auto">
            <a:xfrm>
              <a:off x="1148" y="2774"/>
              <a:ext cx="262" cy="89"/>
            </a:xfrm>
            <a:custGeom>
              <a:avLst/>
              <a:gdLst>
                <a:gd name="T0" fmla="*/ 114 w 262"/>
                <a:gd name="T1" fmla="*/ 88 h 89"/>
                <a:gd name="T2" fmla="*/ 261 w 262"/>
                <a:gd name="T3" fmla="*/ 20 h 89"/>
                <a:gd name="T4" fmla="*/ 144 w 262"/>
                <a:gd name="T5" fmla="*/ 0 h 89"/>
                <a:gd name="T6" fmla="*/ 0 w 262"/>
                <a:gd name="T7" fmla="*/ 55 h 89"/>
                <a:gd name="T8" fmla="*/ 114 w 262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89"/>
                <a:gd name="T17" fmla="*/ 262 w 262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89">
                  <a:moveTo>
                    <a:pt x="114" y="88"/>
                  </a:moveTo>
                  <a:lnTo>
                    <a:pt x="261" y="20"/>
                  </a:lnTo>
                  <a:lnTo>
                    <a:pt x="144" y="0"/>
                  </a:lnTo>
                  <a:lnTo>
                    <a:pt x="0" y="55"/>
                  </a:lnTo>
                  <a:lnTo>
                    <a:pt x="114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4" name="Freeform 38"/>
            <p:cNvSpPr>
              <a:spLocks/>
            </p:cNvSpPr>
            <p:nvPr/>
          </p:nvSpPr>
          <p:spPr bwMode="auto">
            <a:xfrm>
              <a:off x="1277" y="2816"/>
              <a:ext cx="122" cy="155"/>
            </a:xfrm>
            <a:custGeom>
              <a:avLst/>
              <a:gdLst>
                <a:gd name="T0" fmla="*/ 0 w 122"/>
                <a:gd name="T1" fmla="*/ 154 h 155"/>
                <a:gd name="T2" fmla="*/ 0 w 122"/>
                <a:gd name="T3" fmla="*/ 51 h 155"/>
                <a:gd name="T4" fmla="*/ 121 w 122"/>
                <a:gd name="T5" fmla="*/ 0 h 155"/>
                <a:gd name="T6" fmla="*/ 121 w 122"/>
                <a:gd name="T7" fmla="*/ 80 h 155"/>
                <a:gd name="T8" fmla="*/ 0 w 122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155"/>
                <a:gd name="T17" fmla="*/ 122 w 122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155">
                  <a:moveTo>
                    <a:pt x="0" y="154"/>
                  </a:moveTo>
                  <a:lnTo>
                    <a:pt x="0" y="51"/>
                  </a:lnTo>
                  <a:lnTo>
                    <a:pt x="121" y="0"/>
                  </a:lnTo>
                  <a:lnTo>
                    <a:pt x="121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489" name="Group 39"/>
          <p:cNvGrpSpPr>
            <a:grpSpLocks/>
          </p:cNvGrpSpPr>
          <p:nvPr/>
        </p:nvGrpSpPr>
        <p:grpSpPr bwMode="auto">
          <a:xfrm>
            <a:off x="738188" y="1804988"/>
            <a:ext cx="538162" cy="577850"/>
            <a:chOff x="1150" y="1144"/>
            <a:chExt cx="302" cy="300"/>
          </a:xfrm>
        </p:grpSpPr>
        <p:sp>
          <p:nvSpPr>
            <p:cNvPr id="20595" name="Line 40"/>
            <p:cNvSpPr>
              <a:spLocks noChangeShapeType="1"/>
            </p:cNvSpPr>
            <p:nvPr/>
          </p:nvSpPr>
          <p:spPr bwMode="auto">
            <a:xfrm flipH="1">
              <a:off x="1158" y="1331"/>
              <a:ext cx="25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6" name="Line 41"/>
            <p:cNvSpPr>
              <a:spLocks noChangeShapeType="1"/>
            </p:cNvSpPr>
            <p:nvPr/>
          </p:nvSpPr>
          <p:spPr bwMode="auto">
            <a:xfrm flipH="1">
              <a:off x="1159" y="1333"/>
              <a:ext cx="27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7" name="Line 42"/>
            <p:cNvSpPr>
              <a:spLocks noChangeShapeType="1"/>
            </p:cNvSpPr>
            <p:nvPr/>
          </p:nvSpPr>
          <p:spPr bwMode="auto">
            <a:xfrm flipH="1">
              <a:off x="1159" y="1338"/>
              <a:ext cx="27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8" name="Freeform 43"/>
            <p:cNvSpPr>
              <a:spLocks/>
            </p:cNvSpPr>
            <p:nvPr/>
          </p:nvSpPr>
          <p:spPr bwMode="auto">
            <a:xfrm>
              <a:off x="1261" y="1280"/>
              <a:ext cx="191" cy="164"/>
            </a:xfrm>
            <a:custGeom>
              <a:avLst/>
              <a:gdLst>
                <a:gd name="T0" fmla="*/ 0 w 191"/>
                <a:gd name="T1" fmla="*/ 163 h 164"/>
                <a:gd name="T2" fmla="*/ 0 w 191"/>
                <a:gd name="T3" fmla="*/ 104 h 164"/>
                <a:gd name="T4" fmla="*/ 190 w 191"/>
                <a:gd name="T5" fmla="*/ 0 h 164"/>
                <a:gd name="T6" fmla="*/ 190 w 191"/>
                <a:gd name="T7" fmla="*/ 49 h 164"/>
                <a:gd name="T8" fmla="*/ 0 w 191"/>
                <a:gd name="T9" fmla="*/ 163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64"/>
                <a:gd name="T17" fmla="*/ 191 w 191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64">
                  <a:moveTo>
                    <a:pt x="0" y="163"/>
                  </a:moveTo>
                  <a:lnTo>
                    <a:pt x="0" y="104"/>
                  </a:lnTo>
                  <a:lnTo>
                    <a:pt x="190" y="0"/>
                  </a:lnTo>
                  <a:lnTo>
                    <a:pt x="190" y="49"/>
                  </a:lnTo>
                  <a:lnTo>
                    <a:pt x="0" y="163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99" name="Freeform 44"/>
            <p:cNvSpPr>
              <a:spLocks/>
            </p:cNvSpPr>
            <p:nvPr/>
          </p:nvSpPr>
          <p:spPr bwMode="auto">
            <a:xfrm>
              <a:off x="1150" y="1330"/>
              <a:ext cx="112" cy="113"/>
            </a:xfrm>
            <a:custGeom>
              <a:avLst/>
              <a:gdLst>
                <a:gd name="T0" fmla="*/ 110 w 112"/>
                <a:gd name="T1" fmla="*/ 55 h 113"/>
                <a:gd name="T2" fmla="*/ 0 w 112"/>
                <a:gd name="T3" fmla="*/ 0 h 113"/>
                <a:gd name="T4" fmla="*/ 0 w 112"/>
                <a:gd name="T5" fmla="*/ 43 h 113"/>
                <a:gd name="T6" fmla="*/ 111 w 112"/>
                <a:gd name="T7" fmla="*/ 112 h 113"/>
                <a:gd name="T8" fmla="*/ 110 w 112"/>
                <a:gd name="T9" fmla="*/ 55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3"/>
                <a:gd name="T17" fmla="*/ 112 w 11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3">
                  <a:moveTo>
                    <a:pt x="110" y="55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111" y="112"/>
                  </a:lnTo>
                  <a:lnTo>
                    <a:pt x="110" y="55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0" name="Freeform 45"/>
            <p:cNvSpPr>
              <a:spLocks/>
            </p:cNvSpPr>
            <p:nvPr/>
          </p:nvSpPr>
          <p:spPr bwMode="auto">
            <a:xfrm>
              <a:off x="1150" y="1230"/>
              <a:ext cx="302" cy="158"/>
            </a:xfrm>
            <a:custGeom>
              <a:avLst/>
              <a:gdLst>
                <a:gd name="T0" fmla="*/ 110 w 302"/>
                <a:gd name="T1" fmla="*/ 157 h 158"/>
                <a:gd name="T2" fmla="*/ 301 w 302"/>
                <a:gd name="T3" fmla="*/ 51 h 158"/>
                <a:gd name="T4" fmla="*/ 192 w 302"/>
                <a:gd name="T5" fmla="*/ 0 h 158"/>
                <a:gd name="T6" fmla="*/ 0 w 302"/>
                <a:gd name="T7" fmla="*/ 99 h 158"/>
                <a:gd name="T8" fmla="*/ 110 w 302"/>
                <a:gd name="T9" fmla="*/ 157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158"/>
                <a:gd name="T17" fmla="*/ 302 w 30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158">
                  <a:moveTo>
                    <a:pt x="110" y="157"/>
                  </a:moveTo>
                  <a:lnTo>
                    <a:pt x="301" y="51"/>
                  </a:lnTo>
                  <a:lnTo>
                    <a:pt x="192" y="0"/>
                  </a:lnTo>
                  <a:lnTo>
                    <a:pt x="0" y="99"/>
                  </a:lnTo>
                  <a:lnTo>
                    <a:pt x="110" y="157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1" name="Freeform 46"/>
            <p:cNvSpPr>
              <a:spLocks/>
            </p:cNvSpPr>
            <p:nvPr/>
          </p:nvSpPr>
          <p:spPr bwMode="auto">
            <a:xfrm>
              <a:off x="1160" y="1199"/>
              <a:ext cx="120" cy="167"/>
            </a:xfrm>
            <a:custGeom>
              <a:avLst/>
              <a:gdLst>
                <a:gd name="T0" fmla="*/ 119 w 120"/>
                <a:gd name="T1" fmla="*/ 32 h 167"/>
                <a:gd name="T2" fmla="*/ 0 w 120"/>
                <a:gd name="T3" fmla="*/ 0 h 167"/>
                <a:gd name="T4" fmla="*/ 0 w 120"/>
                <a:gd name="T5" fmla="*/ 108 h 167"/>
                <a:gd name="T6" fmla="*/ 109 w 120"/>
                <a:gd name="T7" fmla="*/ 166 h 167"/>
                <a:gd name="T8" fmla="*/ 119 w 120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67"/>
                <a:gd name="T17" fmla="*/ 120 w 120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67">
                  <a:moveTo>
                    <a:pt x="119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09" y="166"/>
                  </a:lnTo>
                  <a:lnTo>
                    <a:pt x="119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2" name="Freeform 47"/>
            <p:cNvSpPr>
              <a:spLocks/>
            </p:cNvSpPr>
            <p:nvPr/>
          </p:nvSpPr>
          <p:spPr bwMode="auto">
            <a:xfrm>
              <a:off x="1272" y="1168"/>
              <a:ext cx="150" cy="200"/>
            </a:xfrm>
            <a:custGeom>
              <a:avLst/>
              <a:gdLst>
                <a:gd name="T0" fmla="*/ 0 w 150"/>
                <a:gd name="T1" fmla="*/ 199 h 200"/>
                <a:gd name="T2" fmla="*/ 0 w 150"/>
                <a:gd name="T3" fmla="*/ 66 h 200"/>
                <a:gd name="T4" fmla="*/ 148 w 150"/>
                <a:gd name="T5" fmla="*/ 0 h 200"/>
                <a:gd name="T6" fmla="*/ 149 w 150"/>
                <a:gd name="T7" fmla="*/ 114 h 200"/>
                <a:gd name="T8" fmla="*/ 0 w 150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00"/>
                <a:gd name="T17" fmla="*/ 150 w 150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00">
                  <a:moveTo>
                    <a:pt x="0" y="199"/>
                  </a:moveTo>
                  <a:lnTo>
                    <a:pt x="0" y="66"/>
                  </a:lnTo>
                  <a:lnTo>
                    <a:pt x="148" y="0"/>
                  </a:lnTo>
                  <a:lnTo>
                    <a:pt x="149" y="114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3" name="Freeform 48"/>
            <p:cNvSpPr>
              <a:spLocks/>
            </p:cNvSpPr>
            <p:nvPr/>
          </p:nvSpPr>
          <p:spPr bwMode="auto">
            <a:xfrm>
              <a:off x="1159" y="1144"/>
              <a:ext cx="263" cy="90"/>
            </a:xfrm>
            <a:custGeom>
              <a:avLst/>
              <a:gdLst>
                <a:gd name="T0" fmla="*/ 114 w 263"/>
                <a:gd name="T1" fmla="*/ 89 h 90"/>
                <a:gd name="T2" fmla="*/ 262 w 263"/>
                <a:gd name="T3" fmla="*/ 21 h 90"/>
                <a:gd name="T4" fmla="*/ 144 w 263"/>
                <a:gd name="T5" fmla="*/ 0 h 90"/>
                <a:gd name="T6" fmla="*/ 0 w 263"/>
                <a:gd name="T7" fmla="*/ 56 h 90"/>
                <a:gd name="T8" fmla="*/ 114 w 263"/>
                <a:gd name="T9" fmla="*/ 89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90"/>
                <a:gd name="T17" fmla="*/ 263 w 263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90">
                  <a:moveTo>
                    <a:pt x="114" y="89"/>
                  </a:moveTo>
                  <a:lnTo>
                    <a:pt x="262" y="21"/>
                  </a:lnTo>
                  <a:lnTo>
                    <a:pt x="144" y="0"/>
                  </a:lnTo>
                  <a:lnTo>
                    <a:pt x="0" y="56"/>
                  </a:lnTo>
                  <a:lnTo>
                    <a:pt x="114" y="89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4" name="Freeform 49"/>
            <p:cNvSpPr>
              <a:spLocks/>
            </p:cNvSpPr>
            <p:nvPr/>
          </p:nvSpPr>
          <p:spPr bwMode="auto">
            <a:xfrm>
              <a:off x="1286" y="1190"/>
              <a:ext cx="123" cy="156"/>
            </a:xfrm>
            <a:custGeom>
              <a:avLst/>
              <a:gdLst>
                <a:gd name="T0" fmla="*/ 0 w 123"/>
                <a:gd name="T1" fmla="*/ 155 h 156"/>
                <a:gd name="T2" fmla="*/ 0 w 123"/>
                <a:gd name="T3" fmla="*/ 52 h 156"/>
                <a:gd name="T4" fmla="*/ 122 w 123"/>
                <a:gd name="T5" fmla="*/ 0 h 156"/>
                <a:gd name="T6" fmla="*/ 122 w 123"/>
                <a:gd name="T7" fmla="*/ 81 h 156"/>
                <a:gd name="T8" fmla="*/ 0 w 123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6"/>
                <a:gd name="T17" fmla="*/ 123 w 123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6">
                  <a:moveTo>
                    <a:pt x="0" y="155"/>
                  </a:moveTo>
                  <a:lnTo>
                    <a:pt x="0" y="52"/>
                  </a:lnTo>
                  <a:lnTo>
                    <a:pt x="122" y="0"/>
                  </a:lnTo>
                  <a:lnTo>
                    <a:pt x="122" y="81"/>
                  </a:lnTo>
                  <a:lnTo>
                    <a:pt x="0" y="155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490" name="Group 50"/>
          <p:cNvGrpSpPr>
            <a:grpSpLocks/>
          </p:cNvGrpSpPr>
          <p:nvPr/>
        </p:nvGrpSpPr>
        <p:grpSpPr bwMode="auto">
          <a:xfrm>
            <a:off x="739775" y="5130800"/>
            <a:ext cx="541338" cy="577850"/>
            <a:chOff x="1135" y="3321"/>
            <a:chExt cx="304" cy="301"/>
          </a:xfrm>
        </p:grpSpPr>
        <p:sp>
          <p:nvSpPr>
            <p:cNvPr id="20585" name="Line 51"/>
            <p:cNvSpPr>
              <a:spLocks noChangeShapeType="1"/>
            </p:cNvSpPr>
            <p:nvPr/>
          </p:nvSpPr>
          <p:spPr bwMode="auto">
            <a:xfrm flipH="1">
              <a:off x="1143" y="3508"/>
              <a:ext cx="25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86" name="Line 52"/>
            <p:cNvSpPr>
              <a:spLocks noChangeShapeType="1"/>
            </p:cNvSpPr>
            <p:nvPr/>
          </p:nvSpPr>
          <p:spPr bwMode="auto">
            <a:xfrm flipH="1">
              <a:off x="1144" y="3510"/>
              <a:ext cx="28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87" name="Line 53"/>
            <p:cNvSpPr>
              <a:spLocks noChangeShapeType="1"/>
            </p:cNvSpPr>
            <p:nvPr/>
          </p:nvSpPr>
          <p:spPr bwMode="auto">
            <a:xfrm flipH="1">
              <a:off x="1144" y="3516"/>
              <a:ext cx="28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88" name="Freeform 54"/>
            <p:cNvSpPr>
              <a:spLocks/>
            </p:cNvSpPr>
            <p:nvPr/>
          </p:nvSpPr>
          <p:spPr bwMode="auto">
            <a:xfrm>
              <a:off x="1247" y="3457"/>
              <a:ext cx="192" cy="165"/>
            </a:xfrm>
            <a:custGeom>
              <a:avLst/>
              <a:gdLst>
                <a:gd name="T0" fmla="*/ 0 w 192"/>
                <a:gd name="T1" fmla="*/ 164 h 165"/>
                <a:gd name="T2" fmla="*/ 0 w 192"/>
                <a:gd name="T3" fmla="*/ 105 h 165"/>
                <a:gd name="T4" fmla="*/ 191 w 192"/>
                <a:gd name="T5" fmla="*/ 0 h 165"/>
                <a:gd name="T6" fmla="*/ 191 w 192"/>
                <a:gd name="T7" fmla="*/ 49 h 165"/>
                <a:gd name="T8" fmla="*/ 0 w 192"/>
                <a:gd name="T9" fmla="*/ 164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5"/>
                <a:gd name="T17" fmla="*/ 192 w 192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5">
                  <a:moveTo>
                    <a:pt x="0" y="164"/>
                  </a:moveTo>
                  <a:lnTo>
                    <a:pt x="0" y="105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4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89" name="Freeform 55"/>
            <p:cNvSpPr>
              <a:spLocks/>
            </p:cNvSpPr>
            <p:nvPr/>
          </p:nvSpPr>
          <p:spPr bwMode="auto">
            <a:xfrm>
              <a:off x="1135" y="3507"/>
              <a:ext cx="113" cy="114"/>
            </a:xfrm>
            <a:custGeom>
              <a:avLst/>
              <a:gdLst>
                <a:gd name="T0" fmla="*/ 111 w 113"/>
                <a:gd name="T1" fmla="*/ 56 h 114"/>
                <a:gd name="T2" fmla="*/ 0 w 113"/>
                <a:gd name="T3" fmla="*/ 0 h 114"/>
                <a:gd name="T4" fmla="*/ 0 w 113"/>
                <a:gd name="T5" fmla="*/ 44 h 114"/>
                <a:gd name="T6" fmla="*/ 112 w 113"/>
                <a:gd name="T7" fmla="*/ 113 h 114"/>
                <a:gd name="T8" fmla="*/ 111 w 113"/>
                <a:gd name="T9" fmla="*/ 56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4"/>
                <a:gd name="T17" fmla="*/ 113 w 113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4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3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90" name="Freeform 56"/>
            <p:cNvSpPr>
              <a:spLocks/>
            </p:cNvSpPr>
            <p:nvPr/>
          </p:nvSpPr>
          <p:spPr bwMode="auto">
            <a:xfrm>
              <a:off x="1135" y="3407"/>
              <a:ext cx="304" cy="159"/>
            </a:xfrm>
            <a:custGeom>
              <a:avLst/>
              <a:gdLst>
                <a:gd name="T0" fmla="*/ 111 w 304"/>
                <a:gd name="T1" fmla="*/ 158 h 159"/>
                <a:gd name="T2" fmla="*/ 303 w 304"/>
                <a:gd name="T3" fmla="*/ 51 h 159"/>
                <a:gd name="T4" fmla="*/ 193 w 304"/>
                <a:gd name="T5" fmla="*/ 0 h 159"/>
                <a:gd name="T6" fmla="*/ 0 w 304"/>
                <a:gd name="T7" fmla="*/ 99 h 159"/>
                <a:gd name="T8" fmla="*/ 111 w 304"/>
                <a:gd name="T9" fmla="*/ 158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159"/>
                <a:gd name="T17" fmla="*/ 304 w 304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159">
                  <a:moveTo>
                    <a:pt x="111" y="158"/>
                  </a:moveTo>
                  <a:lnTo>
                    <a:pt x="303" y="51"/>
                  </a:lnTo>
                  <a:lnTo>
                    <a:pt x="193" y="0"/>
                  </a:lnTo>
                  <a:lnTo>
                    <a:pt x="0" y="99"/>
                  </a:lnTo>
                  <a:lnTo>
                    <a:pt x="111" y="158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91" name="Freeform 57"/>
            <p:cNvSpPr>
              <a:spLocks/>
            </p:cNvSpPr>
            <p:nvPr/>
          </p:nvSpPr>
          <p:spPr bwMode="auto">
            <a:xfrm>
              <a:off x="1145" y="3377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92" name="Freeform 58"/>
            <p:cNvSpPr>
              <a:spLocks/>
            </p:cNvSpPr>
            <p:nvPr/>
          </p:nvSpPr>
          <p:spPr bwMode="auto">
            <a:xfrm>
              <a:off x="1257" y="3345"/>
              <a:ext cx="152" cy="201"/>
            </a:xfrm>
            <a:custGeom>
              <a:avLst/>
              <a:gdLst>
                <a:gd name="T0" fmla="*/ 0 w 152"/>
                <a:gd name="T1" fmla="*/ 200 h 201"/>
                <a:gd name="T2" fmla="*/ 0 w 152"/>
                <a:gd name="T3" fmla="*/ 67 h 201"/>
                <a:gd name="T4" fmla="*/ 150 w 152"/>
                <a:gd name="T5" fmla="*/ 0 h 201"/>
                <a:gd name="T6" fmla="*/ 151 w 152"/>
                <a:gd name="T7" fmla="*/ 115 h 201"/>
                <a:gd name="T8" fmla="*/ 0 w 152"/>
                <a:gd name="T9" fmla="*/ 20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01"/>
                <a:gd name="T17" fmla="*/ 152 w 15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01">
                  <a:moveTo>
                    <a:pt x="0" y="200"/>
                  </a:moveTo>
                  <a:lnTo>
                    <a:pt x="0" y="67"/>
                  </a:lnTo>
                  <a:lnTo>
                    <a:pt x="150" y="0"/>
                  </a:lnTo>
                  <a:lnTo>
                    <a:pt x="151" y="115"/>
                  </a:lnTo>
                  <a:lnTo>
                    <a:pt x="0" y="200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93" name="Freeform 59"/>
            <p:cNvSpPr>
              <a:spLocks/>
            </p:cNvSpPr>
            <p:nvPr/>
          </p:nvSpPr>
          <p:spPr bwMode="auto">
            <a:xfrm>
              <a:off x="1144" y="3321"/>
              <a:ext cx="265" cy="90"/>
            </a:xfrm>
            <a:custGeom>
              <a:avLst/>
              <a:gdLst>
                <a:gd name="T0" fmla="*/ 115 w 265"/>
                <a:gd name="T1" fmla="*/ 89 h 90"/>
                <a:gd name="T2" fmla="*/ 264 w 265"/>
                <a:gd name="T3" fmla="*/ 21 h 90"/>
                <a:gd name="T4" fmla="*/ 145 w 265"/>
                <a:gd name="T5" fmla="*/ 0 h 90"/>
                <a:gd name="T6" fmla="*/ 0 w 265"/>
                <a:gd name="T7" fmla="*/ 56 h 90"/>
                <a:gd name="T8" fmla="*/ 115 w 265"/>
                <a:gd name="T9" fmla="*/ 89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90"/>
                <a:gd name="T17" fmla="*/ 265 w 265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90">
                  <a:moveTo>
                    <a:pt x="115" y="89"/>
                  </a:moveTo>
                  <a:lnTo>
                    <a:pt x="264" y="21"/>
                  </a:lnTo>
                  <a:lnTo>
                    <a:pt x="145" y="0"/>
                  </a:lnTo>
                  <a:lnTo>
                    <a:pt x="0" y="56"/>
                  </a:lnTo>
                  <a:lnTo>
                    <a:pt x="115" y="89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94" name="Freeform 60"/>
            <p:cNvSpPr>
              <a:spLocks/>
            </p:cNvSpPr>
            <p:nvPr/>
          </p:nvSpPr>
          <p:spPr bwMode="auto">
            <a:xfrm>
              <a:off x="1271" y="3367"/>
              <a:ext cx="125" cy="157"/>
            </a:xfrm>
            <a:custGeom>
              <a:avLst/>
              <a:gdLst>
                <a:gd name="T0" fmla="*/ 0 w 125"/>
                <a:gd name="T1" fmla="*/ 156 h 157"/>
                <a:gd name="T2" fmla="*/ 0 w 125"/>
                <a:gd name="T3" fmla="*/ 52 h 157"/>
                <a:gd name="T4" fmla="*/ 124 w 125"/>
                <a:gd name="T5" fmla="*/ 0 h 157"/>
                <a:gd name="T6" fmla="*/ 124 w 125"/>
                <a:gd name="T7" fmla="*/ 82 h 157"/>
                <a:gd name="T8" fmla="*/ 0 w 125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157"/>
                <a:gd name="T17" fmla="*/ 125 w 125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157">
                  <a:moveTo>
                    <a:pt x="0" y="156"/>
                  </a:moveTo>
                  <a:lnTo>
                    <a:pt x="0" y="52"/>
                  </a:lnTo>
                  <a:lnTo>
                    <a:pt x="124" y="0"/>
                  </a:lnTo>
                  <a:lnTo>
                    <a:pt x="124" y="82"/>
                  </a:lnTo>
                  <a:lnTo>
                    <a:pt x="0" y="156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491" name="Rectangle 61"/>
          <p:cNvSpPr>
            <a:spLocks noChangeArrowheads="1"/>
          </p:cNvSpPr>
          <p:nvPr/>
        </p:nvSpPr>
        <p:spPr bwMode="auto">
          <a:xfrm>
            <a:off x="390525" y="1620838"/>
            <a:ext cx="1770063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0492" name="Line 62"/>
          <p:cNvSpPr>
            <a:spLocks noChangeShapeType="1"/>
          </p:cNvSpPr>
          <p:nvPr/>
        </p:nvSpPr>
        <p:spPr bwMode="auto">
          <a:xfrm flipV="1">
            <a:off x="1395413" y="1992313"/>
            <a:ext cx="585787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3" name="Line 63"/>
          <p:cNvSpPr>
            <a:spLocks noChangeShapeType="1"/>
          </p:cNvSpPr>
          <p:nvPr/>
        </p:nvSpPr>
        <p:spPr bwMode="auto">
          <a:xfrm flipV="1">
            <a:off x="1395413" y="2720975"/>
            <a:ext cx="587375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4" name="Line 64"/>
          <p:cNvSpPr>
            <a:spLocks noChangeShapeType="1"/>
          </p:cNvSpPr>
          <p:nvPr/>
        </p:nvSpPr>
        <p:spPr bwMode="auto">
          <a:xfrm>
            <a:off x="1985963" y="2005013"/>
            <a:ext cx="1587" cy="733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5" name="Line 65"/>
          <p:cNvSpPr>
            <a:spLocks noChangeShapeType="1"/>
          </p:cNvSpPr>
          <p:nvPr/>
        </p:nvSpPr>
        <p:spPr bwMode="auto">
          <a:xfrm>
            <a:off x="1476375" y="3467100"/>
            <a:ext cx="482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6" name="Line 66"/>
          <p:cNvSpPr>
            <a:spLocks noChangeShapeType="1"/>
          </p:cNvSpPr>
          <p:nvPr/>
        </p:nvSpPr>
        <p:spPr bwMode="auto">
          <a:xfrm>
            <a:off x="1436688" y="4483100"/>
            <a:ext cx="5143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7" name="Line 67"/>
          <p:cNvSpPr>
            <a:spLocks noChangeShapeType="1"/>
          </p:cNvSpPr>
          <p:nvPr/>
        </p:nvSpPr>
        <p:spPr bwMode="auto">
          <a:xfrm flipH="1">
            <a:off x="1951038" y="3486150"/>
            <a:ext cx="9525" cy="1922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8" name="Line 68"/>
          <p:cNvSpPr>
            <a:spLocks noChangeShapeType="1"/>
          </p:cNvSpPr>
          <p:nvPr/>
        </p:nvSpPr>
        <p:spPr bwMode="auto">
          <a:xfrm flipV="1">
            <a:off x="1447800" y="5413375"/>
            <a:ext cx="51117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499" name="Group 69"/>
          <p:cNvGrpSpPr>
            <a:grpSpLocks/>
          </p:cNvGrpSpPr>
          <p:nvPr/>
        </p:nvGrpSpPr>
        <p:grpSpPr bwMode="auto">
          <a:xfrm>
            <a:off x="3814763" y="2676525"/>
            <a:ext cx="776287" cy="1438275"/>
            <a:chOff x="4570" y="1781"/>
            <a:chExt cx="597" cy="946"/>
          </a:xfrm>
        </p:grpSpPr>
        <p:sp>
          <p:nvSpPr>
            <p:cNvPr id="20551" name="Freeform 70"/>
            <p:cNvSpPr>
              <a:spLocks/>
            </p:cNvSpPr>
            <p:nvPr/>
          </p:nvSpPr>
          <p:spPr bwMode="auto">
            <a:xfrm>
              <a:off x="4570" y="1781"/>
              <a:ext cx="550" cy="66"/>
            </a:xfrm>
            <a:custGeom>
              <a:avLst/>
              <a:gdLst>
                <a:gd name="T0" fmla="*/ 172 w 550"/>
                <a:gd name="T1" fmla="*/ 65 h 66"/>
                <a:gd name="T2" fmla="*/ 549 w 550"/>
                <a:gd name="T3" fmla="*/ 56 h 66"/>
                <a:gd name="T4" fmla="*/ 291 w 550"/>
                <a:gd name="T5" fmla="*/ 0 h 66"/>
                <a:gd name="T6" fmla="*/ 0 w 550"/>
                <a:gd name="T7" fmla="*/ 0 h 66"/>
                <a:gd name="T8" fmla="*/ 172 w 550"/>
                <a:gd name="T9" fmla="*/ 65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0"/>
                <a:gd name="T16" fmla="*/ 0 h 66"/>
                <a:gd name="T17" fmla="*/ 550 w 55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0" h="66">
                  <a:moveTo>
                    <a:pt x="172" y="65"/>
                  </a:moveTo>
                  <a:lnTo>
                    <a:pt x="549" y="5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172" y="65"/>
                  </a:lnTo>
                </a:path>
              </a:pathLst>
            </a:custGeom>
            <a:gradFill rotWithShape="0">
              <a:gsLst>
                <a:gs pos="0">
                  <a:srgbClr val="E0E0E0"/>
                </a:gs>
                <a:gs pos="100000">
                  <a:srgbClr val="43434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2" name="Freeform 71"/>
            <p:cNvSpPr>
              <a:spLocks/>
            </p:cNvSpPr>
            <p:nvPr/>
          </p:nvSpPr>
          <p:spPr bwMode="auto">
            <a:xfrm>
              <a:off x="4742" y="1836"/>
              <a:ext cx="403" cy="47"/>
            </a:xfrm>
            <a:custGeom>
              <a:avLst/>
              <a:gdLst>
                <a:gd name="T0" fmla="*/ 0 w 403"/>
                <a:gd name="T1" fmla="*/ 0 h 47"/>
                <a:gd name="T2" fmla="*/ 20 w 403"/>
                <a:gd name="T3" fmla="*/ 46 h 47"/>
                <a:gd name="T4" fmla="*/ 402 w 403"/>
                <a:gd name="T5" fmla="*/ 46 h 47"/>
                <a:gd name="T6" fmla="*/ 378 w 403"/>
                <a:gd name="T7" fmla="*/ 0 h 47"/>
                <a:gd name="T8" fmla="*/ 0 w 40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47"/>
                <a:gd name="T17" fmla="*/ 403 w 40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47">
                  <a:moveTo>
                    <a:pt x="0" y="0"/>
                  </a:moveTo>
                  <a:lnTo>
                    <a:pt x="20" y="46"/>
                  </a:lnTo>
                  <a:lnTo>
                    <a:pt x="402" y="46"/>
                  </a:lnTo>
                  <a:lnTo>
                    <a:pt x="378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3" name="Freeform 72"/>
            <p:cNvSpPr>
              <a:spLocks/>
            </p:cNvSpPr>
            <p:nvPr/>
          </p:nvSpPr>
          <p:spPr bwMode="auto">
            <a:xfrm>
              <a:off x="4570" y="1781"/>
              <a:ext cx="227" cy="946"/>
            </a:xfrm>
            <a:custGeom>
              <a:avLst/>
              <a:gdLst>
                <a:gd name="T0" fmla="*/ 0 w 227"/>
                <a:gd name="T1" fmla="*/ 0 h 946"/>
                <a:gd name="T2" fmla="*/ 172 w 227"/>
                <a:gd name="T3" fmla="*/ 54 h 946"/>
                <a:gd name="T4" fmla="*/ 202 w 227"/>
                <a:gd name="T5" fmla="*/ 81 h 946"/>
                <a:gd name="T6" fmla="*/ 226 w 227"/>
                <a:gd name="T7" fmla="*/ 345 h 946"/>
                <a:gd name="T8" fmla="*/ 196 w 227"/>
                <a:gd name="T9" fmla="*/ 400 h 946"/>
                <a:gd name="T10" fmla="*/ 192 w 227"/>
                <a:gd name="T11" fmla="*/ 945 h 946"/>
                <a:gd name="T12" fmla="*/ 0 w 227"/>
                <a:gd name="T13" fmla="*/ 693 h 946"/>
                <a:gd name="T14" fmla="*/ 0 w 227"/>
                <a:gd name="T15" fmla="*/ 0 h 9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7"/>
                <a:gd name="T25" fmla="*/ 0 h 946"/>
                <a:gd name="T26" fmla="*/ 227 w 227"/>
                <a:gd name="T27" fmla="*/ 946 h 9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7" h="946">
                  <a:moveTo>
                    <a:pt x="0" y="0"/>
                  </a:moveTo>
                  <a:lnTo>
                    <a:pt x="172" y="54"/>
                  </a:lnTo>
                  <a:lnTo>
                    <a:pt x="202" y="81"/>
                  </a:lnTo>
                  <a:lnTo>
                    <a:pt x="226" y="345"/>
                  </a:lnTo>
                  <a:lnTo>
                    <a:pt x="196" y="400"/>
                  </a:lnTo>
                  <a:lnTo>
                    <a:pt x="192" y="945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606060"/>
                </a:gs>
                <a:gs pos="100000">
                  <a:srgbClr val="A0A0A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4" name="Freeform 73"/>
            <p:cNvSpPr>
              <a:spLocks/>
            </p:cNvSpPr>
            <p:nvPr/>
          </p:nvSpPr>
          <p:spPr bwMode="auto">
            <a:xfrm>
              <a:off x="4763" y="2167"/>
              <a:ext cx="373" cy="557"/>
            </a:xfrm>
            <a:custGeom>
              <a:avLst/>
              <a:gdLst>
                <a:gd name="T0" fmla="*/ 0 w 373"/>
                <a:gd name="T1" fmla="*/ 0 h 557"/>
                <a:gd name="T2" fmla="*/ 0 w 373"/>
                <a:gd name="T3" fmla="*/ 556 h 557"/>
                <a:gd name="T4" fmla="*/ 372 w 373"/>
                <a:gd name="T5" fmla="*/ 556 h 557"/>
                <a:gd name="T6" fmla="*/ 372 w 373"/>
                <a:gd name="T7" fmla="*/ 0 h 557"/>
                <a:gd name="T8" fmla="*/ 0 w 373"/>
                <a:gd name="T9" fmla="*/ 0 h 5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557"/>
                <a:gd name="T17" fmla="*/ 373 w 373"/>
                <a:gd name="T18" fmla="*/ 557 h 5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557">
                  <a:moveTo>
                    <a:pt x="0" y="0"/>
                  </a:moveTo>
                  <a:lnTo>
                    <a:pt x="0" y="556"/>
                  </a:lnTo>
                  <a:lnTo>
                    <a:pt x="372" y="556"/>
                  </a:lnTo>
                  <a:lnTo>
                    <a:pt x="372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5" name="Freeform 74"/>
            <p:cNvSpPr>
              <a:spLocks/>
            </p:cNvSpPr>
            <p:nvPr/>
          </p:nvSpPr>
          <p:spPr bwMode="auto">
            <a:xfrm>
              <a:off x="4769" y="1857"/>
              <a:ext cx="398" cy="281"/>
            </a:xfrm>
            <a:custGeom>
              <a:avLst/>
              <a:gdLst>
                <a:gd name="T0" fmla="*/ 0 w 398"/>
                <a:gd name="T1" fmla="*/ 0 h 281"/>
                <a:gd name="T2" fmla="*/ 377 w 398"/>
                <a:gd name="T3" fmla="*/ 0 h 281"/>
                <a:gd name="T4" fmla="*/ 397 w 398"/>
                <a:gd name="T5" fmla="*/ 280 h 281"/>
                <a:gd name="T6" fmla="*/ 13 w 398"/>
                <a:gd name="T7" fmla="*/ 280 h 281"/>
                <a:gd name="T8" fmla="*/ 0 w 398"/>
                <a:gd name="T9" fmla="*/ 0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281"/>
                <a:gd name="T17" fmla="*/ 398 w 39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281">
                  <a:moveTo>
                    <a:pt x="0" y="0"/>
                  </a:moveTo>
                  <a:lnTo>
                    <a:pt x="377" y="0"/>
                  </a:lnTo>
                  <a:lnTo>
                    <a:pt x="397" y="280"/>
                  </a:lnTo>
                  <a:lnTo>
                    <a:pt x="13" y="28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6" name="Freeform 75"/>
            <p:cNvSpPr>
              <a:spLocks/>
            </p:cNvSpPr>
            <p:nvPr/>
          </p:nvSpPr>
          <p:spPr bwMode="auto">
            <a:xfrm>
              <a:off x="4765" y="2132"/>
              <a:ext cx="402" cy="47"/>
            </a:xfrm>
            <a:custGeom>
              <a:avLst/>
              <a:gdLst>
                <a:gd name="T0" fmla="*/ 0 w 402"/>
                <a:gd name="T1" fmla="*/ 46 h 47"/>
                <a:gd name="T2" fmla="*/ 367 w 402"/>
                <a:gd name="T3" fmla="*/ 46 h 47"/>
                <a:gd name="T4" fmla="*/ 401 w 402"/>
                <a:gd name="T5" fmla="*/ 0 h 47"/>
                <a:gd name="T6" fmla="*/ 16 w 402"/>
                <a:gd name="T7" fmla="*/ 0 h 47"/>
                <a:gd name="T8" fmla="*/ 0 w 402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47"/>
                <a:gd name="T17" fmla="*/ 402 w 40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47">
                  <a:moveTo>
                    <a:pt x="0" y="46"/>
                  </a:moveTo>
                  <a:lnTo>
                    <a:pt x="367" y="46"/>
                  </a:lnTo>
                  <a:lnTo>
                    <a:pt x="401" y="0"/>
                  </a:lnTo>
                  <a:lnTo>
                    <a:pt x="16" y="0"/>
                  </a:lnTo>
                  <a:lnTo>
                    <a:pt x="0" y="46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7" name="Freeform 76"/>
            <p:cNvSpPr>
              <a:spLocks/>
            </p:cNvSpPr>
            <p:nvPr/>
          </p:nvSpPr>
          <p:spPr bwMode="auto">
            <a:xfrm>
              <a:off x="477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90 h 882"/>
                <a:gd name="T6" fmla="*/ 12 w 33"/>
                <a:gd name="T7" fmla="*/ 322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22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8" name="Freeform 77"/>
            <p:cNvSpPr>
              <a:spLocks/>
            </p:cNvSpPr>
            <p:nvPr/>
          </p:nvSpPr>
          <p:spPr bwMode="auto">
            <a:xfrm>
              <a:off x="4790" y="1845"/>
              <a:ext cx="35" cy="882"/>
            </a:xfrm>
            <a:custGeom>
              <a:avLst/>
              <a:gdLst>
                <a:gd name="T0" fmla="*/ 0 w 35"/>
                <a:gd name="T1" fmla="*/ 0 h 882"/>
                <a:gd name="T2" fmla="*/ 15 w 35"/>
                <a:gd name="T3" fmla="*/ 14 h 882"/>
                <a:gd name="T4" fmla="*/ 34 w 35"/>
                <a:gd name="T5" fmla="*/ 290 h 882"/>
                <a:gd name="T6" fmla="*/ 15 w 35"/>
                <a:gd name="T7" fmla="*/ 322 h 882"/>
                <a:gd name="T8" fmla="*/ 15 w 35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882"/>
                <a:gd name="T17" fmla="*/ 35 w 35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882">
                  <a:moveTo>
                    <a:pt x="0" y="0"/>
                  </a:moveTo>
                  <a:lnTo>
                    <a:pt x="15" y="14"/>
                  </a:lnTo>
                  <a:lnTo>
                    <a:pt x="34" y="290"/>
                  </a:lnTo>
                  <a:lnTo>
                    <a:pt x="15" y="322"/>
                  </a:lnTo>
                  <a:lnTo>
                    <a:pt x="15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9" name="Freeform 78"/>
            <p:cNvSpPr>
              <a:spLocks/>
            </p:cNvSpPr>
            <p:nvPr/>
          </p:nvSpPr>
          <p:spPr bwMode="auto">
            <a:xfrm>
              <a:off x="4815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0 w 33"/>
                <a:gd name="T3" fmla="*/ 14 h 879"/>
                <a:gd name="T4" fmla="*/ 32 w 33"/>
                <a:gd name="T5" fmla="*/ 292 h 879"/>
                <a:gd name="T6" fmla="*/ 10 w 33"/>
                <a:gd name="T7" fmla="*/ 322 h 879"/>
                <a:gd name="T8" fmla="*/ 10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0" y="14"/>
                  </a:lnTo>
                  <a:lnTo>
                    <a:pt x="32" y="292"/>
                  </a:lnTo>
                  <a:lnTo>
                    <a:pt x="10" y="322"/>
                  </a:lnTo>
                  <a:lnTo>
                    <a:pt x="10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60" name="Freeform 79"/>
            <p:cNvSpPr>
              <a:spLocks/>
            </p:cNvSpPr>
            <p:nvPr/>
          </p:nvSpPr>
          <p:spPr bwMode="auto">
            <a:xfrm>
              <a:off x="483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87 h 882"/>
                <a:gd name="T6" fmla="*/ 12 w 33"/>
                <a:gd name="T7" fmla="*/ 318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87"/>
                  </a:lnTo>
                  <a:lnTo>
                    <a:pt x="12" y="318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61" name="Freeform 80"/>
            <p:cNvSpPr>
              <a:spLocks/>
            </p:cNvSpPr>
            <p:nvPr/>
          </p:nvSpPr>
          <p:spPr bwMode="auto">
            <a:xfrm>
              <a:off x="4851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2 w 33"/>
                <a:gd name="T3" fmla="*/ 8 h 879"/>
                <a:gd name="T4" fmla="*/ 32 w 33"/>
                <a:gd name="T5" fmla="*/ 290 h 879"/>
                <a:gd name="T6" fmla="*/ 12 w 33"/>
                <a:gd name="T7" fmla="*/ 318 h 879"/>
                <a:gd name="T8" fmla="*/ 12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18"/>
                  </a:lnTo>
                  <a:lnTo>
                    <a:pt x="12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62" name="Rectangle 81"/>
            <p:cNvSpPr>
              <a:spLocks noChangeArrowheads="1"/>
            </p:cNvSpPr>
            <p:nvPr/>
          </p:nvSpPr>
          <p:spPr bwMode="auto">
            <a:xfrm>
              <a:off x="4883" y="2249"/>
              <a:ext cx="230" cy="42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63" name="Rectangle 82"/>
            <p:cNvSpPr>
              <a:spLocks noChangeArrowheads="1"/>
            </p:cNvSpPr>
            <p:nvPr/>
          </p:nvSpPr>
          <p:spPr bwMode="auto">
            <a:xfrm>
              <a:off x="4883" y="2330"/>
              <a:ext cx="230" cy="8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64" name="Rectangle 83"/>
            <p:cNvSpPr>
              <a:spLocks noChangeArrowheads="1"/>
            </p:cNvSpPr>
            <p:nvPr/>
          </p:nvSpPr>
          <p:spPr bwMode="auto">
            <a:xfrm>
              <a:off x="4883" y="2420"/>
              <a:ext cx="230" cy="7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65" name="Rectangle 84"/>
            <p:cNvSpPr>
              <a:spLocks noChangeArrowheads="1"/>
            </p:cNvSpPr>
            <p:nvPr/>
          </p:nvSpPr>
          <p:spPr bwMode="auto">
            <a:xfrm>
              <a:off x="4883" y="2505"/>
              <a:ext cx="230" cy="79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66" name="Rectangle 85"/>
            <p:cNvSpPr>
              <a:spLocks noChangeArrowheads="1"/>
            </p:cNvSpPr>
            <p:nvPr/>
          </p:nvSpPr>
          <p:spPr bwMode="auto">
            <a:xfrm>
              <a:off x="4920" y="2344"/>
              <a:ext cx="155" cy="46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67" name="Rectangle 86"/>
            <p:cNvSpPr>
              <a:spLocks noChangeArrowheads="1"/>
            </p:cNvSpPr>
            <p:nvPr/>
          </p:nvSpPr>
          <p:spPr bwMode="auto">
            <a:xfrm>
              <a:off x="4920" y="2431"/>
              <a:ext cx="155" cy="50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68" name="Freeform 87"/>
            <p:cNvSpPr>
              <a:spLocks/>
            </p:cNvSpPr>
            <p:nvPr/>
          </p:nvSpPr>
          <p:spPr bwMode="auto">
            <a:xfrm>
              <a:off x="5031" y="2257"/>
              <a:ext cx="34" cy="46"/>
            </a:xfrm>
            <a:custGeom>
              <a:avLst/>
              <a:gdLst>
                <a:gd name="T0" fmla="*/ 33 w 34"/>
                <a:gd name="T1" fmla="*/ 0 h 46"/>
                <a:gd name="T2" fmla="*/ 33 w 34"/>
                <a:gd name="T3" fmla="*/ 45 h 46"/>
                <a:gd name="T4" fmla="*/ 0 w 34"/>
                <a:gd name="T5" fmla="*/ 14 h 46"/>
                <a:gd name="T6" fmla="*/ 33 w 34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6"/>
                <a:gd name="T14" fmla="*/ 34 w 34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6">
                  <a:moveTo>
                    <a:pt x="33" y="0"/>
                  </a:moveTo>
                  <a:lnTo>
                    <a:pt x="33" y="45"/>
                  </a:lnTo>
                  <a:lnTo>
                    <a:pt x="0" y="14"/>
                  </a:lnTo>
                  <a:lnTo>
                    <a:pt x="33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69" name="Rectangle 88"/>
            <p:cNvSpPr>
              <a:spLocks noChangeArrowheads="1"/>
            </p:cNvSpPr>
            <p:nvPr/>
          </p:nvSpPr>
          <p:spPr bwMode="auto">
            <a:xfrm>
              <a:off x="4883" y="2249"/>
              <a:ext cx="230" cy="71"/>
            </a:xfrm>
            <a:prstGeom prst="rect">
              <a:avLst/>
            </a:prstGeom>
            <a:solidFill>
              <a:srgbClr val="A0A0A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70" name="Freeform 89"/>
            <p:cNvSpPr>
              <a:spLocks/>
            </p:cNvSpPr>
            <p:nvPr/>
          </p:nvSpPr>
          <p:spPr bwMode="auto">
            <a:xfrm>
              <a:off x="4993" y="2254"/>
              <a:ext cx="42" cy="47"/>
            </a:xfrm>
            <a:custGeom>
              <a:avLst/>
              <a:gdLst>
                <a:gd name="T0" fmla="*/ 41 w 42"/>
                <a:gd name="T1" fmla="*/ 0 h 47"/>
                <a:gd name="T2" fmla="*/ 0 w 42"/>
                <a:gd name="T3" fmla="*/ 0 h 47"/>
                <a:gd name="T4" fmla="*/ 0 w 42"/>
                <a:gd name="T5" fmla="*/ 46 h 47"/>
                <a:gd name="T6" fmla="*/ 33 w 42"/>
                <a:gd name="T7" fmla="*/ 46 h 47"/>
                <a:gd name="T8" fmla="*/ 41 w 4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7"/>
                <a:gd name="T17" fmla="*/ 42 w 4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7">
                  <a:moveTo>
                    <a:pt x="41" y="0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33" y="46"/>
                  </a:lnTo>
                  <a:lnTo>
                    <a:pt x="41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71" name="Freeform 90"/>
            <p:cNvSpPr>
              <a:spLocks/>
            </p:cNvSpPr>
            <p:nvPr/>
          </p:nvSpPr>
          <p:spPr bwMode="auto">
            <a:xfrm>
              <a:off x="4992" y="2286"/>
              <a:ext cx="103" cy="46"/>
            </a:xfrm>
            <a:custGeom>
              <a:avLst/>
              <a:gdLst>
                <a:gd name="T0" fmla="*/ 102 w 103"/>
                <a:gd name="T1" fmla="*/ 45 h 46"/>
                <a:gd name="T2" fmla="*/ 0 w 103"/>
                <a:gd name="T3" fmla="*/ 45 h 46"/>
                <a:gd name="T4" fmla="*/ 0 w 103"/>
                <a:gd name="T5" fmla="*/ 0 h 46"/>
                <a:gd name="T6" fmla="*/ 94 w 103"/>
                <a:gd name="T7" fmla="*/ 0 h 46"/>
                <a:gd name="T8" fmla="*/ 102 w 103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46"/>
                <a:gd name="T17" fmla="*/ 103 w 10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46">
                  <a:moveTo>
                    <a:pt x="102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94" y="0"/>
                  </a:lnTo>
                  <a:lnTo>
                    <a:pt x="102" y="4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72" name="Freeform 91"/>
            <p:cNvSpPr>
              <a:spLocks/>
            </p:cNvSpPr>
            <p:nvPr/>
          </p:nvSpPr>
          <p:spPr bwMode="auto">
            <a:xfrm>
              <a:off x="5040" y="2263"/>
              <a:ext cx="57" cy="46"/>
            </a:xfrm>
            <a:custGeom>
              <a:avLst/>
              <a:gdLst>
                <a:gd name="T0" fmla="*/ 56 w 57"/>
                <a:gd name="T1" fmla="*/ 0 h 46"/>
                <a:gd name="T2" fmla="*/ 0 w 57"/>
                <a:gd name="T3" fmla="*/ 0 h 46"/>
                <a:gd name="T4" fmla="*/ 0 w 57"/>
                <a:gd name="T5" fmla="*/ 45 h 46"/>
                <a:gd name="T6" fmla="*/ 48 w 57"/>
                <a:gd name="T7" fmla="*/ 45 h 46"/>
                <a:gd name="T8" fmla="*/ 56 w 57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6"/>
                <a:gd name="T17" fmla="*/ 57 w 5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6">
                  <a:moveTo>
                    <a:pt x="5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8" y="45"/>
                  </a:lnTo>
                  <a:lnTo>
                    <a:pt x="56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73" name="Freeform 92"/>
            <p:cNvSpPr>
              <a:spLocks/>
            </p:cNvSpPr>
            <p:nvPr/>
          </p:nvSpPr>
          <p:spPr bwMode="auto">
            <a:xfrm>
              <a:off x="5096" y="2268"/>
              <a:ext cx="33" cy="45"/>
            </a:xfrm>
            <a:custGeom>
              <a:avLst/>
              <a:gdLst>
                <a:gd name="T0" fmla="*/ 0 w 33"/>
                <a:gd name="T1" fmla="*/ 0 h 45"/>
                <a:gd name="T2" fmla="*/ 0 w 33"/>
                <a:gd name="T3" fmla="*/ 44 h 45"/>
                <a:gd name="T4" fmla="*/ 32 w 33"/>
                <a:gd name="T5" fmla="*/ 13 h 45"/>
                <a:gd name="T6" fmla="*/ 0 w 33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45"/>
                <a:gd name="T14" fmla="*/ 33 w 33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45">
                  <a:moveTo>
                    <a:pt x="0" y="0"/>
                  </a:moveTo>
                  <a:lnTo>
                    <a:pt x="0" y="44"/>
                  </a:lnTo>
                  <a:lnTo>
                    <a:pt x="32" y="13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74" name="Oval 93"/>
            <p:cNvSpPr>
              <a:spLocks noChangeArrowheads="1"/>
            </p:cNvSpPr>
            <p:nvPr/>
          </p:nvSpPr>
          <p:spPr bwMode="auto">
            <a:xfrm>
              <a:off x="5046" y="2298"/>
              <a:ext cx="25" cy="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75" name="Freeform 94"/>
            <p:cNvSpPr>
              <a:spLocks/>
            </p:cNvSpPr>
            <p:nvPr/>
          </p:nvSpPr>
          <p:spPr bwMode="auto">
            <a:xfrm>
              <a:off x="4898" y="2278"/>
              <a:ext cx="205" cy="46"/>
            </a:xfrm>
            <a:custGeom>
              <a:avLst/>
              <a:gdLst>
                <a:gd name="T0" fmla="*/ 0 w 205"/>
                <a:gd name="T1" fmla="*/ 45 h 46"/>
                <a:gd name="T2" fmla="*/ 204 w 205"/>
                <a:gd name="T3" fmla="*/ 45 h 46"/>
                <a:gd name="T4" fmla="*/ 204 w 205"/>
                <a:gd name="T5" fmla="*/ 0 h 46"/>
                <a:gd name="T6" fmla="*/ 0 w 205"/>
                <a:gd name="T7" fmla="*/ 0 h 46"/>
                <a:gd name="T8" fmla="*/ 0 w 20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46"/>
                <a:gd name="T17" fmla="*/ 205 w 20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46">
                  <a:moveTo>
                    <a:pt x="0" y="45"/>
                  </a:moveTo>
                  <a:lnTo>
                    <a:pt x="204" y="45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76" name="Freeform 95"/>
            <p:cNvSpPr>
              <a:spLocks/>
            </p:cNvSpPr>
            <p:nvPr/>
          </p:nvSpPr>
          <p:spPr bwMode="auto">
            <a:xfrm>
              <a:off x="4931" y="2359"/>
              <a:ext cx="135" cy="46"/>
            </a:xfrm>
            <a:custGeom>
              <a:avLst/>
              <a:gdLst>
                <a:gd name="T0" fmla="*/ 0 w 135"/>
                <a:gd name="T1" fmla="*/ 45 h 46"/>
                <a:gd name="T2" fmla="*/ 134 w 135"/>
                <a:gd name="T3" fmla="*/ 45 h 46"/>
                <a:gd name="T4" fmla="*/ 134 w 135"/>
                <a:gd name="T5" fmla="*/ 0 h 46"/>
                <a:gd name="T6" fmla="*/ 0 w 135"/>
                <a:gd name="T7" fmla="*/ 0 h 46"/>
                <a:gd name="T8" fmla="*/ 0 w 13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6"/>
                <a:gd name="T17" fmla="*/ 135 w 1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6">
                  <a:moveTo>
                    <a:pt x="0" y="45"/>
                  </a:moveTo>
                  <a:lnTo>
                    <a:pt x="134" y="45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77" name="Freeform 96"/>
            <p:cNvSpPr>
              <a:spLocks/>
            </p:cNvSpPr>
            <p:nvPr/>
          </p:nvSpPr>
          <p:spPr bwMode="auto">
            <a:xfrm>
              <a:off x="4972" y="2375"/>
              <a:ext cx="63" cy="50"/>
            </a:xfrm>
            <a:custGeom>
              <a:avLst/>
              <a:gdLst>
                <a:gd name="T0" fmla="*/ 0 w 63"/>
                <a:gd name="T1" fmla="*/ 49 h 50"/>
                <a:gd name="T2" fmla="*/ 0 w 63"/>
                <a:gd name="T3" fmla="*/ 0 h 50"/>
                <a:gd name="T4" fmla="*/ 56 w 63"/>
                <a:gd name="T5" fmla="*/ 0 h 50"/>
                <a:gd name="T6" fmla="*/ 62 w 63"/>
                <a:gd name="T7" fmla="*/ 49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50"/>
                <a:gd name="T14" fmla="*/ 63 w 63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50">
                  <a:moveTo>
                    <a:pt x="0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2" y="49"/>
                  </a:lnTo>
                </a:path>
              </a:pathLst>
            </a:custGeom>
            <a:noFill/>
            <a:ln w="12700" cap="rnd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78" name="Freeform 97"/>
            <p:cNvSpPr>
              <a:spLocks/>
            </p:cNvSpPr>
            <p:nvPr/>
          </p:nvSpPr>
          <p:spPr bwMode="auto">
            <a:xfrm>
              <a:off x="4801" y="1897"/>
              <a:ext cx="55" cy="70"/>
            </a:xfrm>
            <a:custGeom>
              <a:avLst/>
              <a:gdLst>
                <a:gd name="T0" fmla="*/ 48 w 55"/>
                <a:gd name="T1" fmla="*/ 0 h 70"/>
                <a:gd name="T2" fmla="*/ 0 w 55"/>
                <a:gd name="T3" fmla="*/ 0 h 70"/>
                <a:gd name="T4" fmla="*/ 0 w 55"/>
                <a:gd name="T5" fmla="*/ 69 h 70"/>
                <a:gd name="T6" fmla="*/ 54 w 55"/>
                <a:gd name="T7" fmla="*/ 69 h 70"/>
                <a:gd name="T8" fmla="*/ 48 w 5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70"/>
                <a:gd name="T17" fmla="*/ 55 w 5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70">
                  <a:moveTo>
                    <a:pt x="48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4" y="69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79" name="Freeform 98"/>
            <p:cNvSpPr>
              <a:spLocks/>
            </p:cNvSpPr>
            <p:nvPr/>
          </p:nvSpPr>
          <p:spPr bwMode="auto">
            <a:xfrm>
              <a:off x="4805" y="2013"/>
              <a:ext cx="59" cy="70"/>
            </a:xfrm>
            <a:custGeom>
              <a:avLst/>
              <a:gdLst>
                <a:gd name="T0" fmla="*/ 54 w 59"/>
                <a:gd name="T1" fmla="*/ 0 h 70"/>
                <a:gd name="T2" fmla="*/ 0 w 59"/>
                <a:gd name="T3" fmla="*/ 0 h 70"/>
                <a:gd name="T4" fmla="*/ 0 w 59"/>
                <a:gd name="T5" fmla="*/ 69 h 70"/>
                <a:gd name="T6" fmla="*/ 58 w 59"/>
                <a:gd name="T7" fmla="*/ 69 h 70"/>
                <a:gd name="T8" fmla="*/ 54 w 5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70"/>
                <a:gd name="T17" fmla="*/ 59 w 5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70">
                  <a:moveTo>
                    <a:pt x="54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8" y="69"/>
                  </a:lnTo>
                  <a:lnTo>
                    <a:pt x="54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80" name="Freeform 99"/>
            <p:cNvSpPr>
              <a:spLocks/>
            </p:cNvSpPr>
            <p:nvPr/>
          </p:nvSpPr>
          <p:spPr bwMode="auto">
            <a:xfrm>
              <a:off x="4889" y="2007"/>
              <a:ext cx="236" cy="79"/>
            </a:xfrm>
            <a:custGeom>
              <a:avLst/>
              <a:gdLst>
                <a:gd name="T0" fmla="*/ 0 w 236"/>
                <a:gd name="T1" fmla="*/ 0 h 79"/>
                <a:gd name="T2" fmla="*/ 7 w 236"/>
                <a:gd name="T3" fmla="*/ 78 h 79"/>
                <a:gd name="T4" fmla="*/ 235 w 236"/>
                <a:gd name="T5" fmla="*/ 78 h 79"/>
                <a:gd name="T6" fmla="*/ 225 w 236"/>
                <a:gd name="T7" fmla="*/ 0 h 79"/>
                <a:gd name="T8" fmla="*/ 0 w 236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79"/>
                <a:gd name="T17" fmla="*/ 236 w 236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79">
                  <a:moveTo>
                    <a:pt x="0" y="0"/>
                  </a:moveTo>
                  <a:lnTo>
                    <a:pt x="7" y="78"/>
                  </a:lnTo>
                  <a:lnTo>
                    <a:pt x="235" y="78"/>
                  </a:lnTo>
                  <a:lnTo>
                    <a:pt x="225" y="0"/>
                  </a:lnTo>
                  <a:lnTo>
                    <a:pt x="0" y="0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81" name="Freeform 100"/>
            <p:cNvSpPr>
              <a:spLocks/>
            </p:cNvSpPr>
            <p:nvPr/>
          </p:nvSpPr>
          <p:spPr bwMode="auto">
            <a:xfrm>
              <a:off x="4940" y="2022"/>
              <a:ext cx="32" cy="46"/>
            </a:xfrm>
            <a:custGeom>
              <a:avLst/>
              <a:gdLst>
                <a:gd name="T0" fmla="*/ 0 w 32"/>
                <a:gd name="T1" fmla="*/ 0 h 46"/>
                <a:gd name="T2" fmla="*/ 31 w 32"/>
                <a:gd name="T3" fmla="*/ 0 h 46"/>
                <a:gd name="T4" fmla="*/ 31 w 32"/>
                <a:gd name="T5" fmla="*/ 45 h 46"/>
                <a:gd name="T6" fmla="*/ 0 w 32"/>
                <a:gd name="T7" fmla="*/ 45 h 46"/>
                <a:gd name="T8" fmla="*/ 0 w 3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6"/>
                <a:gd name="T17" fmla="*/ 32 w 32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6">
                  <a:moveTo>
                    <a:pt x="0" y="0"/>
                  </a:moveTo>
                  <a:lnTo>
                    <a:pt x="31" y="0"/>
                  </a:lnTo>
                  <a:lnTo>
                    <a:pt x="31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82" name="Freeform 101"/>
            <p:cNvSpPr>
              <a:spLocks/>
            </p:cNvSpPr>
            <p:nvPr/>
          </p:nvSpPr>
          <p:spPr bwMode="auto">
            <a:xfrm>
              <a:off x="4940" y="2048"/>
              <a:ext cx="32" cy="47"/>
            </a:xfrm>
            <a:custGeom>
              <a:avLst/>
              <a:gdLst>
                <a:gd name="T0" fmla="*/ 0 w 32"/>
                <a:gd name="T1" fmla="*/ 0 h 47"/>
                <a:gd name="T2" fmla="*/ 31 w 32"/>
                <a:gd name="T3" fmla="*/ 0 h 47"/>
                <a:gd name="T4" fmla="*/ 31 w 32"/>
                <a:gd name="T5" fmla="*/ 46 h 47"/>
                <a:gd name="T6" fmla="*/ 0 w 32"/>
                <a:gd name="T7" fmla="*/ 46 h 47"/>
                <a:gd name="T8" fmla="*/ 0 w 3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7"/>
                <a:gd name="T17" fmla="*/ 32 w 3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7">
                  <a:moveTo>
                    <a:pt x="0" y="0"/>
                  </a:moveTo>
                  <a:lnTo>
                    <a:pt x="31" y="0"/>
                  </a:lnTo>
                  <a:lnTo>
                    <a:pt x="31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83" name="Freeform 102"/>
            <p:cNvSpPr>
              <a:spLocks/>
            </p:cNvSpPr>
            <p:nvPr/>
          </p:nvSpPr>
          <p:spPr bwMode="auto">
            <a:xfrm>
              <a:off x="4997" y="2037"/>
              <a:ext cx="31" cy="49"/>
            </a:xfrm>
            <a:custGeom>
              <a:avLst/>
              <a:gdLst>
                <a:gd name="T0" fmla="*/ 0 w 31"/>
                <a:gd name="T1" fmla="*/ 0 h 49"/>
                <a:gd name="T2" fmla="*/ 30 w 31"/>
                <a:gd name="T3" fmla="*/ 0 h 49"/>
                <a:gd name="T4" fmla="*/ 30 w 31"/>
                <a:gd name="T5" fmla="*/ 48 h 49"/>
                <a:gd name="T6" fmla="*/ 0 w 31"/>
                <a:gd name="T7" fmla="*/ 48 h 49"/>
                <a:gd name="T8" fmla="*/ 0 w 31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49"/>
                <a:gd name="T17" fmla="*/ 31 w 31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49">
                  <a:moveTo>
                    <a:pt x="0" y="0"/>
                  </a:moveTo>
                  <a:lnTo>
                    <a:pt x="30" y="0"/>
                  </a:lnTo>
                  <a:lnTo>
                    <a:pt x="3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84" name="Oval 103"/>
            <p:cNvSpPr>
              <a:spLocks noChangeArrowheads="1"/>
            </p:cNvSpPr>
            <p:nvPr/>
          </p:nvSpPr>
          <p:spPr bwMode="auto">
            <a:xfrm>
              <a:off x="4909" y="2037"/>
              <a:ext cx="33" cy="49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sp>
        <p:nvSpPr>
          <p:cNvPr id="20500" name="Line 104"/>
          <p:cNvSpPr>
            <a:spLocks noChangeShapeType="1"/>
          </p:cNvSpPr>
          <p:nvPr/>
        </p:nvSpPr>
        <p:spPr bwMode="auto">
          <a:xfrm>
            <a:off x="4575175" y="3400425"/>
            <a:ext cx="1941513" cy="285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1" name="Rectangle 105"/>
          <p:cNvSpPr>
            <a:spLocks noChangeArrowheads="1"/>
          </p:cNvSpPr>
          <p:nvPr/>
        </p:nvSpPr>
        <p:spPr bwMode="auto">
          <a:xfrm>
            <a:off x="3713163" y="2017713"/>
            <a:ext cx="5154612" cy="314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0502" name="Freeform 106"/>
          <p:cNvSpPr>
            <a:spLocks/>
          </p:cNvSpPr>
          <p:nvPr/>
        </p:nvSpPr>
        <p:spPr bwMode="auto">
          <a:xfrm rot="690255">
            <a:off x="1935163" y="2663825"/>
            <a:ext cx="1816100" cy="203200"/>
          </a:xfrm>
          <a:custGeom>
            <a:avLst/>
            <a:gdLst>
              <a:gd name="T0" fmla="*/ 0 w 1200"/>
              <a:gd name="T1" fmla="*/ 0 h 96"/>
              <a:gd name="T2" fmla="*/ 2147483647 w 1200"/>
              <a:gd name="T3" fmla="*/ 0 h 96"/>
              <a:gd name="T4" fmla="*/ 2147483647 w 1200"/>
              <a:gd name="T5" fmla="*/ 2147483647 h 96"/>
              <a:gd name="T6" fmla="*/ 2147483647 w 1200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96"/>
              <a:gd name="T14" fmla="*/ 1200 w 120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96">
                <a:moveTo>
                  <a:pt x="0" y="0"/>
                </a:moveTo>
                <a:lnTo>
                  <a:pt x="624" y="0"/>
                </a:lnTo>
                <a:lnTo>
                  <a:pt x="480" y="96"/>
                </a:lnTo>
                <a:lnTo>
                  <a:pt x="120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3" name="Freeform 107"/>
          <p:cNvSpPr>
            <a:spLocks/>
          </p:cNvSpPr>
          <p:nvPr/>
        </p:nvSpPr>
        <p:spPr bwMode="auto">
          <a:xfrm rot="20273672" flipV="1">
            <a:off x="1849438" y="3857625"/>
            <a:ext cx="1976437" cy="203200"/>
          </a:xfrm>
          <a:custGeom>
            <a:avLst/>
            <a:gdLst>
              <a:gd name="T0" fmla="*/ 0 w 1200"/>
              <a:gd name="T1" fmla="*/ 0 h 96"/>
              <a:gd name="T2" fmla="*/ 2147483647 w 1200"/>
              <a:gd name="T3" fmla="*/ 0 h 96"/>
              <a:gd name="T4" fmla="*/ 2147483647 w 1200"/>
              <a:gd name="T5" fmla="*/ 2147483647 h 96"/>
              <a:gd name="T6" fmla="*/ 2147483647 w 1200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96"/>
              <a:gd name="T14" fmla="*/ 1200 w 120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96">
                <a:moveTo>
                  <a:pt x="0" y="0"/>
                </a:moveTo>
                <a:lnTo>
                  <a:pt x="624" y="0"/>
                </a:lnTo>
                <a:lnTo>
                  <a:pt x="480" y="96"/>
                </a:lnTo>
                <a:lnTo>
                  <a:pt x="120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4" name="Rectangle 108"/>
          <p:cNvSpPr>
            <a:spLocks noChangeArrowheads="1"/>
          </p:cNvSpPr>
          <p:nvPr/>
        </p:nvSpPr>
        <p:spPr bwMode="auto">
          <a:xfrm>
            <a:off x="1368425" y="1555750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20505" name="Rectangle 109"/>
          <p:cNvSpPr>
            <a:spLocks noChangeArrowheads="1"/>
          </p:cNvSpPr>
          <p:nvPr/>
        </p:nvSpPr>
        <p:spPr bwMode="auto">
          <a:xfrm>
            <a:off x="2349500" y="3201988"/>
            <a:ext cx="858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altLang="ko-KR" sz="2000" b="1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20506" name="Rectangle 110"/>
          <p:cNvSpPr>
            <a:spLocks noChangeArrowheads="1"/>
          </p:cNvSpPr>
          <p:nvPr/>
        </p:nvSpPr>
        <p:spPr bwMode="auto">
          <a:xfrm>
            <a:off x="250825" y="765175"/>
            <a:ext cx="8686800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Symbol" panose="05050102010706020507" pitchFamily="18" charset="2"/>
              <a:buChar char="¨"/>
            </a:pPr>
            <a:r>
              <a:rPr lang="en-US" altLang="ko-KR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3-tier web architecture</a:t>
            </a:r>
          </a:p>
        </p:txBody>
      </p:sp>
      <p:sp>
        <p:nvSpPr>
          <p:cNvPr id="20507" name="Rectangle 111"/>
          <p:cNvSpPr>
            <a:spLocks noChangeArrowheads="1"/>
          </p:cNvSpPr>
          <p:nvPr/>
        </p:nvSpPr>
        <p:spPr bwMode="auto">
          <a:xfrm flipH="1">
            <a:off x="7108825" y="1995488"/>
            <a:ext cx="1393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30000"/>
              </a:spcBef>
            </a:pPr>
            <a:r>
              <a:rPr lang="en-US" altLang="ko-KR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Server</a:t>
            </a:r>
          </a:p>
        </p:txBody>
      </p:sp>
      <p:grpSp>
        <p:nvGrpSpPr>
          <p:cNvPr id="20508" name="Group 112"/>
          <p:cNvGrpSpPr>
            <a:grpSpLocks/>
          </p:cNvGrpSpPr>
          <p:nvPr/>
        </p:nvGrpSpPr>
        <p:grpSpPr bwMode="auto">
          <a:xfrm>
            <a:off x="6804025" y="3068638"/>
            <a:ext cx="776288" cy="1187450"/>
            <a:chOff x="4570" y="1781"/>
            <a:chExt cx="597" cy="946"/>
          </a:xfrm>
        </p:grpSpPr>
        <p:sp>
          <p:nvSpPr>
            <p:cNvPr id="20517" name="Freeform 113"/>
            <p:cNvSpPr>
              <a:spLocks/>
            </p:cNvSpPr>
            <p:nvPr/>
          </p:nvSpPr>
          <p:spPr bwMode="auto">
            <a:xfrm>
              <a:off x="4570" y="1781"/>
              <a:ext cx="550" cy="66"/>
            </a:xfrm>
            <a:custGeom>
              <a:avLst/>
              <a:gdLst>
                <a:gd name="T0" fmla="*/ 172 w 550"/>
                <a:gd name="T1" fmla="*/ 65 h 66"/>
                <a:gd name="T2" fmla="*/ 549 w 550"/>
                <a:gd name="T3" fmla="*/ 56 h 66"/>
                <a:gd name="T4" fmla="*/ 291 w 550"/>
                <a:gd name="T5" fmla="*/ 0 h 66"/>
                <a:gd name="T6" fmla="*/ 0 w 550"/>
                <a:gd name="T7" fmla="*/ 0 h 66"/>
                <a:gd name="T8" fmla="*/ 172 w 550"/>
                <a:gd name="T9" fmla="*/ 65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0"/>
                <a:gd name="T16" fmla="*/ 0 h 66"/>
                <a:gd name="T17" fmla="*/ 550 w 55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0" h="66">
                  <a:moveTo>
                    <a:pt x="172" y="65"/>
                  </a:moveTo>
                  <a:lnTo>
                    <a:pt x="549" y="5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172" y="65"/>
                  </a:lnTo>
                </a:path>
              </a:pathLst>
            </a:custGeom>
            <a:gradFill rotWithShape="0">
              <a:gsLst>
                <a:gs pos="0">
                  <a:srgbClr val="E0E0E0"/>
                </a:gs>
                <a:gs pos="100000">
                  <a:srgbClr val="43434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8" name="Freeform 114"/>
            <p:cNvSpPr>
              <a:spLocks/>
            </p:cNvSpPr>
            <p:nvPr/>
          </p:nvSpPr>
          <p:spPr bwMode="auto">
            <a:xfrm>
              <a:off x="4742" y="1836"/>
              <a:ext cx="403" cy="47"/>
            </a:xfrm>
            <a:custGeom>
              <a:avLst/>
              <a:gdLst>
                <a:gd name="T0" fmla="*/ 0 w 403"/>
                <a:gd name="T1" fmla="*/ 0 h 47"/>
                <a:gd name="T2" fmla="*/ 20 w 403"/>
                <a:gd name="T3" fmla="*/ 46 h 47"/>
                <a:gd name="T4" fmla="*/ 402 w 403"/>
                <a:gd name="T5" fmla="*/ 46 h 47"/>
                <a:gd name="T6" fmla="*/ 378 w 403"/>
                <a:gd name="T7" fmla="*/ 0 h 47"/>
                <a:gd name="T8" fmla="*/ 0 w 40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47"/>
                <a:gd name="T17" fmla="*/ 403 w 40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47">
                  <a:moveTo>
                    <a:pt x="0" y="0"/>
                  </a:moveTo>
                  <a:lnTo>
                    <a:pt x="20" y="46"/>
                  </a:lnTo>
                  <a:lnTo>
                    <a:pt x="402" y="46"/>
                  </a:lnTo>
                  <a:lnTo>
                    <a:pt x="378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9" name="Freeform 115"/>
            <p:cNvSpPr>
              <a:spLocks/>
            </p:cNvSpPr>
            <p:nvPr/>
          </p:nvSpPr>
          <p:spPr bwMode="auto">
            <a:xfrm>
              <a:off x="4570" y="1781"/>
              <a:ext cx="227" cy="946"/>
            </a:xfrm>
            <a:custGeom>
              <a:avLst/>
              <a:gdLst>
                <a:gd name="T0" fmla="*/ 0 w 227"/>
                <a:gd name="T1" fmla="*/ 0 h 946"/>
                <a:gd name="T2" fmla="*/ 172 w 227"/>
                <a:gd name="T3" fmla="*/ 54 h 946"/>
                <a:gd name="T4" fmla="*/ 202 w 227"/>
                <a:gd name="T5" fmla="*/ 81 h 946"/>
                <a:gd name="T6" fmla="*/ 226 w 227"/>
                <a:gd name="T7" fmla="*/ 345 h 946"/>
                <a:gd name="T8" fmla="*/ 196 w 227"/>
                <a:gd name="T9" fmla="*/ 400 h 946"/>
                <a:gd name="T10" fmla="*/ 192 w 227"/>
                <a:gd name="T11" fmla="*/ 945 h 946"/>
                <a:gd name="T12" fmla="*/ 0 w 227"/>
                <a:gd name="T13" fmla="*/ 693 h 946"/>
                <a:gd name="T14" fmla="*/ 0 w 227"/>
                <a:gd name="T15" fmla="*/ 0 h 9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7"/>
                <a:gd name="T25" fmla="*/ 0 h 946"/>
                <a:gd name="T26" fmla="*/ 227 w 227"/>
                <a:gd name="T27" fmla="*/ 946 h 9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7" h="946">
                  <a:moveTo>
                    <a:pt x="0" y="0"/>
                  </a:moveTo>
                  <a:lnTo>
                    <a:pt x="172" y="54"/>
                  </a:lnTo>
                  <a:lnTo>
                    <a:pt x="202" y="81"/>
                  </a:lnTo>
                  <a:lnTo>
                    <a:pt x="226" y="345"/>
                  </a:lnTo>
                  <a:lnTo>
                    <a:pt x="196" y="400"/>
                  </a:lnTo>
                  <a:lnTo>
                    <a:pt x="192" y="945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606060"/>
                </a:gs>
                <a:gs pos="100000">
                  <a:srgbClr val="A0A0A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0" name="Freeform 116"/>
            <p:cNvSpPr>
              <a:spLocks/>
            </p:cNvSpPr>
            <p:nvPr/>
          </p:nvSpPr>
          <p:spPr bwMode="auto">
            <a:xfrm>
              <a:off x="4763" y="2167"/>
              <a:ext cx="373" cy="557"/>
            </a:xfrm>
            <a:custGeom>
              <a:avLst/>
              <a:gdLst>
                <a:gd name="T0" fmla="*/ 0 w 373"/>
                <a:gd name="T1" fmla="*/ 0 h 557"/>
                <a:gd name="T2" fmla="*/ 0 w 373"/>
                <a:gd name="T3" fmla="*/ 556 h 557"/>
                <a:gd name="T4" fmla="*/ 372 w 373"/>
                <a:gd name="T5" fmla="*/ 556 h 557"/>
                <a:gd name="T6" fmla="*/ 372 w 373"/>
                <a:gd name="T7" fmla="*/ 0 h 557"/>
                <a:gd name="T8" fmla="*/ 0 w 373"/>
                <a:gd name="T9" fmla="*/ 0 h 5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557"/>
                <a:gd name="T17" fmla="*/ 373 w 373"/>
                <a:gd name="T18" fmla="*/ 557 h 5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557">
                  <a:moveTo>
                    <a:pt x="0" y="0"/>
                  </a:moveTo>
                  <a:lnTo>
                    <a:pt x="0" y="556"/>
                  </a:lnTo>
                  <a:lnTo>
                    <a:pt x="372" y="556"/>
                  </a:lnTo>
                  <a:lnTo>
                    <a:pt x="372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1" name="Freeform 117"/>
            <p:cNvSpPr>
              <a:spLocks/>
            </p:cNvSpPr>
            <p:nvPr/>
          </p:nvSpPr>
          <p:spPr bwMode="auto">
            <a:xfrm>
              <a:off x="4769" y="1857"/>
              <a:ext cx="398" cy="281"/>
            </a:xfrm>
            <a:custGeom>
              <a:avLst/>
              <a:gdLst>
                <a:gd name="T0" fmla="*/ 0 w 398"/>
                <a:gd name="T1" fmla="*/ 0 h 281"/>
                <a:gd name="T2" fmla="*/ 377 w 398"/>
                <a:gd name="T3" fmla="*/ 0 h 281"/>
                <a:gd name="T4" fmla="*/ 397 w 398"/>
                <a:gd name="T5" fmla="*/ 280 h 281"/>
                <a:gd name="T6" fmla="*/ 13 w 398"/>
                <a:gd name="T7" fmla="*/ 280 h 281"/>
                <a:gd name="T8" fmla="*/ 0 w 398"/>
                <a:gd name="T9" fmla="*/ 0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281"/>
                <a:gd name="T17" fmla="*/ 398 w 39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281">
                  <a:moveTo>
                    <a:pt x="0" y="0"/>
                  </a:moveTo>
                  <a:lnTo>
                    <a:pt x="377" y="0"/>
                  </a:lnTo>
                  <a:lnTo>
                    <a:pt x="397" y="280"/>
                  </a:lnTo>
                  <a:lnTo>
                    <a:pt x="13" y="28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2" name="Freeform 118"/>
            <p:cNvSpPr>
              <a:spLocks/>
            </p:cNvSpPr>
            <p:nvPr/>
          </p:nvSpPr>
          <p:spPr bwMode="auto">
            <a:xfrm>
              <a:off x="4765" y="2132"/>
              <a:ext cx="402" cy="47"/>
            </a:xfrm>
            <a:custGeom>
              <a:avLst/>
              <a:gdLst>
                <a:gd name="T0" fmla="*/ 0 w 402"/>
                <a:gd name="T1" fmla="*/ 46 h 47"/>
                <a:gd name="T2" fmla="*/ 367 w 402"/>
                <a:gd name="T3" fmla="*/ 46 h 47"/>
                <a:gd name="T4" fmla="*/ 401 w 402"/>
                <a:gd name="T5" fmla="*/ 0 h 47"/>
                <a:gd name="T6" fmla="*/ 16 w 402"/>
                <a:gd name="T7" fmla="*/ 0 h 47"/>
                <a:gd name="T8" fmla="*/ 0 w 402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47"/>
                <a:gd name="T17" fmla="*/ 402 w 40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47">
                  <a:moveTo>
                    <a:pt x="0" y="46"/>
                  </a:moveTo>
                  <a:lnTo>
                    <a:pt x="367" y="46"/>
                  </a:lnTo>
                  <a:lnTo>
                    <a:pt x="401" y="0"/>
                  </a:lnTo>
                  <a:lnTo>
                    <a:pt x="16" y="0"/>
                  </a:lnTo>
                  <a:lnTo>
                    <a:pt x="0" y="46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3" name="Freeform 119"/>
            <p:cNvSpPr>
              <a:spLocks/>
            </p:cNvSpPr>
            <p:nvPr/>
          </p:nvSpPr>
          <p:spPr bwMode="auto">
            <a:xfrm>
              <a:off x="477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90 h 882"/>
                <a:gd name="T6" fmla="*/ 12 w 33"/>
                <a:gd name="T7" fmla="*/ 322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22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4" name="Freeform 120"/>
            <p:cNvSpPr>
              <a:spLocks/>
            </p:cNvSpPr>
            <p:nvPr/>
          </p:nvSpPr>
          <p:spPr bwMode="auto">
            <a:xfrm>
              <a:off x="4790" y="1845"/>
              <a:ext cx="35" cy="882"/>
            </a:xfrm>
            <a:custGeom>
              <a:avLst/>
              <a:gdLst>
                <a:gd name="T0" fmla="*/ 0 w 35"/>
                <a:gd name="T1" fmla="*/ 0 h 882"/>
                <a:gd name="T2" fmla="*/ 15 w 35"/>
                <a:gd name="T3" fmla="*/ 14 h 882"/>
                <a:gd name="T4" fmla="*/ 34 w 35"/>
                <a:gd name="T5" fmla="*/ 290 h 882"/>
                <a:gd name="T6" fmla="*/ 15 w 35"/>
                <a:gd name="T7" fmla="*/ 322 h 882"/>
                <a:gd name="T8" fmla="*/ 15 w 35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882"/>
                <a:gd name="T17" fmla="*/ 35 w 35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882">
                  <a:moveTo>
                    <a:pt x="0" y="0"/>
                  </a:moveTo>
                  <a:lnTo>
                    <a:pt x="15" y="14"/>
                  </a:lnTo>
                  <a:lnTo>
                    <a:pt x="34" y="290"/>
                  </a:lnTo>
                  <a:lnTo>
                    <a:pt x="15" y="322"/>
                  </a:lnTo>
                  <a:lnTo>
                    <a:pt x="15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5" name="Freeform 121"/>
            <p:cNvSpPr>
              <a:spLocks/>
            </p:cNvSpPr>
            <p:nvPr/>
          </p:nvSpPr>
          <p:spPr bwMode="auto">
            <a:xfrm>
              <a:off x="4815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0 w 33"/>
                <a:gd name="T3" fmla="*/ 14 h 879"/>
                <a:gd name="T4" fmla="*/ 32 w 33"/>
                <a:gd name="T5" fmla="*/ 292 h 879"/>
                <a:gd name="T6" fmla="*/ 10 w 33"/>
                <a:gd name="T7" fmla="*/ 322 h 879"/>
                <a:gd name="T8" fmla="*/ 10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0" y="14"/>
                  </a:lnTo>
                  <a:lnTo>
                    <a:pt x="32" y="292"/>
                  </a:lnTo>
                  <a:lnTo>
                    <a:pt x="10" y="322"/>
                  </a:lnTo>
                  <a:lnTo>
                    <a:pt x="10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6" name="Freeform 122"/>
            <p:cNvSpPr>
              <a:spLocks/>
            </p:cNvSpPr>
            <p:nvPr/>
          </p:nvSpPr>
          <p:spPr bwMode="auto">
            <a:xfrm>
              <a:off x="483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87 h 882"/>
                <a:gd name="T6" fmla="*/ 12 w 33"/>
                <a:gd name="T7" fmla="*/ 318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87"/>
                  </a:lnTo>
                  <a:lnTo>
                    <a:pt x="12" y="318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7" name="Freeform 123"/>
            <p:cNvSpPr>
              <a:spLocks/>
            </p:cNvSpPr>
            <p:nvPr/>
          </p:nvSpPr>
          <p:spPr bwMode="auto">
            <a:xfrm>
              <a:off x="4851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2 w 33"/>
                <a:gd name="T3" fmla="*/ 8 h 879"/>
                <a:gd name="T4" fmla="*/ 32 w 33"/>
                <a:gd name="T5" fmla="*/ 290 h 879"/>
                <a:gd name="T6" fmla="*/ 12 w 33"/>
                <a:gd name="T7" fmla="*/ 318 h 879"/>
                <a:gd name="T8" fmla="*/ 12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18"/>
                  </a:lnTo>
                  <a:lnTo>
                    <a:pt x="12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8" name="Rectangle 124"/>
            <p:cNvSpPr>
              <a:spLocks noChangeArrowheads="1"/>
            </p:cNvSpPr>
            <p:nvPr/>
          </p:nvSpPr>
          <p:spPr bwMode="auto">
            <a:xfrm>
              <a:off x="4883" y="2249"/>
              <a:ext cx="230" cy="42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29" name="Rectangle 125"/>
            <p:cNvSpPr>
              <a:spLocks noChangeArrowheads="1"/>
            </p:cNvSpPr>
            <p:nvPr/>
          </p:nvSpPr>
          <p:spPr bwMode="auto">
            <a:xfrm>
              <a:off x="4883" y="2330"/>
              <a:ext cx="230" cy="8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30" name="Rectangle 126"/>
            <p:cNvSpPr>
              <a:spLocks noChangeArrowheads="1"/>
            </p:cNvSpPr>
            <p:nvPr/>
          </p:nvSpPr>
          <p:spPr bwMode="auto">
            <a:xfrm>
              <a:off x="4883" y="2420"/>
              <a:ext cx="230" cy="7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31" name="Rectangle 127"/>
            <p:cNvSpPr>
              <a:spLocks noChangeArrowheads="1"/>
            </p:cNvSpPr>
            <p:nvPr/>
          </p:nvSpPr>
          <p:spPr bwMode="auto">
            <a:xfrm>
              <a:off x="4883" y="2505"/>
              <a:ext cx="230" cy="79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32" name="Rectangle 128"/>
            <p:cNvSpPr>
              <a:spLocks noChangeArrowheads="1"/>
            </p:cNvSpPr>
            <p:nvPr/>
          </p:nvSpPr>
          <p:spPr bwMode="auto">
            <a:xfrm>
              <a:off x="4920" y="2344"/>
              <a:ext cx="155" cy="46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33" name="Rectangle 129"/>
            <p:cNvSpPr>
              <a:spLocks noChangeArrowheads="1"/>
            </p:cNvSpPr>
            <p:nvPr/>
          </p:nvSpPr>
          <p:spPr bwMode="auto">
            <a:xfrm>
              <a:off x="4920" y="2431"/>
              <a:ext cx="155" cy="50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34" name="Freeform 130"/>
            <p:cNvSpPr>
              <a:spLocks/>
            </p:cNvSpPr>
            <p:nvPr/>
          </p:nvSpPr>
          <p:spPr bwMode="auto">
            <a:xfrm>
              <a:off x="5031" y="2257"/>
              <a:ext cx="34" cy="46"/>
            </a:xfrm>
            <a:custGeom>
              <a:avLst/>
              <a:gdLst>
                <a:gd name="T0" fmla="*/ 33 w 34"/>
                <a:gd name="T1" fmla="*/ 0 h 46"/>
                <a:gd name="T2" fmla="*/ 33 w 34"/>
                <a:gd name="T3" fmla="*/ 45 h 46"/>
                <a:gd name="T4" fmla="*/ 0 w 34"/>
                <a:gd name="T5" fmla="*/ 14 h 46"/>
                <a:gd name="T6" fmla="*/ 33 w 34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6"/>
                <a:gd name="T14" fmla="*/ 34 w 34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6">
                  <a:moveTo>
                    <a:pt x="33" y="0"/>
                  </a:moveTo>
                  <a:lnTo>
                    <a:pt x="33" y="45"/>
                  </a:lnTo>
                  <a:lnTo>
                    <a:pt x="0" y="14"/>
                  </a:lnTo>
                  <a:lnTo>
                    <a:pt x="33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5" name="Rectangle 131"/>
            <p:cNvSpPr>
              <a:spLocks noChangeArrowheads="1"/>
            </p:cNvSpPr>
            <p:nvPr/>
          </p:nvSpPr>
          <p:spPr bwMode="auto">
            <a:xfrm>
              <a:off x="4883" y="2249"/>
              <a:ext cx="230" cy="71"/>
            </a:xfrm>
            <a:prstGeom prst="rect">
              <a:avLst/>
            </a:prstGeom>
            <a:solidFill>
              <a:srgbClr val="A0A0A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36" name="Freeform 132"/>
            <p:cNvSpPr>
              <a:spLocks/>
            </p:cNvSpPr>
            <p:nvPr/>
          </p:nvSpPr>
          <p:spPr bwMode="auto">
            <a:xfrm>
              <a:off x="4993" y="2254"/>
              <a:ext cx="42" cy="47"/>
            </a:xfrm>
            <a:custGeom>
              <a:avLst/>
              <a:gdLst>
                <a:gd name="T0" fmla="*/ 41 w 42"/>
                <a:gd name="T1" fmla="*/ 0 h 47"/>
                <a:gd name="T2" fmla="*/ 0 w 42"/>
                <a:gd name="T3" fmla="*/ 0 h 47"/>
                <a:gd name="T4" fmla="*/ 0 w 42"/>
                <a:gd name="T5" fmla="*/ 46 h 47"/>
                <a:gd name="T6" fmla="*/ 33 w 42"/>
                <a:gd name="T7" fmla="*/ 46 h 47"/>
                <a:gd name="T8" fmla="*/ 41 w 4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7"/>
                <a:gd name="T17" fmla="*/ 42 w 4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7">
                  <a:moveTo>
                    <a:pt x="41" y="0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33" y="46"/>
                  </a:lnTo>
                  <a:lnTo>
                    <a:pt x="41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7" name="Freeform 133"/>
            <p:cNvSpPr>
              <a:spLocks/>
            </p:cNvSpPr>
            <p:nvPr/>
          </p:nvSpPr>
          <p:spPr bwMode="auto">
            <a:xfrm>
              <a:off x="4992" y="2286"/>
              <a:ext cx="103" cy="46"/>
            </a:xfrm>
            <a:custGeom>
              <a:avLst/>
              <a:gdLst>
                <a:gd name="T0" fmla="*/ 102 w 103"/>
                <a:gd name="T1" fmla="*/ 45 h 46"/>
                <a:gd name="T2" fmla="*/ 0 w 103"/>
                <a:gd name="T3" fmla="*/ 45 h 46"/>
                <a:gd name="T4" fmla="*/ 0 w 103"/>
                <a:gd name="T5" fmla="*/ 0 h 46"/>
                <a:gd name="T6" fmla="*/ 94 w 103"/>
                <a:gd name="T7" fmla="*/ 0 h 46"/>
                <a:gd name="T8" fmla="*/ 102 w 103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46"/>
                <a:gd name="T17" fmla="*/ 103 w 10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46">
                  <a:moveTo>
                    <a:pt x="102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94" y="0"/>
                  </a:lnTo>
                  <a:lnTo>
                    <a:pt x="102" y="4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8" name="Freeform 134"/>
            <p:cNvSpPr>
              <a:spLocks/>
            </p:cNvSpPr>
            <p:nvPr/>
          </p:nvSpPr>
          <p:spPr bwMode="auto">
            <a:xfrm>
              <a:off x="5040" y="2263"/>
              <a:ext cx="57" cy="46"/>
            </a:xfrm>
            <a:custGeom>
              <a:avLst/>
              <a:gdLst>
                <a:gd name="T0" fmla="*/ 56 w 57"/>
                <a:gd name="T1" fmla="*/ 0 h 46"/>
                <a:gd name="T2" fmla="*/ 0 w 57"/>
                <a:gd name="T3" fmla="*/ 0 h 46"/>
                <a:gd name="T4" fmla="*/ 0 w 57"/>
                <a:gd name="T5" fmla="*/ 45 h 46"/>
                <a:gd name="T6" fmla="*/ 48 w 57"/>
                <a:gd name="T7" fmla="*/ 45 h 46"/>
                <a:gd name="T8" fmla="*/ 56 w 57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6"/>
                <a:gd name="T17" fmla="*/ 57 w 5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6">
                  <a:moveTo>
                    <a:pt x="5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8" y="45"/>
                  </a:lnTo>
                  <a:lnTo>
                    <a:pt x="56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9" name="Freeform 135"/>
            <p:cNvSpPr>
              <a:spLocks/>
            </p:cNvSpPr>
            <p:nvPr/>
          </p:nvSpPr>
          <p:spPr bwMode="auto">
            <a:xfrm>
              <a:off x="5096" y="2268"/>
              <a:ext cx="33" cy="45"/>
            </a:xfrm>
            <a:custGeom>
              <a:avLst/>
              <a:gdLst>
                <a:gd name="T0" fmla="*/ 0 w 33"/>
                <a:gd name="T1" fmla="*/ 0 h 45"/>
                <a:gd name="T2" fmla="*/ 0 w 33"/>
                <a:gd name="T3" fmla="*/ 44 h 45"/>
                <a:gd name="T4" fmla="*/ 32 w 33"/>
                <a:gd name="T5" fmla="*/ 13 h 45"/>
                <a:gd name="T6" fmla="*/ 0 w 33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45"/>
                <a:gd name="T14" fmla="*/ 33 w 33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45">
                  <a:moveTo>
                    <a:pt x="0" y="0"/>
                  </a:moveTo>
                  <a:lnTo>
                    <a:pt x="0" y="44"/>
                  </a:lnTo>
                  <a:lnTo>
                    <a:pt x="32" y="13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0" name="Oval 136"/>
            <p:cNvSpPr>
              <a:spLocks noChangeArrowheads="1"/>
            </p:cNvSpPr>
            <p:nvPr/>
          </p:nvSpPr>
          <p:spPr bwMode="auto">
            <a:xfrm>
              <a:off x="5046" y="2298"/>
              <a:ext cx="25" cy="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41" name="Freeform 137"/>
            <p:cNvSpPr>
              <a:spLocks/>
            </p:cNvSpPr>
            <p:nvPr/>
          </p:nvSpPr>
          <p:spPr bwMode="auto">
            <a:xfrm>
              <a:off x="4898" y="2278"/>
              <a:ext cx="205" cy="46"/>
            </a:xfrm>
            <a:custGeom>
              <a:avLst/>
              <a:gdLst>
                <a:gd name="T0" fmla="*/ 0 w 205"/>
                <a:gd name="T1" fmla="*/ 45 h 46"/>
                <a:gd name="T2" fmla="*/ 204 w 205"/>
                <a:gd name="T3" fmla="*/ 45 h 46"/>
                <a:gd name="T4" fmla="*/ 204 w 205"/>
                <a:gd name="T5" fmla="*/ 0 h 46"/>
                <a:gd name="T6" fmla="*/ 0 w 205"/>
                <a:gd name="T7" fmla="*/ 0 h 46"/>
                <a:gd name="T8" fmla="*/ 0 w 20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46"/>
                <a:gd name="T17" fmla="*/ 205 w 20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46">
                  <a:moveTo>
                    <a:pt x="0" y="45"/>
                  </a:moveTo>
                  <a:lnTo>
                    <a:pt x="204" y="45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2" name="Freeform 138"/>
            <p:cNvSpPr>
              <a:spLocks/>
            </p:cNvSpPr>
            <p:nvPr/>
          </p:nvSpPr>
          <p:spPr bwMode="auto">
            <a:xfrm>
              <a:off x="4931" y="2359"/>
              <a:ext cx="135" cy="46"/>
            </a:xfrm>
            <a:custGeom>
              <a:avLst/>
              <a:gdLst>
                <a:gd name="T0" fmla="*/ 0 w 135"/>
                <a:gd name="T1" fmla="*/ 45 h 46"/>
                <a:gd name="T2" fmla="*/ 134 w 135"/>
                <a:gd name="T3" fmla="*/ 45 h 46"/>
                <a:gd name="T4" fmla="*/ 134 w 135"/>
                <a:gd name="T5" fmla="*/ 0 h 46"/>
                <a:gd name="T6" fmla="*/ 0 w 135"/>
                <a:gd name="T7" fmla="*/ 0 h 46"/>
                <a:gd name="T8" fmla="*/ 0 w 13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6"/>
                <a:gd name="T17" fmla="*/ 135 w 1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6">
                  <a:moveTo>
                    <a:pt x="0" y="45"/>
                  </a:moveTo>
                  <a:lnTo>
                    <a:pt x="134" y="45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3" name="Freeform 139"/>
            <p:cNvSpPr>
              <a:spLocks/>
            </p:cNvSpPr>
            <p:nvPr/>
          </p:nvSpPr>
          <p:spPr bwMode="auto">
            <a:xfrm>
              <a:off x="4972" y="2375"/>
              <a:ext cx="63" cy="50"/>
            </a:xfrm>
            <a:custGeom>
              <a:avLst/>
              <a:gdLst>
                <a:gd name="T0" fmla="*/ 0 w 63"/>
                <a:gd name="T1" fmla="*/ 49 h 50"/>
                <a:gd name="T2" fmla="*/ 0 w 63"/>
                <a:gd name="T3" fmla="*/ 0 h 50"/>
                <a:gd name="T4" fmla="*/ 56 w 63"/>
                <a:gd name="T5" fmla="*/ 0 h 50"/>
                <a:gd name="T6" fmla="*/ 62 w 63"/>
                <a:gd name="T7" fmla="*/ 49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50"/>
                <a:gd name="T14" fmla="*/ 63 w 63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50">
                  <a:moveTo>
                    <a:pt x="0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2" y="49"/>
                  </a:lnTo>
                </a:path>
              </a:pathLst>
            </a:custGeom>
            <a:noFill/>
            <a:ln w="12700" cap="rnd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4" name="Freeform 140"/>
            <p:cNvSpPr>
              <a:spLocks/>
            </p:cNvSpPr>
            <p:nvPr/>
          </p:nvSpPr>
          <p:spPr bwMode="auto">
            <a:xfrm>
              <a:off x="4801" y="1897"/>
              <a:ext cx="55" cy="70"/>
            </a:xfrm>
            <a:custGeom>
              <a:avLst/>
              <a:gdLst>
                <a:gd name="T0" fmla="*/ 48 w 55"/>
                <a:gd name="T1" fmla="*/ 0 h 70"/>
                <a:gd name="T2" fmla="*/ 0 w 55"/>
                <a:gd name="T3" fmla="*/ 0 h 70"/>
                <a:gd name="T4" fmla="*/ 0 w 55"/>
                <a:gd name="T5" fmla="*/ 69 h 70"/>
                <a:gd name="T6" fmla="*/ 54 w 55"/>
                <a:gd name="T7" fmla="*/ 69 h 70"/>
                <a:gd name="T8" fmla="*/ 48 w 5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70"/>
                <a:gd name="T17" fmla="*/ 55 w 5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70">
                  <a:moveTo>
                    <a:pt x="48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4" y="69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5" name="Freeform 141"/>
            <p:cNvSpPr>
              <a:spLocks/>
            </p:cNvSpPr>
            <p:nvPr/>
          </p:nvSpPr>
          <p:spPr bwMode="auto">
            <a:xfrm>
              <a:off x="4805" y="2013"/>
              <a:ext cx="59" cy="70"/>
            </a:xfrm>
            <a:custGeom>
              <a:avLst/>
              <a:gdLst>
                <a:gd name="T0" fmla="*/ 54 w 59"/>
                <a:gd name="T1" fmla="*/ 0 h 70"/>
                <a:gd name="T2" fmla="*/ 0 w 59"/>
                <a:gd name="T3" fmla="*/ 0 h 70"/>
                <a:gd name="T4" fmla="*/ 0 w 59"/>
                <a:gd name="T5" fmla="*/ 69 h 70"/>
                <a:gd name="T6" fmla="*/ 58 w 59"/>
                <a:gd name="T7" fmla="*/ 69 h 70"/>
                <a:gd name="T8" fmla="*/ 54 w 5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70"/>
                <a:gd name="T17" fmla="*/ 59 w 5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70">
                  <a:moveTo>
                    <a:pt x="54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8" y="69"/>
                  </a:lnTo>
                  <a:lnTo>
                    <a:pt x="54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6" name="Freeform 142"/>
            <p:cNvSpPr>
              <a:spLocks/>
            </p:cNvSpPr>
            <p:nvPr/>
          </p:nvSpPr>
          <p:spPr bwMode="auto">
            <a:xfrm>
              <a:off x="4889" y="2007"/>
              <a:ext cx="236" cy="79"/>
            </a:xfrm>
            <a:custGeom>
              <a:avLst/>
              <a:gdLst>
                <a:gd name="T0" fmla="*/ 0 w 236"/>
                <a:gd name="T1" fmla="*/ 0 h 79"/>
                <a:gd name="T2" fmla="*/ 7 w 236"/>
                <a:gd name="T3" fmla="*/ 78 h 79"/>
                <a:gd name="T4" fmla="*/ 235 w 236"/>
                <a:gd name="T5" fmla="*/ 78 h 79"/>
                <a:gd name="T6" fmla="*/ 225 w 236"/>
                <a:gd name="T7" fmla="*/ 0 h 79"/>
                <a:gd name="T8" fmla="*/ 0 w 236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79"/>
                <a:gd name="T17" fmla="*/ 236 w 236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79">
                  <a:moveTo>
                    <a:pt x="0" y="0"/>
                  </a:moveTo>
                  <a:lnTo>
                    <a:pt x="7" y="78"/>
                  </a:lnTo>
                  <a:lnTo>
                    <a:pt x="235" y="78"/>
                  </a:lnTo>
                  <a:lnTo>
                    <a:pt x="225" y="0"/>
                  </a:lnTo>
                  <a:lnTo>
                    <a:pt x="0" y="0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7" name="Freeform 143"/>
            <p:cNvSpPr>
              <a:spLocks/>
            </p:cNvSpPr>
            <p:nvPr/>
          </p:nvSpPr>
          <p:spPr bwMode="auto">
            <a:xfrm>
              <a:off x="4940" y="2022"/>
              <a:ext cx="32" cy="46"/>
            </a:xfrm>
            <a:custGeom>
              <a:avLst/>
              <a:gdLst>
                <a:gd name="T0" fmla="*/ 0 w 32"/>
                <a:gd name="T1" fmla="*/ 0 h 46"/>
                <a:gd name="T2" fmla="*/ 31 w 32"/>
                <a:gd name="T3" fmla="*/ 0 h 46"/>
                <a:gd name="T4" fmla="*/ 31 w 32"/>
                <a:gd name="T5" fmla="*/ 45 h 46"/>
                <a:gd name="T6" fmla="*/ 0 w 32"/>
                <a:gd name="T7" fmla="*/ 45 h 46"/>
                <a:gd name="T8" fmla="*/ 0 w 3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6"/>
                <a:gd name="T17" fmla="*/ 32 w 32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6">
                  <a:moveTo>
                    <a:pt x="0" y="0"/>
                  </a:moveTo>
                  <a:lnTo>
                    <a:pt x="31" y="0"/>
                  </a:lnTo>
                  <a:lnTo>
                    <a:pt x="31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8" name="Freeform 144"/>
            <p:cNvSpPr>
              <a:spLocks/>
            </p:cNvSpPr>
            <p:nvPr/>
          </p:nvSpPr>
          <p:spPr bwMode="auto">
            <a:xfrm>
              <a:off x="4940" y="2048"/>
              <a:ext cx="32" cy="47"/>
            </a:xfrm>
            <a:custGeom>
              <a:avLst/>
              <a:gdLst>
                <a:gd name="T0" fmla="*/ 0 w 32"/>
                <a:gd name="T1" fmla="*/ 0 h 47"/>
                <a:gd name="T2" fmla="*/ 31 w 32"/>
                <a:gd name="T3" fmla="*/ 0 h 47"/>
                <a:gd name="T4" fmla="*/ 31 w 32"/>
                <a:gd name="T5" fmla="*/ 46 h 47"/>
                <a:gd name="T6" fmla="*/ 0 w 32"/>
                <a:gd name="T7" fmla="*/ 46 h 47"/>
                <a:gd name="T8" fmla="*/ 0 w 3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7"/>
                <a:gd name="T17" fmla="*/ 32 w 3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7">
                  <a:moveTo>
                    <a:pt x="0" y="0"/>
                  </a:moveTo>
                  <a:lnTo>
                    <a:pt x="31" y="0"/>
                  </a:lnTo>
                  <a:lnTo>
                    <a:pt x="31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9" name="Freeform 145"/>
            <p:cNvSpPr>
              <a:spLocks/>
            </p:cNvSpPr>
            <p:nvPr/>
          </p:nvSpPr>
          <p:spPr bwMode="auto">
            <a:xfrm>
              <a:off x="4997" y="2037"/>
              <a:ext cx="31" cy="49"/>
            </a:xfrm>
            <a:custGeom>
              <a:avLst/>
              <a:gdLst>
                <a:gd name="T0" fmla="*/ 0 w 31"/>
                <a:gd name="T1" fmla="*/ 0 h 49"/>
                <a:gd name="T2" fmla="*/ 30 w 31"/>
                <a:gd name="T3" fmla="*/ 0 h 49"/>
                <a:gd name="T4" fmla="*/ 30 w 31"/>
                <a:gd name="T5" fmla="*/ 48 h 49"/>
                <a:gd name="T6" fmla="*/ 0 w 31"/>
                <a:gd name="T7" fmla="*/ 48 h 49"/>
                <a:gd name="T8" fmla="*/ 0 w 31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49"/>
                <a:gd name="T17" fmla="*/ 31 w 31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49">
                  <a:moveTo>
                    <a:pt x="0" y="0"/>
                  </a:moveTo>
                  <a:lnTo>
                    <a:pt x="30" y="0"/>
                  </a:lnTo>
                  <a:lnTo>
                    <a:pt x="3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0" name="Oval 146"/>
            <p:cNvSpPr>
              <a:spLocks noChangeArrowheads="1"/>
            </p:cNvSpPr>
            <p:nvPr/>
          </p:nvSpPr>
          <p:spPr bwMode="auto">
            <a:xfrm>
              <a:off x="4909" y="2037"/>
              <a:ext cx="33" cy="49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20509" name="Group 147"/>
          <p:cNvGrpSpPr>
            <a:grpSpLocks/>
          </p:cNvGrpSpPr>
          <p:nvPr/>
        </p:nvGrpSpPr>
        <p:grpSpPr bwMode="auto">
          <a:xfrm>
            <a:off x="8142288" y="3162300"/>
            <a:ext cx="460375" cy="1019175"/>
            <a:chOff x="4821" y="2126"/>
            <a:chExt cx="1113" cy="1184"/>
          </a:xfrm>
        </p:grpSpPr>
        <p:sp>
          <p:nvSpPr>
            <p:cNvPr id="20514" name="Oval 148"/>
            <p:cNvSpPr>
              <a:spLocks noChangeArrowheads="1"/>
            </p:cNvSpPr>
            <p:nvPr/>
          </p:nvSpPr>
          <p:spPr bwMode="auto">
            <a:xfrm>
              <a:off x="4821" y="3030"/>
              <a:ext cx="1113" cy="280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15" name="Rectangle 149"/>
            <p:cNvSpPr>
              <a:spLocks noChangeArrowheads="1"/>
            </p:cNvSpPr>
            <p:nvPr/>
          </p:nvSpPr>
          <p:spPr bwMode="auto">
            <a:xfrm>
              <a:off x="4821" y="2244"/>
              <a:ext cx="1113" cy="898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0516" name="Oval 150"/>
            <p:cNvSpPr>
              <a:spLocks noChangeArrowheads="1"/>
            </p:cNvSpPr>
            <p:nvPr/>
          </p:nvSpPr>
          <p:spPr bwMode="auto">
            <a:xfrm>
              <a:off x="4821" y="2126"/>
              <a:ext cx="1113" cy="283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707070"/>
                </a:gs>
                <a:gs pos="100000">
                  <a:srgbClr val="33333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sp>
        <p:nvSpPr>
          <p:cNvPr id="20510" name="Line 151"/>
          <p:cNvSpPr>
            <a:spLocks noChangeShapeType="1"/>
          </p:cNvSpPr>
          <p:nvPr/>
        </p:nvSpPr>
        <p:spPr bwMode="auto">
          <a:xfrm flipV="1">
            <a:off x="7613650" y="3756025"/>
            <a:ext cx="444500" cy="79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1" name="Rectangle 152"/>
          <p:cNvSpPr>
            <a:spLocks noChangeArrowheads="1"/>
          </p:cNvSpPr>
          <p:nvPr/>
        </p:nvSpPr>
        <p:spPr bwMode="auto">
          <a:xfrm>
            <a:off x="6588125" y="2420938"/>
            <a:ext cx="2179638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0512" name="Text Box 153"/>
          <p:cNvSpPr txBox="1">
            <a:spLocks noChangeArrowheads="1"/>
          </p:cNvSpPr>
          <p:nvPr/>
        </p:nvSpPr>
        <p:spPr bwMode="auto">
          <a:xfrm>
            <a:off x="8335963" y="4541838"/>
            <a:ext cx="534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cs typeface="Arial" panose="020B0604020202020204" pitchFamily="34" charset="0"/>
              </a:rPr>
              <a:t>DB</a:t>
            </a:r>
          </a:p>
        </p:txBody>
      </p:sp>
      <p:sp>
        <p:nvSpPr>
          <p:cNvPr id="20513" name="Rectangle 190"/>
          <p:cNvSpPr>
            <a:spLocks noChangeArrowheads="1"/>
          </p:cNvSpPr>
          <p:nvPr/>
        </p:nvSpPr>
        <p:spPr bwMode="auto">
          <a:xfrm>
            <a:off x="3708400" y="4652963"/>
            <a:ext cx="220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0010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Complex e-business architecture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5105400"/>
          </a:xfrm>
        </p:spPr>
        <p:txBody>
          <a:bodyPr/>
          <a:lstStyle/>
          <a:p>
            <a:pPr eaLnBrk="1" hangingPunct="1"/>
            <a:endParaRPr lang="ko-KR" altLang="ko-KR" smtClean="0"/>
          </a:p>
        </p:txBody>
      </p:sp>
      <p:pic>
        <p:nvPicPr>
          <p:cNvPr id="21508" name="Picture 4" descr="fig6-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0825" y="1341438"/>
            <a:ext cx="8458200" cy="518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79388" y="1628775"/>
            <a:ext cx="145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116013" y="2276475"/>
            <a:ext cx="82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284663" y="1844675"/>
            <a:ext cx="13271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for</a:t>
            </a:r>
          </a:p>
          <a:p>
            <a:pPr algn="ctr" eaLnBrk="1" hangingPunct="1"/>
            <a:r>
              <a:rPr lang="en-US" altLang="ko-KR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page</a:t>
            </a:r>
          </a:p>
          <a:p>
            <a:pPr algn="ctr" eaLnBrk="1" hangingPunct="1"/>
            <a:r>
              <a:rPr lang="en-US" altLang="ko-KR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941888" y="2565400"/>
            <a:ext cx="206375" cy="43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732588" y="763588"/>
            <a:ext cx="1117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Coded for</a:t>
            </a:r>
          </a:p>
          <a:p>
            <a:pPr algn="ctr" eaLnBrk="1" hangingPunct="1"/>
            <a:r>
              <a:rPr lang="en-US" altLang="ko-KR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</a:p>
          <a:p>
            <a:pPr algn="ctr" eaLnBrk="1" hangingPunct="1"/>
            <a:r>
              <a:rPr lang="en-US" altLang="ko-KR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6804025" y="1412875"/>
            <a:ext cx="225425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572000" y="5805488"/>
            <a:ext cx="13557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and</a:t>
            </a:r>
          </a:p>
          <a:p>
            <a:pPr algn="ctr" eaLnBrk="1" hangingPunct="1"/>
            <a:r>
              <a:rPr lang="en-US" altLang="ko-KR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tuned by DBA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5724525" y="5589588"/>
            <a:ext cx="352425" cy="2873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ko-KR" altLang="en-US"/>
          </a:p>
        </p:txBody>
      </p: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7235825" y="5445125"/>
            <a:ext cx="460375" cy="1019175"/>
            <a:chOff x="4821" y="2126"/>
            <a:chExt cx="1113" cy="1184"/>
          </a:xfrm>
        </p:grpSpPr>
        <p:sp>
          <p:nvSpPr>
            <p:cNvPr id="21520" name="Oval 14"/>
            <p:cNvSpPr>
              <a:spLocks noChangeArrowheads="1"/>
            </p:cNvSpPr>
            <p:nvPr/>
          </p:nvSpPr>
          <p:spPr bwMode="auto">
            <a:xfrm>
              <a:off x="4821" y="3030"/>
              <a:ext cx="1113" cy="280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1521" name="Rectangle 15"/>
            <p:cNvSpPr>
              <a:spLocks noChangeArrowheads="1"/>
            </p:cNvSpPr>
            <p:nvPr/>
          </p:nvSpPr>
          <p:spPr bwMode="auto">
            <a:xfrm>
              <a:off x="4821" y="2244"/>
              <a:ext cx="1113" cy="898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1522" name="Oval 16"/>
            <p:cNvSpPr>
              <a:spLocks noChangeArrowheads="1"/>
            </p:cNvSpPr>
            <p:nvPr/>
          </p:nvSpPr>
          <p:spPr bwMode="auto">
            <a:xfrm>
              <a:off x="4821" y="2126"/>
              <a:ext cx="1113" cy="283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707070"/>
                </a:gs>
                <a:gs pos="100000">
                  <a:srgbClr val="33333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sp>
        <p:nvSpPr>
          <p:cNvPr id="21518" name="Line 17"/>
          <p:cNvSpPr>
            <a:spLocks noChangeShapeType="1"/>
          </p:cNvSpPr>
          <p:nvPr/>
        </p:nvSpPr>
        <p:spPr bwMode="auto">
          <a:xfrm flipV="1">
            <a:off x="6780213" y="5749925"/>
            <a:ext cx="444500" cy="79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9" name="Text Box 18"/>
          <p:cNvSpPr txBox="1">
            <a:spLocks noChangeArrowheads="1"/>
          </p:cNvSpPr>
          <p:nvPr/>
        </p:nvSpPr>
        <p:spPr bwMode="auto">
          <a:xfrm>
            <a:off x="7235825" y="6165850"/>
            <a:ext cx="534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cs typeface="Arial" panose="020B0604020202020204" pitchFamily="34" charset="0"/>
              </a:rPr>
              <a:t>DB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4463"/>
            <a:ext cx="8077200" cy="620712"/>
          </a:xfrm>
        </p:spPr>
        <p:txBody>
          <a:bodyPr/>
          <a:lstStyle/>
          <a:p>
            <a:pPr eaLnBrk="1" hangingPunct="1"/>
            <a:r>
              <a:rPr lang="en-US" altLang="ko-KR" smtClean="0"/>
              <a:t>Complex e-business architecture</a:t>
            </a:r>
          </a:p>
        </p:txBody>
      </p:sp>
      <p:pic>
        <p:nvPicPr>
          <p:cNvPr id="22531" name="Picture 3" descr="Fig1_HP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8775" y="1196975"/>
            <a:ext cx="8605838" cy="51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79388" y="750888"/>
            <a:ext cx="8736012" cy="599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Symbol" panose="05050102010706020507" pitchFamily="18" charset="2"/>
              <a:buChar char="¨"/>
            </a:pPr>
            <a:r>
              <a:rPr lang="en-US" altLang="ko-KR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InterShop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cs typeface="Times New Roman" panose="02020603050405020304" pitchFamily="18" charset="0"/>
              </a:rPr>
              <a:t>Integrated e-business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105400"/>
          </a:xfrm>
        </p:spPr>
        <p:txBody>
          <a:bodyPr/>
          <a:lstStyle/>
          <a:p>
            <a:pPr eaLnBrk="1" hangingPunct="1"/>
            <a:endParaRPr lang="ko-KR" altLang="ko-KR" smtClean="0"/>
          </a:p>
        </p:txBody>
      </p:sp>
      <p:pic>
        <p:nvPicPr>
          <p:cNvPr id="23556" name="Picture 4" descr="fig6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527720"/>
          </a:xfrm>
        </p:spPr>
        <p:txBody>
          <a:bodyPr/>
          <a:lstStyle/>
          <a:p>
            <a:r>
              <a:rPr lang="en-US" altLang="ko-KR" dirty="0"/>
              <a:t>Browser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720080"/>
          </a:xfrm>
        </p:spPr>
        <p:txBody>
          <a:bodyPr/>
          <a:lstStyle/>
          <a:p>
            <a:r>
              <a:rPr lang="en-US" altLang="ko-KR" dirty="0" smtClean="0"/>
              <a:t>1995 ~ 2008 IE dominant</a:t>
            </a:r>
            <a:endParaRPr lang="ko-KR" altLang="en-US" dirty="0"/>
          </a:p>
        </p:txBody>
      </p:sp>
      <p:graphicFrame>
        <p:nvGraphicFramePr>
          <p:cNvPr id="4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850664"/>
              </p:ext>
            </p:extLst>
          </p:nvPr>
        </p:nvGraphicFramePr>
        <p:xfrm>
          <a:off x="685800" y="1700808"/>
          <a:ext cx="7558608" cy="3840480"/>
        </p:xfrm>
        <a:graphic>
          <a:graphicData uri="http://schemas.openxmlformats.org/drawingml/2006/table">
            <a:tbl>
              <a:tblPr/>
              <a:tblGrid>
                <a:gridCol w="1259768">
                  <a:extLst>
                    <a:ext uri="{9D8B030D-6E8A-4147-A177-3AD203B41FA5}">
                      <a16:colId xmlns:a16="http://schemas.microsoft.com/office/drawing/2014/main" val="2447601188"/>
                    </a:ext>
                  </a:extLst>
                </a:gridCol>
                <a:gridCol w="1259768">
                  <a:extLst>
                    <a:ext uri="{9D8B030D-6E8A-4147-A177-3AD203B41FA5}">
                      <a16:colId xmlns:a16="http://schemas.microsoft.com/office/drawing/2014/main" val="3591126388"/>
                    </a:ext>
                  </a:extLst>
                </a:gridCol>
                <a:gridCol w="1259768">
                  <a:extLst>
                    <a:ext uri="{9D8B030D-6E8A-4147-A177-3AD203B41FA5}">
                      <a16:colId xmlns:a16="http://schemas.microsoft.com/office/drawing/2014/main" val="3218773383"/>
                    </a:ext>
                  </a:extLst>
                </a:gridCol>
                <a:gridCol w="1259768">
                  <a:extLst>
                    <a:ext uri="{9D8B030D-6E8A-4147-A177-3AD203B41FA5}">
                      <a16:colId xmlns:a16="http://schemas.microsoft.com/office/drawing/2014/main" val="148115626"/>
                    </a:ext>
                  </a:extLst>
                </a:gridCol>
                <a:gridCol w="1259768">
                  <a:extLst>
                    <a:ext uri="{9D8B030D-6E8A-4147-A177-3AD203B41FA5}">
                      <a16:colId xmlns:a16="http://schemas.microsoft.com/office/drawing/2014/main" val="370226780"/>
                    </a:ext>
                  </a:extLst>
                </a:gridCol>
                <a:gridCol w="1259768">
                  <a:extLst>
                    <a:ext uri="{9D8B030D-6E8A-4147-A177-3AD203B41FA5}">
                      <a16:colId xmlns:a16="http://schemas.microsoft.com/office/drawing/2014/main" val="2493539280"/>
                    </a:ext>
                  </a:extLst>
                </a:gridCol>
              </a:tblGrid>
              <a:tr h="41663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dirty="0">
                          <a:effectLst/>
                        </a:rPr>
                        <a:t>2022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Chrome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Edge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Firefox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Safari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Opera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00126"/>
                  </a:ext>
                </a:extLst>
              </a:tr>
              <a:tr h="4166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August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81.1 %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7.6 %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dirty="0">
                          <a:effectLst/>
                        </a:rPr>
                        <a:t>5.2 %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3.4 %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1.7 %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12431"/>
                  </a:ext>
                </a:extLst>
              </a:tr>
              <a:tr h="4166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July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81.1 %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7.5 %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5.0 %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3.4 %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2.1 %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49635"/>
                  </a:ext>
                </a:extLst>
              </a:tr>
              <a:tr h="4166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June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76.3 %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7.4 %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5.1 %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3.6 %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2.3 %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30765"/>
                  </a:ext>
                </a:extLst>
              </a:tr>
              <a:tr h="4166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79.9 %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7.3 %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5.3 %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3.8 %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2.4 %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28574"/>
                  </a:ext>
                </a:extLst>
              </a:tr>
              <a:tr h="4166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April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80.3 %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7.2 %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5.3 %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3.8 %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2.4 %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57425"/>
                  </a:ext>
                </a:extLst>
              </a:tr>
              <a:tr h="4166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March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80.3 %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7.5 %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5.3 %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3.7 %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2.3 %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288509"/>
                  </a:ext>
                </a:extLst>
              </a:tr>
              <a:tr h="4166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February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79.9 %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7.5 %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5.4 %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4.0 %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2.3 %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482258"/>
                  </a:ext>
                </a:extLst>
              </a:tr>
              <a:tr h="4166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January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80.1 %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7.3 %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5.5 %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>
                          <a:effectLst/>
                        </a:rPr>
                        <a:t>3.9 %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dirty="0">
                          <a:effectLst/>
                        </a:rPr>
                        <a:t>2.3 %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23958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2195513" y="6491288"/>
            <a:ext cx="535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dirty="0">
                <a:cs typeface="Arial" panose="020B0604020202020204" pitchFamily="34" charset="0"/>
              </a:rPr>
              <a:t>http://www.w3schools.com/browsers/browsers_stats.asp</a:t>
            </a:r>
          </a:p>
        </p:txBody>
      </p:sp>
    </p:spTree>
    <p:extLst>
      <p:ext uri="{BB962C8B-B14F-4D97-AF65-F5344CB8AC3E}">
        <p14:creationId xmlns:p14="http://schemas.microsoft.com/office/powerpoint/2010/main" val="81353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077200" cy="527050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Server Configurations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6613"/>
            <a:ext cx="7696200" cy="5487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smtClean="0"/>
              <a:t>Sizing a Web 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User demand or volume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/>
              <a:t>Hits per second/ average versus peak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/>
              <a:t>Other functions: authentication, transfer protocol information, managing connections (sockets)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Type of content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/>
              <a:t>Text takes less space than images (and less time to transfer)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/>
              <a:t>Script requests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Network Bandwidth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/>
              <a:t>Thin 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Designed for one function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/>
              <a:t>Server farms and server collections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Allows clustering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Fault-tolerant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Middleware, operating system clustering software, and custom applications for seamless clustering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Load balancing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Server failover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Data mirroring</a:t>
            </a:r>
          </a:p>
          <a:p>
            <a:pPr lvl="1"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ko-K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TOC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Overview of technology</a:t>
            </a:r>
            <a:r>
              <a:rPr lang="ko-KR" altLang="en-US" dirty="0" smtClean="0"/>
              <a:t> </a:t>
            </a:r>
            <a:r>
              <a:rPr lang="en-US" altLang="ko-KR" dirty="0" smtClean="0"/>
              <a:t>architecture</a:t>
            </a:r>
          </a:p>
          <a:p>
            <a:pPr eaLnBrk="1" hangingPunct="1"/>
            <a:r>
              <a:rPr lang="en-US" altLang="ko-KR" dirty="0" smtClean="0"/>
              <a:t>Platform</a:t>
            </a:r>
          </a:p>
          <a:p>
            <a:pPr lvl="1" eaLnBrk="1" hangingPunct="1"/>
            <a:r>
              <a:rPr lang="en-US" altLang="ko-KR" dirty="0" smtClean="0"/>
              <a:t>Client</a:t>
            </a:r>
          </a:p>
          <a:p>
            <a:pPr lvl="1" eaLnBrk="1" hangingPunct="1"/>
            <a:r>
              <a:rPr lang="en-US" altLang="ko-KR" dirty="0" smtClean="0"/>
              <a:t>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ko-KR" smtClean="0"/>
              <a:t>Web Broker Architecture</a:t>
            </a:r>
            <a:endParaRPr lang="en-US" altLang="ko-KR" sz="2800" smtClean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031038" y="5811838"/>
            <a:ext cx="196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Arial" panose="020B0604020202020204" pitchFamily="34" charset="0"/>
                <a:cs typeface="Arial" panose="020B0604020202020204" pitchFamily="34" charset="0"/>
              </a:rPr>
              <a:t>SOURCE: INTERWORLD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4022725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73038" y="5222875"/>
            <a:ext cx="2944812" cy="728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181600" y="2232025"/>
            <a:ext cx="381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Arial" panose="020B0604020202020204" pitchFamily="34" charset="0"/>
                <a:cs typeface="Arial" panose="020B0604020202020204" pitchFamily="34" charset="0"/>
              </a:rPr>
              <a:t>        FEATURES</a:t>
            </a:r>
          </a:p>
          <a:p>
            <a:pPr eaLnBrk="1" hangingPunct="1"/>
            <a:r>
              <a:rPr lang="en-US" altLang="ko-KR" sz="1600" b="1">
                <a:latin typeface="Arial" panose="020B0604020202020204" pitchFamily="34" charset="0"/>
                <a:cs typeface="Arial" panose="020B0604020202020204" pitchFamily="34" charset="0"/>
              </a:rPr>
              <a:t>• More distributed than InterShop</a:t>
            </a:r>
          </a:p>
          <a:p>
            <a:pPr eaLnBrk="1" hangingPunct="1"/>
            <a:r>
              <a:rPr lang="en-US" altLang="ko-KR" sz="1600" b="1">
                <a:latin typeface="Arial" panose="020B0604020202020204" pitchFamily="34" charset="0"/>
                <a:cs typeface="Arial" panose="020B0604020202020204" pitchFamily="34" charset="0"/>
              </a:rPr>
              <a:t>• Broker acts as distribution agent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1571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Server Accelerators (Surrogates)</a:t>
            </a:r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>
            <a:off x="3487738" y="1938338"/>
            <a:ext cx="1381125" cy="833437"/>
            <a:chOff x="2298" y="1440"/>
            <a:chExt cx="870" cy="525"/>
          </a:xfrm>
        </p:grpSpPr>
        <p:graphicFrame>
          <p:nvGraphicFramePr>
            <p:cNvPr id="1029" name="Object 4"/>
            <p:cNvGraphicFramePr>
              <a:graphicFrameLocks noChangeAspect="1"/>
            </p:cNvGraphicFramePr>
            <p:nvPr/>
          </p:nvGraphicFramePr>
          <p:xfrm>
            <a:off x="2298" y="1440"/>
            <a:ext cx="299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Image" r:id="rId3" imgW="1690081" imgH="2566890" progId="Photoshop.Image.5">
                    <p:embed/>
                  </p:oleObj>
                </mc:Choice>
                <mc:Fallback>
                  <p:oleObj name="Image" r:id="rId3" imgW="1690081" imgH="2566890" progId="Photoshop.Image.5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1440"/>
                          <a:ext cx="299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C61B0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" name="Text Box 5"/>
            <p:cNvSpPr txBox="1">
              <a:spLocks noChangeArrowheads="1"/>
            </p:cNvSpPr>
            <p:nvPr/>
          </p:nvSpPr>
          <p:spPr bwMode="auto">
            <a:xfrm>
              <a:off x="2599" y="1478"/>
              <a:ext cx="56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ahoma" panose="020B0604030504040204" pitchFamily="34" charset="0"/>
                  <a:cs typeface="Arial" panose="020B0604020202020204" pitchFamily="34" charset="0"/>
                </a:rPr>
                <a:t>Origin</a:t>
              </a:r>
            </a:p>
            <a:p>
              <a:pPr eaLnBrk="1" hangingPunct="1"/>
              <a:r>
                <a:rPr lang="en-US" altLang="ko-KR" sz="2000">
                  <a:latin typeface="Tahoma" panose="020B060403050404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</p:grpSp>
      <p:grpSp>
        <p:nvGrpSpPr>
          <p:cNvPr id="1032" name="Group 6"/>
          <p:cNvGrpSpPr>
            <a:grpSpLocks/>
          </p:cNvGrpSpPr>
          <p:nvPr/>
        </p:nvGrpSpPr>
        <p:grpSpPr bwMode="auto">
          <a:xfrm>
            <a:off x="2735263" y="4083050"/>
            <a:ext cx="1046162" cy="762000"/>
            <a:chOff x="2304" y="2938"/>
            <a:chExt cx="659" cy="480"/>
          </a:xfrm>
        </p:grpSpPr>
        <p:graphicFrame>
          <p:nvGraphicFramePr>
            <p:cNvPr id="1028" name="Object 7"/>
            <p:cNvGraphicFramePr>
              <a:graphicFrameLocks noChangeAspect="1"/>
            </p:cNvGraphicFramePr>
            <p:nvPr/>
          </p:nvGraphicFramePr>
          <p:xfrm>
            <a:off x="2400" y="2938"/>
            <a:ext cx="26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Image" r:id="rId5" imgW="1146147" imgH="1054878" progId="Photoshop.Image.5">
                    <p:embed/>
                  </p:oleObj>
                </mc:Choice>
                <mc:Fallback>
                  <p:oleObj name="Image" r:id="rId5" imgW="1146147" imgH="1054878" progId="Photoshop.Image.5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938"/>
                          <a:ext cx="26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C61B0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3" name="Text Box 8"/>
            <p:cNvSpPr txBox="1">
              <a:spLocks noChangeArrowheads="1"/>
            </p:cNvSpPr>
            <p:nvPr/>
          </p:nvSpPr>
          <p:spPr bwMode="auto">
            <a:xfrm>
              <a:off x="2304" y="3168"/>
              <a:ext cx="6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ahoma" panose="020B0604030504040204" pitchFamily="34" charset="0"/>
                  <a:cs typeface="Arial" panose="020B0604020202020204" pitchFamily="34" charset="0"/>
                </a:rPr>
                <a:t>Client A</a:t>
              </a:r>
            </a:p>
          </p:txBody>
        </p:sp>
      </p:grp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3421063" y="3228975"/>
          <a:ext cx="8413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VISIO" r:id="rId7" imgW="1371600" imgH="412595" progId="Visio.Drawing.6">
                  <p:embed/>
                </p:oleObj>
              </mc:Choice>
              <mc:Fallback>
                <p:oleObj name="VISIO" r:id="rId7" imgW="1371600" imgH="412595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3228975"/>
                        <a:ext cx="8413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343400" y="31115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Tahoma" panose="020B0604030504040204" pitchFamily="34" charset="0"/>
                <a:cs typeface="Arial" panose="020B0604020202020204" pitchFamily="34" charset="0"/>
              </a:rPr>
              <a:t>Server Accelerator (surrogate) </a:t>
            </a:r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 flipV="1">
            <a:off x="3192463" y="34575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5" name="Line 12"/>
          <p:cNvSpPr>
            <a:spLocks noChangeShapeType="1"/>
          </p:cNvSpPr>
          <p:nvPr/>
        </p:nvSpPr>
        <p:spPr bwMode="auto">
          <a:xfrm flipH="1" flipV="1">
            <a:off x="3802063" y="26955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6" name="Text Box 13"/>
          <p:cNvSpPr txBox="1">
            <a:spLocks noChangeArrowheads="1"/>
          </p:cNvSpPr>
          <p:nvPr/>
        </p:nvSpPr>
        <p:spPr bwMode="auto">
          <a:xfrm>
            <a:off x="1820863" y="3228975"/>
            <a:ext cx="14684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Tahoma" panose="020B0604030504040204" pitchFamily="34" charset="0"/>
                <a:cs typeface="Arial" panose="020B0604020202020204" pitchFamily="34" charset="0"/>
              </a:rPr>
              <a:t>all content</a:t>
            </a:r>
          </a:p>
          <a:p>
            <a:pPr eaLnBrk="1" hangingPunct="1"/>
            <a:r>
              <a:rPr lang="en-US" altLang="ko-KR" sz="1400">
                <a:latin typeface="Tahoma" panose="020B0604030504040204" pitchFamily="34" charset="0"/>
                <a:cs typeface="Arial" panose="020B0604020202020204" pitchFamily="34" charset="0"/>
              </a:rPr>
              <a:t>requests for</a:t>
            </a:r>
          </a:p>
          <a:p>
            <a:pPr eaLnBrk="1" hangingPunct="1"/>
            <a:r>
              <a:rPr lang="en-US" altLang="ko-KR" sz="1400">
                <a:latin typeface="Tahoma" panose="020B0604030504040204" pitchFamily="34" charset="0"/>
                <a:cs typeface="Arial" panose="020B0604020202020204" pitchFamily="34" charset="0"/>
              </a:rPr>
              <a:t>the origin server</a:t>
            </a:r>
          </a:p>
        </p:txBody>
      </p:sp>
      <p:sp>
        <p:nvSpPr>
          <p:cNvPr id="1037" name="Text Box 14"/>
          <p:cNvSpPr txBox="1">
            <a:spLocks noChangeArrowheads="1"/>
          </p:cNvSpPr>
          <p:nvPr/>
        </p:nvSpPr>
        <p:spPr bwMode="auto">
          <a:xfrm>
            <a:off x="2636838" y="2695575"/>
            <a:ext cx="12414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Tahoma" panose="020B0604030504040204" pitchFamily="34" charset="0"/>
                <a:cs typeface="Arial" panose="020B0604020202020204" pitchFamily="34" charset="0"/>
              </a:rPr>
              <a:t>requests to</a:t>
            </a:r>
          </a:p>
          <a:p>
            <a:pPr eaLnBrk="1" hangingPunct="1"/>
            <a:r>
              <a:rPr lang="en-US" altLang="ko-KR" sz="1400">
                <a:latin typeface="Tahoma" panose="020B0604030504040204" pitchFamily="34" charset="0"/>
                <a:cs typeface="Arial" panose="020B0604020202020204" pitchFamily="34" charset="0"/>
              </a:rPr>
              <a:t>origin server</a:t>
            </a:r>
          </a:p>
          <a:p>
            <a:pPr eaLnBrk="1" hangingPunct="1"/>
            <a:endParaRPr lang="en-US" altLang="ko-KR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038" name="Group 15"/>
          <p:cNvGrpSpPr>
            <a:grpSpLocks/>
          </p:cNvGrpSpPr>
          <p:nvPr/>
        </p:nvGrpSpPr>
        <p:grpSpPr bwMode="auto">
          <a:xfrm>
            <a:off x="4206875" y="4067175"/>
            <a:ext cx="1042988" cy="762000"/>
            <a:chOff x="2304" y="2938"/>
            <a:chExt cx="657" cy="480"/>
          </a:xfrm>
        </p:grpSpPr>
        <p:graphicFrame>
          <p:nvGraphicFramePr>
            <p:cNvPr id="1027" name="Object 16"/>
            <p:cNvGraphicFramePr>
              <a:graphicFrameLocks noChangeAspect="1"/>
            </p:cNvGraphicFramePr>
            <p:nvPr/>
          </p:nvGraphicFramePr>
          <p:xfrm>
            <a:off x="2400" y="2938"/>
            <a:ext cx="26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Image" r:id="rId9" imgW="1146147" imgH="1054878" progId="Photoshop.Image.5">
                    <p:embed/>
                  </p:oleObj>
                </mc:Choice>
                <mc:Fallback>
                  <p:oleObj name="Image" r:id="rId9" imgW="1146147" imgH="1054878" progId="Photoshop.Image.5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938"/>
                          <a:ext cx="26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C61B0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Text Box 17"/>
            <p:cNvSpPr txBox="1">
              <a:spLocks noChangeArrowheads="1"/>
            </p:cNvSpPr>
            <p:nvPr/>
          </p:nvSpPr>
          <p:spPr bwMode="auto">
            <a:xfrm>
              <a:off x="2304" y="3168"/>
              <a:ext cx="6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ahoma" panose="020B0604030504040204" pitchFamily="34" charset="0"/>
                  <a:cs typeface="Arial" panose="020B0604020202020204" pitchFamily="34" charset="0"/>
                </a:rPr>
                <a:t>Client B</a:t>
              </a:r>
            </a:p>
          </p:txBody>
        </p:sp>
      </p:grpSp>
      <p:sp>
        <p:nvSpPr>
          <p:cNvPr id="1039" name="Line 18"/>
          <p:cNvSpPr>
            <a:spLocks noChangeShapeType="1"/>
          </p:cNvSpPr>
          <p:nvPr/>
        </p:nvSpPr>
        <p:spPr bwMode="auto">
          <a:xfrm flipH="1" flipV="1">
            <a:off x="4030663" y="34575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40" name="Text Box 19"/>
          <p:cNvSpPr txBox="1">
            <a:spLocks noChangeArrowheads="1"/>
          </p:cNvSpPr>
          <p:nvPr/>
        </p:nvSpPr>
        <p:spPr bwMode="auto">
          <a:xfrm>
            <a:off x="5891213" y="3509963"/>
            <a:ext cx="19669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ahoma" panose="020B0604030504040204" pitchFamily="34" charset="0"/>
                <a:cs typeface="Arial" panose="020B0604020202020204" pitchFamily="34" charset="0"/>
              </a:rPr>
              <a:t>maintains cache of</a:t>
            </a:r>
          </a:p>
          <a:p>
            <a:pPr eaLnBrk="1" hangingPunct="1"/>
            <a:r>
              <a:rPr lang="en-US" altLang="ko-KR" sz="1400" b="1">
                <a:latin typeface="Tahoma" panose="020B0604030504040204" pitchFamily="34" charset="0"/>
                <a:cs typeface="Arial" panose="020B0604020202020204" pitchFamily="34" charset="0"/>
              </a:rPr>
              <a:t>frequently accessed</a:t>
            </a:r>
          </a:p>
          <a:p>
            <a:pPr eaLnBrk="1" hangingPunct="1"/>
            <a:r>
              <a:rPr lang="en-US" altLang="ko-KR" sz="1400" b="1">
                <a:latin typeface="Tahoma" panose="020B0604030504040204" pitchFamily="34" charset="0"/>
                <a:cs typeface="Arial" panose="020B0604020202020204" pitchFamily="34" charset="0"/>
              </a:rPr>
              <a:t>web pages</a:t>
            </a:r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41" name="Text Box 20"/>
          <p:cNvSpPr txBox="1">
            <a:spLocks noChangeArrowheads="1"/>
          </p:cNvSpPr>
          <p:nvPr/>
        </p:nvSpPr>
        <p:spPr bwMode="auto">
          <a:xfrm>
            <a:off x="6902450" y="5761038"/>
            <a:ext cx="2049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200" b="1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ko-KR" sz="1200" b="1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G. TOMLINSON</a:t>
            </a:r>
            <a:endParaRPr lang="en-US" altLang="ko-KR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Server Cluster (</a:t>
            </a:r>
            <a:r>
              <a:rPr lang="en-US" altLang="en-US" smtClean="0"/>
              <a:t>Server Farms)</a:t>
            </a:r>
          </a:p>
        </p:txBody>
      </p:sp>
      <p:sp>
        <p:nvSpPr>
          <p:cNvPr id="27651" name="Rectangle 3" descr="Horizontal brick"/>
          <p:cNvSpPr>
            <a:spLocks noChangeArrowheads="1"/>
          </p:cNvSpPr>
          <p:nvPr/>
        </p:nvSpPr>
        <p:spPr bwMode="auto">
          <a:xfrm>
            <a:off x="2362200" y="3203575"/>
            <a:ext cx="228600" cy="762000"/>
          </a:xfrm>
          <a:prstGeom prst="rect">
            <a:avLst/>
          </a:prstGeom>
          <a:pattFill prst="horzBrick">
            <a:fgClr>
              <a:srgbClr val="FF0000"/>
            </a:fgClr>
            <a:bgClr>
              <a:schemeClr val="bg2"/>
            </a:bgClr>
          </a:patt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3276600" y="3733800"/>
            <a:ext cx="1063625" cy="863600"/>
            <a:chOff x="3712" y="2192"/>
            <a:chExt cx="655" cy="544"/>
          </a:xfrm>
        </p:grpSpPr>
        <p:sp>
          <p:nvSpPr>
            <p:cNvPr id="27729" name="Text Box 5"/>
            <p:cNvSpPr txBox="1">
              <a:spLocks noChangeAspect="1" noChangeArrowheads="1"/>
            </p:cNvSpPr>
            <p:nvPr/>
          </p:nvSpPr>
          <p:spPr bwMode="auto">
            <a:xfrm>
              <a:off x="3712" y="2563"/>
              <a:ext cx="6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en-US" sz="1200">
                  <a:solidFill>
                    <a:srgbClr val="00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Servers</a:t>
              </a:r>
            </a:p>
          </p:txBody>
        </p:sp>
        <p:pic>
          <p:nvPicPr>
            <p:cNvPr id="27730" name="Picture 6" descr="j022357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192"/>
              <a:ext cx="28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3" name="Text Box 7"/>
          <p:cNvSpPr txBox="1">
            <a:spLocks noChangeAspect="1" noChangeArrowheads="1"/>
          </p:cNvSpPr>
          <p:nvPr/>
        </p:nvSpPr>
        <p:spPr bwMode="auto">
          <a:xfrm>
            <a:off x="4038600" y="4648200"/>
            <a:ext cx="10207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kumimoji="0" lang="en-US" altLang="en-US" sz="1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Servers</a:t>
            </a:r>
          </a:p>
        </p:txBody>
      </p:sp>
      <p:pic>
        <p:nvPicPr>
          <p:cNvPr id="27654" name="Picture 8" descr="j02235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3" y="3733800"/>
            <a:ext cx="4572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9"/>
          <p:cNvSpPr txBox="1">
            <a:spLocks noChangeAspect="1" noChangeArrowheads="1"/>
          </p:cNvSpPr>
          <p:nvPr/>
        </p:nvSpPr>
        <p:spPr bwMode="auto">
          <a:xfrm>
            <a:off x="4800600" y="4343400"/>
            <a:ext cx="962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kumimoji="0" lang="en-US" altLang="en-US" sz="1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Servers</a:t>
            </a:r>
          </a:p>
        </p:txBody>
      </p:sp>
      <p:pic>
        <p:nvPicPr>
          <p:cNvPr id="27656" name="Picture 10" descr="j02235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88" y="3657600"/>
            <a:ext cx="45561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7" name="Group 11"/>
          <p:cNvGrpSpPr>
            <a:grpSpLocks/>
          </p:cNvGrpSpPr>
          <p:nvPr/>
        </p:nvGrpSpPr>
        <p:grpSpPr bwMode="auto">
          <a:xfrm>
            <a:off x="4114800" y="3124200"/>
            <a:ext cx="665163" cy="839788"/>
            <a:chOff x="3712" y="2192"/>
            <a:chExt cx="409" cy="529"/>
          </a:xfrm>
        </p:grpSpPr>
        <p:sp>
          <p:nvSpPr>
            <p:cNvPr id="27727" name="Text Box 12"/>
            <p:cNvSpPr txBox="1">
              <a:spLocks noChangeAspect="1" noChangeArrowheads="1"/>
            </p:cNvSpPr>
            <p:nvPr/>
          </p:nvSpPr>
          <p:spPr bwMode="auto">
            <a:xfrm>
              <a:off x="3712" y="2577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en-US" altLang="en-US" sz="9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728" name="Picture 13" descr="j022357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192"/>
              <a:ext cx="28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8" name="Group 14"/>
          <p:cNvGrpSpPr>
            <a:grpSpLocks/>
          </p:cNvGrpSpPr>
          <p:nvPr/>
        </p:nvGrpSpPr>
        <p:grpSpPr bwMode="auto">
          <a:xfrm>
            <a:off x="4135438" y="2513013"/>
            <a:ext cx="665162" cy="839787"/>
            <a:chOff x="3712" y="2192"/>
            <a:chExt cx="409" cy="529"/>
          </a:xfrm>
        </p:grpSpPr>
        <p:sp>
          <p:nvSpPr>
            <p:cNvPr id="27725" name="Text Box 15"/>
            <p:cNvSpPr txBox="1">
              <a:spLocks noChangeAspect="1" noChangeArrowheads="1"/>
            </p:cNvSpPr>
            <p:nvPr/>
          </p:nvSpPr>
          <p:spPr bwMode="auto">
            <a:xfrm>
              <a:off x="3712" y="2577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en-US" altLang="en-US" sz="9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726" name="Picture 16" descr="j022357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192"/>
              <a:ext cx="28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9" name="Group 17"/>
          <p:cNvGrpSpPr>
            <a:grpSpLocks/>
          </p:cNvGrpSpPr>
          <p:nvPr/>
        </p:nvGrpSpPr>
        <p:grpSpPr bwMode="auto">
          <a:xfrm>
            <a:off x="4876800" y="3046413"/>
            <a:ext cx="665163" cy="839787"/>
            <a:chOff x="3712" y="2192"/>
            <a:chExt cx="409" cy="529"/>
          </a:xfrm>
        </p:grpSpPr>
        <p:sp>
          <p:nvSpPr>
            <p:cNvPr id="27723" name="Text Box 18"/>
            <p:cNvSpPr txBox="1">
              <a:spLocks noChangeAspect="1" noChangeArrowheads="1"/>
            </p:cNvSpPr>
            <p:nvPr/>
          </p:nvSpPr>
          <p:spPr bwMode="auto">
            <a:xfrm>
              <a:off x="3712" y="2577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en-US" altLang="en-US" sz="9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724" name="Picture 19" descr="j022357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192"/>
              <a:ext cx="28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0" name="Group 20"/>
          <p:cNvGrpSpPr>
            <a:grpSpLocks/>
          </p:cNvGrpSpPr>
          <p:nvPr/>
        </p:nvGrpSpPr>
        <p:grpSpPr bwMode="auto">
          <a:xfrm>
            <a:off x="4953000" y="2436813"/>
            <a:ext cx="665163" cy="839787"/>
            <a:chOff x="3712" y="2192"/>
            <a:chExt cx="409" cy="529"/>
          </a:xfrm>
        </p:grpSpPr>
        <p:sp>
          <p:nvSpPr>
            <p:cNvPr id="27721" name="Text Box 21"/>
            <p:cNvSpPr txBox="1">
              <a:spLocks noChangeAspect="1" noChangeArrowheads="1"/>
            </p:cNvSpPr>
            <p:nvPr/>
          </p:nvSpPr>
          <p:spPr bwMode="auto">
            <a:xfrm>
              <a:off x="3712" y="2577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en-US" altLang="en-US" sz="9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722" name="Picture 22" descr="j022357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192"/>
              <a:ext cx="28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1" name="Group 23"/>
          <p:cNvGrpSpPr>
            <a:grpSpLocks/>
          </p:cNvGrpSpPr>
          <p:nvPr/>
        </p:nvGrpSpPr>
        <p:grpSpPr bwMode="auto">
          <a:xfrm>
            <a:off x="3373438" y="3114675"/>
            <a:ext cx="665162" cy="839788"/>
            <a:chOff x="3712" y="2192"/>
            <a:chExt cx="409" cy="529"/>
          </a:xfrm>
        </p:grpSpPr>
        <p:sp>
          <p:nvSpPr>
            <p:cNvPr id="27719" name="Text Box 24"/>
            <p:cNvSpPr txBox="1">
              <a:spLocks noChangeAspect="1" noChangeArrowheads="1"/>
            </p:cNvSpPr>
            <p:nvPr/>
          </p:nvSpPr>
          <p:spPr bwMode="auto">
            <a:xfrm>
              <a:off x="3712" y="2577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en-US" altLang="en-US" sz="9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720" name="Picture 25" descr="j022357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192"/>
              <a:ext cx="28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26"/>
          <p:cNvGrpSpPr>
            <a:grpSpLocks/>
          </p:cNvGrpSpPr>
          <p:nvPr/>
        </p:nvGrpSpPr>
        <p:grpSpPr bwMode="auto">
          <a:xfrm>
            <a:off x="3429000" y="2513013"/>
            <a:ext cx="665163" cy="839787"/>
            <a:chOff x="3712" y="2192"/>
            <a:chExt cx="409" cy="529"/>
          </a:xfrm>
        </p:grpSpPr>
        <p:sp>
          <p:nvSpPr>
            <p:cNvPr id="27717" name="Text Box 27"/>
            <p:cNvSpPr txBox="1">
              <a:spLocks noChangeAspect="1" noChangeArrowheads="1"/>
            </p:cNvSpPr>
            <p:nvPr/>
          </p:nvSpPr>
          <p:spPr bwMode="auto">
            <a:xfrm>
              <a:off x="3712" y="2577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en-US" altLang="en-US" sz="9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718" name="Picture 28" descr="j022357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192"/>
              <a:ext cx="28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29"/>
          <p:cNvGrpSpPr>
            <a:grpSpLocks/>
          </p:cNvGrpSpPr>
          <p:nvPr/>
        </p:nvGrpSpPr>
        <p:grpSpPr bwMode="auto">
          <a:xfrm>
            <a:off x="1600200" y="3495675"/>
            <a:ext cx="609600" cy="325438"/>
            <a:chOff x="1824" y="1869"/>
            <a:chExt cx="384" cy="205"/>
          </a:xfrm>
        </p:grpSpPr>
        <p:pic>
          <p:nvPicPr>
            <p:cNvPr id="27715" name="Picture 30" descr="BS01739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869"/>
              <a:ext cx="28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6" name="Text Box 31"/>
            <p:cNvSpPr txBox="1">
              <a:spLocks noChangeAspect="1" noChangeArrowheads="1"/>
            </p:cNvSpPr>
            <p:nvPr/>
          </p:nvSpPr>
          <p:spPr bwMode="auto">
            <a:xfrm>
              <a:off x="1824" y="1939"/>
              <a:ext cx="38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en-US" sz="800" b="1">
                  <a:solidFill>
                    <a:srgbClr val="00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  <a:endParaRPr kumimoji="0" lang="en-US" altLang="en-US" sz="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664" name="Line 32"/>
          <p:cNvSpPr>
            <a:spLocks noChangeShapeType="1"/>
          </p:cNvSpPr>
          <p:nvPr/>
        </p:nvSpPr>
        <p:spPr bwMode="auto">
          <a:xfrm>
            <a:off x="2133600" y="3581400"/>
            <a:ext cx="228600" cy="31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65" name="Text Box 33"/>
          <p:cNvSpPr txBox="1">
            <a:spLocks noChangeArrowheads="1"/>
          </p:cNvSpPr>
          <p:nvPr/>
        </p:nvSpPr>
        <p:spPr bwMode="auto">
          <a:xfrm>
            <a:off x="2133600" y="4111625"/>
            <a:ext cx="838200" cy="4857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1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Intranet Firewall</a:t>
            </a:r>
            <a:endParaRPr kumimoji="0" lang="en-US" altLang="ko-KR" sz="14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6" name="Line 34"/>
          <p:cNvSpPr>
            <a:spLocks noChangeShapeType="1"/>
          </p:cNvSpPr>
          <p:nvPr/>
        </p:nvSpPr>
        <p:spPr bwMode="auto">
          <a:xfrm flipV="1">
            <a:off x="3276600" y="3571875"/>
            <a:ext cx="249238" cy="95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27667" name="Group 35"/>
          <p:cNvGrpSpPr>
            <a:grpSpLocks/>
          </p:cNvGrpSpPr>
          <p:nvPr/>
        </p:nvGrpSpPr>
        <p:grpSpPr bwMode="auto">
          <a:xfrm>
            <a:off x="2840038" y="3495675"/>
            <a:ext cx="609600" cy="325438"/>
            <a:chOff x="1824" y="1869"/>
            <a:chExt cx="384" cy="205"/>
          </a:xfrm>
        </p:grpSpPr>
        <p:pic>
          <p:nvPicPr>
            <p:cNvPr id="27713" name="Picture 36" descr="BS01739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869"/>
              <a:ext cx="28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4" name="Text Box 37"/>
            <p:cNvSpPr txBox="1">
              <a:spLocks noChangeAspect="1" noChangeArrowheads="1"/>
            </p:cNvSpPr>
            <p:nvPr/>
          </p:nvSpPr>
          <p:spPr bwMode="auto">
            <a:xfrm>
              <a:off x="1824" y="1939"/>
              <a:ext cx="38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en-US" altLang="en-US" sz="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668" name="Text Box 38"/>
          <p:cNvSpPr txBox="1">
            <a:spLocks noChangeArrowheads="1"/>
          </p:cNvSpPr>
          <p:nvPr/>
        </p:nvSpPr>
        <p:spPr bwMode="auto">
          <a:xfrm>
            <a:off x="2590800" y="358457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1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Switch</a:t>
            </a:r>
          </a:p>
        </p:txBody>
      </p:sp>
      <p:sp>
        <p:nvSpPr>
          <p:cNvPr id="27669" name="Line 39"/>
          <p:cNvSpPr>
            <a:spLocks noChangeShapeType="1"/>
          </p:cNvSpPr>
          <p:nvPr/>
        </p:nvSpPr>
        <p:spPr bwMode="auto">
          <a:xfrm flipV="1">
            <a:off x="2590800" y="3571875"/>
            <a:ext cx="304800" cy="12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70" name="Rectangle 40" descr="Horizontal brick"/>
          <p:cNvSpPr>
            <a:spLocks noChangeArrowheads="1"/>
          </p:cNvSpPr>
          <p:nvPr/>
        </p:nvSpPr>
        <p:spPr bwMode="auto">
          <a:xfrm>
            <a:off x="6629400" y="3176588"/>
            <a:ext cx="228600" cy="762000"/>
          </a:xfrm>
          <a:prstGeom prst="rect">
            <a:avLst/>
          </a:prstGeom>
          <a:pattFill prst="horzBrick">
            <a:fgClr>
              <a:srgbClr val="FF0000"/>
            </a:fgClr>
            <a:bgClr>
              <a:schemeClr val="bg2"/>
            </a:bgClr>
          </a:patt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grpSp>
        <p:nvGrpSpPr>
          <p:cNvPr id="27671" name="Group 41"/>
          <p:cNvGrpSpPr>
            <a:grpSpLocks/>
          </p:cNvGrpSpPr>
          <p:nvPr/>
        </p:nvGrpSpPr>
        <p:grpSpPr bwMode="auto">
          <a:xfrm>
            <a:off x="7010400" y="3484563"/>
            <a:ext cx="609600" cy="325437"/>
            <a:chOff x="1824" y="1869"/>
            <a:chExt cx="384" cy="205"/>
          </a:xfrm>
        </p:grpSpPr>
        <p:pic>
          <p:nvPicPr>
            <p:cNvPr id="27711" name="Picture 42" descr="BS01739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869"/>
              <a:ext cx="28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2" name="Text Box 43"/>
            <p:cNvSpPr txBox="1">
              <a:spLocks noChangeAspect="1" noChangeArrowheads="1"/>
            </p:cNvSpPr>
            <p:nvPr/>
          </p:nvSpPr>
          <p:spPr bwMode="auto">
            <a:xfrm>
              <a:off x="1824" y="1939"/>
              <a:ext cx="38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en-US" sz="800" b="1">
                  <a:solidFill>
                    <a:srgbClr val="00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  <a:endParaRPr kumimoji="0" lang="en-US" altLang="en-US" sz="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672" name="Text Box 44"/>
          <p:cNvSpPr txBox="1">
            <a:spLocks noChangeArrowheads="1"/>
          </p:cNvSpPr>
          <p:nvPr/>
        </p:nvSpPr>
        <p:spPr bwMode="auto">
          <a:xfrm>
            <a:off x="6324600" y="4100513"/>
            <a:ext cx="838200" cy="4857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Firewall</a:t>
            </a:r>
            <a:endParaRPr kumimoji="0" lang="en-US" altLang="ko-KR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3" name="Line 45"/>
          <p:cNvSpPr>
            <a:spLocks noChangeShapeType="1"/>
          </p:cNvSpPr>
          <p:nvPr/>
        </p:nvSpPr>
        <p:spPr bwMode="auto">
          <a:xfrm flipV="1">
            <a:off x="6858000" y="3544888"/>
            <a:ext cx="304800" cy="12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74" name="Text Box 46"/>
          <p:cNvSpPr txBox="1">
            <a:spLocks noChangeArrowheads="1"/>
          </p:cNvSpPr>
          <p:nvPr/>
        </p:nvSpPr>
        <p:spPr bwMode="auto">
          <a:xfrm>
            <a:off x="5562600" y="3581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1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Switch</a:t>
            </a:r>
          </a:p>
        </p:txBody>
      </p:sp>
      <p:grpSp>
        <p:nvGrpSpPr>
          <p:cNvPr id="27675" name="Group 47"/>
          <p:cNvGrpSpPr>
            <a:grpSpLocks/>
          </p:cNvGrpSpPr>
          <p:nvPr/>
        </p:nvGrpSpPr>
        <p:grpSpPr bwMode="auto">
          <a:xfrm>
            <a:off x="5791200" y="3484563"/>
            <a:ext cx="609600" cy="325437"/>
            <a:chOff x="1824" y="1869"/>
            <a:chExt cx="384" cy="205"/>
          </a:xfrm>
        </p:grpSpPr>
        <p:pic>
          <p:nvPicPr>
            <p:cNvPr id="27709" name="Picture 48" descr="BS01739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869"/>
              <a:ext cx="28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0" name="Text Box 49"/>
            <p:cNvSpPr txBox="1">
              <a:spLocks noChangeAspect="1" noChangeArrowheads="1"/>
            </p:cNvSpPr>
            <p:nvPr/>
          </p:nvSpPr>
          <p:spPr bwMode="auto">
            <a:xfrm>
              <a:off x="1824" y="1939"/>
              <a:ext cx="38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en-US" altLang="en-US" sz="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676" name="Line 50"/>
          <p:cNvSpPr>
            <a:spLocks noChangeShapeType="1"/>
          </p:cNvSpPr>
          <p:nvPr/>
        </p:nvSpPr>
        <p:spPr bwMode="auto">
          <a:xfrm>
            <a:off x="6324600" y="3581400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77" name="Line 51"/>
          <p:cNvSpPr>
            <a:spLocks noChangeShapeType="1"/>
          </p:cNvSpPr>
          <p:nvPr/>
        </p:nvSpPr>
        <p:spPr bwMode="auto">
          <a:xfrm flipV="1">
            <a:off x="5486400" y="3581400"/>
            <a:ext cx="533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78" name="Line 52"/>
          <p:cNvSpPr>
            <a:spLocks noChangeShapeType="1"/>
          </p:cNvSpPr>
          <p:nvPr/>
        </p:nvSpPr>
        <p:spPr bwMode="auto">
          <a:xfrm flipV="1">
            <a:off x="3962400" y="3581400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79" name="Line 53"/>
          <p:cNvSpPr>
            <a:spLocks noChangeShapeType="1"/>
          </p:cNvSpPr>
          <p:nvPr/>
        </p:nvSpPr>
        <p:spPr bwMode="auto">
          <a:xfrm flipV="1">
            <a:off x="4724400" y="3581400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80" name="Line 54"/>
          <p:cNvSpPr>
            <a:spLocks noChangeShapeType="1"/>
          </p:cNvSpPr>
          <p:nvPr/>
        </p:nvSpPr>
        <p:spPr bwMode="auto">
          <a:xfrm flipV="1">
            <a:off x="1371600" y="3581400"/>
            <a:ext cx="304800" cy="12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81" name="Line 55"/>
          <p:cNvSpPr>
            <a:spLocks noChangeShapeType="1"/>
          </p:cNvSpPr>
          <p:nvPr/>
        </p:nvSpPr>
        <p:spPr bwMode="auto">
          <a:xfrm flipV="1">
            <a:off x="7467600" y="3556000"/>
            <a:ext cx="304800" cy="12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82" name="Line 56"/>
          <p:cNvSpPr>
            <a:spLocks noChangeShapeType="1"/>
          </p:cNvSpPr>
          <p:nvPr/>
        </p:nvSpPr>
        <p:spPr bwMode="auto">
          <a:xfrm>
            <a:off x="1371600" y="2590800"/>
            <a:ext cx="0" cy="2057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683" name="Line 57"/>
          <p:cNvSpPr>
            <a:spLocks noChangeShapeType="1"/>
          </p:cNvSpPr>
          <p:nvPr/>
        </p:nvSpPr>
        <p:spPr bwMode="auto">
          <a:xfrm>
            <a:off x="1219200" y="4648200"/>
            <a:ext cx="1524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684" name="Line 58"/>
          <p:cNvSpPr>
            <a:spLocks noChangeShapeType="1"/>
          </p:cNvSpPr>
          <p:nvPr/>
        </p:nvSpPr>
        <p:spPr bwMode="auto">
          <a:xfrm>
            <a:off x="1219200" y="3581400"/>
            <a:ext cx="1524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685" name="Line 59"/>
          <p:cNvSpPr>
            <a:spLocks noChangeShapeType="1"/>
          </p:cNvSpPr>
          <p:nvPr/>
        </p:nvSpPr>
        <p:spPr bwMode="auto">
          <a:xfrm>
            <a:off x="1219200" y="2590800"/>
            <a:ext cx="1524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686" name="Rectangle 60"/>
          <p:cNvSpPr>
            <a:spLocks noChangeArrowheads="1"/>
          </p:cNvSpPr>
          <p:nvPr/>
        </p:nvSpPr>
        <p:spPr bwMode="auto">
          <a:xfrm>
            <a:off x="990600" y="4533900"/>
            <a:ext cx="228600" cy="1905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687" name="Rectangle 61"/>
          <p:cNvSpPr>
            <a:spLocks noChangeArrowheads="1"/>
          </p:cNvSpPr>
          <p:nvPr/>
        </p:nvSpPr>
        <p:spPr bwMode="auto">
          <a:xfrm rot="-5366215">
            <a:off x="1079500" y="4635500"/>
            <a:ext cx="762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688" name="Rectangle 62"/>
          <p:cNvSpPr>
            <a:spLocks noChangeArrowheads="1"/>
          </p:cNvSpPr>
          <p:nvPr/>
        </p:nvSpPr>
        <p:spPr bwMode="auto">
          <a:xfrm>
            <a:off x="990600" y="3479800"/>
            <a:ext cx="228600" cy="1905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689" name="Rectangle 63"/>
          <p:cNvSpPr>
            <a:spLocks noChangeArrowheads="1"/>
          </p:cNvSpPr>
          <p:nvPr/>
        </p:nvSpPr>
        <p:spPr bwMode="auto">
          <a:xfrm rot="-5366215">
            <a:off x="1079500" y="3581400"/>
            <a:ext cx="762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690" name="Rectangle 64"/>
          <p:cNvSpPr>
            <a:spLocks noChangeArrowheads="1"/>
          </p:cNvSpPr>
          <p:nvPr/>
        </p:nvSpPr>
        <p:spPr bwMode="auto">
          <a:xfrm>
            <a:off x="990600" y="2489200"/>
            <a:ext cx="228600" cy="1905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691" name="Rectangle 65"/>
          <p:cNvSpPr>
            <a:spLocks noChangeArrowheads="1"/>
          </p:cNvSpPr>
          <p:nvPr/>
        </p:nvSpPr>
        <p:spPr bwMode="auto">
          <a:xfrm rot="-5366215">
            <a:off x="1079500" y="2590800"/>
            <a:ext cx="762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692" name="Line 66"/>
          <p:cNvSpPr>
            <a:spLocks noChangeShapeType="1"/>
          </p:cNvSpPr>
          <p:nvPr/>
        </p:nvSpPr>
        <p:spPr bwMode="auto">
          <a:xfrm>
            <a:off x="7772400" y="2540000"/>
            <a:ext cx="0" cy="2057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693" name="Line 67"/>
          <p:cNvSpPr>
            <a:spLocks noChangeShapeType="1"/>
          </p:cNvSpPr>
          <p:nvPr/>
        </p:nvSpPr>
        <p:spPr bwMode="auto">
          <a:xfrm>
            <a:off x="7772400" y="4572000"/>
            <a:ext cx="1524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694" name="Line 68"/>
          <p:cNvSpPr>
            <a:spLocks noChangeShapeType="1"/>
          </p:cNvSpPr>
          <p:nvPr/>
        </p:nvSpPr>
        <p:spPr bwMode="auto">
          <a:xfrm>
            <a:off x="7772400" y="3568700"/>
            <a:ext cx="152400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695" name="Line 69"/>
          <p:cNvSpPr>
            <a:spLocks noChangeShapeType="1"/>
          </p:cNvSpPr>
          <p:nvPr/>
        </p:nvSpPr>
        <p:spPr bwMode="auto">
          <a:xfrm>
            <a:off x="7772400" y="2540000"/>
            <a:ext cx="1524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696" name="Rectangle 70"/>
          <p:cNvSpPr>
            <a:spLocks noChangeArrowheads="1"/>
          </p:cNvSpPr>
          <p:nvPr/>
        </p:nvSpPr>
        <p:spPr bwMode="auto">
          <a:xfrm>
            <a:off x="7924800" y="4495800"/>
            <a:ext cx="228600" cy="1905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697" name="Rectangle 71"/>
          <p:cNvSpPr>
            <a:spLocks noChangeArrowheads="1"/>
          </p:cNvSpPr>
          <p:nvPr/>
        </p:nvSpPr>
        <p:spPr bwMode="auto">
          <a:xfrm rot="-5366215">
            <a:off x="8013700" y="4597400"/>
            <a:ext cx="762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698" name="Rectangle 72"/>
          <p:cNvSpPr>
            <a:spLocks noChangeArrowheads="1"/>
          </p:cNvSpPr>
          <p:nvPr/>
        </p:nvSpPr>
        <p:spPr bwMode="auto">
          <a:xfrm>
            <a:off x="7924800" y="3429000"/>
            <a:ext cx="228600" cy="1905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699" name="Rectangle 73"/>
          <p:cNvSpPr>
            <a:spLocks noChangeArrowheads="1"/>
          </p:cNvSpPr>
          <p:nvPr/>
        </p:nvSpPr>
        <p:spPr bwMode="auto">
          <a:xfrm rot="-5366215">
            <a:off x="8013700" y="3530600"/>
            <a:ext cx="762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700" name="Rectangle 74"/>
          <p:cNvSpPr>
            <a:spLocks noChangeArrowheads="1"/>
          </p:cNvSpPr>
          <p:nvPr/>
        </p:nvSpPr>
        <p:spPr bwMode="auto">
          <a:xfrm>
            <a:off x="7924800" y="2438400"/>
            <a:ext cx="228600" cy="1905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701" name="Rectangle 75"/>
          <p:cNvSpPr>
            <a:spLocks noChangeArrowheads="1"/>
          </p:cNvSpPr>
          <p:nvPr/>
        </p:nvSpPr>
        <p:spPr bwMode="auto">
          <a:xfrm rot="-5366215">
            <a:off x="8013700" y="2540000"/>
            <a:ext cx="762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7702" name="Cloud"/>
          <p:cNvSpPr>
            <a:spLocks noChangeAspect="1" noEditPoints="1" noChangeArrowheads="1"/>
          </p:cNvSpPr>
          <p:nvPr/>
        </p:nvSpPr>
        <p:spPr bwMode="auto">
          <a:xfrm>
            <a:off x="7467600" y="2362200"/>
            <a:ext cx="1066800" cy="2514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3" name="Cloud"/>
          <p:cNvSpPr>
            <a:spLocks noChangeAspect="1" noEditPoints="1" noChangeArrowheads="1"/>
          </p:cNvSpPr>
          <p:nvPr/>
        </p:nvSpPr>
        <p:spPr bwMode="auto">
          <a:xfrm>
            <a:off x="457200" y="2514600"/>
            <a:ext cx="1066800" cy="2514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04" name="Text Box 78"/>
          <p:cNvSpPr txBox="1">
            <a:spLocks noChangeArrowheads="1"/>
          </p:cNvSpPr>
          <p:nvPr/>
        </p:nvSpPr>
        <p:spPr bwMode="auto">
          <a:xfrm>
            <a:off x="7424738" y="5846763"/>
            <a:ext cx="1547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200" b="1">
                <a:latin typeface="Arial" panose="020B0604020202020204" pitchFamily="34" charset="0"/>
                <a:cs typeface="Arial" panose="020B0604020202020204" pitchFamily="34" charset="0"/>
              </a:rPr>
              <a:t>SOURCE: ATESTO</a:t>
            </a:r>
          </a:p>
        </p:txBody>
      </p:sp>
      <p:sp>
        <p:nvSpPr>
          <p:cNvPr id="27705" name="Text Box 79"/>
          <p:cNvSpPr txBox="1">
            <a:spLocks noChangeArrowheads="1"/>
          </p:cNvSpPr>
          <p:nvPr/>
        </p:nvSpPr>
        <p:spPr bwMode="auto">
          <a:xfrm>
            <a:off x="2032000" y="1277938"/>
            <a:ext cx="5414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buFontTx/>
              <a:buChar char="•"/>
            </a:pPr>
            <a:r>
              <a:rPr kumimoji="0"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 To serve many clients, one server is not enough</a:t>
            </a:r>
          </a:p>
          <a:p>
            <a:pPr latinLnBrk="0">
              <a:buFontTx/>
              <a:buChar char="•"/>
            </a:pPr>
            <a:r>
              <a:rPr kumimoji="0"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 How do multiple servers cooperate?</a:t>
            </a:r>
          </a:p>
        </p:txBody>
      </p:sp>
      <p:sp>
        <p:nvSpPr>
          <p:cNvPr id="27706" name="Text Box 27"/>
          <p:cNvSpPr txBox="1">
            <a:spLocks noChangeArrowheads="1"/>
          </p:cNvSpPr>
          <p:nvPr/>
        </p:nvSpPr>
        <p:spPr bwMode="auto">
          <a:xfrm>
            <a:off x="860425" y="5072063"/>
            <a:ext cx="996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zh-TW" sz="1400" b="1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HTTP request</a:t>
            </a:r>
          </a:p>
        </p:txBody>
      </p:sp>
      <p:sp>
        <p:nvSpPr>
          <p:cNvPr id="27707" name="Text Box 25"/>
          <p:cNvSpPr txBox="1">
            <a:spLocks noChangeArrowheads="1"/>
          </p:cNvSpPr>
          <p:nvPr/>
        </p:nvSpPr>
        <p:spPr bwMode="auto">
          <a:xfrm>
            <a:off x="3929063" y="4965700"/>
            <a:ext cx="17097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zh-TW" b="1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Server farm</a:t>
            </a:r>
          </a:p>
        </p:txBody>
      </p:sp>
      <p:sp>
        <p:nvSpPr>
          <p:cNvPr id="27708" name="Text Box 27"/>
          <p:cNvSpPr txBox="1">
            <a:spLocks noChangeArrowheads="1"/>
          </p:cNvSpPr>
          <p:nvPr/>
        </p:nvSpPr>
        <p:spPr bwMode="auto">
          <a:xfrm>
            <a:off x="7575550" y="5000625"/>
            <a:ext cx="996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zh-TW" sz="1400" b="1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HTTP request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1571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Server Clusters (Farms)</a:t>
            </a:r>
          </a:p>
        </p:txBody>
      </p:sp>
      <p:grpSp>
        <p:nvGrpSpPr>
          <p:cNvPr id="2060" name="Group 3"/>
          <p:cNvGrpSpPr>
            <a:grpSpLocks/>
          </p:cNvGrpSpPr>
          <p:nvPr/>
        </p:nvGrpSpPr>
        <p:grpSpPr bwMode="auto">
          <a:xfrm>
            <a:off x="1222375" y="1522413"/>
            <a:ext cx="7277100" cy="3962400"/>
            <a:chOff x="864" y="1200"/>
            <a:chExt cx="4584" cy="2496"/>
          </a:xfrm>
        </p:grpSpPr>
        <p:grpSp>
          <p:nvGrpSpPr>
            <p:cNvPr id="2062" name="Group 4"/>
            <p:cNvGrpSpPr>
              <a:grpSpLocks/>
            </p:cNvGrpSpPr>
            <p:nvPr/>
          </p:nvGrpSpPr>
          <p:grpSpPr bwMode="auto">
            <a:xfrm>
              <a:off x="864" y="1200"/>
              <a:ext cx="765" cy="912"/>
              <a:chOff x="2064" y="1200"/>
              <a:chExt cx="765" cy="912"/>
            </a:xfrm>
          </p:grpSpPr>
          <p:graphicFrame>
            <p:nvGraphicFramePr>
              <p:cNvPr id="2058" name="Object 5"/>
              <p:cNvGraphicFramePr>
                <a:graphicFrameLocks noChangeAspect="1"/>
              </p:cNvGraphicFramePr>
              <p:nvPr/>
            </p:nvGraphicFramePr>
            <p:xfrm>
              <a:off x="2298" y="1587"/>
              <a:ext cx="299" cy="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9" name="Image" r:id="rId3" imgW="1690081" imgH="2566890" progId="Photoshop.Image.5">
                      <p:embed/>
                    </p:oleObj>
                  </mc:Choice>
                  <mc:Fallback>
                    <p:oleObj name="Image" r:id="rId3" imgW="1690081" imgH="2566890" progId="Photoshop.Image.5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8" y="1587"/>
                            <a:ext cx="299" cy="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2C61B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3" name="Text Box 6"/>
              <p:cNvSpPr txBox="1">
                <a:spLocks noChangeArrowheads="1"/>
              </p:cNvSpPr>
              <p:nvPr/>
            </p:nvSpPr>
            <p:spPr bwMode="auto">
              <a:xfrm>
                <a:off x="2064" y="1200"/>
                <a:ext cx="765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Origin</a:t>
                </a:r>
              </a:p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Server A </a:t>
                </a:r>
              </a:p>
            </p:txBody>
          </p:sp>
        </p:grpSp>
        <p:grpSp>
          <p:nvGrpSpPr>
            <p:cNvPr id="2063" name="Group 7"/>
            <p:cNvGrpSpPr>
              <a:grpSpLocks/>
            </p:cNvGrpSpPr>
            <p:nvPr/>
          </p:nvGrpSpPr>
          <p:grpSpPr bwMode="auto">
            <a:xfrm>
              <a:off x="2319" y="3216"/>
              <a:ext cx="513" cy="480"/>
              <a:chOff x="2304" y="2938"/>
              <a:chExt cx="513" cy="480"/>
            </a:xfrm>
          </p:grpSpPr>
          <p:graphicFrame>
            <p:nvGraphicFramePr>
              <p:cNvPr id="2057" name="Object 8"/>
              <p:cNvGraphicFramePr>
                <a:graphicFrameLocks noChangeAspect="1"/>
              </p:cNvGraphicFramePr>
              <p:nvPr/>
            </p:nvGraphicFramePr>
            <p:xfrm>
              <a:off x="2400" y="2938"/>
              <a:ext cx="260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0" name="Image" r:id="rId5" imgW="1146147" imgH="1054878" progId="Photoshop.Image.5">
                      <p:embed/>
                    </p:oleObj>
                  </mc:Choice>
                  <mc:Fallback>
                    <p:oleObj name="Image" r:id="rId5" imgW="1146147" imgH="1054878" progId="Photoshop.Image.5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2938"/>
                            <a:ext cx="260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2C61B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2" name="Text Box 9"/>
              <p:cNvSpPr txBox="1">
                <a:spLocks noChangeArrowheads="1"/>
              </p:cNvSpPr>
              <p:nvPr/>
            </p:nvSpPr>
            <p:spPr bwMode="auto">
              <a:xfrm>
                <a:off x="2304" y="3168"/>
                <a:ext cx="5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Client</a:t>
                </a:r>
              </a:p>
            </p:txBody>
          </p:sp>
        </p:grpSp>
        <p:grpSp>
          <p:nvGrpSpPr>
            <p:cNvPr id="2064" name="Group 10"/>
            <p:cNvGrpSpPr>
              <a:grpSpLocks/>
            </p:cNvGrpSpPr>
            <p:nvPr/>
          </p:nvGrpSpPr>
          <p:grpSpPr bwMode="auto">
            <a:xfrm>
              <a:off x="960" y="2352"/>
              <a:ext cx="807" cy="350"/>
              <a:chOff x="2112" y="2208"/>
              <a:chExt cx="807" cy="350"/>
            </a:xfrm>
          </p:grpSpPr>
          <p:graphicFrame>
            <p:nvGraphicFramePr>
              <p:cNvPr id="2056" name="Object 11"/>
              <p:cNvGraphicFramePr>
                <a:graphicFrameLocks noChangeAspect="1"/>
              </p:cNvGraphicFramePr>
              <p:nvPr/>
            </p:nvGraphicFramePr>
            <p:xfrm>
              <a:off x="2256" y="2400"/>
              <a:ext cx="530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1" name="VISIO" r:id="rId7" imgW="1371600" imgH="412595" progId="Visio.Drawing.6">
                      <p:embed/>
                    </p:oleObj>
                  </mc:Choice>
                  <mc:Fallback>
                    <p:oleObj name="VISIO" r:id="rId7" imgW="1371600" imgH="412595" progId="Visio.Drawing.6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2400"/>
                            <a:ext cx="530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1" name="Text Box 12"/>
              <p:cNvSpPr txBox="1">
                <a:spLocks noChangeArrowheads="1"/>
              </p:cNvSpPr>
              <p:nvPr/>
            </p:nvSpPr>
            <p:spPr bwMode="auto">
              <a:xfrm>
                <a:off x="2112" y="2208"/>
                <a:ext cx="8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Surrogate</a:t>
                </a:r>
              </a:p>
            </p:txBody>
          </p:sp>
        </p:grpSp>
        <p:sp>
          <p:nvSpPr>
            <p:cNvPr id="2065" name="Text Box 13"/>
            <p:cNvSpPr txBox="1">
              <a:spLocks noChangeArrowheads="1"/>
            </p:cNvSpPr>
            <p:nvPr/>
          </p:nvSpPr>
          <p:spPr bwMode="auto">
            <a:xfrm>
              <a:off x="4128" y="2688"/>
              <a:ext cx="13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ahoma" panose="020B0604030504040204" pitchFamily="34" charset="0"/>
                  <a:cs typeface="Arial" panose="020B0604020202020204" pitchFamily="34" charset="0"/>
                </a:rPr>
                <a:t>Client’s content request.</a:t>
              </a:r>
            </a:p>
          </p:txBody>
        </p:sp>
        <p:grpSp>
          <p:nvGrpSpPr>
            <p:cNvPr id="2066" name="Group 14"/>
            <p:cNvGrpSpPr>
              <a:grpSpLocks/>
            </p:cNvGrpSpPr>
            <p:nvPr/>
          </p:nvGrpSpPr>
          <p:grpSpPr bwMode="auto">
            <a:xfrm>
              <a:off x="1635" y="1200"/>
              <a:ext cx="765" cy="912"/>
              <a:chOff x="2064" y="1200"/>
              <a:chExt cx="765" cy="912"/>
            </a:xfrm>
          </p:grpSpPr>
          <p:graphicFrame>
            <p:nvGraphicFramePr>
              <p:cNvPr id="2055" name="Object 15"/>
              <p:cNvGraphicFramePr>
                <a:graphicFrameLocks noChangeAspect="1"/>
              </p:cNvGraphicFramePr>
              <p:nvPr/>
            </p:nvGraphicFramePr>
            <p:xfrm>
              <a:off x="2298" y="1587"/>
              <a:ext cx="299" cy="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" name="Image" r:id="rId9" imgW="1690081" imgH="2566890" progId="Photoshop.Image.5">
                      <p:embed/>
                    </p:oleObj>
                  </mc:Choice>
                  <mc:Fallback>
                    <p:oleObj name="Image" r:id="rId9" imgW="1690081" imgH="2566890" progId="Photoshop.Image.5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8" y="1587"/>
                            <a:ext cx="299" cy="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2C61B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0" name="Text Box 16"/>
              <p:cNvSpPr txBox="1">
                <a:spLocks noChangeArrowheads="1"/>
              </p:cNvSpPr>
              <p:nvPr/>
            </p:nvSpPr>
            <p:spPr bwMode="auto">
              <a:xfrm>
                <a:off x="2064" y="1200"/>
                <a:ext cx="765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Origin</a:t>
                </a:r>
              </a:p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Server B </a:t>
                </a:r>
              </a:p>
            </p:txBody>
          </p:sp>
        </p:grpSp>
        <p:grpSp>
          <p:nvGrpSpPr>
            <p:cNvPr id="2067" name="Group 17"/>
            <p:cNvGrpSpPr>
              <a:grpSpLocks/>
            </p:cNvGrpSpPr>
            <p:nvPr/>
          </p:nvGrpSpPr>
          <p:grpSpPr bwMode="auto">
            <a:xfrm>
              <a:off x="2451" y="1200"/>
              <a:ext cx="765" cy="912"/>
              <a:chOff x="2064" y="1200"/>
              <a:chExt cx="765" cy="912"/>
            </a:xfrm>
          </p:grpSpPr>
          <p:graphicFrame>
            <p:nvGraphicFramePr>
              <p:cNvPr id="2054" name="Object 18"/>
              <p:cNvGraphicFramePr>
                <a:graphicFrameLocks noChangeAspect="1"/>
              </p:cNvGraphicFramePr>
              <p:nvPr/>
            </p:nvGraphicFramePr>
            <p:xfrm>
              <a:off x="2298" y="1587"/>
              <a:ext cx="299" cy="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" name="Image" r:id="rId10" imgW="1690081" imgH="2566890" progId="Photoshop.Image.5">
                      <p:embed/>
                    </p:oleObj>
                  </mc:Choice>
                  <mc:Fallback>
                    <p:oleObj name="Image" r:id="rId10" imgW="1690081" imgH="2566890" progId="Photoshop.Image.5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8" y="1587"/>
                            <a:ext cx="299" cy="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2C61B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9" name="Text Box 19"/>
              <p:cNvSpPr txBox="1">
                <a:spLocks noChangeArrowheads="1"/>
              </p:cNvSpPr>
              <p:nvPr/>
            </p:nvSpPr>
            <p:spPr bwMode="auto">
              <a:xfrm>
                <a:off x="2064" y="1200"/>
                <a:ext cx="765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Origin</a:t>
                </a:r>
              </a:p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Server C </a:t>
                </a:r>
              </a:p>
            </p:txBody>
          </p:sp>
        </p:grpSp>
        <p:grpSp>
          <p:nvGrpSpPr>
            <p:cNvPr id="2068" name="Group 20"/>
            <p:cNvGrpSpPr>
              <a:grpSpLocks/>
            </p:cNvGrpSpPr>
            <p:nvPr/>
          </p:nvGrpSpPr>
          <p:grpSpPr bwMode="auto">
            <a:xfrm>
              <a:off x="3366" y="1200"/>
              <a:ext cx="758" cy="912"/>
              <a:chOff x="2067" y="1200"/>
              <a:chExt cx="758" cy="912"/>
            </a:xfrm>
          </p:grpSpPr>
          <p:graphicFrame>
            <p:nvGraphicFramePr>
              <p:cNvPr id="2053" name="Object 21"/>
              <p:cNvGraphicFramePr>
                <a:graphicFrameLocks noChangeAspect="1"/>
              </p:cNvGraphicFramePr>
              <p:nvPr/>
            </p:nvGraphicFramePr>
            <p:xfrm>
              <a:off x="2298" y="1587"/>
              <a:ext cx="299" cy="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" name="Image" r:id="rId11" imgW="1690081" imgH="2566890" progId="Photoshop.Image.5">
                      <p:embed/>
                    </p:oleObj>
                  </mc:Choice>
                  <mc:Fallback>
                    <p:oleObj name="Image" r:id="rId11" imgW="1690081" imgH="2566890" progId="Photoshop.Image.5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8" y="1587"/>
                            <a:ext cx="299" cy="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2C61B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8" name="Text Box 22"/>
              <p:cNvSpPr txBox="1">
                <a:spLocks noChangeArrowheads="1"/>
              </p:cNvSpPr>
              <p:nvPr/>
            </p:nvSpPr>
            <p:spPr bwMode="auto">
              <a:xfrm>
                <a:off x="2067" y="1200"/>
                <a:ext cx="75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Origin</a:t>
                </a:r>
              </a:p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Server n </a:t>
                </a:r>
              </a:p>
            </p:txBody>
          </p:sp>
        </p:grpSp>
        <p:grpSp>
          <p:nvGrpSpPr>
            <p:cNvPr id="2069" name="Group 23"/>
            <p:cNvGrpSpPr>
              <a:grpSpLocks/>
            </p:cNvGrpSpPr>
            <p:nvPr/>
          </p:nvGrpSpPr>
          <p:grpSpPr bwMode="auto">
            <a:xfrm>
              <a:off x="1776" y="2352"/>
              <a:ext cx="807" cy="350"/>
              <a:chOff x="2112" y="2208"/>
              <a:chExt cx="807" cy="350"/>
            </a:xfrm>
          </p:grpSpPr>
          <p:graphicFrame>
            <p:nvGraphicFramePr>
              <p:cNvPr id="2052" name="Object 24"/>
              <p:cNvGraphicFramePr>
                <a:graphicFrameLocks noChangeAspect="1"/>
              </p:cNvGraphicFramePr>
              <p:nvPr/>
            </p:nvGraphicFramePr>
            <p:xfrm>
              <a:off x="2256" y="2400"/>
              <a:ext cx="530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" name="VISIO" r:id="rId12" imgW="1371600" imgH="412595" progId="Visio.Drawing.6">
                      <p:embed/>
                    </p:oleObj>
                  </mc:Choice>
                  <mc:Fallback>
                    <p:oleObj name="VISIO" r:id="rId12" imgW="1371600" imgH="412595" progId="Visio.Drawing.6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2400"/>
                            <a:ext cx="530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7" name="Text Box 25"/>
              <p:cNvSpPr txBox="1">
                <a:spLocks noChangeArrowheads="1"/>
              </p:cNvSpPr>
              <p:nvPr/>
            </p:nvSpPr>
            <p:spPr bwMode="auto">
              <a:xfrm>
                <a:off x="2112" y="2208"/>
                <a:ext cx="8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Surrogate</a:t>
                </a:r>
              </a:p>
            </p:txBody>
          </p:sp>
        </p:grpSp>
        <p:grpSp>
          <p:nvGrpSpPr>
            <p:cNvPr id="2070" name="Group 26"/>
            <p:cNvGrpSpPr>
              <a:grpSpLocks/>
            </p:cNvGrpSpPr>
            <p:nvPr/>
          </p:nvGrpSpPr>
          <p:grpSpPr bwMode="auto">
            <a:xfrm>
              <a:off x="3433" y="2146"/>
              <a:ext cx="743" cy="542"/>
              <a:chOff x="2634" y="2160"/>
              <a:chExt cx="743" cy="542"/>
            </a:xfrm>
          </p:grpSpPr>
          <p:graphicFrame>
            <p:nvGraphicFramePr>
              <p:cNvPr id="2051" name="Object 27"/>
              <p:cNvGraphicFramePr>
                <a:graphicFrameLocks noChangeAspect="1"/>
              </p:cNvGraphicFramePr>
              <p:nvPr/>
            </p:nvGraphicFramePr>
            <p:xfrm>
              <a:off x="2745" y="2544"/>
              <a:ext cx="530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" name="VISIO" r:id="rId13" imgW="1371600" imgH="412595" progId="Visio.Drawing.6">
                      <p:embed/>
                    </p:oleObj>
                  </mc:Choice>
                  <mc:Fallback>
                    <p:oleObj name="VISIO" r:id="rId13" imgW="1371600" imgH="412595" progId="Visio.Drawing.6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5" y="2544"/>
                            <a:ext cx="530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6" name="Text Box 28"/>
              <p:cNvSpPr txBox="1">
                <a:spLocks noChangeArrowheads="1"/>
              </p:cNvSpPr>
              <p:nvPr/>
            </p:nvSpPr>
            <p:spPr bwMode="auto">
              <a:xfrm>
                <a:off x="2634" y="2160"/>
                <a:ext cx="74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Request-</a:t>
                </a:r>
              </a:p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Router</a:t>
                </a:r>
              </a:p>
            </p:txBody>
          </p:sp>
        </p:grpSp>
        <p:grpSp>
          <p:nvGrpSpPr>
            <p:cNvPr id="2071" name="Group 29"/>
            <p:cNvGrpSpPr>
              <a:grpSpLocks/>
            </p:cNvGrpSpPr>
            <p:nvPr/>
          </p:nvGrpSpPr>
          <p:grpSpPr bwMode="auto">
            <a:xfrm>
              <a:off x="2592" y="2352"/>
              <a:ext cx="807" cy="350"/>
              <a:chOff x="2112" y="2208"/>
              <a:chExt cx="807" cy="350"/>
            </a:xfrm>
          </p:grpSpPr>
          <p:graphicFrame>
            <p:nvGraphicFramePr>
              <p:cNvPr id="2050" name="Object 30"/>
              <p:cNvGraphicFramePr>
                <a:graphicFrameLocks noChangeAspect="1"/>
              </p:cNvGraphicFramePr>
              <p:nvPr/>
            </p:nvGraphicFramePr>
            <p:xfrm>
              <a:off x="2256" y="2400"/>
              <a:ext cx="530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7" name="VISIO" r:id="rId14" imgW="1371600" imgH="412595" progId="Visio.Drawing.6">
                      <p:embed/>
                    </p:oleObj>
                  </mc:Choice>
                  <mc:Fallback>
                    <p:oleObj name="VISIO" r:id="rId14" imgW="1371600" imgH="412595" progId="Visio.Drawing.6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2400"/>
                            <a:ext cx="530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5" name="Text Box 31"/>
              <p:cNvSpPr txBox="1">
                <a:spLocks noChangeArrowheads="1"/>
              </p:cNvSpPr>
              <p:nvPr/>
            </p:nvSpPr>
            <p:spPr bwMode="auto">
              <a:xfrm>
                <a:off x="2112" y="2208"/>
                <a:ext cx="8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2000">
                    <a:latin typeface="Tahoma" panose="020B0604030504040204" pitchFamily="34" charset="0"/>
                    <a:cs typeface="Arial" panose="020B0604020202020204" pitchFamily="34" charset="0"/>
                  </a:rPr>
                  <a:t>Surrogate</a:t>
                </a:r>
              </a:p>
            </p:txBody>
          </p:sp>
        </p:grpSp>
        <p:sp>
          <p:nvSpPr>
            <p:cNvPr id="2072" name="Line 32"/>
            <p:cNvSpPr>
              <a:spLocks noChangeShapeType="1"/>
            </p:cNvSpPr>
            <p:nvPr/>
          </p:nvSpPr>
          <p:spPr bwMode="auto">
            <a:xfrm flipV="1">
              <a:off x="2688" y="2688"/>
              <a:ext cx="100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73" name="Line 33"/>
            <p:cNvSpPr>
              <a:spLocks noChangeShapeType="1"/>
            </p:cNvSpPr>
            <p:nvPr/>
          </p:nvSpPr>
          <p:spPr bwMode="auto">
            <a:xfrm flipH="1">
              <a:off x="2592" y="2688"/>
              <a:ext cx="100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74" name="Line 34"/>
            <p:cNvSpPr>
              <a:spLocks noChangeShapeType="1"/>
            </p:cNvSpPr>
            <p:nvPr/>
          </p:nvSpPr>
          <p:spPr bwMode="auto">
            <a:xfrm flipH="1" flipV="1">
              <a:off x="2256" y="26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75" name="Line 35"/>
            <p:cNvSpPr>
              <a:spLocks noChangeShapeType="1"/>
            </p:cNvSpPr>
            <p:nvPr/>
          </p:nvSpPr>
          <p:spPr bwMode="auto">
            <a:xfrm>
              <a:off x="1296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76" name="Line 36"/>
            <p:cNvSpPr>
              <a:spLocks noChangeShapeType="1"/>
            </p:cNvSpPr>
            <p:nvPr/>
          </p:nvSpPr>
          <p:spPr bwMode="auto">
            <a:xfrm>
              <a:off x="1296" y="206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77" name="Line 37"/>
            <p:cNvSpPr>
              <a:spLocks noChangeShapeType="1"/>
            </p:cNvSpPr>
            <p:nvPr/>
          </p:nvSpPr>
          <p:spPr bwMode="auto">
            <a:xfrm>
              <a:off x="1296" y="2064"/>
              <a:ext cx="16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78" name="Line 38"/>
            <p:cNvSpPr>
              <a:spLocks noChangeShapeType="1"/>
            </p:cNvSpPr>
            <p:nvPr/>
          </p:nvSpPr>
          <p:spPr bwMode="auto">
            <a:xfrm flipH="1">
              <a:off x="1296" y="206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79" name="Line 39"/>
            <p:cNvSpPr>
              <a:spLocks noChangeShapeType="1"/>
            </p:cNvSpPr>
            <p:nvPr/>
          </p:nvSpPr>
          <p:spPr bwMode="auto">
            <a:xfrm>
              <a:off x="2064" y="20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80" name="Line 40"/>
            <p:cNvSpPr>
              <a:spLocks noChangeShapeType="1"/>
            </p:cNvSpPr>
            <p:nvPr/>
          </p:nvSpPr>
          <p:spPr bwMode="auto">
            <a:xfrm>
              <a:off x="2064" y="2064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81" name="Line 41"/>
            <p:cNvSpPr>
              <a:spLocks noChangeShapeType="1"/>
            </p:cNvSpPr>
            <p:nvPr/>
          </p:nvSpPr>
          <p:spPr bwMode="auto">
            <a:xfrm flipH="1">
              <a:off x="1296" y="206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82" name="Line 42"/>
            <p:cNvSpPr>
              <a:spLocks noChangeShapeType="1"/>
            </p:cNvSpPr>
            <p:nvPr/>
          </p:nvSpPr>
          <p:spPr bwMode="auto">
            <a:xfrm flipH="1">
              <a:off x="2064" y="2064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83" name="Line 43"/>
            <p:cNvSpPr>
              <a:spLocks noChangeShapeType="1"/>
            </p:cNvSpPr>
            <p:nvPr/>
          </p:nvSpPr>
          <p:spPr bwMode="auto">
            <a:xfrm>
              <a:off x="2880" y="2064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84" name="Line 44"/>
            <p:cNvSpPr>
              <a:spLocks noChangeShapeType="1"/>
            </p:cNvSpPr>
            <p:nvPr/>
          </p:nvSpPr>
          <p:spPr bwMode="auto">
            <a:xfrm flipH="1">
              <a:off x="1296" y="2064"/>
              <a:ext cx="24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85" name="Line 45"/>
            <p:cNvSpPr>
              <a:spLocks noChangeShapeType="1"/>
            </p:cNvSpPr>
            <p:nvPr/>
          </p:nvSpPr>
          <p:spPr bwMode="auto">
            <a:xfrm flipH="1">
              <a:off x="2064" y="2064"/>
              <a:ext cx="16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86" name="Line 46"/>
            <p:cNvSpPr>
              <a:spLocks noChangeShapeType="1"/>
            </p:cNvSpPr>
            <p:nvPr/>
          </p:nvSpPr>
          <p:spPr bwMode="auto">
            <a:xfrm flipH="1">
              <a:off x="2880" y="206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87" name="Text Box 47"/>
            <p:cNvSpPr txBox="1">
              <a:spLocks noChangeArrowheads="1"/>
            </p:cNvSpPr>
            <p:nvPr/>
          </p:nvSpPr>
          <p:spPr bwMode="auto">
            <a:xfrm>
              <a:off x="3039" y="2976"/>
              <a:ext cx="17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ahoma" panose="020B060403050404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88" name="Text Box 48"/>
            <p:cNvSpPr txBox="1">
              <a:spLocks noChangeArrowheads="1"/>
            </p:cNvSpPr>
            <p:nvPr/>
          </p:nvSpPr>
          <p:spPr bwMode="auto">
            <a:xfrm>
              <a:off x="3279" y="2688"/>
              <a:ext cx="17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ahoma" panose="020B060403050404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9" name="Text Box 49"/>
            <p:cNvSpPr txBox="1">
              <a:spLocks noChangeArrowheads="1"/>
            </p:cNvSpPr>
            <p:nvPr/>
          </p:nvSpPr>
          <p:spPr bwMode="auto">
            <a:xfrm>
              <a:off x="2319" y="2832"/>
              <a:ext cx="17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ahoma" panose="020B060403050404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90" name="Text Box 50"/>
            <p:cNvSpPr txBox="1">
              <a:spLocks noChangeArrowheads="1"/>
            </p:cNvSpPr>
            <p:nvPr/>
          </p:nvSpPr>
          <p:spPr bwMode="auto">
            <a:xfrm>
              <a:off x="4148" y="2928"/>
              <a:ext cx="13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ahoma" panose="020B0604030504040204" pitchFamily="34" charset="0"/>
                  <a:cs typeface="Arial" panose="020B0604020202020204" pitchFamily="34" charset="0"/>
                </a:rPr>
                <a:t>Response indicates best</a:t>
              </a:r>
            </a:p>
            <a:p>
              <a:pPr eaLnBrk="1" hangingPunct="1"/>
              <a:r>
                <a:rPr lang="en-US" altLang="ko-KR" sz="1400">
                  <a:latin typeface="Tahoma" panose="020B0604030504040204" pitchFamily="34" charset="0"/>
                  <a:cs typeface="Arial" panose="020B0604020202020204" pitchFamily="34" charset="0"/>
                </a:rPr>
                <a:t>surrogate.</a:t>
              </a:r>
            </a:p>
          </p:txBody>
        </p:sp>
        <p:sp>
          <p:nvSpPr>
            <p:cNvPr id="2091" name="Text Box 51"/>
            <p:cNvSpPr txBox="1">
              <a:spLocks noChangeArrowheads="1"/>
            </p:cNvSpPr>
            <p:nvPr/>
          </p:nvSpPr>
          <p:spPr bwMode="auto">
            <a:xfrm>
              <a:off x="4172" y="3370"/>
              <a:ext cx="123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ahoma" panose="020B0604030504040204" pitchFamily="34" charset="0"/>
                  <a:cs typeface="Arial" panose="020B0604020202020204" pitchFamily="34" charset="0"/>
                </a:rPr>
                <a:t>Client connects to best</a:t>
              </a:r>
            </a:p>
            <a:p>
              <a:pPr eaLnBrk="1" hangingPunct="1"/>
              <a:r>
                <a:rPr lang="en-US" altLang="ko-KR" sz="1400">
                  <a:latin typeface="Tahoma" panose="020B0604030504040204" pitchFamily="34" charset="0"/>
                  <a:cs typeface="Arial" panose="020B0604020202020204" pitchFamily="34" charset="0"/>
                </a:rPr>
                <a:t>Surrogate for content.</a:t>
              </a:r>
            </a:p>
          </p:txBody>
        </p:sp>
        <p:sp>
          <p:nvSpPr>
            <p:cNvPr id="2092" name="Text Box 52"/>
            <p:cNvSpPr txBox="1">
              <a:spLocks noChangeArrowheads="1"/>
            </p:cNvSpPr>
            <p:nvPr/>
          </p:nvSpPr>
          <p:spPr bwMode="auto">
            <a:xfrm>
              <a:off x="3936" y="2688"/>
              <a:ext cx="21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ahoma" panose="020B0604030504040204" pitchFamily="34" charset="0"/>
                  <a:cs typeface="Arial" panose="020B0604020202020204" pitchFamily="34" charset="0"/>
                </a:rPr>
                <a:t>1.</a:t>
              </a:r>
            </a:p>
          </p:txBody>
        </p:sp>
        <p:sp>
          <p:nvSpPr>
            <p:cNvPr id="2093" name="Text Box 53"/>
            <p:cNvSpPr txBox="1">
              <a:spLocks noChangeArrowheads="1"/>
            </p:cNvSpPr>
            <p:nvPr/>
          </p:nvSpPr>
          <p:spPr bwMode="auto">
            <a:xfrm>
              <a:off x="3936" y="2928"/>
              <a:ext cx="21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ahoma" panose="020B0604030504040204" pitchFamily="34" charset="0"/>
                  <a:cs typeface="Arial" panose="020B0604020202020204" pitchFamily="34" charset="0"/>
                </a:rPr>
                <a:t>2.</a:t>
              </a:r>
            </a:p>
          </p:txBody>
        </p:sp>
        <p:sp>
          <p:nvSpPr>
            <p:cNvPr id="2094" name="Text Box 54"/>
            <p:cNvSpPr txBox="1">
              <a:spLocks noChangeArrowheads="1"/>
            </p:cNvSpPr>
            <p:nvPr/>
          </p:nvSpPr>
          <p:spPr bwMode="auto">
            <a:xfrm>
              <a:off x="3936" y="3360"/>
              <a:ext cx="21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ahoma" panose="020B0604030504040204" pitchFamily="34" charset="0"/>
                  <a:cs typeface="Arial" panose="020B0604020202020204" pitchFamily="34" charset="0"/>
                </a:rPr>
                <a:t>3.</a:t>
              </a:r>
            </a:p>
          </p:txBody>
        </p:sp>
      </p:grpSp>
      <p:sp>
        <p:nvSpPr>
          <p:cNvPr id="2061" name="Text Box 55"/>
          <p:cNvSpPr txBox="1">
            <a:spLocks noChangeArrowheads="1"/>
          </p:cNvSpPr>
          <p:nvPr/>
        </p:nvSpPr>
        <p:spPr bwMode="auto">
          <a:xfrm>
            <a:off x="6915150" y="5786438"/>
            <a:ext cx="2049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200" b="1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ko-KR" sz="1200" b="1"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G. TOMLINSON</a:t>
            </a:r>
            <a:endParaRPr lang="en-US" altLang="ko-KR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Server Selection Problem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349750" y="3778250"/>
          <a:ext cx="4508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Clip" r:id="rId3" imgW="5715000" imgH="4008438" progId="MS_ClipArt_Gallery.2">
                  <p:embed/>
                </p:oleObj>
              </mc:Choice>
              <mc:Fallback>
                <p:oleObj name="Clip" r:id="rId3" imgW="5715000" imgH="4008438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3778250"/>
                        <a:ext cx="4508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0" name="Group 4"/>
          <p:cNvGrpSpPr>
            <a:grpSpLocks/>
          </p:cNvGrpSpPr>
          <p:nvPr/>
        </p:nvGrpSpPr>
        <p:grpSpPr bwMode="auto">
          <a:xfrm>
            <a:off x="3314700" y="4879975"/>
            <a:ext cx="2500313" cy="1055688"/>
            <a:chOff x="2051" y="2769"/>
            <a:chExt cx="1575" cy="665"/>
          </a:xfrm>
        </p:grpSpPr>
        <p:graphicFrame>
          <p:nvGraphicFramePr>
            <p:cNvPr id="3085" name="Object 5"/>
            <p:cNvGraphicFramePr>
              <a:graphicFrameLocks noChangeAspect="1"/>
            </p:cNvGraphicFramePr>
            <p:nvPr/>
          </p:nvGraphicFramePr>
          <p:xfrm>
            <a:off x="2051" y="2919"/>
            <a:ext cx="43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3" name="Clip" r:id="rId5" imgW="4603090" imgH="3652114" progId="MS_ClipArt_Gallery.2">
                    <p:embed/>
                  </p:oleObj>
                </mc:Choice>
                <mc:Fallback>
                  <p:oleObj name="Clip" r:id="rId5" imgW="4603090" imgH="3652114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2919"/>
                          <a:ext cx="43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6"/>
            <p:cNvGraphicFramePr>
              <a:graphicFrameLocks noChangeAspect="1"/>
            </p:cNvGraphicFramePr>
            <p:nvPr/>
          </p:nvGraphicFramePr>
          <p:xfrm>
            <a:off x="2679" y="3177"/>
            <a:ext cx="36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" name="Clip" r:id="rId7" imgW="5680845" imgH="3977862" progId="MS_ClipArt_Gallery.2">
                    <p:embed/>
                  </p:oleObj>
                </mc:Choice>
                <mc:Fallback>
                  <p:oleObj name="Clip" r:id="rId7" imgW="5680845" imgH="3977862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3177"/>
                          <a:ext cx="36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7"/>
            <p:cNvGraphicFramePr>
              <a:graphicFrameLocks noChangeAspect="1"/>
            </p:cNvGraphicFramePr>
            <p:nvPr/>
          </p:nvGraphicFramePr>
          <p:xfrm>
            <a:off x="3202" y="2980"/>
            <a:ext cx="42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" name="Clip" r:id="rId9" imgW="5386388" imgH="2682875" progId="MS_ClipArt_Gallery.2">
                    <p:embed/>
                  </p:oleObj>
                </mc:Choice>
                <mc:Fallback>
                  <p:oleObj name="Clip" r:id="rId9" imgW="5386388" imgH="2682875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2" y="2980"/>
                          <a:ext cx="42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8"/>
            <p:cNvGraphicFramePr>
              <a:graphicFrameLocks noChangeAspect="1"/>
            </p:cNvGraphicFramePr>
            <p:nvPr/>
          </p:nvGraphicFramePr>
          <p:xfrm>
            <a:off x="2682" y="2769"/>
            <a:ext cx="36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6" name="Clip" r:id="rId11" imgW="5680845" imgH="3977862" progId="MS_ClipArt_Gallery.2">
                    <p:embed/>
                  </p:oleObj>
                </mc:Choice>
                <mc:Fallback>
                  <p:oleObj name="Clip" r:id="rId11" imgW="5680845" imgH="3977862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2769"/>
                          <a:ext cx="36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1" name="Group 9"/>
          <p:cNvGrpSpPr>
            <a:grpSpLocks/>
          </p:cNvGrpSpPr>
          <p:nvPr/>
        </p:nvGrpSpPr>
        <p:grpSpPr bwMode="auto">
          <a:xfrm>
            <a:off x="1363663" y="1447800"/>
            <a:ext cx="1524000" cy="1512888"/>
            <a:chOff x="966" y="1142"/>
            <a:chExt cx="960" cy="953"/>
          </a:xfrm>
        </p:grpSpPr>
        <p:grpSp>
          <p:nvGrpSpPr>
            <p:cNvPr id="3112" name="Group 10"/>
            <p:cNvGrpSpPr>
              <a:grpSpLocks/>
            </p:cNvGrpSpPr>
            <p:nvPr/>
          </p:nvGrpSpPr>
          <p:grpSpPr bwMode="auto">
            <a:xfrm>
              <a:off x="966" y="1142"/>
              <a:ext cx="960" cy="422"/>
              <a:chOff x="649" y="989"/>
              <a:chExt cx="960" cy="422"/>
            </a:xfrm>
          </p:grpSpPr>
          <p:graphicFrame>
            <p:nvGraphicFramePr>
              <p:cNvPr id="3081" name="Object 11"/>
              <p:cNvGraphicFramePr>
                <a:graphicFrameLocks noChangeAspect="1"/>
              </p:cNvGraphicFramePr>
              <p:nvPr/>
            </p:nvGraphicFramePr>
            <p:xfrm>
              <a:off x="1308" y="989"/>
              <a:ext cx="301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7" name="Clip" r:id="rId12" imgW="2735263" imgH="3825875" progId="MS_ClipArt_Gallery.2">
                      <p:embed/>
                    </p:oleObj>
                  </mc:Choice>
                  <mc:Fallback>
                    <p:oleObj name="Clip" r:id="rId12" imgW="2735263" imgH="3825875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8" y="989"/>
                            <a:ext cx="301" cy="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2" name="Object 12"/>
              <p:cNvGraphicFramePr>
                <a:graphicFrameLocks noChangeAspect="1"/>
              </p:cNvGraphicFramePr>
              <p:nvPr/>
            </p:nvGraphicFramePr>
            <p:xfrm>
              <a:off x="1085" y="989"/>
              <a:ext cx="301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8" name="Clip" r:id="rId14" imgW="2735263" imgH="3825875" progId="MS_ClipArt_Gallery.2">
                      <p:embed/>
                    </p:oleObj>
                  </mc:Choice>
                  <mc:Fallback>
                    <p:oleObj name="Clip" r:id="rId14" imgW="2735263" imgH="3825875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5" y="989"/>
                            <a:ext cx="301" cy="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3" name="Object 13"/>
              <p:cNvGraphicFramePr>
                <a:graphicFrameLocks noChangeAspect="1"/>
              </p:cNvGraphicFramePr>
              <p:nvPr/>
            </p:nvGraphicFramePr>
            <p:xfrm>
              <a:off x="872" y="989"/>
              <a:ext cx="301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" name="Clip" r:id="rId15" imgW="2735263" imgH="3825875" progId="MS_ClipArt_Gallery.2">
                      <p:embed/>
                    </p:oleObj>
                  </mc:Choice>
                  <mc:Fallback>
                    <p:oleObj name="Clip" r:id="rId15" imgW="2735263" imgH="3825875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2" y="989"/>
                            <a:ext cx="301" cy="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4" name="Object 14"/>
              <p:cNvGraphicFramePr>
                <a:graphicFrameLocks noChangeAspect="1"/>
              </p:cNvGraphicFramePr>
              <p:nvPr/>
            </p:nvGraphicFramePr>
            <p:xfrm>
              <a:off x="649" y="989"/>
              <a:ext cx="301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0" name="Clip" r:id="rId16" imgW="2735263" imgH="3825875" progId="MS_ClipArt_Gallery.2">
                      <p:embed/>
                    </p:oleObj>
                  </mc:Choice>
                  <mc:Fallback>
                    <p:oleObj name="Clip" r:id="rId16" imgW="2735263" imgH="3825875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9" y="989"/>
                            <a:ext cx="301" cy="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80" name="Object 15"/>
            <p:cNvGraphicFramePr>
              <a:graphicFrameLocks noChangeAspect="1"/>
            </p:cNvGraphicFramePr>
            <p:nvPr/>
          </p:nvGraphicFramePr>
          <p:xfrm>
            <a:off x="1324" y="1896"/>
            <a:ext cx="28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" name="Clip" r:id="rId17" imgW="5715000" imgH="4008438" progId="MS_ClipArt_Gallery.2">
                    <p:embed/>
                  </p:oleObj>
                </mc:Choice>
                <mc:Fallback>
                  <p:oleObj name="Clip" r:id="rId17" imgW="5715000" imgH="4008438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896"/>
                          <a:ext cx="28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3" name="Line 16"/>
            <p:cNvSpPr>
              <a:spLocks noChangeShapeType="1"/>
            </p:cNvSpPr>
            <p:nvPr/>
          </p:nvSpPr>
          <p:spPr bwMode="auto">
            <a:xfrm>
              <a:off x="1152" y="1574"/>
              <a:ext cx="288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4" name="Line 17"/>
            <p:cNvSpPr>
              <a:spLocks noChangeShapeType="1"/>
            </p:cNvSpPr>
            <p:nvPr/>
          </p:nvSpPr>
          <p:spPr bwMode="auto">
            <a:xfrm>
              <a:off x="1392" y="1574"/>
              <a:ext cx="43" cy="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5" name="Line 18"/>
            <p:cNvSpPr>
              <a:spLocks noChangeShapeType="1"/>
            </p:cNvSpPr>
            <p:nvPr/>
          </p:nvSpPr>
          <p:spPr bwMode="auto">
            <a:xfrm flipH="1">
              <a:off x="1440" y="1574"/>
              <a:ext cx="168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6" name="Line 19"/>
            <p:cNvSpPr>
              <a:spLocks noChangeShapeType="1"/>
            </p:cNvSpPr>
            <p:nvPr/>
          </p:nvSpPr>
          <p:spPr bwMode="auto">
            <a:xfrm flipH="1">
              <a:off x="1449" y="1574"/>
              <a:ext cx="371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6164263" y="1454150"/>
            <a:ext cx="1524000" cy="1512888"/>
            <a:chOff x="966" y="1142"/>
            <a:chExt cx="960" cy="953"/>
          </a:xfrm>
        </p:grpSpPr>
        <p:grpSp>
          <p:nvGrpSpPr>
            <p:cNvPr id="3107" name="Group 21"/>
            <p:cNvGrpSpPr>
              <a:grpSpLocks/>
            </p:cNvGrpSpPr>
            <p:nvPr/>
          </p:nvGrpSpPr>
          <p:grpSpPr bwMode="auto">
            <a:xfrm>
              <a:off x="966" y="1142"/>
              <a:ext cx="960" cy="422"/>
              <a:chOff x="649" y="989"/>
              <a:chExt cx="960" cy="422"/>
            </a:xfrm>
          </p:grpSpPr>
          <p:graphicFrame>
            <p:nvGraphicFramePr>
              <p:cNvPr id="3076" name="Object 22"/>
              <p:cNvGraphicFramePr>
                <a:graphicFrameLocks noChangeAspect="1"/>
              </p:cNvGraphicFramePr>
              <p:nvPr/>
            </p:nvGraphicFramePr>
            <p:xfrm>
              <a:off x="1308" y="989"/>
              <a:ext cx="301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2" name="Clip" r:id="rId18" imgW="2735263" imgH="3825875" progId="MS_ClipArt_Gallery.2">
                      <p:embed/>
                    </p:oleObj>
                  </mc:Choice>
                  <mc:Fallback>
                    <p:oleObj name="Clip" r:id="rId18" imgW="2735263" imgH="3825875" progId="MS_ClipArt_Gallery.2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8" y="989"/>
                            <a:ext cx="301" cy="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7" name="Object 23"/>
              <p:cNvGraphicFramePr>
                <a:graphicFrameLocks noChangeAspect="1"/>
              </p:cNvGraphicFramePr>
              <p:nvPr/>
            </p:nvGraphicFramePr>
            <p:xfrm>
              <a:off x="1085" y="989"/>
              <a:ext cx="301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3" name="Clip" r:id="rId19" imgW="2735263" imgH="3825875" progId="MS_ClipArt_Gallery.2">
                      <p:embed/>
                    </p:oleObj>
                  </mc:Choice>
                  <mc:Fallback>
                    <p:oleObj name="Clip" r:id="rId19" imgW="2735263" imgH="3825875" progId="MS_ClipArt_Gallery.2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5" y="989"/>
                            <a:ext cx="301" cy="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" name="Object 24"/>
              <p:cNvGraphicFramePr>
                <a:graphicFrameLocks noChangeAspect="1"/>
              </p:cNvGraphicFramePr>
              <p:nvPr/>
            </p:nvGraphicFramePr>
            <p:xfrm>
              <a:off x="872" y="989"/>
              <a:ext cx="301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4" name="Clip" r:id="rId20" imgW="2735263" imgH="3825875" progId="MS_ClipArt_Gallery.2">
                      <p:embed/>
                    </p:oleObj>
                  </mc:Choice>
                  <mc:Fallback>
                    <p:oleObj name="Clip" r:id="rId20" imgW="2735263" imgH="3825875" progId="MS_ClipArt_Gallery.2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2" y="989"/>
                            <a:ext cx="301" cy="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" name="Object 25"/>
              <p:cNvGraphicFramePr>
                <a:graphicFrameLocks noChangeAspect="1"/>
              </p:cNvGraphicFramePr>
              <p:nvPr/>
            </p:nvGraphicFramePr>
            <p:xfrm>
              <a:off x="649" y="989"/>
              <a:ext cx="301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5" name="Clip" r:id="rId21" imgW="2735263" imgH="3825875" progId="MS_ClipArt_Gallery.2">
                      <p:embed/>
                    </p:oleObj>
                  </mc:Choice>
                  <mc:Fallback>
                    <p:oleObj name="Clip" r:id="rId21" imgW="2735263" imgH="3825875" progId="MS_ClipArt_Gallery.2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9" y="989"/>
                            <a:ext cx="301" cy="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5" name="Object 26"/>
            <p:cNvGraphicFramePr>
              <a:graphicFrameLocks noChangeAspect="1"/>
            </p:cNvGraphicFramePr>
            <p:nvPr/>
          </p:nvGraphicFramePr>
          <p:xfrm>
            <a:off x="1324" y="1896"/>
            <a:ext cx="28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" name="Clip" r:id="rId22" imgW="5715000" imgH="4008438" progId="MS_ClipArt_Gallery.2">
                    <p:embed/>
                  </p:oleObj>
                </mc:Choice>
                <mc:Fallback>
                  <p:oleObj name="Clip" r:id="rId22" imgW="5715000" imgH="4008438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896"/>
                          <a:ext cx="28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8" name="Line 27"/>
            <p:cNvSpPr>
              <a:spLocks noChangeShapeType="1"/>
            </p:cNvSpPr>
            <p:nvPr/>
          </p:nvSpPr>
          <p:spPr bwMode="auto">
            <a:xfrm>
              <a:off x="1152" y="1574"/>
              <a:ext cx="288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9" name="Line 28"/>
            <p:cNvSpPr>
              <a:spLocks noChangeShapeType="1"/>
            </p:cNvSpPr>
            <p:nvPr/>
          </p:nvSpPr>
          <p:spPr bwMode="auto">
            <a:xfrm>
              <a:off x="1392" y="1574"/>
              <a:ext cx="43" cy="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0" name="Line 29"/>
            <p:cNvSpPr>
              <a:spLocks noChangeShapeType="1"/>
            </p:cNvSpPr>
            <p:nvPr/>
          </p:nvSpPr>
          <p:spPr bwMode="auto">
            <a:xfrm flipH="1">
              <a:off x="1440" y="1574"/>
              <a:ext cx="168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1" name="Line 30"/>
            <p:cNvSpPr>
              <a:spLocks noChangeShapeType="1"/>
            </p:cNvSpPr>
            <p:nvPr/>
          </p:nvSpPr>
          <p:spPr bwMode="auto">
            <a:xfrm flipH="1">
              <a:off x="1449" y="1574"/>
              <a:ext cx="371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93" name="Line 31"/>
          <p:cNvSpPr>
            <a:spLocks noChangeShapeType="1"/>
          </p:cNvSpPr>
          <p:nvPr/>
        </p:nvSpPr>
        <p:spPr bwMode="auto">
          <a:xfrm>
            <a:off x="4562475" y="4113213"/>
            <a:ext cx="0" cy="754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4" name="Line 32"/>
          <p:cNvSpPr>
            <a:spLocks noChangeShapeType="1"/>
          </p:cNvSpPr>
          <p:nvPr/>
        </p:nvSpPr>
        <p:spPr bwMode="auto">
          <a:xfrm>
            <a:off x="2284413" y="2963863"/>
            <a:ext cx="198120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5" name="Line 33"/>
          <p:cNvSpPr>
            <a:spLocks noChangeShapeType="1"/>
          </p:cNvSpPr>
          <p:nvPr/>
        </p:nvSpPr>
        <p:spPr bwMode="auto">
          <a:xfrm flipH="1">
            <a:off x="4800600" y="2933700"/>
            <a:ext cx="198120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6" name="AutoShape 34"/>
          <p:cNvSpPr>
            <a:spLocks noChangeArrowheads="1"/>
          </p:cNvSpPr>
          <p:nvPr/>
        </p:nvSpPr>
        <p:spPr bwMode="auto">
          <a:xfrm flipH="1">
            <a:off x="3748088" y="3808413"/>
            <a:ext cx="503237" cy="250825"/>
          </a:xfrm>
          <a:prstGeom prst="leftArrow">
            <a:avLst>
              <a:gd name="adj1" fmla="val 50000"/>
              <a:gd name="adj2" fmla="val 50158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3097" name="Text Box 35"/>
          <p:cNvSpPr txBox="1">
            <a:spLocks noChangeArrowheads="1"/>
          </p:cNvSpPr>
          <p:nvPr/>
        </p:nvSpPr>
        <p:spPr bwMode="auto">
          <a:xfrm>
            <a:off x="1155700" y="3733800"/>
            <a:ext cx="245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2000" i="1">
                <a:solidFill>
                  <a:srgbClr val="880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network site?</a:t>
            </a:r>
            <a:endParaRPr kumimoji="0"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8" name="AutoShape 36"/>
          <p:cNvSpPr>
            <a:spLocks noChangeArrowheads="1"/>
          </p:cNvSpPr>
          <p:nvPr/>
        </p:nvSpPr>
        <p:spPr bwMode="auto">
          <a:xfrm>
            <a:off x="2292350" y="2497138"/>
            <a:ext cx="503238" cy="250825"/>
          </a:xfrm>
          <a:prstGeom prst="leftArrow">
            <a:avLst>
              <a:gd name="adj1" fmla="val 50000"/>
              <a:gd name="adj2" fmla="val 50158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3099" name="Text Box 37"/>
          <p:cNvSpPr txBox="1">
            <a:spLocks noChangeArrowheads="1"/>
          </p:cNvSpPr>
          <p:nvPr/>
        </p:nvSpPr>
        <p:spPr bwMode="auto">
          <a:xfrm>
            <a:off x="2832100" y="2362200"/>
            <a:ext cx="180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2000" i="1">
                <a:solidFill>
                  <a:srgbClr val="880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server?</a:t>
            </a:r>
            <a:endParaRPr kumimoji="0"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0" name="AutoShape 38"/>
          <p:cNvSpPr>
            <a:spLocks noChangeArrowheads="1"/>
          </p:cNvSpPr>
          <p:nvPr/>
        </p:nvSpPr>
        <p:spPr bwMode="auto">
          <a:xfrm>
            <a:off x="7092950" y="2481263"/>
            <a:ext cx="503238" cy="250825"/>
          </a:xfrm>
          <a:prstGeom prst="leftArrow">
            <a:avLst>
              <a:gd name="adj1" fmla="val 50000"/>
              <a:gd name="adj2" fmla="val 50158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3101" name="Text Box 39"/>
          <p:cNvSpPr txBox="1">
            <a:spLocks noChangeArrowheads="1"/>
          </p:cNvSpPr>
          <p:nvPr/>
        </p:nvSpPr>
        <p:spPr bwMode="auto">
          <a:xfrm>
            <a:off x="774700" y="4724400"/>
            <a:ext cx="3567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2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“Contact the weather service.”</a:t>
            </a:r>
            <a:endParaRPr kumimoji="0"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2" name="Text Box 40"/>
          <p:cNvSpPr txBox="1">
            <a:spLocks noChangeArrowheads="1"/>
          </p:cNvSpPr>
          <p:nvPr/>
        </p:nvSpPr>
        <p:spPr bwMode="auto">
          <a:xfrm>
            <a:off x="1196975" y="1049338"/>
            <a:ext cx="1833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200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Farm </a:t>
            </a:r>
            <a:r>
              <a:rPr kumimoji="0" lang="en-US" altLang="ko-KR" sz="2000" i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0"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3" name="Text Box 41"/>
          <p:cNvSpPr txBox="1">
            <a:spLocks noChangeArrowheads="1"/>
          </p:cNvSpPr>
          <p:nvPr/>
        </p:nvSpPr>
        <p:spPr bwMode="auto">
          <a:xfrm>
            <a:off x="5980113" y="1052513"/>
            <a:ext cx="1833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200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Farm </a:t>
            </a:r>
            <a:r>
              <a:rPr kumimoji="0" lang="en-US" altLang="ko-KR" sz="2000" i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4" name="AutoShape 42"/>
          <p:cNvSpPr>
            <a:spLocks noChangeArrowheads="1"/>
          </p:cNvSpPr>
          <p:nvPr/>
        </p:nvSpPr>
        <p:spPr bwMode="auto">
          <a:xfrm>
            <a:off x="3005138" y="1709738"/>
            <a:ext cx="3065462" cy="158750"/>
          </a:xfrm>
          <a:prstGeom prst="leftRightArrow">
            <a:avLst>
              <a:gd name="adj1" fmla="val 50000"/>
              <a:gd name="adj2" fmla="val 386200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3105" name="Rectangle 43"/>
          <p:cNvSpPr>
            <a:spLocks noChangeArrowheads="1"/>
          </p:cNvSpPr>
          <p:nvPr/>
        </p:nvSpPr>
        <p:spPr bwMode="auto">
          <a:xfrm>
            <a:off x="5969000" y="3609975"/>
            <a:ext cx="28654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5000"/>
              </a:lnSpc>
              <a:buFontTx/>
              <a:buChar char="•"/>
            </a:pPr>
            <a:r>
              <a:rPr kumimoji="0"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Avoid scalability</a:t>
            </a:r>
            <a:br>
              <a:rPr kumimoji="0" lang="en-US" altLang="ko-KR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problems of central servers by</a:t>
            </a:r>
            <a:br>
              <a:rPr kumimoji="0" lang="en-US" altLang="ko-KR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distributing load</a:t>
            </a:r>
          </a:p>
        </p:txBody>
      </p:sp>
      <p:sp>
        <p:nvSpPr>
          <p:cNvPr id="3106" name="Text Box 44"/>
          <p:cNvSpPr txBox="1">
            <a:spLocks noChangeArrowheads="1"/>
          </p:cNvSpPr>
          <p:nvPr/>
        </p:nvSpPr>
        <p:spPr bwMode="auto">
          <a:xfrm>
            <a:off x="7267575" y="5829300"/>
            <a:ext cx="1876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latinLnBrk="0" hangingPunct="1"/>
            <a:r>
              <a:rPr kumimoji="0" lang="en-US" altLang="ko-KR" sz="1200" b="1">
                <a:latin typeface="Arial" panose="020B0604020202020204" pitchFamily="34" charset="0"/>
                <a:cs typeface="Arial" panose="020B0604020202020204" pitchFamily="34" charset="0"/>
              </a:rPr>
              <a:t>SOURCE: JEFF CHASE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URL-Based Load Balancing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1295400"/>
          </a:xfrm>
        </p:spPr>
        <p:txBody>
          <a:bodyPr/>
          <a:lstStyle/>
          <a:p>
            <a:pPr eaLnBrk="1" hangingPunct="1">
              <a:lnSpc>
                <a:spcPct val="86000"/>
              </a:lnSpc>
              <a:spcBef>
                <a:spcPct val="36000"/>
              </a:spcBef>
            </a:pPr>
            <a:r>
              <a:rPr lang="en-US" altLang="ko-KR" sz="1400" b="1" smtClean="0">
                <a:solidFill>
                  <a:srgbClr val="003399"/>
                </a:solidFill>
              </a:rPr>
              <a:t>Servers optimized for specific content-types</a:t>
            </a:r>
          </a:p>
          <a:p>
            <a:pPr eaLnBrk="1" hangingPunct="1">
              <a:lnSpc>
                <a:spcPct val="86000"/>
              </a:lnSpc>
              <a:spcBef>
                <a:spcPct val="36000"/>
              </a:spcBef>
            </a:pPr>
            <a:r>
              <a:rPr lang="en-US" altLang="ko-KR" sz="1400" b="1" smtClean="0">
                <a:solidFill>
                  <a:srgbClr val="003399"/>
                </a:solidFill>
              </a:rPr>
              <a:t>Substring match on URL directs HTTP requests to designated server farm</a:t>
            </a:r>
          </a:p>
          <a:p>
            <a:pPr lvl="1" eaLnBrk="1" hangingPunct="1">
              <a:lnSpc>
                <a:spcPct val="86000"/>
              </a:lnSpc>
              <a:spcBef>
                <a:spcPct val="36000"/>
              </a:spcBef>
            </a:pPr>
            <a:r>
              <a:rPr lang="en-US" altLang="ko-KR" sz="1400" b="1" smtClean="0"/>
              <a:t>Load balancing using configured algorithm or,</a:t>
            </a:r>
          </a:p>
          <a:p>
            <a:pPr lvl="1" eaLnBrk="1" hangingPunct="1">
              <a:lnSpc>
                <a:spcPct val="86000"/>
              </a:lnSpc>
              <a:spcBef>
                <a:spcPct val="36000"/>
              </a:spcBef>
            </a:pPr>
            <a:r>
              <a:rPr lang="en-US" altLang="ko-KR" sz="1400" b="1" smtClean="0"/>
              <a:t>URL Hashing</a:t>
            </a:r>
            <a:r>
              <a:rPr lang="en-US" altLang="ko-KR" sz="1400" b="1" i="1" smtClean="0"/>
              <a:t> </a:t>
            </a:r>
            <a:r>
              <a:rPr lang="en-US" altLang="ko-KR" sz="1400" b="1" smtClean="0"/>
              <a:t>forwards requests for each unique URL to same server to take advantage of server memory caching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93688" y="1162050"/>
            <a:ext cx="8850312" cy="3363913"/>
            <a:chOff x="216" y="732"/>
            <a:chExt cx="5575" cy="2119"/>
          </a:xfrm>
        </p:grpSpPr>
        <p:sp>
          <p:nvSpPr>
            <p:cNvPr id="28679" name="Line 5"/>
            <p:cNvSpPr>
              <a:spLocks noChangeShapeType="1"/>
            </p:cNvSpPr>
            <p:nvPr/>
          </p:nvSpPr>
          <p:spPr bwMode="auto">
            <a:xfrm>
              <a:off x="3552" y="2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 rot="-72041">
              <a:off x="3253" y="1500"/>
              <a:ext cx="998" cy="831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lIns="19050" tIns="9525" rIns="19050" bIns="9525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28681" name="Oval 7"/>
            <p:cNvSpPr>
              <a:spLocks noChangeArrowheads="1"/>
            </p:cNvSpPr>
            <p:nvPr/>
          </p:nvSpPr>
          <p:spPr bwMode="auto">
            <a:xfrm rot="-72041">
              <a:off x="3144" y="753"/>
              <a:ext cx="692" cy="742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lIns="19050" tIns="9525" rIns="19050" bIns="9525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grpSp>
          <p:nvGrpSpPr>
            <p:cNvPr id="28682" name="Group 8"/>
            <p:cNvGrpSpPr>
              <a:grpSpLocks/>
            </p:cNvGrpSpPr>
            <p:nvPr/>
          </p:nvGrpSpPr>
          <p:grpSpPr bwMode="auto">
            <a:xfrm>
              <a:off x="3369" y="2470"/>
              <a:ext cx="232" cy="291"/>
              <a:chOff x="336" y="2448"/>
              <a:chExt cx="413" cy="577"/>
            </a:xfrm>
          </p:grpSpPr>
          <p:grpSp>
            <p:nvGrpSpPr>
              <p:cNvPr id="28881" name="Group 9"/>
              <p:cNvGrpSpPr>
                <a:grpSpLocks/>
              </p:cNvGrpSpPr>
              <p:nvPr/>
            </p:nvGrpSpPr>
            <p:grpSpPr bwMode="auto">
              <a:xfrm>
                <a:off x="336" y="2448"/>
                <a:ext cx="413" cy="577"/>
                <a:chOff x="336" y="2448"/>
                <a:chExt cx="413" cy="577"/>
              </a:xfrm>
            </p:grpSpPr>
            <p:sp>
              <p:nvSpPr>
                <p:cNvPr id="28896" name="Freeform 10"/>
                <p:cNvSpPr>
                  <a:spLocks/>
                </p:cNvSpPr>
                <p:nvPr/>
              </p:nvSpPr>
              <p:spPr bwMode="auto">
                <a:xfrm>
                  <a:off x="606" y="2505"/>
                  <a:ext cx="127" cy="284"/>
                </a:xfrm>
                <a:custGeom>
                  <a:avLst/>
                  <a:gdLst>
                    <a:gd name="T0" fmla="*/ 126 w 127"/>
                    <a:gd name="T1" fmla="*/ 237 h 284"/>
                    <a:gd name="T2" fmla="*/ 126 w 127"/>
                    <a:gd name="T3" fmla="*/ 0 h 284"/>
                    <a:gd name="T4" fmla="*/ 0 w 127"/>
                    <a:gd name="T5" fmla="*/ 42 h 284"/>
                    <a:gd name="T6" fmla="*/ 0 w 127"/>
                    <a:gd name="T7" fmla="*/ 283 h 284"/>
                    <a:gd name="T8" fmla="*/ 126 w 127"/>
                    <a:gd name="T9" fmla="*/ 237 h 2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"/>
                    <a:gd name="T16" fmla="*/ 0 h 284"/>
                    <a:gd name="T17" fmla="*/ 127 w 127"/>
                    <a:gd name="T18" fmla="*/ 284 h 2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" h="284">
                      <a:moveTo>
                        <a:pt x="126" y="237"/>
                      </a:moveTo>
                      <a:lnTo>
                        <a:pt x="126" y="0"/>
                      </a:lnTo>
                      <a:lnTo>
                        <a:pt x="0" y="42"/>
                      </a:lnTo>
                      <a:lnTo>
                        <a:pt x="0" y="283"/>
                      </a:lnTo>
                      <a:lnTo>
                        <a:pt x="126" y="237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897" name="Freeform 11"/>
                <p:cNvSpPr>
                  <a:spLocks/>
                </p:cNvSpPr>
                <p:nvPr/>
              </p:nvSpPr>
              <p:spPr bwMode="auto">
                <a:xfrm>
                  <a:off x="351" y="2448"/>
                  <a:ext cx="382" cy="98"/>
                </a:xfrm>
                <a:custGeom>
                  <a:avLst/>
                  <a:gdLst>
                    <a:gd name="T0" fmla="*/ 381 w 382"/>
                    <a:gd name="T1" fmla="*/ 57 h 98"/>
                    <a:gd name="T2" fmla="*/ 127 w 382"/>
                    <a:gd name="T3" fmla="*/ 0 h 98"/>
                    <a:gd name="T4" fmla="*/ 0 w 382"/>
                    <a:gd name="T5" fmla="*/ 42 h 98"/>
                    <a:gd name="T6" fmla="*/ 255 w 382"/>
                    <a:gd name="T7" fmla="*/ 97 h 98"/>
                    <a:gd name="T8" fmla="*/ 381 w 382"/>
                    <a:gd name="T9" fmla="*/ 57 h 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2"/>
                    <a:gd name="T16" fmla="*/ 0 h 98"/>
                    <a:gd name="T17" fmla="*/ 382 w 382"/>
                    <a:gd name="T18" fmla="*/ 98 h 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2" h="98">
                      <a:moveTo>
                        <a:pt x="381" y="57"/>
                      </a:moveTo>
                      <a:lnTo>
                        <a:pt x="127" y="0"/>
                      </a:lnTo>
                      <a:lnTo>
                        <a:pt x="0" y="42"/>
                      </a:lnTo>
                      <a:lnTo>
                        <a:pt x="255" y="97"/>
                      </a:lnTo>
                      <a:lnTo>
                        <a:pt x="381" y="57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898" name="Freeform 12"/>
                <p:cNvSpPr>
                  <a:spLocks/>
                </p:cNvSpPr>
                <p:nvPr/>
              </p:nvSpPr>
              <p:spPr bwMode="auto">
                <a:xfrm>
                  <a:off x="351" y="2490"/>
                  <a:ext cx="256" cy="529"/>
                </a:xfrm>
                <a:custGeom>
                  <a:avLst/>
                  <a:gdLst>
                    <a:gd name="T0" fmla="*/ 255 w 256"/>
                    <a:gd name="T1" fmla="*/ 55 h 529"/>
                    <a:gd name="T2" fmla="*/ 255 w 256"/>
                    <a:gd name="T3" fmla="*/ 528 h 529"/>
                    <a:gd name="T4" fmla="*/ 0 w 256"/>
                    <a:gd name="T5" fmla="*/ 473 h 529"/>
                    <a:gd name="T6" fmla="*/ 0 w 256"/>
                    <a:gd name="T7" fmla="*/ 0 h 529"/>
                    <a:gd name="T8" fmla="*/ 255 w 256"/>
                    <a:gd name="T9" fmla="*/ 55 h 5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6"/>
                    <a:gd name="T16" fmla="*/ 0 h 529"/>
                    <a:gd name="T17" fmla="*/ 256 w 256"/>
                    <a:gd name="T18" fmla="*/ 529 h 5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6" h="529">
                      <a:moveTo>
                        <a:pt x="255" y="55"/>
                      </a:moveTo>
                      <a:lnTo>
                        <a:pt x="255" y="528"/>
                      </a:lnTo>
                      <a:lnTo>
                        <a:pt x="0" y="473"/>
                      </a:lnTo>
                      <a:lnTo>
                        <a:pt x="0" y="0"/>
                      </a:lnTo>
                      <a:lnTo>
                        <a:pt x="255" y="55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899" name="Freeform 13"/>
                <p:cNvSpPr>
                  <a:spLocks/>
                </p:cNvSpPr>
                <p:nvPr/>
              </p:nvSpPr>
              <p:spPr bwMode="auto">
                <a:xfrm>
                  <a:off x="606" y="2727"/>
                  <a:ext cx="127" cy="294"/>
                </a:xfrm>
                <a:custGeom>
                  <a:avLst/>
                  <a:gdLst>
                    <a:gd name="T0" fmla="*/ 126 w 127"/>
                    <a:gd name="T1" fmla="*/ 0 h 294"/>
                    <a:gd name="T2" fmla="*/ 120 w 127"/>
                    <a:gd name="T3" fmla="*/ 10 h 294"/>
                    <a:gd name="T4" fmla="*/ 109 w 127"/>
                    <a:gd name="T5" fmla="*/ 17 h 294"/>
                    <a:gd name="T6" fmla="*/ 94 w 127"/>
                    <a:gd name="T7" fmla="*/ 25 h 294"/>
                    <a:gd name="T8" fmla="*/ 76 w 127"/>
                    <a:gd name="T9" fmla="*/ 31 h 294"/>
                    <a:gd name="T10" fmla="*/ 55 w 127"/>
                    <a:gd name="T11" fmla="*/ 37 h 294"/>
                    <a:gd name="T12" fmla="*/ 36 w 127"/>
                    <a:gd name="T13" fmla="*/ 40 h 294"/>
                    <a:gd name="T14" fmla="*/ 17 w 127"/>
                    <a:gd name="T15" fmla="*/ 42 h 294"/>
                    <a:gd name="T16" fmla="*/ 0 w 127"/>
                    <a:gd name="T17" fmla="*/ 42 h 294"/>
                    <a:gd name="T18" fmla="*/ 0 w 127"/>
                    <a:gd name="T19" fmla="*/ 291 h 294"/>
                    <a:gd name="T20" fmla="*/ 17 w 127"/>
                    <a:gd name="T21" fmla="*/ 293 h 294"/>
                    <a:gd name="T22" fmla="*/ 36 w 127"/>
                    <a:gd name="T23" fmla="*/ 291 h 294"/>
                    <a:gd name="T24" fmla="*/ 55 w 127"/>
                    <a:gd name="T25" fmla="*/ 287 h 294"/>
                    <a:gd name="T26" fmla="*/ 76 w 127"/>
                    <a:gd name="T27" fmla="*/ 281 h 294"/>
                    <a:gd name="T28" fmla="*/ 94 w 127"/>
                    <a:gd name="T29" fmla="*/ 274 h 294"/>
                    <a:gd name="T30" fmla="*/ 109 w 127"/>
                    <a:gd name="T31" fmla="*/ 266 h 294"/>
                    <a:gd name="T32" fmla="*/ 120 w 127"/>
                    <a:gd name="T33" fmla="*/ 258 h 294"/>
                    <a:gd name="T34" fmla="*/ 126 w 127"/>
                    <a:gd name="T35" fmla="*/ 251 h 294"/>
                    <a:gd name="T36" fmla="*/ 126 w 127"/>
                    <a:gd name="T37" fmla="*/ 0 h 29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27"/>
                    <a:gd name="T58" fmla="*/ 0 h 294"/>
                    <a:gd name="T59" fmla="*/ 127 w 127"/>
                    <a:gd name="T60" fmla="*/ 294 h 29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27" h="294">
                      <a:moveTo>
                        <a:pt x="126" y="0"/>
                      </a:moveTo>
                      <a:lnTo>
                        <a:pt x="120" y="10"/>
                      </a:lnTo>
                      <a:lnTo>
                        <a:pt x="109" y="17"/>
                      </a:lnTo>
                      <a:lnTo>
                        <a:pt x="94" y="25"/>
                      </a:lnTo>
                      <a:lnTo>
                        <a:pt x="76" y="31"/>
                      </a:lnTo>
                      <a:lnTo>
                        <a:pt x="55" y="37"/>
                      </a:lnTo>
                      <a:lnTo>
                        <a:pt x="36" y="40"/>
                      </a:lnTo>
                      <a:lnTo>
                        <a:pt x="17" y="42"/>
                      </a:lnTo>
                      <a:lnTo>
                        <a:pt x="0" y="42"/>
                      </a:lnTo>
                      <a:lnTo>
                        <a:pt x="0" y="291"/>
                      </a:lnTo>
                      <a:lnTo>
                        <a:pt x="17" y="293"/>
                      </a:lnTo>
                      <a:lnTo>
                        <a:pt x="36" y="291"/>
                      </a:lnTo>
                      <a:lnTo>
                        <a:pt x="55" y="287"/>
                      </a:lnTo>
                      <a:lnTo>
                        <a:pt x="76" y="281"/>
                      </a:lnTo>
                      <a:lnTo>
                        <a:pt x="94" y="274"/>
                      </a:lnTo>
                      <a:lnTo>
                        <a:pt x="109" y="266"/>
                      </a:lnTo>
                      <a:lnTo>
                        <a:pt x="120" y="258"/>
                      </a:lnTo>
                      <a:lnTo>
                        <a:pt x="126" y="251"/>
                      </a:lnTo>
                      <a:lnTo>
                        <a:pt x="126" y="0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0" name="Freeform 14"/>
                <p:cNvSpPr>
                  <a:spLocks/>
                </p:cNvSpPr>
                <p:nvPr/>
              </p:nvSpPr>
              <p:spPr bwMode="auto">
                <a:xfrm>
                  <a:off x="732" y="2953"/>
                  <a:ext cx="17" cy="26"/>
                </a:xfrm>
                <a:custGeom>
                  <a:avLst/>
                  <a:gdLst>
                    <a:gd name="T0" fmla="*/ 16 w 17"/>
                    <a:gd name="T1" fmla="*/ 19 h 26"/>
                    <a:gd name="T2" fmla="*/ 16 w 17"/>
                    <a:gd name="T3" fmla="*/ 15 h 26"/>
                    <a:gd name="T4" fmla="*/ 16 w 17"/>
                    <a:gd name="T5" fmla="*/ 11 h 26"/>
                    <a:gd name="T6" fmla="*/ 16 w 17"/>
                    <a:gd name="T7" fmla="*/ 8 h 26"/>
                    <a:gd name="T8" fmla="*/ 14 w 17"/>
                    <a:gd name="T9" fmla="*/ 6 h 26"/>
                    <a:gd name="T10" fmla="*/ 14 w 17"/>
                    <a:gd name="T11" fmla="*/ 4 h 26"/>
                    <a:gd name="T12" fmla="*/ 12 w 17"/>
                    <a:gd name="T13" fmla="*/ 2 h 26"/>
                    <a:gd name="T14" fmla="*/ 10 w 17"/>
                    <a:gd name="T15" fmla="*/ 0 h 26"/>
                    <a:gd name="T16" fmla="*/ 8 w 17"/>
                    <a:gd name="T17" fmla="*/ 0 h 26"/>
                    <a:gd name="T18" fmla="*/ 6 w 17"/>
                    <a:gd name="T19" fmla="*/ 0 h 26"/>
                    <a:gd name="T20" fmla="*/ 4 w 17"/>
                    <a:gd name="T21" fmla="*/ 2 h 26"/>
                    <a:gd name="T22" fmla="*/ 2 w 17"/>
                    <a:gd name="T23" fmla="*/ 2 h 26"/>
                    <a:gd name="T24" fmla="*/ 0 w 17"/>
                    <a:gd name="T25" fmla="*/ 2 h 26"/>
                    <a:gd name="T26" fmla="*/ 0 w 17"/>
                    <a:gd name="T27" fmla="*/ 25 h 26"/>
                    <a:gd name="T28" fmla="*/ 16 w 17"/>
                    <a:gd name="T29" fmla="*/ 19 h 2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26"/>
                    <a:gd name="T47" fmla="*/ 17 w 17"/>
                    <a:gd name="T48" fmla="*/ 26 h 2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26">
                      <a:moveTo>
                        <a:pt x="16" y="19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lnTo>
                        <a:pt x="16" y="8"/>
                      </a:lnTo>
                      <a:lnTo>
                        <a:pt x="14" y="6"/>
                      </a:lnTo>
                      <a:lnTo>
                        <a:pt x="14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25"/>
                      </a:lnTo>
                      <a:lnTo>
                        <a:pt x="16" y="19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1" name="Freeform 15"/>
                <p:cNvSpPr>
                  <a:spLocks/>
                </p:cNvSpPr>
                <p:nvPr/>
              </p:nvSpPr>
              <p:spPr bwMode="auto">
                <a:xfrm>
                  <a:off x="336" y="2940"/>
                  <a:ext cx="271" cy="85"/>
                </a:xfrm>
                <a:custGeom>
                  <a:avLst/>
                  <a:gdLst>
                    <a:gd name="T0" fmla="*/ 254 w 271"/>
                    <a:gd name="T1" fmla="*/ 84 h 85"/>
                    <a:gd name="T2" fmla="*/ 254 w 271"/>
                    <a:gd name="T3" fmla="*/ 78 h 85"/>
                    <a:gd name="T4" fmla="*/ 254 w 271"/>
                    <a:gd name="T5" fmla="*/ 72 h 85"/>
                    <a:gd name="T6" fmla="*/ 256 w 271"/>
                    <a:gd name="T7" fmla="*/ 68 h 85"/>
                    <a:gd name="T8" fmla="*/ 256 w 271"/>
                    <a:gd name="T9" fmla="*/ 65 h 85"/>
                    <a:gd name="T10" fmla="*/ 258 w 271"/>
                    <a:gd name="T11" fmla="*/ 63 h 85"/>
                    <a:gd name="T12" fmla="*/ 262 w 271"/>
                    <a:gd name="T13" fmla="*/ 61 h 85"/>
                    <a:gd name="T14" fmla="*/ 266 w 271"/>
                    <a:gd name="T15" fmla="*/ 59 h 85"/>
                    <a:gd name="T16" fmla="*/ 270 w 271"/>
                    <a:gd name="T17" fmla="*/ 57 h 85"/>
                    <a:gd name="T18" fmla="*/ 15 w 271"/>
                    <a:gd name="T19" fmla="*/ 0 h 85"/>
                    <a:gd name="T20" fmla="*/ 11 w 271"/>
                    <a:gd name="T21" fmla="*/ 1 h 85"/>
                    <a:gd name="T22" fmla="*/ 7 w 271"/>
                    <a:gd name="T23" fmla="*/ 3 h 85"/>
                    <a:gd name="T24" fmla="*/ 4 w 271"/>
                    <a:gd name="T25" fmla="*/ 5 h 85"/>
                    <a:gd name="T26" fmla="*/ 2 w 271"/>
                    <a:gd name="T27" fmla="*/ 9 h 85"/>
                    <a:gd name="T28" fmla="*/ 2 w 271"/>
                    <a:gd name="T29" fmla="*/ 11 h 85"/>
                    <a:gd name="T30" fmla="*/ 0 w 271"/>
                    <a:gd name="T31" fmla="*/ 15 h 85"/>
                    <a:gd name="T32" fmla="*/ 0 w 271"/>
                    <a:gd name="T33" fmla="*/ 21 h 85"/>
                    <a:gd name="T34" fmla="*/ 0 w 271"/>
                    <a:gd name="T35" fmla="*/ 26 h 85"/>
                    <a:gd name="T36" fmla="*/ 254 w 271"/>
                    <a:gd name="T37" fmla="*/ 84 h 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71"/>
                    <a:gd name="T58" fmla="*/ 0 h 85"/>
                    <a:gd name="T59" fmla="*/ 271 w 271"/>
                    <a:gd name="T60" fmla="*/ 85 h 8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71" h="85">
                      <a:moveTo>
                        <a:pt x="254" y="84"/>
                      </a:moveTo>
                      <a:lnTo>
                        <a:pt x="254" y="78"/>
                      </a:lnTo>
                      <a:lnTo>
                        <a:pt x="254" y="72"/>
                      </a:lnTo>
                      <a:lnTo>
                        <a:pt x="256" y="68"/>
                      </a:lnTo>
                      <a:lnTo>
                        <a:pt x="256" y="65"/>
                      </a:lnTo>
                      <a:lnTo>
                        <a:pt x="258" y="63"/>
                      </a:lnTo>
                      <a:lnTo>
                        <a:pt x="262" y="61"/>
                      </a:lnTo>
                      <a:lnTo>
                        <a:pt x="266" y="59"/>
                      </a:lnTo>
                      <a:lnTo>
                        <a:pt x="270" y="57"/>
                      </a:lnTo>
                      <a:lnTo>
                        <a:pt x="15" y="0"/>
                      </a:lnTo>
                      <a:lnTo>
                        <a:pt x="11" y="1"/>
                      </a:lnTo>
                      <a:lnTo>
                        <a:pt x="7" y="3"/>
                      </a:lnTo>
                      <a:lnTo>
                        <a:pt x="4" y="5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0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254" y="84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902" name="Freeform 16"/>
                <p:cNvSpPr>
                  <a:spLocks/>
                </p:cNvSpPr>
                <p:nvPr/>
              </p:nvSpPr>
              <p:spPr bwMode="auto">
                <a:xfrm>
                  <a:off x="590" y="2997"/>
                  <a:ext cx="17" cy="28"/>
                </a:xfrm>
                <a:custGeom>
                  <a:avLst/>
                  <a:gdLst>
                    <a:gd name="T0" fmla="*/ 0 w 17"/>
                    <a:gd name="T1" fmla="*/ 27 h 28"/>
                    <a:gd name="T2" fmla="*/ 0 w 17"/>
                    <a:gd name="T3" fmla="*/ 21 h 28"/>
                    <a:gd name="T4" fmla="*/ 0 w 17"/>
                    <a:gd name="T5" fmla="*/ 15 h 28"/>
                    <a:gd name="T6" fmla="*/ 2 w 17"/>
                    <a:gd name="T7" fmla="*/ 11 h 28"/>
                    <a:gd name="T8" fmla="*/ 2 w 17"/>
                    <a:gd name="T9" fmla="*/ 8 h 28"/>
                    <a:gd name="T10" fmla="*/ 4 w 17"/>
                    <a:gd name="T11" fmla="*/ 6 h 28"/>
                    <a:gd name="T12" fmla="*/ 8 w 17"/>
                    <a:gd name="T13" fmla="*/ 4 h 28"/>
                    <a:gd name="T14" fmla="*/ 12 w 17"/>
                    <a:gd name="T15" fmla="*/ 2 h 28"/>
                    <a:gd name="T16" fmla="*/ 16 w 17"/>
                    <a:gd name="T17" fmla="*/ 0 h 28"/>
                    <a:gd name="T18" fmla="*/ 16 w 17"/>
                    <a:gd name="T19" fmla="*/ 21 h 28"/>
                    <a:gd name="T20" fmla="*/ 0 w 17"/>
                    <a:gd name="T21" fmla="*/ 27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"/>
                    <a:gd name="T34" fmla="*/ 0 h 28"/>
                    <a:gd name="T35" fmla="*/ 17 w 17"/>
                    <a:gd name="T36" fmla="*/ 28 h 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" h="28">
                      <a:moveTo>
                        <a:pt x="0" y="27"/>
                      </a:moveTo>
                      <a:lnTo>
                        <a:pt x="0" y="21"/>
                      </a:lnTo>
                      <a:lnTo>
                        <a:pt x="0" y="15"/>
                      </a:lnTo>
                      <a:lnTo>
                        <a:pt x="2" y="11"/>
                      </a:lnTo>
                      <a:lnTo>
                        <a:pt x="2" y="8"/>
                      </a:lnTo>
                      <a:lnTo>
                        <a:pt x="4" y="6"/>
                      </a:lnTo>
                      <a:lnTo>
                        <a:pt x="8" y="4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21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882" name="Freeform 17"/>
              <p:cNvSpPr>
                <a:spLocks/>
              </p:cNvSpPr>
              <p:nvPr/>
            </p:nvSpPr>
            <p:spPr bwMode="auto">
              <a:xfrm>
                <a:off x="724" y="2949"/>
                <a:ext cx="19" cy="17"/>
              </a:xfrm>
              <a:custGeom>
                <a:avLst/>
                <a:gdLst>
                  <a:gd name="T0" fmla="*/ 18 w 19"/>
                  <a:gd name="T1" fmla="*/ 4 h 17"/>
                  <a:gd name="T2" fmla="*/ 0 w 19"/>
                  <a:gd name="T3" fmla="*/ 0 h 17"/>
                  <a:gd name="T4" fmla="*/ 0 w 19"/>
                  <a:gd name="T5" fmla="*/ 16 h 17"/>
                  <a:gd name="T6" fmla="*/ 16 w 19"/>
                  <a:gd name="T7" fmla="*/ 16 h 17"/>
                  <a:gd name="T8" fmla="*/ 18 w 19"/>
                  <a:gd name="T9" fmla="*/ 4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7"/>
                  <a:gd name="T17" fmla="*/ 19 w 1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7">
                    <a:moveTo>
                      <a:pt x="18" y="4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8" y="4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83" name="Freeform 18"/>
              <p:cNvSpPr>
                <a:spLocks/>
              </p:cNvSpPr>
              <p:nvPr/>
            </p:nvSpPr>
            <p:spPr bwMode="auto">
              <a:xfrm>
                <a:off x="724" y="2949"/>
                <a:ext cx="19" cy="17"/>
              </a:xfrm>
              <a:custGeom>
                <a:avLst/>
                <a:gdLst>
                  <a:gd name="T0" fmla="*/ 18 w 19"/>
                  <a:gd name="T1" fmla="*/ 4 h 17"/>
                  <a:gd name="T2" fmla="*/ 0 w 19"/>
                  <a:gd name="T3" fmla="*/ 0 h 17"/>
                  <a:gd name="T4" fmla="*/ 0 w 19"/>
                  <a:gd name="T5" fmla="*/ 16 h 17"/>
                  <a:gd name="T6" fmla="*/ 16 w 19"/>
                  <a:gd name="T7" fmla="*/ 16 h 17"/>
                  <a:gd name="T8" fmla="*/ 18 w 19"/>
                  <a:gd name="T9" fmla="*/ 4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7"/>
                  <a:gd name="T17" fmla="*/ 19 w 1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7">
                    <a:moveTo>
                      <a:pt x="18" y="4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8" y="4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84" name="Freeform 19"/>
              <p:cNvSpPr>
                <a:spLocks/>
              </p:cNvSpPr>
              <p:nvPr/>
            </p:nvSpPr>
            <p:spPr bwMode="auto">
              <a:xfrm>
                <a:off x="606" y="2505"/>
                <a:ext cx="127" cy="265"/>
              </a:xfrm>
              <a:custGeom>
                <a:avLst/>
                <a:gdLst>
                  <a:gd name="T0" fmla="*/ 126 w 127"/>
                  <a:gd name="T1" fmla="*/ 222 h 265"/>
                  <a:gd name="T2" fmla="*/ 126 w 127"/>
                  <a:gd name="T3" fmla="*/ 0 h 265"/>
                  <a:gd name="T4" fmla="*/ 0 w 127"/>
                  <a:gd name="T5" fmla="*/ 40 h 265"/>
                  <a:gd name="T6" fmla="*/ 0 w 127"/>
                  <a:gd name="T7" fmla="*/ 264 h 265"/>
                  <a:gd name="T8" fmla="*/ 126 w 127"/>
                  <a:gd name="T9" fmla="*/ 22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265"/>
                  <a:gd name="T17" fmla="*/ 127 w 127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265">
                    <a:moveTo>
                      <a:pt x="126" y="222"/>
                    </a:moveTo>
                    <a:lnTo>
                      <a:pt x="126" y="0"/>
                    </a:lnTo>
                    <a:lnTo>
                      <a:pt x="0" y="40"/>
                    </a:lnTo>
                    <a:lnTo>
                      <a:pt x="0" y="264"/>
                    </a:lnTo>
                    <a:lnTo>
                      <a:pt x="126" y="222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85" name="Freeform 20"/>
              <p:cNvSpPr>
                <a:spLocks/>
              </p:cNvSpPr>
              <p:nvPr/>
            </p:nvSpPr>
            <p:spPr bwMode="auto">
              <a:xfrm>
                <a:off x="351" y="2448"/>
                <a:ext cx="382" cy="98"/>
              </a:xfrm>
              <a:custGeom>
                <a:avLst/>
                <a:gdLst>
                  <a:gd name="T0" fmla="*/ 381 w 382"/>
                  <a:gd name="T1" fmla="*/ 57 h 98"/>
                  <a:gd name="T2" fmla="*/ 127 w 382"/>
                  <a:gd name="T3" fmla="*/ 0 h 98"/>
                  <a:gd name="T4" fmla="*/ 0 w 382"/>
                  <a:gd name="T5" fmla="*/ 42 h 98"/>
                  <a:gd name="T6" fmla="*/ 255 w 382"/>
                  <a:gd name="T7" fmla="*/ 97 h 98"/>
                  <a:gd name="T8" fmla="*/ 381 w 382"/>
                  <a:gd name="T9" fmla="*/ 57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2"/>
                  <a:gd name="T16" fmla="*/ 0 h 98"/>
                  <a:gd name="T17" fmla="*/ 382 w 382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2" h="98">
                    <a:moveTo>
                      <a:pt x="381" y="57"/>
                    </a:moveTo>
                    <a:lnTo>
                      <a:pt x="127" y="0"/>
                    </a:lnTo>
                    <a:lnTo>
                      <a:pt x="0" y="42"/>
                    </a:lnTo>
                    <a:lnTo>
                      <a:pt x="255" y="97"/>
                    </a:lnTo>
                    <a:lnTo>
                      <a:pt x="381" y="57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86" name="Freeform 21"/>
              <p:cNvSpPr>
                <a:spLocks/>
              </p:cNvSpPr>
              <p:nvPr/>
            </p:nvSpPr>
            <p:spPr bwMode="auto">
              <a:xfrm>
                <a:off x="351" y="2490"/>
                <a:ext cx="256" cy="529"/>
              </a:xfrm>
              <a:custGeom>
                <a:avLst/>
                <a:gdLst>
                  <a:gd name="T0" fmla="*/ 255 w 256"/>
                  <a:gd name="T1" fmla="*/ 55 h 529"/>
                  <a:gd name="T2" fmla="*/ 255 w 256"/>
                  <a:gd name="T3" fmla="*/ 528 h 529"/>
                  <a:gd name="T4" fmla="*/ 0 w 256"/>
                  <a:gd name="T5" fmla="*/ 473 h 529"/>
                  <a:gd name="T6" fmla="*/ 0 w 256"/>
                  <a:gd name="T7" fmla="*/ 0 h 529"/>
                  <a:gd name="T8" fmla="*/ 255 w 256"/>
                  <a:gd name="T9" fmla="*/ 55 h 5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6"/>
                  <a:gd name="T16" fmla="*/ 0 h 529"/>
                  <a:gd name="T17" fmla="*/ 256 w 256"/>
                  <a:gd name="T18" fmla="*/ 529 h 5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6" h="529">
                    <a:moveTo>
                      <a:pt x="255" y="55"/>
                    </a:moveTo>
                    <a:lnTo>
                      <a:pt x="255" y="528"/>
                    </a:lnTo>
                    <a:lnTo>
                      <a:pt x="0" y="473"/>
                    </a:lnTo>
                    <a:lnTo>
                      <a:pt x="0" y="0"/>
                    </a:lnTo>
                    <a:lnTo>
                      <a:pt x="255" y="55"/>
                    </a:lnTo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BC2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87" name="Freeform 22"/>
              <p:cNvSpPr>
                <a:spLocks/>
              </p:cNvSpPr>
              <p:nvPr/>
            </p:nvSpPr>
            <p:spPr bwMode="auto">
              <a:xfrm>
                <a:off x="629" y="2555"/>
                <a:ext cx="79" cy="56"/>
              </a:xfrm>
              <a:custGeom>
                <a:avLst/>
                <a:gdLst>
                  <a:gd name="T0" fmla="*/ 78 w 79"/>
                  <a:gd name="T1" fmla="*/ 31 h 56"/>
                  <a:gd name="T2" fmla="*/ 78 w 79"/>
                  <a:gd name="T3" fmla="*/ 0 h 56"/>
                  <a:gd name="T4" fmla="*/ 0 w 79"/>
                  <a:gd name="T5" fmla="*/ 27 h 56"/>
                  <a:gd name="T6" fmla="*/ 0 w 79"/>
                  <a:gd name="T7" fmla="*/ 55 h 56"/>
                  <a:gd name="T8" fmla="*/ 78 w 79"/>
                  <a:gd name="T9" fmla="*/ 31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56"/>
                  <a:gd name="T17" fmla="*/ 79 w 7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56">
                    <a:moveTo>
                      <a:pt x="78" y="31"/>
                    </a:moveTo>
                    <a:lnTo>
                      <a:pt x="78" y="0"/>
                    </a:lnTo>
                    <a:lnTo>
                      <a:pt x="0" y="27"/>
                    </a:lnTo>
                    <a:lnTo>
                      <a:pt x="0" y="55"/>
                    </a:lnTo>
                    <a:lnTo>
                      <a:pt x="78" y="31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88" name="Freeform 23"/>
              <p:cNvSpPr>
                <a:spLocks/>
              </p:cNvSpPr>
              <p:nvPr/>
            </p:nvSpPr>
            <p:spPr bwMode="auto">
              <a:xfrm>
                <a:off x="629" y="2614"/>
                <a:ext cx="79" cy="55"/>
              </a:xfrm>
              <a:custGeom>
                <a:avLst/>
                <a:gdLst>
                  <a:gd name="T0" fmla="*/ 78 w 79"/>
                  <a:gd name="T1" fmla="*/ 29 h 55"/>
                  <a:gd name="T2" fmla="*/ 78 w 79"/>
                  <a:gd name="T3" fmla="*/ 0 h 55"/>
                  <a:gd name="T4" fmla="*/ 0 w 79"/>
                  <a:gd name="T5" fmla="*/ 25 h 55"/>
                  <a:gd name="T6" fmla="*/ 0 w 79"/>
                  <a:gd name="T7" fmla="*/ 54 h 55"/>
                  <a:gd name="T8" fmla="*/ 78 w 79"/>
                  <a:gd name="T9" fmla="*/ 29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55"/>
                  <a:gd name="T17" fmla="*/ 79 w 7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55">
                    <a:moveTo>
                      <a:pt x="78" y="29"/>
                    </a:moveTo>
                    <a:lnTo>
                      <a:pt x="78" y="0"/>
                    </a:lnTo>
                    <a:lnTo>
                      <a:pt x="0" y="25"/>
                    </a:lnTo>
                    <a:lnTo>
                      <a:pt x="0" y="54"/>
                    </a:lnTo>
                    <a:lnTo>
                      <a:pt x="78" y="29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89" name="Freeform 24"/>
              <p:cNvSpPr>
                <a:spLocks/>
              </p:cNvSpPr>
              <p:nvPr/>
            </p:nvSpPr>
            <p:spPr bwMode="auto">
              <a:xfrm>
                <a:off x="606" y="2727"/>
                <a:ext cx="127" cy="294"/>
              </a:xfrm>
              <a:custGeom>
                <a:avLst/>
                <a:gdLst>
                  <a:gd name="T0" fmla="*/ 126 w 127"/>
                  <a:gd name="T1" fmla="*/ 0 h 294"/>
                  <a:gd name="T2" fmla="*/ 120 w 127"/>
                  <a:gd name="T3" fmla="*/ 10 h 294"/>
                  <a:gd name="T4" fmla="*/ 109 w 127"/>
                  <a:gd name="T5" fmla="*/ 17 h 294"/>
                  <a:gd name="T6" fmla="*/ 94 w 127"/>
                  <a:gd name="T7" fmla="*/ 25 h 294"/>
                  <a:gd name="T8" fmla="*/ 76 w 127"/>
                  <a:gd name="T9" fmla="*/ 31 h 294"/>
                  <a:gd name="T10" fmla="*/ 55 w 127"/>
                  <a:gd name="T11" fmla="*/ 37 h 294"/>
                  <a:gd name="T12" fmla="*/ 36 w 127"/>
                  <a:gd name="T13" fmla="*/ 40 h 294"/>
                  <a:gd name="T14" fmla="*/ 17 w 127"/>
                  <a:gd name="T15" fmla="*/ 42 h 294"/>
                  <a:gd name="T16" fmla="*/ 0 w 127"/>
                  <a:gd name="T17" fmla="*/ 42 h 294"/>
                  <a:gd name="T18" fmla="*/ 0 w 127"/>
                  <a:gd name="T19" fmla="*/ 291 h 294"/>
                  <a:gd name="T20" fmla="*/ 17 w 127"/>
                  <a:gd name="T21" fmla="*/ 293 h 294"/>
                  <a:gd name="T22" fmla="*/ 36 w 127"/>
                  <a:gd name="T23" fmla="*/ 291 h 294"/>
                  <a:gd name="T24" fmla="*/ 55 w 127"/>
                  <a:gd name="T25" fmla="*/ 287 h 294"/>
                  <a:gd name="T26" fmla="*/ 76 w 127"/>
                  <a:gd name="T27" fmla="*/ 281 h 294"/>
                  <a:gd name="T28" fmla="*/ 94 w 127"/>
                  <a:gd name="T29" fmla="*/ 274 h 294"/>
                  <a:gd name="T30" fmla="*/ 109 w 127"/>
                  <a:gd name="T31" fmla="*/ 266 h 294"/>
                  <a:gd name="T32" fmla="*/ 120 w 127"/>
                  <a:gd name="T33" fmla="*/ 258 h 294"/>
                  <a:gd name="T34" fmla="*/ 126 w 127"/>
                  <a:gd name="T35" fmla="*/ 251 h 294"/>
                  <a:gd name="T36" fmla="*/ 126 w 127"/>
                  <a:gd name="T37" fmla="*/ 0 h 2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7"/>
                  <a:gd name="T58" fmla="*/ 0 h 294"/>
                  <a:gd name="T59" fmla="*/ 127 w 127"/>
                  <a:gd name="T60" fmla="*/ 294 h 2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7" h="294">
                    <a:moveTo>
                      <a:pt x="126" y="0"/>
                    </a:moveTo>
                    <a:lnTo>
                      <a:pt x="120" y="10"/>
                    </a:lnTo>
                    <a:lnTo>
                      <a:pt x="109" y="17"/>
                    </a:lnTo>
                    <a:lnTo>
                      <a:pt x="94" y="25"/>
                    </a:lnTo>
                    <a:lnTo>
                      <a:pt x="76" y="31"/>
                    </a:lnTo>
                    <a:lnTo>
                      <a:pt x="55" y="37"/>
                    </a:lnTo>
                    <a:lnTo>
                      <a:pt x="36" y="40"/>
                    </a:lnTo>
                    <a:lnTo>
                      <a:pt x="17" y="42"/>
                    </a:lnTo>
                    <a:lnTo>
                      <a:pt x="0" y="42"/>
                    </a:lnTo>
                    <a:lnTo>
                      <a:pt x="0" y="291"/>
                    </a:lnTo>
                    <a:lnTo>
                      <a:pt x="17" y="293"/>
                    </a:lnTo>
                    <a:lnTo>
                      <a:pt x="36" y="291"/>
                    </a:lnTo>
                    <a:lnTo>
                      <a:pt x="55" y="287"/>
                    </a:lnTo>
                    <a:lnTo>
                      <a:pt x="76" y="281"/>
                    </a:lnTo>
                    <a:lnTo>
                      <a:pt x="94" y="274"/>
                    </a:lnTo>
                    <a:lnTo>
                      <a:pt x="109" y="266"/>
                    </a:lnTo>
                    <a:lnTo>
                      <a:pt x="120" y="258"/>
                    </a:lnTo>
                    <a:lnTo>
                      <a:pt x="126" y="251"/>
                    </a:lnTo>
                    <a:lnTo>
                      <a:pt x="126" y="0"/>
                    </a:lnTo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BC29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90" name="Freeform 25"/>
              <p:cNvSpPr>
                <a:spLocks/>
              </p:cNvSpPr>
              <p:nvPr/>
            </p:nvSpPr>
            <p:spPr bwMode="auto">
              <a:xfrm>
                <a:off x="606" y="2727"/>
                <a:ext cx="127" cy="43"/>
              </a:xfrm>
              <a:custGeom>
                <a:avLst/>
                <a:gdLst>
                  <a:gd name="T0" fmla="*/ 0 w 127"/>
                  <a:gd name="T1" fmla="*/ 42 h 43"/>
                  <a:gd name="T2" fmla="*/ 17 w 127"/>
                  <a:gd name="T3" fmla="*/ 42 h 43"/>
                  <a:gd name="T4" fmla="*/ 36 w 127"/>
                  <a:gd name="T5" fmla="*/ 40 h 43"/>
                  <a:gd name="T6" fmla="*/ 55 w 127"/>
                  <a:gd name="T7" fmla="*/ 37 h 43"/>
                  <a:gd name="T8" fmla="*/ 76 w 127"/>
                  <a:gd name="T9" fmla="*/ 31 h 43"/>
                  <a:gd name="T10" fmla="*/ 94 w 127"/>
                  <a:gd name="T11" fmla="*/ 25 h 43"/>
                  <a:gd name="T12" fmla="*/ 109 w 127"/>
                  <a:gd name="T13" fmla="*/ 17 h 43"/>
                  <a:gd name="T14" fmla="*/ 120 w 127"/>
                  <a:gd name="T15" fmla="*/ 10 h 43"/>
                  <a:gd name="T16" fmla="*/ 126 w 127"/>
                  <a:gd name="T17" fmla="*/ 0 h 43"/>
                  <a:gd name="T18" fmla="*/ 0 w 127"/>
                  <a:gd name="T19" fmla="*/ 42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7"/>
                  <a:gd name="T31" fmla="*/ 0 h 43"/>
                  <a:gd name="T32" fmla="*/ 127 w 127"/>
                  <a:gd name="T33" fmla="*/ 43 h 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7" h="43">
                    <a:moveTo>
                      <a:pt x="0" y="42"/>
                    </a:moveTo>
                    <a:lnTo>
                      <a:pt x="17" y="42"/>
                    </a:lnTo>
                    <a:lnTo>
                      <a:pt x="36" y="40"/>
                    </a:lnTo>
                    <a:lnTo>
                      <a:pt x="55" y="37"/>
                    </a:lnTo>
                    <a:lnTo>
                      <a:pt x="76" y="31"/>
                    </a:lnTo>
                    <a:lnTo>
                      <a:pt x="94" y="25"/>
                    </a:lnTo>
                    <a:lnTo>
                      <a:pt x="109" y="17"/>
                    </a:lnTo>
                    <a:lnTo>
                      <a:pt x="120" y="10"/>
                    </a:lnTo>
                    <a:lnTo>
                      <a:pt x="126" y="0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91" name="Freeform 26"/>
              <p:cNvSpPr>
                <a:spLocks/>
              </p:cNvSpPr>
              <p:nvPr/>
            </p:nvSpPr>
            <p:spPr bwMode="auto">
              <a:xfrm>
                <a:off x="592" y="2501"/>
                <a:ext cx="141" cy="45"/>
              </a:xfrm>
              <a:custGeom>
                <a:avLst/>
                <a:gdLst>
                  <a:gd name="T0" fmla="*/ 140 w 141"/>
                  <a:gd name="T1" fmla="*/ 4 h 45"/>
                  <a:gd name="T2" fmla="*/ 129 w 141"/>
                  <a:gd name="T3" fmla="*/ 0 h 45"/>
                  <a:gd name="T4" fmla="*/ 0 w 141"/>
                  <a:gd name="T5" fmla="*/ 43 h 45"/>
                  <a:gd name="T6" fmla="*/ 14 w 141"/>
                  <a:gd name="T7" fmla="*/ 44 h 45"/>
                  <a:gd name="T8" fmla="*/ 140 w 141"/>
                  <a:gd name="T9" fmla="*/ 4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1"/>
                  <a:gd name="T16" fmla="*/ 0 h 45"/>
                  <a:gd name="T17" fmla="*/ 141 w 141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1" h="45">
                    <a:moveTo>
                      <a:pt x="140" y="4"/>
                    </a:moveTo>
                    <a:lnTo>
                      <a:pt x="129" y="0"/>
                    </a:lnTo>
                    <a:lnTo>
                      <a:pt x="0" y="43"/>
                    </a:lnTo>
                    <a:lnTo>
                      <a:pt x="14" y="44"/>
                    </a:lnTo>
                    <a:lnTo>
                      <a:pt x="140" y="4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92" name="Freeform 27"/>
              <p:cNvSpPr>
                <a:spLocks/>
              </p:cNvSpPr>
              <p:nvPr/>
            </p:nvSpPr>
            <p:spPr bwMode="auto">
              <a:xfrm>
                <a:off x="592" y="2544"/>
                <a:ext cx="17" cy="475"/>
              </a:xfrm>
              <a:custGeom>
                <a:avLst/>
                <a:gdLst>
                  <a:gd name="T0" fmla="*/ 16 w 17"/>
                  <a:gd name="T1" fmla="*/ 1 h 475"/>
                  <a:gd name="T2" fmla="*/ 16 w 17"/>
                  <a:gd name="T3" fmla="*/ 474 h 475"/>
                  <a:gd name="T4" fmla="*/ 0 w 17"/>
                  <a:gd name="T5" fmla="*/ 472 h 475"/>
                  <a:gd name="T6" fmla="*/ 0 w 17"/>
                  <a:gd name="T7" fmla="*/ 0 h 475"/>
                  <a:gd name="T8" fmla="*/ 16 w 17"/>
                  <a:gd name="T9" fmla="*/ 1 h 4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75"/>
                  <a:gd name="T17" fmla="*/ 17 w 17"/>
                  <a:gd name="T18" fmla="*/ 475 h 4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75">
                    <a:moveTo>
                      <a:pt x="16" y="1"/>
                    </a:moveTo>
                    <a:lnTo>
                      <a:pt x="16" y="474"/>
                    </a:lnTo>
                    <a:lnTo>
                      <a:pt x="0" y="472"/>
                    </a:lnTo>
                    <a:lnTo>
                      <a:pt x="0" y="0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93" name="Freeform 28"/>
              <p:cNvSpPr>
                <a:spLocks/>
              </p:cNvSpPr>
              <p:nvPr/>
            </p:nvSpPr>
            <p:spPr bwMode="auto">
              <a:xfrm>
                <a:off x="336" y="2940"/>
                <a:ext cx="271" cy="85"/>
              </a:xfrm>
              <a:custGeom>
                <a:avLst/>
                <a:gdLst>
                  <a:gd name="T0" fmla="*/ 254 w 271"/>
                  <a:gd name="T1" fmla="*/ 84 h 85"/>
                  <a:gd name="T2" fmla="*/ 254 w 271"/>
                  <a:gd name="T3" fmla="*/ 78 h 85"/>
                  <a:gd name="T4" fmla="*/ 254 w 271"/>
                  <a:gd name="T5" fmla="*/ 72 h 85"/>
                  <a:gd name="T6" fmla="*/ 256 w 271"/>
                  <a:gd name="T7" fmla="*/ 68 h 85"/>
                  <a:gd name="T8" fmla="*/ 256 w 271"/>
                  <a:gd name="T9" fmla="*/ 65 h 85"/>
                  <a:gd name="T10" fmla="*/ 258 w 271"/>
                  <a:gd name="T11" fmla="*/ 63 h 85"/>
                  <a:gd name="T12" fmla="*/ 262 w 271"/>
                  <a:gd name="T13" fmla="*/ 61 h 85"/>
                  <a:gd name="T14" fmla="*/ 266 w 271"/>
                  <a:gd name="T15" fmla="*/ 59 h 85"/>
                  <a:gd name="T16" fmla="*/ 270 w 271"/>
                  <a:gd name="T17" fmla="*/ 57 h 85"/>
                  <a:gd name="T18" fmla="*/ 15 w 271"/>
                  <a:gd name="T19" fmla="*/ 0 h 85"/>
                  <a:gd name="T20" fmla="*/ 11 w 271"/>
                  <a:gd name="T21" fmla="*/ 1 h 85"/>
                  <a:gd name="T22" fmla="*/ 7 w 271"/>
                  <a:gd name="T23" fmla="*/ 3 h 85"/>
                  <a:gd name="T24" fmla="*/ 4 w 271"/>
                  <a:gd name="T25" fmla="*/ 5 h 85"/>
                  <a:gd name="T26" fmla="*/ 2 w 271"/>
                  <a:gd name="T27" fmla="*/ 9 h 85"/>
                  <a:gd name="T28" fmla="*/ 2 w 271"/>
                  <a:gd name="T29" fmla="*/ 11 h 85"/>
                  <a:gd name="T30" fmla="*/ 0 w 271"/>
                  <a:gd name="T31" fmla="*/ 15 h 85"/>
                  <a:gd name="T32" fmla="*/ 0 w 271"/>
                  <a:gd name="T33" fmla="*/ 21 h 85"/>
                  <a:gd name="T34" fmla="*/ 0 w 271"/>
                  <a:gd name="T35" fmla="*/ 26 h 85"/>
                  <a:gd name="T36" fmla="*/ 254 w 271"/>
                  <a:gd name="T37" fmla="*/ 84 h 8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1"/>
                  <a:gd name="T58" fmla="*/ 0 h 85"/>
                  <a:gd name="T59" fmla="*/ 271 w 271"/>
                  <a:gd name="T60" fmla="*/ 85 h 8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1" h="85">
                    <a:moveTo>
                      <a:pt x="254" y="84"/>
                    </a:moveTo>
                    <a:lnTo>
                      <a:pt x="254" y="78"/>
                    </a:lnTo>
                    <a:lnTo>
                      <a:pt x="254" y="72"/>
                    </a:lnTo>
                    <a:lnTo>
                      <a:pt x="256" y="68"/>
                    </a:lnTo>
                    <a:lnTo>
                      <a:pt x="256" y="65"/>
                    </a:lnTo>
                    <a:lnTo>
                      <a:pt x="258" y="63"/>
                    </a:lnTo>
                    <a:lnTo>
                      <a:pt x="262" y="61"/>
                    </a:lnTo>
                    <a:lnTo>
                      <a:pt x="266" y="59"/>
                    </a:lnTo>
                    <a:lnTo>
                      <a:pt x="270" y="57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254" y="84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94" name="Freeform 29"/>
              <p:cNvSpPr>
                <a:spLocks/>
              </p:cNvSpPr>
              <p:nvPr/>
            </p:nvSpPr>
            <p:spPr bwMode="auto">
              <a:xfrm>
                <a:off x="590" y="2997"/>
                <a:ext cx="17" cy="28"/>
              </a:xfrm>
              <a:custGeom>
                <a:avLst/>
                <a:gdLst>
                  <a:gd name="T0" fmla="*/ 0 w 17"/>
                  <a:gd name="T1" fmla="*/ 27 h 28"/>
                  <a:gd name="T2" fmla="*/ 0 w 17"/>
                  <a:gd name="T3" fmla="*/ 21 h 28"/>
                  <a:gd name="T4" fmla="*/ 0 w 17"/>
                  <a:gd name="T5" fmla="*/ 15 h 28"/>
                  <a:gd name="T6" fmla="*/ 2 w 17"/>
                  <a:gd name="T7" fmla="*/ 11 h 28"/>
                  <a:gd name="T8" fmla="*/ 2 w 17"/>
                  <a:gd name="T9" fmla="*/ 8 h 28"/>
                  <a:gd name="T10" fmla="*/ 4 w 17"/>
                  <a:gd name="T11" fmla="*/ 6 h 28"/>
                  <a:gd name="T12" fmla="*/ 8 w 17"/>
                  <a:gd name="T13" fmla="*/ 4 h 28"/>
                  <a:gd name="T14" fmla="*/ 12 w 17"/>
                  <a:gd name="T15" fmla="*/ 2 h 28"/>
                  <a:gd name="T16" fmla="*/ 16 w 17"/>
                  <a:gd name="T17" fmla="*/ 0 h 28"/>
                  <a:gd name="T18" fmla="*/ 16 w 17"/>
                  <a:gd name="T19" fmla="*/ 21 h 28"/>
                  <a:gd name="T20" fmla="*/ 0 w 17"/>
                  <a:gd name="T21" fmla="*/ 27 h 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28"/>
                  <a:gd name="T35" fmla="*/ 17 w 17"/>
                  <a:gd name="T36" fmla="*/ 28 h 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28">
                    <a:moveTo>
                      <a:pt x="0" y="27"/>
                    </a:moveTo>
                    <a:lnTo>
                      <a:pt x="0" y="21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6" y="0"/>
                    </a:lnTo>
                    <a:lnTo>
                      <a:pt x="16" y="21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95" name="Freeform 30"/>
              <p:cNvSpPr>
                <a:spLocks/>
              </p:cNvSpPr>
              <p:nvPr/>
            </p:nvSpPr>
            <p:spPr bwMode="auto">
              <a:xfrm>
                <a:off x="732" y="2953"/>
                <a:ext cx="17" cy="26"/>
              </a:xfrm>
              <a:custGeom>
                <a:avLst/>
                <a:gdLst>
                  <a:gd name="T0" fmla="*/ 16 w 17"/>
                  <a:gd name="T1" fmla="*/ 19 h 26"/>
                  <a:gd name="T2" fmla="*/ 16 w 17"/>
                  <a:gd name="T3" fmla="*/ 15 h 26"/>
                  <a:gd name="T4" fmla="*/ 16 w 17"/>
                  <a:gd name="T5" fmla="*/ 11 h 26"/>
                  <a:gd name="T6" fmla="*/ 16 w 17"/>
                  <a:gd name="T7" fmla="*/ 8 h 26"/>
                  <a:gd name="T8" fmla="*/ 14 w 17"/>
                  <a:gd name="T9" fmla="*/ 6 h 26"/>
                  <a:gd name="T10" fmla="*/ 14 w 17"/>
                  <a:gd name="T11" fmla="*/ 4 h 26"/>
                  <a:gd name="T12" fmla="*/ 12 w 17"/>
                  <a:gd name="T13" fmla="*/ 2 h 26"/>
                  <a:gd name="T14" fmla="*/ 10 w 17"/>
                  <a:gd name="T15" fmla="*/ 0 h 26"/>
                  <a:gd name="T16" fmla="*/ 8 w 17"/>
                  <a:gd name="T17" fmla="*/ 0 h 26"/>
                  <a:gd name="T18" fmla="*/ 6 w 17"/>
                  <a:gd name="T19" fmla="*/ 0 h 26"/>
                  <a:gd name="T20" fmla="*/ 4 w 17"/>
                  <a:gd name="T21" fmla="*/ 2 h 26"/>
                  <a:gd name="T22" fmla="*/ 2 w 17"/>
                  <a:gd name="T23" fmla="*/ 2 h 26"/>
                  <a:gd name="T24" fmla="*/ 0 w 17"/>
                  <a:gd name="T25" fmla="*/ 2 h 26"/>
                  <a:gd name="T26" fmla="*/ 0 w 17"/>
                  <a:gd name="T27" fmla="*/ 25 h 26"/>
                  <a:gd name="T28" fmla="*/ 16 w 17"/>
                  <a:gd name="T29" fmla="*/ 19 h 2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"/>
                  <a:gd name="T46" fmla="*/ 0 h 26"/>
                  <a:gd name="T47" fmla="*/ 17 w 17"/>
                  <a:gd name="T48" fmla="*/ 26 h 2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" h="26">
                    <a:moveTo>
                      <a:pt x="16" y="19"/>
                    </a:moveTo>
                    <a:lnTo>
                      <a:pt x="16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5"/>
                    </a:lnTo>
                    <a:lnTo>
                      <a:pt x="16" y="19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683" name="Group 31"/>
            <p:cNvGrpSpPr>
              <a:grpSpLocks/>
            </p:cNvGrpSpPr>
            <p:nvPr/>
          </p:nvGrpSpPr>
          <p:grpSpPr bwMode="auto">
            <a:xfrm>
              <a:off x="3346" y="898"/>
              <a:ext cx="265" cy="322"/>
              <a:chOff x="336" y="2448"/>
              <a:chExt cx="413" cy="577"/>
            </a:xfrm>
          </p:grpSpPr>
          <p:grpSp>
            <p:nvGrpSpPr>
              <p:cNvPr id="28859" name="Group 32"/>
              <p:cNvGrpSpPr>
                <a:grpSpLocks/>
              </p:cNvGrpSpPr>
              <p:nvPr/>
            </p:nvGrpSpPr>
            <p:grpSpPr bwMode="auto">
              <a:xfrm>
                <a:off x="336" y="2448"/>
                <a:ext cx="413" cy="577"/>
                <a:chOff x="336" y="2448"/>
                <a:chExt cx="413" cy="577"/>
              </a:xfrm>
            </p:grpSpPr>
            <p:sp>
              <p:nvSpPr>
                <p:cNvPr id="28874" name="Freeform 33"/>
                <p:cNvSpPr>
                  <a:spLocks/>
                </p:cNvSpPr>
                <p:nvPr/>
              </p:nvSpPr>
              <p:spPr bwMode="auto">
                <a:xfrm>
                  <a:off x="606" y="2505"/>
                  <a:ext cx="127" cy="284"/>
                </a:xfrm>
                <a:custGeom>
                  <a:avLst/>
                  <a:gdLst>
                    <a:gd name="T0" fmla="*/ 126 w 127"/>
                    <a:gd name="T1" fmla="*/ 237 h 284"/>
                    <a:gd name="T2" fmla="*/ 126 w 127"/>
                    <a:gd name="T3" fmla="*/ 0 h 284"/>
                    <a:gd name="T4" fmla="*/ 0 w 127"/>
                    <a:gd name="T5" fmla="*/ 42 h 284"/>
                    <a:gd name="T6" fmla="*/ 0 w 127"/>
                    <a:gd name="T7" fmla="*/ 283 h 284"/>
                    <a:gd name="T8" fmla="*/ 126 w 127"/>
                    <a:gd name="T9" fmla="*/ 237 h 2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"/>
                    <a:gd name="T16" fmla="*/ 0 h 284"/>
                    <a:gd name="T17" fmla="*/ 127 w 127"/>
                    <a:gd name="T18" fmla="*/ 284 h 2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" h="284">
                      <a:moveTo>
                        <a:pt x="126" y="237"/>
                      </a:moveTo>
                      <a:lnTo>
                        <a:pt x="126" y="0"/>
                      </a:lnTo>
                      <a:lnTo>
                        <a:pt x="0" y="42"/>
                      </a:lnTo>
                      <a:lnTo>
                        <a:pt x="0" y="283"/>
                      </a:lnTo>
                      <a:lnTo>
                        <a:pt x="126" y="237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875" name="Freeform 34"/>
                <p:cNvSpPr>
                  <a:spLocks/>
                </p:cNvSpPr>
                <p:nvPr/>
              </p:nvSpPr>
              <p:spPr bwMode="auto">
                <a:xfrm>
                  <a:off x="351" y="2448"/>
                  <a:ext cx="382" cy="98"/>
                </a:xfrm>
                <a:custGeom>
                  <a:avLst/>
                  <a:gdLst>
                    <a:gd name="T0" fmla="*/ 381 w 382"/>
                    <a:gd name="T1" fmla="*/ 57 h 98"/>
                    <a:gd name="T2" fmla="*/ 127 w 382"/>
                    <a:gd name="T3" fmla="*/ 0 h 98"/>
                    <a:gd name="T4" fmla="*/ 0 w 382"/>
                    <a:gd name="T5" fmla="*/ 42 h 98"/>
                    <a:gd name="T6" fmla="*/ 255 w 382"/>
                    <a:gd name="T7" fmla="*/ 97 h 98"/>
                    <a:gd name="T8" fmla="*/ 381 w 382"/>
                    <a:gd name="T9" fmla="*/ 57 h 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2"/>
                    <a:gd name="T16" fmla="*/ 0 h 98"/>
                    <a:gd name="T17" fmla="*/ 382 w 382"/>
                    <a:gd name="T18" fmla="*/ 98 h 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2" h="98">
                      <a:moveTo>
                        <a:pt x="381" y="57"/>
                      </a:moveTo>
                      <a:lnTo>
                        <a:pt x="127" y="0"/>
                      </a:lnTo>
                      <a:lnTo>
                        <a:pt x="0" y="42"/>
                      </a:lnTo>
                      <a:lnTo>
                        <a:pt x="255" y="97"/>
                      </a:lnTo>
                      <a:lnTo>
                        <a:pt x="381" y="57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876" name="Freeform 35"/>
                <p:cNvSpPr>
                  <a:spLocks/>
                </p:cNvSpPr>
                <p:nvPr/>
              </p:nvSpPr>
              <p:spPr bwMode="auto">
                <a:xfrm>
                  <a:off x="351" y="2490"/>
                  <a:ext cx="256" cy="529"/>
                </a:xfrm>
                <a:custGeom>
                  <a:avLst/>
                  <a:gdLst>
                    <a:gd name="T0" fmla="*/ 255 w 256"/>
                    <a:gd name="T1" fmla="*/ 55 h 529"/>
                    <a:gd name="T2" fmla="*/ 255 w 256"/>
                    <a:gd name="T3" fmla="*/ 528 h 529"/>
                    <a:gd name="T4" fmla="*/ 0 w 256"/>
                    <a:gd name="T5" fmla="*/ 473 h 529"/>
                    <a:gd name="T6" fmla="*/ 0 w 256"/>
                    <a:gd name="T7" fmla="*/ 0 h 529"/>
                    <a:gd name="T8" fmla="*/ 255 w 256"/>
                    <a:gd name="T9" fmla="*/ 55 h 5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6"/>
                    <a:gd name="T16" fmla="*/ 0 h 529"/>
                    <a:gd name="T17" fmla="*/ 256 w 256"/>
                    <a:gd name="T18" fmla="*/ 529 h 5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6" h="529">
                      <a:moveTo>
                        <a:pt x="255" y="55"/>
                      </a:moveTo>
                      <a:lnTo>
                        <a:pt x="255" y="528"/>
                      </a:lnTo>
                      <a:lnTo>
                        <a:pt x="0" y="473"/>
                      </a:lnTo>
                      <a:lnTo>
                        <a:pt x="0" y="0"/>
                      </a:lnTo>
                      <a:lnTo>
                        <a:pt x="255" y="55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877" name="Freeform 36"/>
                <p:cNvSpPr>
                  <a:spLocks/>
                </p:cNvSpPr>
                <p:nvPr/>
              </p:nvSpPr>
              <p:spPr bwMode="auto">
                <a:xfrm>
                  <a:off x="606" y="2727"/>
                  <a:ext cx="127" cy="294"/>
                </a:xfrm>
                <a:custGeom>
                  <a:avLst/>
                  <a:gdLst>
                    <a:gd name="T0" fmla="*/ 126 w 127"/>
                    <a:gd name="T1" fmla="*/ 0 h 294"/>
                    <a:gd name="T2" fmla="*/ 120 w 127"/>
                    <a:gd name="T3" fmla="*/ 10 h 294"/>
                    <a:gd name="T4" fmla="*/ 109 w 127"/>
                    <a:gd name="T5" fmla="*/ 17 h 294"/>
                    <a:gd name="T6" fmla="*/ 94 w 127"/>
                    <a:gd name="T7" fmla="*/ 25 h 294"/>
                    <a:gd name="T8" fmla="*/ 76 w 127"/>
                    <a:gd name="T9" fmla="*/ 31 h 294"/>
                    <a:gd name="T10" fmla="*/ 55 w 127"/>
                    <a:gd name="T11" fmla="*/ 37 h 294"/>
                    <a:gd name="T12" fmla="*/ 36 w 127"/>
                    <a:gd name="T13" fmla="*/ 40 h 294"/>
                    <a:gd name="T14" fmla="*/ 17 w 127"/>
                    <a:gd name="T15" fmla="*/ 42 h 294"/>
                    <a:gd name="T16" fmla="*/ 0 w 127"/>
                    <a:gd name="T17" fmla="*/ 42 h 294"/>
                    <a:gd name="T18" fmla="*/ 0 w 127"/>
                    <a:gd name="T19" fmla="*/ 291 h 294"/>
                    <a:gd name="T20" fmla="*/ 17 w 127"/>
                    <a:gd name="T21" fmla="*/ 293 h 294"/>
                    <a:gd name="T22" fmla="*/ 36 w 127"/>
                    <a:gd name="T23" fmla="*/ 291 h 294"/>
                    <a:gd name="T24" fmla="*/ 55 w 127"/>
                    <a:gd name="T25" fmla="*/ 287 h 294"/>
                    <a:gd name="T26" fmla="*/ 76 w 127"/>
                    <a:gd name="T27" fmla="*/ 281 h 294"/>
                    <a:gd name="T28" fmla="*/ 94 w 127"/>
                    <a:gd name="T29" fmla="*/ 274 h 294"/>
                    <a:gd name="T30" fmla="*/ 109 w 127"/>
                    <a:gd name="T31" fmla="*/ 266 h 294"/>
                    <a:gd name="T32" fmla="*/ 120 w 127"/>
                    <a:gd name="T33" fmla="*/ 258 h 294"/>
                    <a:gd name="T34" fmla="*/ 126 w 127"/>
                    <a:gd name="T35" fmla="*/ 251 h 294"/>
                    <a:gd name="T36" fmla="*/ 126 w 127"/>
                    <a:gd name="T37" fmla="*/ 0 h 29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27"/>
                    <a:gd name="T58" fmla="*/ 0 h 294"/>
                    <a:gd name="T59" fmla="*/ 127 w 127"/>
                    <a:gd name="T60" fmla="*/ 294 h 29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27" h="294">
                      <a:moveTo>
                        <a:pt x="126" y="0"/>
                      </a:moveTo>
                      <a:lnTo>
                        <a:pt x="120" y="10"/>
                      </a:lnTo>
                      <a:lnTo>
                        <a:pt x="109" y="17"/>
                      </a:lnTo>
                      <a:lnTo>
                        <a:pt x="94" y="25"/>
                      </a:lnTo>
                      <a:lnTo>
                        <a:pt x="76" y="31"/>
                      </a:lnTo>
                      <a:lnTo>
                        <a:pt x="55" y="37"/>
                      </a:lnTo>
                      <a:lnTo>
                        <a:pt x="36" y="40"/>
                      </a:lnTo>
                      <a:lnTo>
                        <a:pt x="17" y="42"/>
                      </a:lnTo>
                      <a:lnTo>
                        <a:pt x="0" y="42"/>
                      </a:lnTo>
                      <a:lnTo>
                        <a:pt x="0" y="291"/>
                      </a:lnTo>
                      <a:lnTo>
                        <a:pt x="17" y="293"/>
                      </a:lnTo>
                      <a:lnTo>
                        <a:pt x="36" y="291"/>
                      </a:lnTo>
                      <a:lnTo>
                        <a:pt x="55" y="287"/>
                      </a:lnTo>
                      <a:lnTo>
                        <a:pt x="76" y="281"/>
                      </a:lnTo>
                      <a:lnTo>
                        <a:pt x="94" y="274"/>
                      </a:lnTo>
                      <a:lnTo>
                        <a:pt x="109" y="266"/>
                      </a:lnTo>
                      <a:lnTo>
                        <a:pt x="120" y="258"/>
                      </a:lnTo>
                      <a:lnTo>
                        <a:pt x="126" y="251"/>
                      </a:lnTo>
                      <a:lnTo>
                        <a:pt x="126" y="0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878" name="Freeform 37"/>
                <p:cNvSpPr>
                  <a:spLocks/>
                </p:cNvSpPr>
                <p:nvPr/>
              </p:nvSpPr>
              <p:spPr bwMode="auto">
                <a:xfrm>
                  <a:off x="732" y="2953"/>
                  <a:ext cx="17" cy="26"/>
                </a:xfrm>
                <a:custGeom>
                  <a:avLst/>
                  <a:gdLst>
                    <a:gd name="T0" fmla="*/ 16 w 17"/>
                    <a:gd name="T1" fmla="*/ 19 h 26"/>
                    <a:gd name="T2" fmla="*/ 16 w 17"/>
                    <a:gd name="T3" fmla="*/ 15 h 26"/>
                    <a:gd name="T4" fmla="*/ 16 w 17"/>
                    <a:gd name="T5" fmla="*/ 11 h 26"/>
                    <a:gd name="T6" fmla="*/ 16 w 17"/>
                    <a:gd name="T7" fmla="*/ 8 h 26"/>
                    <a:gd name="T8" fmla="*/ 14 w 17"/>
                    <a:gd name="T9" fmla="*/ 6 h 26"/>
                    <a:gd name="T10" fmla="*/ 14 w 17"/>
                    <a:gd name="T11" fmla="*/ 4 h 26"/>
                    <a:gd name="T12" fmla="*/ 12 w 17"/>
                    <a:gd name="T13" fmla="*/ 2 h 26"/>
                    <a:gd name="T14" fmla="*/ 10 w 17"/>
                    <a:gd name="T15" fmla="*/ 0 h 26"/>
                    <a:gd name="T16" fmla="*/ 8 w 17"/>
                    <a:gd name="T17" fmla="*/ 0 h 26"/>
                    <a:gd name="T18" fmla="*/ 6 w 17"/>
                    <a:gd name="T19" fmla="*/ 0 h 26"/>
                    <a:gd name="T20" fmla="*/ 4 w 17"/>
                    <a:gd name="T21" fmla="*/ 2 h 26"/>
                    <a:gd name="T22" fmla="*/ 2 w 17"/>
                    <a:gd name="T23" fmla="*/ 2 h 26"/>
                    <a:gd name="T24" fmla="*/ 0 w 17"/>
                    <a:gd name="T25" fmla="*/ 2 h 26"/>
                    <a:gd name="T26" fmla="*/ 0 w 17"/>
                    <a:gd name="T27" fmla="*/ 25 h 26"/>
                    <a:gd name="T28" fmla="*/ 16 w 17"/>
                    <a:gd name="T29" fmla="*/ 19 h 2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26"/>
                    <a:gd name="T47" fmla="*/ 17 w 17"/>
                    <a:gd name="T48" fmla="*/ 26 h 2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26">
                      <a:moveTo>
                        <a:pt x="16" y="19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lnTo>
                        <a:pt x="16" y="8"/>
                      </a:lnTo>
                      <a:lnTo>
                        <a:pt x="14" y="6"/>
                      </a:lnTo>
                      <a:lnTo>
                        <a:pt x="14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25"/>
                      </a:lnTo>
                      <a:lnTo>
                        <a:pt x="16" y="19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879" name="Freeform 38"/>
                <p:cNvSpPr>
                  <a:spLocks/>
                </p:cNvSpPr>
                <p:nvPr/>
              </p:nvSpPr>
              <p:spPr bwMode="auto">
                <a:xfrm>
                  <a:off x="336" y="2940"/>
                  <a:ext cx="271" cy="85"/>
                </a:xfrm>
                <a:custGeom>
                  <a:avLst/>
                  <a:gdLst>
                    <a:gd name="T0" fmla="*/ 254 w 271"/>
                    <a:gd name="T1" fmla="*/ 84 h 85"/>
                    <a:gd name="T2" fmla="*/ 254 w 271"/>
                    <a:gd name="T3" fmla="*/ 78 h 85"/>
                    <a:gd name="T4" fmla="*/ 254 w 271"/>
                    <a:gd name="T5" fmla="*/ 72 h 85"/>
                    <a:gd name="T6" fmla="*/ 256 w 271"/>
                    <a:gd name="T7" fmla="*/ 68 h 85"/>
                    <a:gd name="T8" fmla="*/ 256 w 271"/>
                    <a:gd name="T9" fmla="*/ 65 h 85"/>
                    <a:gd name="T10" fmla="*/ 258 w 271"/>
                    <a:gd name="T11" fmla="*/ 63 h 85"/>
                    <a:gd name="T12" fmla="*/ 262 w 271"/>
                    <a:gd name="T13" fmla="*/ 61 h 85"/>
                    <a:gd name="T14" fmla="*/ 266 w 271"/>
                    <a:gd name="T15" fmla="*/ 59 h 85"/>
                    <a:gd name="T16" fmla="*/ 270 w 271"/>
                    <a:gd name="T17" fmla="*/ 57 h 85"/>
                    <a:gd name="T18" fmla="*/ 15 w 271"/>
                    <a:gd name="T19" fmla="*/ 0 h 85"/>
                    <a:gd name="T20" fmla="*/ 11 w 271"/>
                    <a:gd name="T21" fmla="*/ 1 h 85"/>
                    <a:gd name="T22" fmla="*/ 7 w 271"/>
                    <a:gd name="T23" fmla="*/ 3 h 85"/>
                    <a:gd name="T24" fmla="*/ 4 w 271"/>
                    <a:gd name="T25" fmla="*/ 5 h 85"/>
                    <a:gd name="T26" fmla="*/ 2 w 271"/>
                    <a:gd name="T27" fmla="*/ 9 h 85"/>
                    <a:gd name="T28" fmla="*/ 2 w 271"/>
                    <a:gd name="T29" fmla="*/ 11 h 85"/>
                    <a:gd name="T30" fmla="*/ 0 w 271"/>
                    <a:gd name="T31" fmla="*/ 15 h 85"/>
                    <a:gd name="T32" fmla="*/ 0 w 271"/>
                    <a:gd name="T33" fmla="*/ 21 h 85"/>
                    <a:gd name="T34" fmla="*/ 0 w 271"/>
                    <a:gd name="T35" fmla="*/ 26 h 85"/>
                    <a:gd name="T36" fmla="*/ 254 w 271"/>
                    <a:gd name="T37" fmla="*/ 84 h 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71"/>
                    <a:gd name="T58" fmla="*/ 0 h 85"/>
                    <a:gd name="T59" fmla="*/ 271 w 271"/>
                    <a:gd name="T60" fmla="*/ 85 h 8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71" h="85">
                      <a:moveTo>
                        <a:pt x="254" y="84"/>
                      </a:moveTo>
                      <a:lnTo>
                        <a:pt x="254" y="78"/>
                      </a:lnTo>
                      <a:lnTo>
                        <a:pt x="254" y="72"/>
                      </a:lnTo>
                      <a:lnTo>
                        <a:pt x="256" y="68"/>
                      </a:lnTo>
                      <a:lnTo>
                        <a:pt x="256" y="65"/>
                      </a:lnTo>
                      <a:lnTo>
                        <a:pt x="258" y="63"/>
                      </a:lnTo>
                      <a:lnTo>
                        <a:pt x="262" y="61"/>
                      </a:lnTo>
                      <a:lnTo>
                        <a:pt x="266" y="59"/>
                      </a:lnTo>
                      <a:lnTo>
                        <a:pt x="270" y="57"/>
                      </a:lnTo>
                      <a:lnTo>
                        <a:pt x="15" y="0"/>
                      </a:lnTo>
                      <a:lnTo>
                        <a:pt x="11" y="1"/>
                      </a:lnTo>
                      <a:lnTo>
                        <a:pt x="7" y="3"/>
                      </a:lnTo>
                      <a:lnTo>
                        <a:pt x="4" y="5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0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254" y="84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880" name="Freeform 39"/>
                <p:cNvSpPr>
                  <a:spLocks/>
                </p:cNvSpPr>
                <p:nvPr/>
              </p:nvSpPr>
              <p:spPr bwMode="auto">
                <a:xfrm>
                  <a:off x="590" y="2997"/>
                  <a:ext cx="17" cy="28"/>
                </a:xfrm>
                <a:custGeom>
                  <a:avLst/>
                  <a:gdLst>
                    <a:gd name="T0" fmla="*/ 0 w 17"/>
                    <a:gd name="T1" fmla="*/ 27 h 28"/>
                    <a:gd name="T2" fmla="*/ 0 w 17"/>
                    <a:gd name="T3" fmla="*/ 21 h 28"/>
                    <a:gd name="T4" fmla="*/ 0 w 17"/>
                    <a:gd name="T5" fmla="*/ 15 h 28"/>
                    <a:gd name="T6" fmla="*/ 2 w 17"/>
                    <a:gd name="T7" fmla="*/ 11 h 28"/>
                    <a:gd name="T8" fmla="*/ 2 w 17"/>
                    <a:gd name="T9" fmla="*/ 8 h 28"/>
                    <a:gd name="T10" fmla="*/ 4 w 17"/>
                    <a:gd name="T11" fmla="*/ 6 h 28"/>
                    <a:gd name="T12" fmla="*/ 8 w 17"/>
                    <a:gd name="T13" fmla="*/ 4 h 28"/>
                    <a:gd name="T14" fmla="*/ 12 w 17"/>
                    <a:gd name="T15" fmla="*/ 2 h 28"/>
                    <a:gd name="T16" fmla="*/ 16 w 17"/>
                    <a:gd name="T17" fmla="*/ 0 h 28"/>
                    <a:gd name="T18" fmla="*/ 16 w 17"/>
                    <a:gd name="T19" fmla="*/ 21 h 28"/>
                    <a:gd name="T20" fmla="*/ 0 w 17"/>
                    <a:gd name="T21" fmla="*/ 27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"/>
                    <a:gd name="T34" fmla="*/ 0 h 28"/>
                    <a:gd name="T35" fmla="*/ 17 w 17"/>
                    <a:gd name="T36" fmla="*/ 28 h 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" h="28">
                      <a:moveTo>
                        <a:pt x="0" y="27"/>
                      </a:moveTo>
                      <a:lnTo>
                        <a:pt x="0" y="21"/>
                      </a:lnTo>
                      <a:lnTo>
                        <a:pt x="0" y="15"/>
                      </a:lnTo>
                      <a:lnTo>
                        <a:pt x="2" y="11"/>
                      </a:lnTo>
                      <a:lnTo>
                        <a:pt x="2" y="8"/>
                      </a:lnTo>
                      <a:lnTo>
                        <a:pt x="4" y="6"/>
                      </a:lnTo>
                      <a:lnTo>
                        <a:pt x="8" y="4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21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860" name="Freeform 40"/>
              <p:cNvSpPr>
                <a:spLocks/>
              </p:cNvSpPr>
              <p:nvPr/>
            </p:nvSpPr>
            <p:spPr bwMode="auto">
              <a:xfrm>
                <a:off x="724" y="2949"/>
                <a:ext cx="19" cy="17"/>
              </a:xfrm>
              <a:custGeom>
                <a:avLst/>
                <a:gdLst>
                  <a:gd name="T0" fmla="*/ 18 w 19"/>
                  <a:gd name="T1" fmla="*/ 4 h 17"/>
                  <a:gd name="T2" fmla="*/ 0 w 19"/>
                  <a:gd name="T3" fmla="*/ 0 h 17"/>
                  <a:gd name="T4" fmla="*/ 0 w 19"/>
                  <a:gd name="T5" fmla="*/ 16 h 17"/>
                  <a:gd name="T6" fmla="*/ 16 w 19"/>
                  <a:gd name="T7" fmla="*/ 16 h 17"/>
                  <a:gd name="T8" fmla="*/ 18 w 19"/>
                  <a:gd name="T9" fmla="*/ 4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7"/>
                  <a:gd name="T17" fmla="*/ 19 w 1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7">
                    <a:moveTo>
                      <a:pt x="18" y="4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8" y="4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61" name="Freeform 41"/>
              <p:cNvSpPr>
                <a:spLocks/>
              </p:cNvSpPr>
              <p:nvPr/>
            </p:nvSpPr>
            <p:spPr bwMode="auto">
              <a:xfrm>
                <a:off x="724" y="2949"/>
                <a:ext cx="19" cy="17"/>
              </a:xfrm>
              <a:custGeom>
                <a:avLst/>
                <a:gdLst>
                  <a:gd name="T0" fmla="*/ 18 w 19"/>
                  <a:gd name="T1" fmla="*/ 4 h 17"/>
                  <a:gd name="T2" fmla="*/ 0 w 19"/>
                  <a:gd name="T3" fmla="*/ 0 h 17"/>
                  <a:gd name="T4" fmla="*/ 0 w 19"/>
                  <a:gd name="T5" fmla="*/ 16 h 17"/>
                  <a:gd name="T6" fmla="*/ 16 w 19"/>
                  <a:gd name="T7" fmla="*/ 16 h 17"/>
                  <a:gd name="T8" fmla="*/ 18 w 19"/>
                  <a:gd name="T9" fmla="*/ 4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7"/>
                  <a:gd name="T17" fmla="*/ 19 w 1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7">
                    <a:moveTo>
                      <a:pt x="18" y="4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8" y="4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62" name="Freeform 42"/>
              <p:cNvSpPr>
                <a:spLocks/>
              </p:cNvSpPr>
              <p:nvPr/>
            </p:nvSpPr>
            <p:spPr bwMode="auto">
              <a:xfrm>
                <a:off x="606" y="2505"/>
                <a:ext cx="127" cy="265"/>
              </a:xfrm>
              <a:custGeom>
                <a:avLst/>
                <a:gdLst>
                  <a:gd name="T0" fmla="*/ 126 w 127"/>
                  <a:gd name="T1" fmla="*/ 222 h 265"/>
                  <a:gd name="T2" fmla="*/ 126 w 127"/>
                  <a:gd name="T3" fmla="*/ 0 h 265"/>
                  <a:gd name="T4" fmla="*/ 0 w 127"/>
                  <a:gd name="T5" fmla="*/ 40 h 265"/>
                  <a:gd name="T6" fmla="*/ 0 w 127"/>
                  <a:gd name="T7" fmla="*/ 264 h 265"/>
                  <a:gd name="T8" fmla="*/ 126 w 127"/>
                  <a:gd name="T9" fmla="*/ 22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265"/>
                  <a:gd name="T17" fmla="*/ 127 w 127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265">
                    <a:moveTo>
                      <a:pt x="126" y="222"/>
                    </a:moveTo>
                    <a:lnTo>
                      <a:pt x="126" y="0"/>
                    </a:lnTo>
                    <a:lnTo>
                      <a:pt x="0" y="40"/>
                    </a:lnTo>
                    <a:lnTo>
                      <a:pt x="0" y="264"/>
                    </a:lnTo>
                    <a:lnTo>
                      <a:pt x="126" y="222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63" name="Freeform 43"/>
              <p:cNvSpPr>
                <a:spLocks/>
              </p:cNvSpPr>
              <p:nvPr/>
            </p:nvSpPr>
            <p:spPr bwMode="auto">
              <a:xfrm>
                <a:off x="351" y="2448"/>
                <a:ext cx="382" cy="98"/>
              </a:xfrm>
              <a:custGeom>
                <a:avLst/>
                <a:gdLst>
                  <a:gd name="T0" fmla="*/ 381 w 382"/>
                  <a:gd name="T1" fmla="*/ 57 h 98"/>
                  <a:gd name="T2" fmla="*/ 127 w 382"/>
                  <a:gd name="T3" fmla="*/ 0 h 98"/>
                  <a:gd name="T4" fmla="*/ 0 w 382"/>
                  <a:gd name="T5" fmla="*/ 42 h 98"/>
                  <a:gd name="T6" fmla="*/ 255 w 382"/>
                  <a:gd name="T7" fmla="*/ 97 h 98"/>
                  <a:gd name="T8" fmla="*/ 381 w 382"/>
                  <a:gd name="T9" fmla="*/ 57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2"/>
                  <a:gd name="T16" fmla="*/ 0 h 98"/>
                  <a:gd name="T17" fmla="*/ 382 w 382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2" h="98">
                    <a:moveTo>
                      <a:pt x="381" y="57"/>
                    </a:moveTo>
                    <a:lnTo>
                      <a:pt x="127" y="0"/>
                    </a:lnTo>
                    <a:lnTo>
                      <a:pt x="0" y="42"/>
                    </a:lnTo>
                    <a:lnTo>
                      <a:pt x="255" y="97"/>
                    </a:lnTo>
                    <a:lnTo>
                      <a:pt x="381" y="57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64" name="Freeform 44"/>
              <p:cNvSpPr>
                <a:spLocks/>
              </p:cNvSpPr>
              <p:nvPr/>
            </p:nvSpPr>
            <p:spPr bwMode="auto">
              <a:xfrm>
                <a:off x="351" y="2490"/>
                <a:ext cx="256" cy="529"/>
              </a:xfrm>
              <a:custGeom>
                <a:avLst/>
                <a:gdLst>
                  <a:gd name="T0" fmla="*/ 255 w 256"/>
                  <a:gd name="T1" fmla="*/ 55 h 529"/>
                  <a:gd name="T2" fmla="*/ 255 w 256"/>
                  <a:gd name="T3" fmla="*/ 528 h 529"/>
                  <a:gd name="T4" fmla="*/ 0 w 256"/>
                  <a:gd name="T5" fmla="*/ 473 h 529"/>
                  <a:gd name="T6" fmla="*/ 0 w 256"/>
                  <a:gd name="T7" fmla="*/ 0 h 529"/>
                  <a:gd name="T8" fmla="*/ 255 w 256"/>
                  <a:gd name="T9" fmla="*/ 55 h 5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6"/>
                  <a:gd name="T16" fmla="*/ 0 h 529"/>
                  <a:gd name="T17" fmla="*/ 256 w 256"/>
                  <a:gd name="T18" fmla="*/ 529 h 5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6" h="529">
                    <a:moveTo>
                      <a:pt x="255" y="55"/>
                    </a:moveTo>
                    <a:lnTo>
                      <a:pt x="255" y="528"/>
                    </a:lnTo>
                    <a:lnTo>
                      <a:pt x="0" y="473"/>
                    </a:lnTo>
                    <a:lnTo>
                      <a:pt x="0" y="0"/>
                    </a:lnTo>
                    <a:lnTo>
                      <a:pt x="255" y="55"/>
                    </a:lnTo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BC2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65" name="Freeform 45"/>
              <p:cNvSpPr>
                <a:spLocks/>
              </p:cNvSpPr>
              <p:nvPr/>
            </p:nvSpPr>
            <p:spPr bwMode="auto">
              <a:xfrm>
                <a:off x="629" y="2555"/>
                <a:ext cx="79" cy="56"/>
              </a:xfrm>
              <a:custGeom>
                <a:avLst/>
                <a:gdLst>
                  <a:gd name="T0" fmla="*/ 78 w 79"/>
                  <a:gd name="T1" fmla="*/ 31 h 56"/>
                  <a:gd name="T2" fmla="*/ 78 w 79"/>
                  <a:gd name="T3" fmla="*/ 0 h 56"/>
                  <a:gd name="T4" fmla="*/ 0 w 79"/>
                  <a:gd name="T5" fmla="*/ 27 h 56"/>
                  <a:gd name="T6" fmla="*/ 0 w 79"/>
                  <a:gd name="T7" fmla="*/ 55 h 56"/>
                  <a:gd name="T8" fmla="*/ 78 w 79"/>
                  <a:gd name="T9" fmla="*/ 31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56"/>
                  <a:gd name="T17" fmla="*/ 79 w 7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56">
                    <a:moveTo>
                      <a:pt x="78" y="31"/>
                    </a:moveTo>
                    <a:lnTo>
                      <a:pt x="78" y="0"/>
                    </a:lnTo>
                    <a:lnTo>
                      <a:pt x="0" y="27"/>
                    </a:lnTo>
                    <a:lnTo>
                      <a:pt x="0" y="55"/>
                    </a:lnTo>
                    <a:lnTo>
                      <a:pt x="78" y="31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66" name="Freeform 46"/>
              <p:cNvSpPr>
                <a:spLocks/>
              </p:cNvSpPr>
              <p:nvPr/>
            </p:nvSpPr>
            <p:spPr bwMode="auto">
              <a:xfrm>
                <a:off x="629" y="2614"/>
                <a:ext cx="79" cy="55"/>
              </a:xfrm>
              <a:custGeom>
                <a:avLst/>
                <a:gdLst>
                  <a:gd name="T0" fmla="*/ 78 w 79"/>
                  <a:gd name="T1" fmla="*/ 29 h 55"/>
                  <a:gd name="T2" fmla="*/ 78 w 79"/>
                  <a:gd name="T3" fmla="*/ 0 h 55"/>
                  <a:gd name="T4" fmla="*/ 0 w 79"/>
                  <a:gd name="T5" fmla="*/ 25 h 55"/>
                  <a:gd name="T6" fmla="*/ 0 w 79"/>
                  <a:gd name="T7" fmla="*/ 54 h 55"/>
                  <a:gd name="T8" fmla="*/ 78 w 79"/>
                  <a:gd name="T9" fmla="*/ 29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55"/>
                  <a:gd name="T17" fmla="*/ 79 w 7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55">
                    <a:moveTo>
                      <a:pt x="78" y="29"/>
                    </a:moveTo>
                    <a:lnTo>
                      <a:pt x="78" y="0"/>
                    </a:lnTo>
                    <a:lnTo>
                      <a:pt x="0" y="25"/>
                    </a:lnTo>
                    <a:lnTo>
                      <a:pt x="0" y="54"/>
                    </a:lnTo>
                    <a:lnTo>
                      <a:pt x="78" y="29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67" name="Freeform 47"/>
              <p:cNvSpPr>
                <a:spLocks/>
              </p:cNvSpPr>
              <p:nvPr/>
            </p:nvSpPr>
            <p:spPr bwMode="auto">
              <a:xfrm>
                <a:off x="606" y="2727"/>
                <a:ext cx="127" cy="294"/>
              </a:xfrm>
              <a:custGeom>
                <a:avLst/>
                <a:gdLst>
                  <a:gd name="T0" fmla="*/ 126 w 127"/>
                  <a:gd name="T1" fmla="*/ 0 h 294"/>
                  <a:gd name="T2" fmla="*/ 120 w 127"/>
                  <a:gd name="T3" fmla="*/ 10 h 294"/>
                  <a:gd name="T4" fmla="*/ 109 w 127"/>
                  <a:gd name="T5" fmla="*/ 17 h 294"/>
                  <a:gd name="T6" fmla="*/ 94 w 127"/>
                  <a:gd name="T7" fmla="*/ 25 h 294"/>
                  <a:gd name="T8" fmla="*/ 76 w 127"/>
                  <a:gd name="T9" fmla="*/ 31 h 294"/>
                  <a:gd name="T10" fmla="*/ 55 w 127"/>
                  <a:gd name="T11" fmla="*/ 37 h 294"/>
                  <a:gd name="T12" fmla="*/ 36 w 127"/>
                  <a:gd name="T13" fmla="*/ 40 h 294"/>
                  <a:gd name="T14" fmla="*/ 17 w 127"/>
                  <a:gd name="T15" fmla="*/ 42 h 294"/>
                  <a:gd name="T16" fmla="*/ 0 w 127"/>
                  <a:gd name="T17" fmla="*/ 42 h 294"/>
                  <a:gd name="T18" fmla="*/ 0 w 127"/>
                  <a:gd name="T19" fmla="*/ 291 h 294"/>
                  <a:gd name="T20" fmla="*/ 17 w 127"/>
                  <a:gd name="T21" fmla="*/ 293 h 294"/>
                  <a:gd name="T22" fmla="*/ 36 w 127"/>
                  <a:gd name="T23" fmla="*/ 291 h 294"/>
                  <a:gd name="T24" fmla="*/ 55 w 127"/>
                  <a:gd name="T25" fmla="*/ 287 h 294"/>
                  <a:gd name="T26" fmla="*/ 76 w 127"/>
                  <a:gd name="T27" fmla="*/ 281 h 294"/>
                  <a:gd name="T28" fmla="*/ 94 w 127"/>
                  <a:gd name="T29" fmla="*/ 274 h 294"/>
                  <a:gd name="T30" fmla="*/ 109 w 127"/>
                  <a:gd name="T31" fmla="*/ 266 h 294"/>
                  <a:gd name="T32" fmla="*/ 120 w 127"/>
                  <a:gd name="T33" fmla="*/ 258 h 294"/>
                  <a:gd name="T34" fmla="*/ 126 w 127"/>
                  <a:gd name="T35" fmla="*/ 251 h 294"/>
                  <a:gd name="T36" fmla="*/ 126 w 127"/>
                  <a:gd name="T37" fmla="*/ 0 h 2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7"/>
                  <a:gd name="T58" fmla="*/ 0 h 294"/>
                  <a:gd name="T59" fmla="*/ 127 w 127"/>
                  <a:gd name="T60" fmla="*/ 294 h 2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7" h="294">
                    <a:moveTo>
                      <a:pt x="126" y="0"/>
                    </a:moveTo>
                    <a:lnTo>
                      <a:pt x="120" y="10"/>
                    </a:lnTo>
                    <a:lnTo>
                      <a:pt x="109" y="17"/>
                    </a:lnTo>
                    <a:lnTo>
                      <a:pt x="94" y="25"/>
                    </a:lnTo>
                    <a:lnTo>
                      <a:pt x="76" y="31"/>
                    </a:lnTo>
                    <a:lnTo>
                      <a:pt x="55" y="37"/>
                    </a:lnTo>
                    <a:lnTo>
                      <a:pt x="36" y="40"/>
                    </a:lnTo>
                    <a:lnTo>
                      <a:pt x="17" y="42"/>
                    </a:lnTo>
                    <a:lnTo>
                      <a:pt x="0" y="42"/>
                    </a:lnTo>
                    <a:lnTo>
                      <a:pt x="0" y="291"/>
                    </a:lnTo>
                    <a:lnTo>
                      <a:pt x="17" y="293"/>
                    </a:lnTo>
                    <a:lnTo>
                      <a:pt x="36" y="291"/>
                    </a:lnTo>
                    <a:lnTo>
                      <a:pt x="55" y="287"/>
                    </a:lnTo>
                    <a:lnTo>
                      <a:pt x="76" y="281"/>
                    </a:lnTo>
                    <a:lnTo>
                      <a:pt x="94" y="274"/>
                    </a:lnTo>
                    <a:lnTo>
                      <a:pt x="109" y="266"/>
                    </a:lnTo>
                    <a:lnTo>
                      <a:pt x="120" y="258"/>
                    </a:lnTo>
                    <a:lnTo>
                      <a:pt x="126" y="251"/>
                    </a:lnTo>
                    <a:lnTo>
                      <a:pt x="126" y="0"/>
                    </a:lnTo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BC29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68" name="Freeform 48"/>
              <p:cNvSpPr>
                <a:spLocks/>
              </p:cNvSpPr>
              <p:nvPr/>
            </p:nvSpPr>
            <p:spPr bwMode="auto">
              <a:xfrm>
                <a:off x="606" y="2727"/>
                <a:ext cx="127" cy="43"/>
              </a:xfrm>
              <a:custGeom>
                <a:avLst/>
                <a:gdLst>
                  <a:gd name="T0" fmla="*/ 0 w 127"/>
                  <a:gd name="T1" fmla="*/ 42 h 43"/>
                  <a:gd name="T2" fmla="*/ 17 w 127"/>
                  <a:gd name="T3" fmla="*/ 42 h 43"/>
                  <a:gd name="T4" fmla="*/ 36 w 127"/>
                  <a:gd name="T5" fmla="*/ 40 h 43"/>
                  <a:gd name="T6" fmla="*/ 55 w 127"/>
                  <a:gd name="T7" fmla="*/ 37 h 43"/>
                  <a:gd name="T8" fmla="*/ 76 w 127"/>
                  <a:gd name="T9" fmla="*/ 31 h 43"/>
                  <a:gd name="T10" fmla="*/ 94 w 127"/>
                  <a:gd name="T11" fmla="*/ 25 h 43"/>
                  <a:gd name="T12" fmla="*/ 109 w 127"/>
                  <a:gd name="T13" fmla="*/ 17 h 43"/>
                  <a:gd name="T14" fmla="*/ 120 w 127"/>
                  <a:gd name="T15" fmla="*/ 10 h 43"/>
                  <a:gd name="T16" fmla="*/ 126 w 127"/>
                  <a:gd name="T17" fmla="*/ 0 h 43"/>
                  <a:gd name="T18" fmla="*/ 0 w 127"/>
                  <a:gd name="T19" fmla="*/ 42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7"/>
                  <a:gd name="T31" fmla="*/ 0 h 43"/>
                  <a:gd name="T32" fmla="*/ 127 w 127"/>
                  <a:gd name="T33" fmla="*/ 43 h 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7" h="43">
                    <a:moveTo>
                      <a:pt x="0" y="42"/>
                    </a:moveTo>
                    <a:lnTo>
                      <a:pt x="17" y="42"/>
                    </a:lnTo>
                    <a:lnTo>
                      <a:pt x="36" y="40"/>
                    </a:lnTo>
                    <a:lnTo>
                      <a:pt x="55" y="37"/>
                    </a:lnTo>
                    <a:lnTo>
                      <a:pt x="76" y="31"/>
                    </a:lnTo>
                    <a:lnTo>
                      <a:pt x="94" y="25"/>
                    </a:lnTo>
                    <a:lnTo>
                      <a:pt x="109" y="17"/>
                    </a:lnTo>
                    <a:lnTo>
                      <a:pt x="120" y="10"/>
                    </a:lnTo>
                    <a:lnTo>
                      <a:pt x="126" y="0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69" name="Freeform 49"/>
              <p:cNvSpPr>
                <a:spLocks/>
              </p:cNvSpPr>
              <p:nvPr/>
            </p:nvSpPr>
            <p:spPr bwMode="auto">
              <a:xfrm>
                <a:off x="592" y="2501"/>
                <a:ext cx="141" cy="45"/>
              </a:xfrm>
              <a:custGeom>
                <a:avLst/>
                <a:gdLst>
                  <a:gd name="T0" fmla="*/ 140 w 141"/>
                  <a:gd name="T1" fmla="*/ 4 h 45"/>
                  <a:gd name="T2" fmla="*/ 129 w 141"/>
                  <a:gd name="T3" fmla="*/ 0 h 45"/>
                  <a:gd name="T4" fmla="*/ 0 w 141"/>
                  <a:gd name="T5" fmla="*/ 43 h 45"/>
                  <a:gd name="T6" fmla="*/ 14 w 141"/>
                  <a:gd name="T7" fmla="*/ 44 h 45"/>
                  <a:gd name="T8" fmla="*/ 140 w 141"/>
                  <a:gd name="T9" fmla="*/ 4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1"/>
                  <a:gd name="T16" fmla="*/ 0 h 45"/>
                  <a:gd name="T17" fmla="*/ 141 w 141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1" h="45">
                    <a:moveTo>
                      <a:pt x="140" y="4"/>
                    </a:moveTo>
                    <a:lnTo>
                      <a:pt x="129" y="0"/>
                    </a:lnTo>
                    <a:lnTo>
                      <a:pt x="0" y="43"/>
                    </a:lnTo>
                    <a:lnTo>
                      <a:pt x="14" y="44"/>
                    </a:lnTo>
                    <a:lnTo>
                      <a:pt x="140" y="4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70" name="Freeform 50"/>
              <p:cNvSpPr>
                <a:spLocks/>
              </p:cNvSpPr>
              <p:nvPr/>
            </p:nvSpPr>
            <p:spPr bwMode="auto">
              <a:xfrm>
                <a:off x="592" y="2544"/>
                <a:ext cx="17" cy="475"/>
              </a:xfrm>
              <a:custGeom>
                <a:avLst/>
                <a:gdLst>
                  <a:gd name="T0" fmla="*/ 16 w 17"/>
                  <a:gd name="T1" fmla="*/ 1 h 475"/>
                  <a:gd name="T2" fmla="*/ 16 w 17"/>
                  <a:gd name="T3" fmla="*/ 474 h 475"/>
                  <a:gd name="T4" fmla="*/ 0 w 17"/>
                  <a:gd name="T5" fmla="*/ 472 h 475"/>
                  <a:gd name="T6" fmla="*/ 0 w 17"/>
                  <a:gd name="T7" fmla="*/ 0 h 475"/>
                  <a:gd name="T8" fmla="*/ 16 w 17"/>
                  <a:gd name="T9" fmla="*/ 1 h 4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75"/>
                  <a:gd name="T17" fmla="*/ 17 w 17"/>
                  <a:gd name="T18" fmla="*/ 475 h 4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75">
                    <a:moveTo>
                      <a:pt x="16" y="1"/>
                    </a:moveTo>
                    <a:lnTo>
                      <a:pt x="16" y="474"/>
                    </a:lnTo>
                    <a:lnTo>
                      <a:pt x="0" y="472"/>
                    </a:lnTo>
                    <a:lnTo>
                      <a:pt x="0" y="0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71" name="Freeform 51"/>
              <p:cNvSpPr>
                <a:spLocks/>
              </p:cNvSpPr>
              <p:nvPr/>
            </p:nvSpPr>
            <p:spPr bwMode="auto">
              <a:xfrm>
                <a:off x="336" y="2940"/>
                <a:ext cx="271" cy="85"/>
              </a:xfrm>
              <a:custGeom>
                <a:avLst/>
                <a:gdLst>
                  <a:gd name="T0" fmla="*/ 254 w 271"/>
                  <a:gd name="T1" fmla="*/ 84 h 85"/>
                  <a:gd name="T2" fmla="*/ 254 w 271"/>
                  <a:gd name="T3" fmla="*/ 78 h 85"/>
                  <a:gd name="T4" fmla="*/ 254 w 271"/>
                  <a:gd name="T5" fmla="*/ 72 h 85"/>
                  <a:gd name="T6" fmla="*/ 256 w 271"/>
                  <a:gd name="T7" fmla="*/ 68 h 85"/>
                  <a:gd name="T8" fmla="*/ 256 w 271"/>
                  <a:gd name="T9" fmla="*/ 65 h 85"/>
                  <a:gd name="T10" fmla="*/ 258 w 271"/>
                  <a:gd name="T11" fmla="*/ 63 h 85"/>
                  <a:gd name="T12" fmla="*/ 262 w 271"/>
                  <a:gd name="T13" fmla="*/ 61 h 85"/>
                  <a:gd name="T14" fmla="*/ 266 w 271"/>
                  <a:gd name="T15" fmla="*/ 59 h 85"/>
                  <a:gd name="T16" fmla="*/ 270 w 271"/>
                  <a:gd name="T17" fmla="*/ 57 h 85"/>
                  <a:gd name="T18" fmla="*/ 15 w 271"/>
                  <a:gd name="T19" fmla="*/ 0 h 85"/>
                  <a:gd name="T20" fmla="*/ 11 w 271"/>
                  <a:gd name="T21" fmla="*/ 1 h 85"/>
                  <a:gd name="T22" fmla="*/ 7 w 271"/>
                  <a:gd name="T23" fmla="*/ 3 h 85"/>
                  <a:gd name="T24" fmla="*/ 4 w 271"/>
                  <a:gd name="T25" fmla="*/ 5 h 85"/>
                  <a:gd name="T26" fmla="*/ 2 w 271"/>
                  <a:gd name="T27" fmla="*/ 9 h 85"/>
                  <a:gd name="T28" fmla="*/ 2 w 271"/>
                  <a:gd name="T29" fmla="*/ 11 h 85"/>
                  <a:gd name="T30" fmla="*/ 0 w 271"/>
                  <a:gd name="T31" fmla="*/ 15 h 85"/>
                  <a:gd name="T32" fmla="*/ 0 w 271"/>
                  <a:gd name="T33" fmla="*/ 21 h 85"/>
                  <a:gd name="T34" fmla="*/ 0 w 271"/>
                  <a:gd name="T35" fmla="*/ 26 h 85"/>
                  <a:gd name="T36" fmla="*/ 254 w 271"/>
                  <a:gd name="T37" fmla="*/ 84 h 8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1"/>
                  <a:gd name="T58" fmla="*/ 0 h 85"/>
                  <a:gd name="T59" fmla="*/ 271 w 271"/>
                  <a:gd name="T60" fmla="*/ 85 h 8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1" h="85">
                    <a:moveTo>
                      <a:pt x="254" y="84"/>
                    </a:moveTo>
                    <a:lnTo>
                      <a:pt x="254" y="78"/>
                    </a:lnTo>
                    <a:lnTo>
                      <a:pt x="254" y="72"/>
                    </a:lnTo>
                    <a:lnTo>
                      <a:pt x="256" y="68"/>
                    </a:lnTo>
                    <a:lnTo>
                      <a:pt x="256" y="65"/>
                    </a:lnTo>
                    <a:lnTo>
                      <a:pt x="258" y="63"/>
                    </a:lnTo>
                    <a:lnTo>
                      <a:pt x="262" y="61"/>
                    </a:lnTo>
                    <a:lnTo>
                      <a:pt x="266" y="59"/>
                    </a:lnTo>
                    <a:lnTo>
                      <a:pt x="270" y="57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254" y="84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72" name="Freeform 52"/>
              <p:cNvSpPr>
                <a:spLocks/>
              </p:cNvSpPr>
              <p:nvPr/>
            </p:nvSpPr>
            <p:spPr bwMode="auto">
              <a:xfrm>
                <a:off x="590" y="2997"/>
                <a:ext cx="17" cy="28"/>
              </a:xfrm>
              <a:custGeom>
                <a:avLst/>
                <a:gdLst>
                  <a:gd name="T0" fmla="*/ 0 w 17"/>
                  <a:gd name="T1" fmla="*/ 27 h 28"/>
                  <a:gd name="T2" fmla="*/ 0 w 17"/>
                  <a:gd name="T3" fmla="*/ 21 h 28"/>
                  <a:gd name="T4" fmla="*/ 0 w 17"/>
                  <a:gd name="T5" fmla="*/ 15 h 28"/>
                  <a:gd name="T6" fmla="*/ 2 w 17"/>
                  <a:gd name="T7" fmla="*/ 11 h 28"/>
                  <a:gd name="T8" fmla="*/ 2 w 17"/>
                  <a:gd name="T9" fmla="*/ 8 h 28"/>
                  <a:gd name="T10" fmla="*/ 4 w 17"/>
                  <a:gd name="T11" fmla="*/ 6 h 28"/>
                  <a:gd name="T12" fmla="*/ 8 w 17"/>
                  <a:gd name="T13" fmla="*/ 4 h 28"/>
                  <a:gd name="T14" fmla="*/ 12 w 17"/>
                  <a:gd name="T15" fmla="*/ 2 h 28"/>
                  <a:gd name="T16" fmla="*/ 16 w 17"/>
                  <a:gd name="T17" fmla="*/ 0 h 28"/>
                  <a:gd name="T18" fmla="*/ 16 w 17"/>
                  <a:gd name="T19" fmla="*/ 21 h 28"/>
                  <a:gd name="T20" fmla="*/ 0 w 17"/>
                  <a:gd name="T21" fmla="*/ 27 h 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28"/>
                  <a:gd name="T35" fmla="*/ 17 w 17"/>
                  <a:gd name="T36" fmla="*/ 28 h 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28">
                    <a:moveTo>
                      <a:pt x="0" y="27"/>
                    </a:moveTo>
                    <a:lnTo>
                      <a:pt x="0" y="21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6" y="0"/>
                    </a:lnTo>
                    <a:lnTo>
                      <a:pt x="16" y="21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73" name="Freeform 53"/>
              <p:cNvSpPr>
                <a:spLocks/>
              </p:cNvSpPr>
              <p:nvPr/>
            </p:nvSpPr>
            <p:spPr bwMode="auto">
              <a:xfrm>
                <a:off x="732" y="2953"/>
                <a:ext cx="17" cy="26"/>
              </a:xfrm>
              <a:custGeom>
                <a:avLst/>
                <a:gdLst>
                  <a:gd name="T0" fmla="*/ 16 w 17"/>
                  <a:gd name="T1" fmla="*/ 19 h 26"/>
                  <a:gd name="T2" fmla="*/ 16 w 17"/>
                  <a:gd name="T3" fmla="*/ 15 h 26"/>
                  <a:gd name="T4" fmla="*/ 16 w 17"/>
                  <a:gd name="T5" fmla="*/ 11 h 26"/>
                  <a:gd name="T6" fmla="*/ 16 w 17"/>
                  <a:gd name="T7" fmla="*/ 8 h 26"/>
                  <a:gd name="T8" fmla="*/ 14 w 17"/>
                  <a:gd name="T9" fmla="*/ 6 h 26"/>
                  <a:gd name="T10" fmla="*/ 14 w 17"/>
                  <a:gd name="T11" fmla="*/ 4 h 26"/>
                  <a:gd name="T12" fmla="*/ 12 w 17"/>
                  <a:gd name="T13" fmla="*/ 2 h 26"/>
                  <a:gd name="T14" fmla="*/ 10 w 17"/>
                  <a:gd name="T15" fmla="*/ 0 h 26"/>
                  <a:gd name="T16" fmla="*/ 8 w 17"/>
                  <a:gd name="T17" fmla="*/ 0 h 26"/>
                  <a:gd name="T18" fmla="*/ 6 w 17"/>
                  <a:gd name="T19" fmla="*/ 0 h 26"/>
                  <a:gd name="T20" fmla="*/ 4 w 17"/>
                  <a:gd name="T21" fmla="*/ 2 h 26"/>
                  <a:gd name="T22" fmla="*/ 2 w 17"/>
                  <a:gd name="T23" fmla="*/ 2 h 26"/>
                  <a:gd name="T24" fmla="*/ 0 w 17"/>
                  <a:gd name="T25" fmla="*/ 2 h 26"/>
                  <a:gd name="T26" fmla="*/ 0 w 17"/>
                  <a:gd name="T27" fmla="*/ 25 h 26"/>
                  <a:gd name="T28" fmla="*/ 16 w 17"/>
                  <a:gd name="T29" fmla="*/ 19 h 2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"/>
                  <a:gd name="T46" fmla="*/ 0 h 26"/>
                  <a:gd name="T47" fmla="*/ 17 w 17"/>
                  <a:gd name="T48" fmla="*/ 26 h 2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" h="26">
                    <a:moveTo>
                      <a:pt x="16" y="19"/>
                    </a:moveTo>
                    <a:lnTo>
                      <a:pt x="16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5"/>
                    </a:lnTo>
                    <a:lnTo>
                      <a:pt x="16" y="19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684" name="Group 54"/>
            <p:cNvGrpSpPr>
              <a:grpSpLocks/>
            </p:cNvGrpSpPr>
            <p:nvPr/>
          </p:nvGrpSpPr>
          <p:grpSpPr bwMode="auto">
            <a:xfrm>
              <a:off x="822" y="1861"/>
              <a:ext cx="839" cy="357"/>
              <a:chOff x="4368" y="3216"/>
              <a:chExt cx="1110" cy="449"/>
            </a:xfrm>
          </p:grpSpPr>
          <p:grpSp>
            <p:nvGrpSpPr>
              <p:cNvPr id="28794" name="Group 55"/>
              <p:cNvGrpSpPr>
                <a:grpSpLocks/>
              </p:cNvGrpSpPr>
              <p:nvPr/>
            </p:nvGrpSpPr>
            <p:grpSpPr bwMode="auto">
              <a:xfrm>
                <a:off x="4368" y="3216"/>
                <a:ext cx="1110" cy="449"/>
                <a:chOff x="4368" y="3216"/>
                <a:chExt cx="1110" cy="449"/>
              </a:xfrm>
            </p:grpSpPr>
            <p:sp>
              <p:nvSpPr>
                <p:cNvPr id="28856" name="Freeform 56"/>
                <p:cNvSpPr>
                  <a:spLocks/>
                </p:cNvSpPr>
                <p:nvPr/>
              </p:nvSpPr>
              <p:spPr bwMode="auto">
                <a:xfrm>
                  <a:off x="4368" y="3402"/>
                  <a:ext cx="537" cy="263"/>
                </a:xfrm>
                <a:custGeom>
                  <a:avLst/>
                  <a:gdLst>
                    <a:gd name="T0" fmla="*/ 536 w 537"/>
                    <a:gd name="T1" fmla="*/ 119 h 263"/>
                    <a:gd name="T2" fmla="*/ 536 w 537"/>
                    <a:gd name="T3" fmla="*/ 262 h 263"/>
                    <a:gd name="T4" fmla="*/ 0 w 537"/>
                    <a:gd name="T5" fmla="*/ 144 h 263"/>
                    <a:gd name="T6" fmla="*/ 0 w 537"/>
                    <a:gd name="T7" fmla="*/ 0 h 263"/>
                    <a:gd name="T8" fmla="*/ 536 w 537"/>
                    <a:gd name="T9" fmla="*/ 119 h 2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7"/>
                    <a:gd name="T16" fmla="*/ 0 h 263"/>
                    <a:gd name="T17" fmla="*/ 537 w 537"/>
                    <a:gd name="T18" fmla="*/ 263 h 2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7" h="263">
                      <a:moveTo>
                        <a:pt x="536" y="119"/>
                      </a:moveTo>
                      <a:lnTo>
                        <a:pt x="536" y="262"/>
                      </a:ln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536" y="119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857" name="Freeform 57"/>
                <p:cNvSpPr>
                  <a:spLocks/>
                </p:cNvSpPr>
                <p:nvPr/>
              </p:nvSpPr>
              <p:spPr bwMode="auto">
                <a:xfrm>
                  <a:off x="4368" y="3216"/>
                  <a:ext cx="1110" cy="306"/>
                </a:xfrm>
                <a:custGeom>
                  <a:avLst/>
                  <a:gdLst>
                    <a:gd name="T0" fmla="*/ 1109 w 1110"/>
                    <a:gd name="T1" fmla="*/ 119 h 306"/>
                    <a:gd name="T2" fmla="*/ 536 w 1110"/>
                    <a:gd name="T3" fmla="*/ 305 h 306"/>
                    <a:gd name="T4" fmla="*/ 0 w 1110"/>
                    <a:gd name="T5" fmla="*/ 186 h 306"/>
                    <a:gd name="T6" fmla="*/ 575 w 1110"/>
                    <a:gd name="T7" fmla="*/ 0 h 306"/>
                    <a:gd name="T8" fmla="*/ 1109 w 1110"/>
                    <a:gd name="T9" fmla="*/ 119 h 3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0"/>
                    <a:gd name="T16" fmla="*/ 0 h 306"/>
                    <a:gd name="T17" fmla="*/ 1110 w 1110"/>
                    <a:gd name="T18" fmla="*/ 306 h 3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0" h="306">
                      <a:moveTo>
                        <a:pt x="1109" y="119"/>
                      </a:moveTo>
                      <a:lnTo>
                        <a:pt x="536" y="305"/>
                      </a:lnTo>
                      <a:lnTo>
                        <a:pt x="0" y="186"/>
                      </a:lnTo>
                      <a:lnTo>
                        <a:pt x="575" y="0"/>
                      </a:lnTo>
                      <a:lnTo>
                        <a:pt x="1109" y="119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858" name="Freeform 58"/>
                <p:cNvSpPr>
                  <a:spLocks/>
                </p:cNvSpPr>
                <p:nvPr/>
              </p:nvSpPr>
              <p:spPr bwMode="auto">
                <a:xfrm>
                  <a:off x="4904" y="3335"/>
                  <a:ext cx="574" cy="330"/>
                </a:xfrm>
                <a:custGeom>
                  <a:avLst/>
                  <a:gdLst>
                    <a:gd name="T0" fmla="*/ 573 w 574"/>
                    <a:gd name="T1" fmla="*/ 142 h 330"/>
                    <a:gd name="T2" fmla="*/ 573 w 574"/>
                    <a:gd name="T3" fmla="*/ 0 h 330"/>
                    <a:gd name="T4" fmla="*/ 0 w 574"/>
                    <a:gd name="T5" fmla="*/ 186 h 330"/>
                    <a:gd name="T6" fmla="*/ 0 w 574"/>
                    <a:gd name="T7" fmla="*/ 329 h 330"/>
                    <a:gd name="T8" fmla="*/ 573 w 574"/>
                    <a:gd name="T9" fmla="*/ 142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4"/>
                    <a:gd name="T16" fmla="*/ 0 h 330"/>
                    <a:gd name="T17" fmla="*/ 574 w 574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4" h="330">
                      <a:moveTo>
                        <a:pt x="573" y="142"/>
                      </a:moveTo>
                      <a:lnTo>
                        <a:pt x="573" y="0"/>
                      </a:lnTo>
                      <a:lnTo>
                        <a:pt x="0" y="186"/>
                      </a:lnTo>
                      <a:lnTo>
                        <a:pt x="0" y="329"/>
                      </a:lnTo>
                      <a:lnTo>
                        <a:pt x="573" y="142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795" name="Freeform 59"/>
              <p:cNvSpPr>
                <a:spLocks/>
              </p:cNvSpPr>
              <p:nvPr/>
            </p:nvSpPr>
            <p:spPr bwMode="auto">
              <a:xfrm>
                <a:off x="4368" y="3402"/>
                <a:ext cx="537" cy="263"/>
              </a:xfrm>
              <a:custGeom>
                <a:avLst/>
                <a:gdLst>
                  <a:gd name="T0" fmla="*/ 536 w 537"/>
                  <a:gd name="T1" fmla="*/ 119 h 263"/>
                  <a:gd name="T2" fmla="*/ 536 w 537"/>
                  <a:gd name="T3" fmla="*/ 262 h 263"/>
                  <a:gd name="T4" fmla="*/ 0 w 537"/>
                  <a:gd name="T5" fmla="*/ 144 h 263"/>
                  <a:gd name="T6" fmla="*/ 0 w 537"/>
                  <a:gd name="T7" fmla="*/ 0 h 263"/>
                  <a:gd name="T8" fmla="*/ 536 w 537"/>
                  <a:gd name="T9" fmla="*/ 119 h 2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7"/>
                  <a:gd name="T16" fmla="*/ 0 h 263"/>
                  <a:gd name="T17" fmla="*/ 537 w 537"/>
                  <a:gd name="T18" fmla="*/ 263 h 2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7" h="263">
                    <a:moveTo>
                      <a:pt x="536" y="119"/>
                    </a:moveTo>
                    <a:lnTo>
                      <a:pt x="536" y="26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536" y="119"/>
                    </a:lnTo>
                  </a:path>
                </a:pathLst>
              </a:custGeom>
              <a:solidFill>
                <a:srgbClr val="008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6" name="Freeform 60"/>
              <p:cNvSpPr>
                <a:spLocks/>
              </p:cNvSpPr>
              <p:nvPr/>
            </p:nvSpPr>
            <p:spPr bwMode="auto">
              <a:xfrm>
                <a:off x="4368" y="3216"/>
                <a:ext cx="1110" cy="306"/>
              </a:xfrm>
              <a:custGeom>
                <a:avLst/>
                <a:gdLst>
                  <a:gd name="T0" fmla="*/ 1109 w 1110"/>
                  <a:gd name="T1" fmla="*/ 119 h 306"/>
                  <a:gd name="T2" fmla="*/ 536 w 1110"/>
                  <a:gd name="T3" fmla="*/ 305 h 306"/>
                  <a:gd name="T4" fmla="*/ 0 w 1110"/>
                  <a:gd name="T5" fmla="*/ 186 h 306"/>
                  <a:gd name="T6" fmla="*/ 575 w 1110"/>
                  <a:gd name="T7" fmla="*/ 0 h 306"/>
                  <a:gd name="T8" fmla="*/ 1109 w 1110"/>
                  <a:gd name="T9" fmla="*/ 119 h 3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0"/>
                  <a:gd name="T16" fmla="*/ 0 h 306"/>
                  <a:gd name="T17" fmla="*/ 1110 w 1110"/>
                  <a:gd name="T18" fmla="*/ 306 h 3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0" h="306">
                    <a:moveTo>
                      <a:pt x="1109" y="119"/>
                    </a:moveTo>
                    <a:lnTo>
                      <a:pt x="536" y="305"/>
                    </a:lnTo>
                    <a:lnTo>
                      <a:pt x="0" y="186"/>
                    </a:lnTo>
                    <a:lnTo>
                      <a:pt x="575" y="0"/>
                    </a:lnTo>
                    <a:lnTo>
                      <a:pt x="1109" y="119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008694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7" name="Freeform 61"/>
              <p:cNvSpPr>
                <a:spLocks/>
              </p:cNvSpPr>
              <p:nvPr/>
            </p:nvSpPr>
            <p:spPr bwMode="auto">
              <a:xfrm>
                <a:off x="4904" y="3335"/>
                <a:ext cx="574" cy="330"/>
              </a:xfrm>
              <a:custGeom>
                <a:avLst/>
                <a:gdLst>
                  <a:gd name="T0" fmla="*/ 573 w 574"/>
                  <a:gd name="T1" fmla="*/ 142 h 330"/>
                  <a:gd name="T2" fmla="*/ 573 w 574"/>
                  <a:gd name="T3" fmla="*/ 0 h 330"/>
                  <a:gd name="T4" fmla="*/ 0 w 574"/>
                  <a:gd name="T5" fmla="*/ 186 h 330"/>
                  <a:gd name="T6" fmla="*/ 0 w 574"/>
                  <a:gd name="T7" fmla="*/ 329 h 330"/>
                  <a:gd name="T8" fmla="*/ 573 w 574"/>
                  <a:gd name="T9" fmla="*/ 142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4"/>
                  <a:gd name="T16" fmla="*/ 0 h 330"/>
                  <a:gd name="T17" fmla="*/ 574 w 574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4" h="330">
                    <a:moveTo>
                      <a:pt x="573" y="142"/>
                    </a:moveTo>
                    <a:lnTo>
                      <a:pt x="573" y="0"/>
                    </a:lnTo>
                    <a:lnTo>
                      <a:pt x="0" y="186"/>
                    </a:lnTo>
                    <a:lnTo>
                      <a:pt x="0" y="329"/>
                    </a:lnTo>
                    <a:lnTo>
                      <a:pt x="573" y="142"/>
                    </a:lnTo>
                  </a:path>
                </a:pathLst>
              </a:custGeom>
              <a:solidFill>
                <a:srgbClr val="008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8" name="Freeform 62"/>
              <p:cNvSpPr>
                <a:spLocks/>
              </p:cNvSpPr>
              <p:nvPr/>
            </p:nvSpPr>
            <p:spPr bwMode="auto">
              <a:xfrm>
                <a:off x="5446" y="3450"/>
                <a:ext cx="17" cy="17"/>
              </a:xfrm>
              <a:custGeom>
                <a:avLst/>
                <a:gdLst>
                  <a:gd name="T0" fmla="*/ 6 w 17"/>
                  <a:gd name="T1" fmla="*/ 13 h 17"/>
                  <a:gd name="T2" fmla="*/ 11 w 17"/>
                  <a:gd name="T3" fmla="*/ 13 h 17"/>
                  <a:gd name="T4" fmla="*/ 11 w 17"/>
                  <a:gd name="T5" fmla="*/ 11 h 17"/>
                  <a:gd name="T6" fmla="*/ 13 w 17"/>
                  <a:gd name="T7" fmla="*/ 11 h 17"/>
                  <a:gd name="T8" fmla="*/ 13 w 17"/>
                  <a:gd name="T9" fmla="*/ 9 h 17"/>
                  <a:gd name="T10" fmla="*/ 16 w 17"/>
                  <a:gd name="T11" fmla="*/ 9 h 17"/>
                  <a:gd name="T12" fmla="*/ 16 w 17"/>
                  <a:gd name="T13" fmla="*/ 4 h 17"/>
                  <a:gd name="T14" fmla="*/ 16 w 17"/>
                  <a:gd name="T15" fmla="*/ 2 h 17"/>
                  <a:gd name="T16" fmla="*/ 16 w 17"/>
                  <a:gd name="T17" fmla="*/ 0 h 17"/>
                  <a:gd name="T18" fmla="*/ 13 w 17"/>
                  <a:gd name="T19" fmla="*/ 0 h 17"/>
                  <a:gd name="T20" fmla="*/ 6 w 17"/>
                  <a:gd name="T21" fmla="*/ 2 h 17"/>
                  <a:gd name="T22" fmla="*/ 9 w 17"/>
                  <a:gd name="T23" fmla="*/ 2 h 17"/>
                  <a:gd name="T24" fmla="*/ 2 w 17"/>
                  <a:gd name="T25" fmla="*/ 4 h 17"/>
                  <a:gd name="T26" fmla="*/ 0 w 17"/>
                  <a:gd name="T27" fmla="*/ 4 h 17"/>
                  <a:gd name="T28" fmla="*/ 0 w 17"/>
                  <a:gd name="T29" fmla="*/ 7 h 17"/>
                  <a:gd name="T30" fmla="*/ 0 w 17"/>
                  <a:gd name="T31" fmla="*/ 9 h 17"/>
                  <a:gd name="T32" fmla="*/ 2 w 17"/>
                  <a:gd name="T33" fmla="*/ 13 h 17"/>
                  <a:gd name="T34" fmla="*/ 2 w 17"/>
                  <a:gd name="T35" fmla="*/ 16 h 17"/>
                  <a:gd name="T36" fmla="*/ 4 w 17"/>
                  <a:gd name="T37" fmla="*/ 16 h 17"/>
                  <a:gd name="T38" fmla="*/ 6 w 17"/>
                  <a:gd name="T39" fmla="*/ 16 h 17"/>
                  <a:gd name="T40" fmla="*/ 9 w 17"/>
                  <a:gd name="T41" fmla="*/ 13 h 17"/>
                  <a:gd name="T42" fmla="*/ 6 w 17"/>
                  <a:gd name="T43" fmla="*/ 13 h 1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7"/>
                  <a:gd name="T67" fmla="*/ 0 h 17"/>
                  <a:gd name="T68" fmla="*/ 17 w 17"/>
                  <a:gd name="T69" fmla="*/ 17 h 1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7" h="17">
                    <a:moveTo>
                      <a:pt x="6" y="13"/>
                    </a:moveTo>
                    <a:lnTo>
                      <a:pt x="11" y="13"/>
                    </a:lnTo>
                    <a:lnTo>
                      <a:pt x="11" y="11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6" y="9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6" y="2"/>
                    </a:lnTo>
                    <a:lnTo>
                      <a:pt x="9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9" y="13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99" name="Freeform 63"/>
              <p:cNvSpPr>
                <a:spLocks/>
              </p:cNvSpPr>
              <p:nvPr/>
            </p:nvSpPr>
            <p:spPr bwMode="auto">
              <a:xfrm>
                <a:off x="5042" y="3488"/>
                <a:ext cx="20" cy="28"/>
              </a:xfrm>
              <a:custGeom>
                <a:avLst/>
                <a:gdLst>
                  <a:gd name="T0" fmla="*/ 8 w 20"/>
                  <a:gd name="T1" fmla="*/ 6 h 28"/>
                  <a:gd name="T2" fmla="*/ 8 w 20"/>
                  <a:gd name="T3" fmla="*/ 4 h 28"/>
                  <a:gd name="T4" fmla="*/ 12 w 20"/>
                  <a:gd name="T5" fmla="*/ 14 h 28"/>
                  <a:gd name="T6" fmla="*/ 6 w 20"/>
                  <a:gd name="T7" fmla="*/ 15 h 28"/>
                  <a:gd name="T8" fmla="*/ 8 w 20"/>
                  <a:gd name="T9" fmla="*/ 6 h 28"/>
                  <a:gd name="T10" fmla="*/ 6 w 20"/>
                  <a:gd name="T11" fmla="*/ 25 h 28"/>
                  <a:gd name="T12" fmla="*/ 6 w 20"/>
                  <a:gd name="T13" fmla="*/ 23 h 28"/>
                  <a:gd name="T14" fmla="*/ 2 w 20"/>
                  <a:gd name="T15" fmla="*/ 25 h 28"/>
                  <a:gd name="T16" fmla="*/ 4 w 20"/>
                  <a:gd name="T17" fmla="*/ 15 h 28"/>
                  <a:gd name="T18" fmla="*/ 12 w 20"/>
                  <a:gd name="T19" fmla="*/ 14 h 28"/>
                  <a:gd name="T20" fmla="*/ 13 w 20"/>
                  <a:gd name="T21" fmla="*/ 21 h 28"/>
                  <a:gd name="T22" fmla="*/ 12 w 20"/>
                  <a:gd name="T23" fmla="*/ 21 h 28"/>
                  <a:gd name="T24" fmla="*/ 19 w 20"/>
                  <a:gd name="T25" fmla="*/ 19 h 28"/>
                  <a:gd name="T26" fmla="*/ 17 w 20"/>
                  <a:gd name="T27" fmla="*/ 19 h 28"/>
                  <a:gd name="T28" fmla="*/ 10 w 20"/>
                  <a:gd name="T29" fmla="*/ 0 h 28"/>
                  <a:gd name="T30" fmla="*/ 8 w 20"/>
                  <a:gd name="T31" fmla="*/ 2 h 28"/>
                  <a:gd name="T32" fmla="*/ 2 w 20"/>
                  <a:gd name="T33" fmla="*/ 25 h 28"/>
                  <a:gd name="T34" fmla="*/ 0 w 20"/>
                  <a:gd name="T35" fmla="*/ 25 h 28"/>
                  <a:gd name="T36" fmla="*/ 0 w 20"/>
                  <a:gd name="T37" fmla="*/ 27 h 28"/>
                  <a:gd name="T38" fmla="*/ 6 w 20"/>
                  <a:gd name="T39" fmla="*/ 25 h 28"/>
                  <a:gd name="T40" fmla="*/ 8 w 20"/>
                  <a:gd name="T41" fmla="*/ 6 h 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0"/>
                  <a:gd name="T64" fmla="*/ 0 h 28"/>
                  <a:gd name="T65" fmla="*/ 20 w 20"/>
                  <a:gd name="T66" fmla="*/ 28 h 2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0" h="28">
                    <a:moveTo>
                      <a:pt x="8" y="6"/>
                    </a:moveTo>
                    <a:lnTo>
                      <a:pt x="8" y="4"/>
                    </a:lnTo>
                    <a:lnTo>
                      <a:pt x="12" y="14"/>
                    </a:lnTo>
                    <a:lnTo>
                      <a:pt x="6" y="15"/>
                    </a:lnTo>
                    <a:lnTo>
                      <a:pt x="8" y="6"/>
                    </a:lnTo>
                    <a:lnTo>
                      <a:pt x="6" y="25"/>
                    </a:lnTo>
                    <a:lnTo>
                      <a:pt x="6" y="23"/>
                    </a:lnTo>
                    <a:lnTo>
                      <a:pt x="2" y="25"/>
                    </a:lnTo>
                    <a:lnTo>
                      <a:pt x="4" y="15"/>
                    </a:lnTo>
                    <a:lnTo>
                      <a:pt x="12" y="14"/>
                    </a:lnTo>
                    <a:lnTo>
                      <a:pt x="13" y="21"/>
                    </a:lnTo>
                    <a:lnTo>
                      <a:pt x="12" y="21"/>
                    </a:lnTo>
                    <a:lnTo>
                      <a:pt x="19" y="19"/>
                    </a:lnTo>
                    <a:lnTo>
                      <a:pt x="17" y="19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6" y="25"/>
                    </a:lnTo>
                    <a:lnTo>
                      <a:pt x="8" y="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0" name="Freeform 64"/>
              <p:cNvSpPr>
                <a:spLocks/>
              </p:cNvSpPr>
              <p:nvPr/>
            </p:nvSpPr>
            <p:spPr bwMode="auto">
              <a:xfrm>
                <a:off x="5059" y="3482"/>
                <a:ext cx="17" cy="24"/>
              </a:xfrm>
              <a:custGeom>
                <a:avLst/>
                <a:gdLst>
                  <a:gd name="T0" fmla="*/ 16 w 17"/>
                  <a:gd name="T1" fmla="*/ 6 h 24"/>
                  <a:gd name="T2" fmla="*/ 14 w 17"/>
                  <a:gd name="T3" fmla="*/ 8 h 24"/>
                  <a:gd name="T4" fmla="*/ 14 w 17"/>
                  <a:gd name="T5" fmla="*/ 6 h 24"/>
                  <a:gd name="T6" fmla="*/ 14 w 17"/>
                  <a:gd name="T7" fmla="*/ 4 h 24"/>
                  <a:gd name="T8" fmla="*/ 12 w 17"/>
                  <a:gd name="T9" fmla="*/ 2 h 24"/>
                  <a:gd name="T10" fmla="*/ 10 w 17"/>
                  <a:gd name="T11" fmla="*/ 2 h 24"/>
                  <a:gd name="T12" fmla="*/ 8 w 17"/>
                  <a:gd name="T13" fmla="*/ 2 h 24"/>
                  <a:gd name="T14" fmla="*/ 8 w 17"/>
                  <a:gd name="T15" fmla="*/ 4 h 24"/>
                  <a:gd name="T16" fmla="*/ 6 w 17"/>
                  <a:gd name="T17" fmla="*/ 4 h 24"/>
                  <a:gd name="T18" fmla="*/ 6 w 17"/>
                  <a:gd name="T19" fmla="*/ 6 h 24"/>
                  <a:gd name="T20" fmla="*/ 4 w 17"/>
                  <a:gd name="T21" fmla="*/ 8 h 24"/>
                  <a:gd name="T22" fmla="*/ 4 w 17"/>
                  <a:gd name="T23" fmla="*/ 10 h 24"/>
                  <a:gd name="T24" fmla="*/ 4 w 17"/>
                  <a:gd name="T25" fmla="*/ 12 h 24"/>
                  <a:gd name="T26" fmla="*/ 4 w 17"/>
                  <a:gd name="T27" fmla="*/ 14 h 24"/>
                  <a:gd name="T28" fmla="*/ 4 w 17"/>
                  <a:gd name="T29" fmla="*/ 18 h 24"/>
                  <a:gd name="T30" fmla="*/ 4 w 17"/>
                  <a:gd name="T31" fmla="*/ 20 h 24"/>
                  <a:gd name="T32" fmla="*/ 4 w 17"/>
                  <a:gd name="T33" fmla="*/ 21 h 24"/>
                  <a:gd name="T34" fmla="*/ 6 w 17"/>
                  <a:gd name="T35" fmla="*/ 21 h 24"/>
                  <a:gd name="T36" fmla="*/ 6 w 17"/>
                  <a:gd name="T37" fmla="*/ 23 h 24"/>
                  <a:gd name="T38" fmla="*/ 8 w 17"/>
                  <a:gd name="T39" fmla="*/ 23 h 24"/>
                  <a:gd name="T40" fmla="*/ 10 w 17"/>
                  <a:gd name="T41" fmla="*/ 23 h 24"/>
                  <a:gd name="T42" fmla="*/ 12 w 17"/>
                  <a:gd name="T43" fmla="*/ 21 h 24"/>
                  <a:gd name="T44" fmla="*/ 12 w 17"/>
                  <a:gd name="T45" fmla="*/ 20 h 24"/>
                  <a:gd name="T46" fmla="*/ 14 w 17"/>
                  <a:gd name="T47" fmla="*/ 20 h 24"/>
                  <a:gd name="T48" fmla="*/ 14 w 17"/>
                  <a:gd name="T49" fmla="*/ 18 h 24"/>
                  <a:gd name="T50" fmla="*/ 14 w 17"/>
                  <a:gd name="T51" fmla="*/ 16 h 24"/>
                  <a:gd name="T52" fmla="*/ 14 w 17"/>
                  <a:gd name="T53" fmla="*/ 14 h 24"/>
                  <a:gd name="T54" fmla="*/ 16 w 17"/>
                  <a:gd name="T55" fmla="*/ 14 h 24"/>
                  <a:gd name="T56" fmla="*/ 16 w 17"/>
                  <a:gd name="T57" fmla="*/ 21 h 24"/>
                  <a:gd name="T58" fmla="*/ 14 w 17"/>
                  <a:gd name="T59" fmla="*/ 21 h 24"/>
                  <a:gd name="T60" fmla="*/ 12 w 17"/>
                  <a:gd name="T61" fmla="*/ 23 h 24"/>
                  <a:gd name="T62" fmla="*/ 10 w 17"/>
                  <a:gd name="T63" fmla="*/ 23 h 24"/>
                  <a:gd name="T64" fmla="*/ 8 w 17"/>
                  <a:gd name="T65" fmla="*/ 23 h 24"/>
                  <a:gd name="T66" fmla="*/ 6 w 17"/>
                  <a:gd name="T67" fmla="*/ 23 h 24"/>
                  <a:gd name="T68" fmla="*/ 4 w 17"/>
                  <a:gd name="T69" fmla="*/ 23 h 24"/>
                  <a:gd name="T70" fmla="*/ 2 w 17"/>
                  <a:gd name="T71" fmla="*/ 23 h 24"/>
                  <a:gd name="T72" fmla="*/ 2 w 17"/>
                  <a:gd name="T73" fmla="*/ 21 h 24"/>
                  <a:gd name="T74" fmla="*/ 0 w 17"/>
                  <a:gd name="T75" fmla="*/ 20 h 24"/>
                  <a:gd name="T76" fmla="*/ 0 w 17"/>
                  <a:gd name="T77" fmla="*/ 18 h 24"/>
                  <a:gd name="T78" fmla="*/ 0 w 17"/>
                  <a:gd name="T79" fmla="*/ 16 h 24"/>
                  <a:gd name="T80" fmla="*/ 0 w 17"/>
                  <a:gd name="T81" fmla="*/ 14 h 24"/>
                  <a:gd name="T82" fmla="*/ 0 w 17"/>
                  <a:gd name="T83" fmla="*/ 10 h 24"/>
                  <a:gd name="T84" fmla="*/ 2 w 17"/>
                  <a:gd name="T85" fmla="*/ 8 h 24"/>
                  <a:gd name="T86" fmla="*/ 2 w 17"/>
                  <a:gd name="T87" fmla="*/ 6 h 24"/>
                  <a:gd name="T88" fmla="*/ 4 w 17"/>
                  <a:gd name="T89" fmla="*/ 4 h 24"/>
                  <a:gd name="T90" fmla="*/ 6 w 17"/>
                  <a:gd name="T91" fmla="*/ 4 h 24"/>
                  <a:gd name="T92" fmla="*/ 8 w 17"/>
                  <a:gd name="T93" fmla="*/ 2 h 24"/>
                  <a:gd name="T94" fmla="*/ 10 w 17"/>
                  <a:gd name="T95" fmla="*/ 2 h 24"/>
                  <a:gd name="T96" fmla="*/ 10 w 17"/>
                  <a:gd name="T97" fmla="*/ 0 h 24"/>
                  <a:gd name="T98" fmla="*/ 12 w 17"/>
                  <a:gd name="T99" fmla="*/ 0 h 24"/>
                  <a:gd name="T100" fmla="*/ 14 w 17"/>
                  <a:gd name="T101" fmla="*/ 0 h 24"/>
                  <a:gd name="T102" fmla="*/ 16 w 17"/>
                  <a:gd name="T103" fmla="*/ 0 h 24"/>
                  <a:gd name="T104" fmla="*/ 16 w 17"/>
                  <a:gd name="T105" fmla="*/ 6 h 2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7"/>
                  <a:gd name="T160" fmla="*/ 0 h 24"/>
                  <a:gd name="T161" fmla="*/ 17 w 17"/>
                  <a:gd name="T162" fmla="*/ 24 h 2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7" h="24">
                    <a:moveTo>
                      <a:pt x="16" y="6"/>
                    </a:moveTo>
                    <a:lnTo>
                      <a:pt x="14" y="8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6" y="14"/>
                    </a:lnTo>
                    <a:lnTo>
                      <a:pt x="16" y="21"/>
                    </a:lnTo>
                    <a:lnTo>
                      <a:pt x="14" y="21"/>
                    </a:lnTo>
                    <a:lnTo>
                      <a:pt x="12" y="23"/>
                    </a:lnTo>
                    <a:lnTo>
                      <a:pt x="10" y="23"/>
                    </a:lnTo>
                    <a:lnTo>
                      <a:pt x="8" y="23"/>
                    </a:lnTo>
                    <a:lnTo>
                      <a:pt x="6" y="23"/>
                    </a:lnTo>
                    <a:lnTo>
                      <a:pt x="4" y="23"/>
                    </a:lnTo>
                    <a:lnTo>
                      <a:pt x="2" y="23"/>
                    </a:lnTo>
                    <a:lnTo>
                      <a:pt x="2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6" y="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1" name="Freeform 65"/>
              <p:cNvSpPr>
                <a:spLocks/>
              </p:cNvSpPr>
              <p:nvPr/>
            </p:nvSpPr>
            <p:spPr bwMode="auto">
              <a:xfrm>
                <a:off x="5075" y="3477"/>
                <a:ext cx="18" cy="27"/>
              </a:xfrm>
              <a:custGeom>
                <a:avLst/>
                <a:gdLst>
                  <a:gd name="T0" fmla="*/ 0 w 18"/>
                  <a:gd name="T1" fmla="*/ 26 h 27"/>
                  <a:gd name="T2" fmla="*/ 2 w 18"/>
                  <a:gd name="T3" fmla="*/ 25 h 27"/>
                  <a:gd name="T4" fmla="*/ 2 w 18"/>
                  <a:gd name="T5" fmla="*/ 5 h 27"/>
                  <a:gd name="T6" fmla="*/ 0 w 18"/>
                  <a:gd name="T7" fmla="*/ 5 h 27"/>
                  <a:gd name="T8" fmla="*/ 15 w 18"/>
                  <a:gd name="T9" fmla="*/ 0 h 27"/>
                  <a:gd name="T10" fmla="*/ 15 w 18"/>
                  <a:gd name="T11" fmla="*/ 7 h 27"/>
                  <a:gd name="T12" fmla="*/ 15 w 18"/>
                  <a:gd name="T13" fmla="*/ 5 h 27"/>
                  <a:gd name="T14" fmla="*/ 13 w 18"/>
                  <a:gd name="T15" fmla="*/ 4 h 27"/>
                  <a:gd name="T16" fmla="*/ 13 w 18"/>
                  <a:gd name="T17" fmla="*/ 2 h 27"/>
                  <a:gd name="T18" fmla="*/ 11 w 18"/>
                  <a:gd name="T19" fmla="*/ 2 h 27"/>
                  <a:gd name="T20" fmla="*/ 5 w 18"/>
                  <a:gd name="T21" fmla="*/ 4 h 27"/>
                  <a:gd name="T22" fmla="*/ 5 w 18"/>
                  <a:gd name="T23" fmla="*/ 13 h 27"/>
                  <a:gd name="T24" fmla="*/ 7 w 18"/>
                  <a:gd name="T25" fmla="*/ 13 h 27"/>
                  <a:gd name="T26" fmla="*/ 7 w 18"/>
                  <a:gd name="T27" fmla="*/ 11 h 27"/>
                  <a:gd name="T28" fmla="*/ 9 w 18"/>
                  <a:gd name="T29" fmla="*/ 11 h 27"/>
                  <a:gd name="T30" fmla="*/ 9 w 18"/>
                  <a:gd name="T31" fmla="*/ 9 h 27"/>
                  <a:gd name="T32" fmla="*/ 11 w 18"/>
                  <a:gd name="T33" fmla="*/ 9 h 27"/>
                  <a:gd name="T34" fmla="*/ 11 w 18"/>
                  <a:gd name="T35" fmla="*/ 7 h 27"/>
                  <a:gd name="T36" fmla="*/ 11 w 18"/>
                  <a:gd name="T37" fmla="*/ 17 h 27"/>
                  <a:gd name="T38" fmla="*/ 11 w 18"/>
                  <a:gd name="T39" fmla="*/ 15 h 27"/>
                  <a:gd name="T40" fmla="*/ 9 w 18"/>
                  <a:gd name="T41" fmla="*/ 15 h 27"/>
                  <a:gd name="T42" fmla="*/ 9 w 18"/>
                  <a:gd name="T43" fmla="*/ 13 h 27"/>
                  <a:gd name="T44" fmla="*/ 7 w 18"/>
                  <a:gd name="T45" fmla="*/ 13 h 27"/>
                  <a:gd name="T46" fmla="*/ 5 w 18"/>
                  <a:gd name="T47" fmla="*/ 13 h 27"/>
                  <a:gd name="T48" fmla="*/ 5 w 18"/>
                  <a:gd name="T49" fmla="*/ 25 h 27"/>
                  <a:gd name="T50" fmla="*/ 11 w 18"/>
                  <a:gd name="T51" fmla="*/ 23 h 27"/>
                  <a:gd name="T52" fmla="*/ 11 w 18"/>
                  <a:gd name="T53" fmla="*/ 21 h 27"/>
                  <a:gd name="T54" fmla="*/ 13 w 18"/>
                  <a:gd name="T55" fmla="*/ 21 h 27"/>
                  <a:gd name="T56" fmla="*/ 13 w 18"/>
                  <a:gd name="T57" fmla="*/ 19 h 27"/>
                  <a:gd name="T58" fmla="*/ 15 w 18"/>
                  <a:gd name="T59" fmla="*/ 17 h 27"/>
                  <a:gd name="T60" fmla="*/ 15 w 18"/>
                  <a:gd name="T61" fmla="*/ 15 h 27"/>
                  <a:gd name="T62" fmla="*/ 15 w 18"/>
                  <a:gd name="T63" fmla="*/ 13 h 27"/>
                  <a:gd name="T64" fmla="*/ 17 w 18"/>
                  <a:gd name="T65" fmla="*/ 13 h 27"/>
                  <a:gd name="T66" fmla="*/ 17 w 18"/>
                  <a:gd name="T67" fmla="*/ 21 h 27"/>
                  <a:gd name="T68" fmla="*/ 0 w 18"/>
                  <a:gd name="T69" fmla="*/ 26 h 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"/>
                  <a:gd name="T106" fmla="*/ 0 h 27"/>
                  <a:gd name="T107" fmla="*/ 18 w 18"/>
                  <a:gd name="T108" fmla="*/ 27 h 2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" h="27">
                    <a:moveTo>
                      <a:pt x="0" y="26"/>
                    </a:moveTo>
                    <a:lnTo>
                      <a:pt x="2" y="2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15" y="0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3" y="4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5" y="4"/>
                    </a:lnTo>
                    <a:lnTo>
                      <a:pt x="5" y="13"/>
                    </a:lnTo>
                    <a:lnTo>
                      <a:pt x="7" y="13"/>
                    </a:lnTo>
                    <a:lnTo>
                      <a:pt x="7" y="11"/>
                    </a:lnTo>
                    <a:lnTo>
                      <a:pt x="9" y="11"/>
                    </a:lnTo>
                    <a:lnTo>
                      <a:pt x="9" y="9"/>
                    </a:lnTo>
                    <a:lnTo>
                      <a:pt x="11" y="9"/>
                    </a:lnTo>
                    <a:lnTo>
                      <a:pt x="11" y="7"/>
                    </a:lnTo>
                    <a:lnTo>
                      <a:pt x="11" y="17"/>
                    </a:lnTo>
                    <a:lnTo>
                      <a:pt x="11" y="15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5" y="13"/>
                    </a:lnTo>
                    <a:lnTo>
                      <a:pt x="5" y="25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13" y="21"/>
                    </a:lnTo>
                    <a:lnTo>
                      <a:pt x="13" y="19"/>
                    </a:lnTo>
                    <a:lnTo>
                      <a:pt x="15" y="17"/>
                    </a:lnTo>
                    <a:lnTo>
                      <a:pt x="15" y="15"/>
                    </a:lnTo>
                    <a:lnTo>
                      <a:pt x="15" y="13"/>
                    </a:lnTo>
                    <a:lnTo>
                      <a:pt x="17" y="13"/>
                    </a:lnTo>
                    <a:lnTo>
                      <a:pt x="17" y="21"/>
                    </a:lnTo>
                    <a:lnTo>
                      <a:pt x="0" y="2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2" name="Freeform 66"/>
              <p:cNvSpPr>
                <a:spLocks/>
              </p:cNvSpPr>
              <p:nvPr/>
            </p:nvSpPr>
            <p:spPr bwMode="auto">
              <a:xfrm>
                <a:off x="5092" y="3479"/>
                <a:ext cx="17" cy="20"/>
              </a:xfrm>
              <a:custGeom>
                <a:avLst/>
                <a:gdLst>
                  <a:gd name="T0" fmla="*/ 2 w 17"/>
                  <a:gd name="T1" fmla="*/ 11 h 20"/>
                  <a:gd name="T2" fmla="*/ 2 w 17"/>
                  <a:gd name="T3" fmla="*/ 13 h 20"/>
                  <a:gd name="T4" fmla="*/ 2 w 17"/>
                  <a:gd name="T5" fmla="*/ 15 h 20"/>
                  <a:gd name="T6" fmla="*/ 5 w 17"/>
                  <a:gd name="T7" fmla="*/ 17 h 20"/>
                  <a:gd name="T8" fmla="*/ 8 w 17"/>
                  <a:gd name="T9" fmla="*/ 17 h 20"/>
                  <a:gd name="T10" fmla="*/ 11 w 17"/>
                  <a:gd name="T11" fmla="*/ 17 h 20"/>
                  <a:gd name="T12" fmla="*/ 11 w 17"/>
                  <a:gd name="T13" fmla="*/ 15 h 20"/>
                  <a:gd name="T14" fmla="*/ 13 w 17"/>
                  <a:gd name="T15" fmla="*/ 15 h 20"/>
                  <a:gd name="T16" fmla="*/ 13 w 17"/>
                  <a:gd name="T17" fmla="*/ 13 h 20"/>
                  <a:gd name="T18" fmla="*/ 13 w 17"/>
                  <a:gd name="T19" fmla="*/ 11 h 20"/>
                  <a:gd name="T20" fmla="*/ 11 w 17"/>
                  <a:gd name="T21" fmla="*/ 11 h 20"/>
                  <a:gd name="T22" fmla="*/ 8 w 17"/>
                  <a:gd name="T23" fmla="*/ 11 h 20"/>
                  <a:gd name="T24" fmla="*/ 5 w 17"/>
                  <a:gd name="T25" fmla="*/ 11 h 20"/>
                  <a:gd name="T26" fmla="*/ 2 w 17"/>
                  <a:gd name="T27" fmla="*/ 9 h 20"/>
                  <a:gd name="T28" fmla="*/ 0 w 17"/>
                  <a:gd name="T29" fmla="*/ 7 h 20"/>
                  <a:gd name="T30" fmla="*/ 0 w 17"/>
                  <a:gd name="T31" fmla="*/ 5 h 20"/>
                  <a:gd name="T32" fmla="*/ 2 w 17"/>
                  <a:gd name="T33" fmla="*/ 5 h 20"/>
                  <a:gd name="T34" fmla="*/ 2 w 17"/>
                  <a:gd name="T35" fmla="*/ 3 h 20"/>
                  <a:gd name="T36" fmla="*/ 5 w 17"/>
                  <a:gd name="T37" fmla="*/ 2 h 20"/>
                  <a:gd name="T38" fmla="*/ 8 w 17"/>
                  <a:gd name="T39" fmla="*/ 2 h 20"/>
                  <a:gd name="T40" fmla="*/ 8 w 17"/>
                  <a:gd name="T41" fmla="*/ 0 h 20"/>
                  <a:gd name="T42" fmla="*/ 11 w 17"/>
                  <a:gd name="T43" fmla="*/ 0 h 20"/>
                  <a:gd name="T44" fmla="*/ 13 w 17"/>
                  <a:gd name="T45" fmla="*/ 0 h 20"/>
                  <a:gd name="T46" fmla="*/ 16 w 17"/>
                  <a:gd name="T47" fmla="*/ 0 h 20"/>
                  <a:gd name="T48" fmla="*/ 16 w 17"/>
                  <a:gd name="T49" fmla="*/ 5 h 20"/>
                  <a:gd name="T50" fmla="*/ 13 w 17"/>
                  <a:gd name="T51" fmla="*/ 5 h 20"/>
                  <a:gd name="T52" fmla="*/ 13 w 17"/>
                  <a:gd name="T53" fmla="*/ 3 h 20"/>
                  <a:gd name="T54" fmla="*/ 13 w 17"/>
                  <a:gd name="T55" fmla="*/ 2 h 20"/>
                  <a:gd name="T56" fmla="*/ 11 w 17"/>
                  <a:gd name="T57" fmla="*/ 2 h 20"/>
                  <a:gd name="T58" fmla="*/ 8 w 17"/>
                  <a:gd name="T59" fmla="*/ 2 h 20"/>
                  <a:gd name="T60" fmla="*/ 5 w 17"/>
                  <a:gd name="T61" fmla="*/ 2 h 20"/>
                  <a:gd name="T62" fmla="*/ 5 w 17"/>
                  <a:gd name="T63" fmla="*/ 3 h 20"/>
                  <a:gd name="T64" fmla="*/ 2 w 17"/>
                  <a:gd name="T65" fmla="*/ 5 h 20"/>
                  <a:gd name="T66" fmla="*/ 5 w 17"/>
                  <a:gd name="T67" fmla="*/ 5 h 20"/>
                  <a:gd name="T68" fmla="*/ 5 w 17"/>
                  <a:gd name="T69" fmla="*/ 7 h 20"/>
                  <a:gd name="T70" fmla="*/ 8 w 17"/>
                  <a:gd name="T71" fmla="*/ 7 h 20"/>
                  <a:gd name="T72" fmla="*/ 11 w 17"/>
                  <a:gd name="T73" fmla="*/ 7 h 20"/>
                  <a:gd name="T74" fmla="*/ 13 w 17"/>
                  <a:gd name="T75" fmla="*/ 7 h 20"/>
                  <a:gd name="T76" fmla="*/ 16 w 17"/>
                  <a:gd name="T77" fmla="*/ 7 h 20"/>
                  <a:gd name="T78" fmla="*/ 16 w 17"/>
                  <a:gd name="T79" fmla="*/ 9 h 20"/>
                  <a:gd name="T80" fmla="*/ 16 w 17"/>
                  <a:gd name="T81" fmla="*/ 11 h 20"/>
                  <a:gd name="T82" fmla="*/ 16 w 17"/>
                  <a:gd name="T83" fmla="*/ 13 h 20"/>
                  <a:gd name="T84" fmla="*/ 13 w 17"/>
                  <a:gd name="T85" fmla="*/ 15 h 20"/>
                  <a:gd name="T86" fmla="*/ 11 w 17"/>
                  <a:gd name="T87" fmla="*/ 17 h 20"/>
                  <a:gd name="T88" fmla="*/ 8 w 17"/>
                  <a:gd name="T89" fmla="*/ 17 h 20"/>
                  <a:gd name="T90" fmla="*/ 5 w 17"/>
                  <a:gd name="T91" fmla="*/ 17 h 20"/>
                  <a:gd name="T92" fmla="*/ 5 w 17"/>
                  <a:gd name="T93" fmla="*/ 19 h 20"/>
                  <a:gd name="T94" fmla="*/ 2 w 17"/>
                  <a:gd name="T95" fmla="*/ 19 h 20"/>
                  <a:gd name="T96" fmla="*/ 2 w 17"/>
                  <a:gd name="T97" fmla="*/ 17 h 20"/>
                  <a:gd name="T98" fmla="*/ 0 w 17"/>
                  <a:gd name="T99" fmla="*/ 17 h 20"/>
                  <a:gd name="T100" fmla="*/ 0 w 17"/>
                  <a:gd name="T101" fmla="*/ 13 h 20"/>
                  <a:gd name="T102" fmla="*/ 2 w 17"/>
                  <a:gd name="T103" fmla="*/ 11 h 2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7"/>
                  <a:gd name="T157" fmla="*/ 0 h 20"/>
                  <a:gd name="T158" fmla="*/ 17 w 17"/>
                  <a:gd name="T159" fmla="*/ 20 h 2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7" h="20">
                    <a:moveTo>
                      <a:pt x="2" y="11"/>
                    </a:moveTo>
                    <a:lnTo>
                      <a:pt x="2" y="13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1" y="15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8" y="11"/>
                    </a:lnTo>
                    <a:lnTo>
                      <a:pt x="5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3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11" y="7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9"/>
                    </a:lnTo>
                    <a:lnTo>
                      <a:pt x="16" y="11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1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3" name="Freeform 67"/>
              <p:cNvSpPr>
                <a:spLocks/>
              </p:cNvSpPr>
              <p:nvPr/>
            </p:nvSpPr>
            <p:spPr bwMode="auto">
              <a:xfrm>
                <a:off x="5103" y="3471"/>
                <a:ext cx="24" cy="22"/>
              </a:xfrm>
              <a:custGeom>
                <a:avLst/>
                <a:gdLst>
                  <a:gd name="T0" fmla="*/ 0 w 24"/>
                  <a:gd name="T1" fmla="*/ 8 h 22"/>
                  <a:gd name="T2" fmla="*/ 6 w 24"/>
                  <a:gd name="T3" fmla="*/ 6 h 22"/>
                  <a:gd name="T4" fmla="*/ 4 w 24"/>
                  <a:gd name="T5" fmla="*/ 6 h 22"/>
                  <a:gd name="T6" fmla="*/ 10 w 24"/>
                  <a:gd name="T7" fmla="*/ 17 h 22"/>
                  <a:gd name="T8" fmla="*/ 12 w 24"/>
                  <a:gd name="T9" fmla="*/ 10 h 22"/>
                  <a:gd name="T10" fmla="*/ 10 w 24"/>
                  <a:gd name="T11" fmla="*/ 6 h 22"/>
                  <a:gd name="T12" fmla="*/ 8 w 24"/>
                  <a:gd name="T13" fmla="*/ 6 h 22"/>
                  <a:gd name="T14" fmla="*/ 16 w 24"/>
                  <a:gd name="T15" fmla="*/ 2 h 22"/>
                  <a:gd name="T16" fmla="*/ 16 w 24"/>
                  <a:gd name="T17" fmla="*/ 4 h 22"/>
                  <a:gd name="T18" fmla="*/ 14 w 24"/>
                  <a:gd name="T19" fmla="*/ 4 h 22"/>
                  <a:gd name="T20" fmla="*/ 18 w 24"/>
                  <a:gd name="T21" fmla="*/ 15 h 22"/>
                  <a:gd name="T22" fmla="*/ 21 w 24"/>
                  <a:gd name="T23" fmla="*/ 2 h 22"/>
                  <a:gd name="T24" fmla="*/ 19 w 24"/>
                  <a:gd name="T25" fmla="*/ 2 h 22"/>
                  <a:gd name="T26" fmla="*/ 23 w 24"/>
                  <a:gd name="T27" fmla="*/ 0 h 22"/>
                  <a:gd name="T28" fmla="*/ 21 w 24"/>
                  <a:gd name="T29" fmla="*/ 0 h 22"/>
                  <a:gd name="T30" fmla="*/ 18 w 24"/>
                  <a:gd name="T31" fmla="*/ 17 h 22"/>
                  <a:gd name="T32" fmla="*/ 16 w 24"/>
                  <a:gd name="T33" fmla="*/ 19 h 22"/>
                  <a:gd name="T34" fmla="*/ 12 w 24"/>
                  <a:gd name="T35" fmla="*/ 10 h 22"/>
                  <a:gd name="T36" fmla="*/ 8 w 24"/>
                  <a:gd name="T37" fmla="*/ 21 h 22"/>
                  <a:gd name="T38" fmla="*/ 2 w 24"/>
                  <a:gd name="T39" fmla="*/ 8 h 22"/>
                  <a:gd name="T40" fmla="*/ 0 w 24"/>
                  <a:gd name="T41" fmla="*/ 8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"/>
                  <a:gd name="T64" fmla="*/ 0 h 22"/>
                  <a:gd name="T65" fmla="*/ 24 w 24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" h="22">
                    <a:moveTo>
                      <a:pt x="0" y="8"/>
                    </a:moveTo>
                    <a:lnTo>
                      <a:pt x="6" y="6"/>
                    </a:lnTo>
                    <a:lnTo>
                      <a:pt x="4" y="6"/>
                    </a:lnTo>
                    <a:lnTo>
                      <a:pt x="10" y="17"/>
                    </a:lnTo>
                    <a:lnTo>
                      <a:pt x="12" y="10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8" y="15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8" y="17"/>
                    </a:lnTo>
                    <a:lnTo>
                      <a:pt x="16" y="19"/>
                    </a:lnTo>
                    <a:lnTo>
                      <a:pt x="12" y="10"/>
                    </a:lnTo>
                    <a:lnTo>
                      <a:pt x="8" y="21"/>
                    </a:lnTo>
                    <a:lnTo>
                      <a:pt x="2" y="8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4" name="Freeform 68"/>
              <p:cNvSpPr>
                <a:spLocks/>
              </p:cNvSpPr>
              <p:nvPr/>
            </p:nvSpPr>
            <p:spPr bwMode="auto">
              <a:xfrm>
                <a:off x="5126" y="3465"/>
                <a:ext cx="17" cy="22"/>
              </a:xfrm>
              <a:custGeom>
                <a:avLst/>
                <a:gdLst>
                  <a:gd name="T0" fmla="*/ 0 w 17"/>
                  <a:gd name="T1" fmla="*/ 2 h 22"/>
                  <a:gd name="T2" fmla="*/ 0 w 17"/>
                  <a:gd name="T3" fmla="*/ 4 h 22"/>
                  <a:gd name="T4" fmla="*/ 5 w 17"/>
                  <a:gd name="T5" fmla="*/ 4 h 22"/>
                  <a:gd name="T6" fmla="*/ 10 w 17"/>
                  <a:gd name="T7" fmla="*/ 2 h 22"/>
                  <a:gd name="T8" fmla="*/ 10 w 17"/>
                  <a:gd name="T9" fmla="*/ 0 h 22"/>
                  <a:gd name="T10" fmla="*/ 5 w 17"/>
                  <a:gd name="T11" fmla="*/ 0 h 22"/>
                  <a:gd name="T12" fmla="*/ 0 w 17"/>
                  <a:gd name="T13" fmla="*/ 0 h 22"/>
                  <a:gd name="T14" fmla="*/ 0 w 17"/>
                  <a:gd name="T15" fmla="*/ 2 h 22"/>
                  <a:gd name="T16" fmla="*/ 10 w 17"/>
                  <a:gd name="T17" fmla="*/ 4 h 22"/>
                  <a:gd name="T18" fmla="*/ 0 w 17"/>
                  <a:gd name="T19" fmla="*/ 6 h 22"/>
                  <a:gd name="T20" fmla="*/ 0 w 17"/>
                  <a:gd name="T21" fmla="*/ 21 h 22"/>
                  <a:gd name="T22" fmla="*/ 16 w 17"/>
                  <a:gd name="T23" fmla="*/ 19 h 22"/>
                  <a:gd name="T24" fmla="*/ 10 w 17"/>
                  <a:gd name="T25" fmla="*/ 19 h 22"/>
                  <a:gd name="T26" fmla="*/ 10 w 17"/>
                  <a:gd name="T27" fmla="*/ 4 h 22"/>
                  <a:gd name="T28" fmla="*/ 0 w 17"/>
                  <a:gd name="T29" fmla="*/ 2 h 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"/>
                  <a:gd name="T46" fmla="*/ 0 h 22"/>
                  <a:gd name="T47" fmla="*/ 17 w 17"/>
                  <a:gd name="T48" fmla="*/ 22 h 2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" h="22">
                    <a:moveTo>
                      <a:pt x="0" y="2"/>
                    </a:moveTo>
                    <a:lnTo>
                      <a:pt x="0" y="4"/>
                    </a:lnTo>
                    <a:lnTo>
                      <a:pt x="5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4"/>
                    </a:lnTo>
                    <a:lnTo>
                      <a:pt x="0" y="6"/>
                    </a:lnTo>
                    <a:lnTo>
                      <a:pt x="0" y="21"/>
                    </a:lnTo>
                    <a:lnTo>
                      <a:pt x="16" y="19"/>
                    </a:lnTo>
                    <a:lnTo>
                      <a:pt x="10" y="19"/>
                    </a:lnTo>
                    <a:lnTo>
                      <a:pt x="10" y="4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5" name="Freeform 69"/>
              <p:cNvSpPr>
                <a:spLocks/>
              </p:cNvSpPr>
              <p:nvPr/>
            </p:nvSpPr>
            <p:spPr bwMode="auto">
              <a:xfrm>
                <a:off x="5132" y="3463"/>
                <a:ext cx="17" cy="22"/>
              </a:xfrm>
              <a:custGeom>
                <a:avLst/>
                <a:gdLst>
                  <a:gd name="T0" fmla="*/ 0 w 17"/>
                  <a:gd name="T1" fmla="*/ 6 h 22"/>
                  <a:gd name="T2" fmla="*/ 3 w 17"/>
                  <a:gd name="T3" fmla="*/ 6 h 22"/>
                  <a:gd name="T4" fmla="*/ 3 w 17"/>
                  <a:gd name="T5" fmla="*/ 2 h 22"/>
                  <a:gd name="T6" fmla="*/ 9 w 17"/>
                  <a:gd name="T7" fmla="*/ 0 h 22"/>
                  <a:gd name="T8" fmla="*/ 9 w 17"/>
                  <a:gd name="T9" fmla="*/ 4 h 22"/>
                  <a:gd name="T10" fmla="*/ 12 w 17"/>
                  <a:gd name="T11" fmla="*/ 4 h 22"/>
                  <a:gd name="T12" fmla="*/ 9 w 17"/>
                  <a:gd name="T13" fmla="*/ 4 h 22"/>
                  <a:gd name="T14" fmla="*/ 9 w 17"/>
                  <a:gd name="T15" fmla="*/ 18 h 22"/>
                  <a:gd name="T16" fmla="*/ 9 w 17"/>
                  <a:gd name="T17" fmla="*/ 19 h 22"/>
                  <a:gd name="T18" fmla="*/ 12 w 17"/>
                  <a:gd name="T19" fmla="*/ 19 h 22"/>
                  <a:gd name="T20" fmla="*/ 12 w 17"/>
                  <a:gd name="T21" fmla="*/ 18 h 22"/>
                  <a:gd name="T22" fmla="*/ 16 w 17"/>
                  <a:gd name="T23" fmla="*/ 16 h 22"/>
                  <a:gd name="T24" fmla="*/ 16 w 17"/>
                  <a:gd name="T25" fmla="*/ 12 h 22"/>
                  <a:gd name="T26" fmla="*/ 16 w 17"/>
                  <a:gd name="T27" fmla="*/ 16 h 22"/>
                  <a:gd name="T28" fmla="*/ 16 w 17"/>
                  <a:gd name="T29" fmla="*/ 18 h 22"/>
                  <a:gd name="T30" fmla="*/ 12 w 17"/>
                  <a:gd name="T31" fmla="*/ 19 h 22"/>
                  <a:gd name="T32" fmla="*/ 9 w 17"/>
                  <a:gd name="T33" fmla="*/ 19 h 22"/>
                  <a:gd name="T34" fmla="*/ 9 w 17"/>
                  <a:gd name="T35" fmla="*/ 21 h 22"/>
                  <a:gd name="T36" fmla="*/ 6 w 17"/>
                  <a:gd name="T37" fmla="*/ 21 h 22"/>
                  <a:gd name="T38" fmla="*/ 6 w 17"/>
                  <a:gd name="T39" fmla="*/ 19 h 22"/>
                  <a:gd name="T40" fmla="*/ 3 w 17"/>
                  <a:gd name="T41" fmla="*/ 19 h 22"/>
                  <a:gd name="T42" fmla="*/ 3 w 17"/>
                  <a:gd name="T43" fmla="*/ 18 h 22"/>
                  <a:gd name="T44" fmla="*/ 3 w 17"/>
                  <a:gd name="T45" fmla="*/ 6 h 22"/>
                  <a:gd name="T46" fmla="*/ 0 w 17"/>
                  <a:gd name="T47" fmla="*/ 6 h 2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7"/>
                  <a:gd name="T73" fmla="*/ 0 h 22"/>
                  <a:gd name="T74" fmla="*/ 17 w 17"/>
                  <a:gd name="T75" fmla="*/ 22 h 2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7" h="22">
                    <a:moveTo>
                      <a:pt x="0" y="6"/>
                    </a:moveTo>
                    <a:lnTo>
                      <a:pt x="3" y="6"/>
                    </a:lnTo>
                    <a:lnTo>
                      <a:pt x="3" y="2"/>
                    </a:lnTo>
                    <a:lnTo>
                      <a:pt x="9" y="0"/>
                    </a:lnTo>
                    <a:lnTo>
                      <a:pt x="9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9" y="18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9" y="21"/>
                    </a:lnTo>
                    <a:lnTo>
                      <a:pt x="6" y="21"/>
                    </a:lnTo>
                    <a:lnTo>
                      <a:pt x="6" y="19"/>
                    </a:lnTo>
                    <a:lnTo>
                      <a:pt x="3" y="19"/>
                    </a:lnTo>
                    <a:lnTo>
                      <a:pt x="3" y="18"/>
                    </a:lnTo>
                    <a:lnTo>
                      <a:pt x="3" y="6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6" name="Freeform 70"/>
              <p:cNvSpPr>
                <a:spLocks/>
              </p:cNvSpPr>
              <p:nvPr/>
            </p:nvSpPr>
            <p:spPr bwMode="auto">
              <a:xfrm>
                <a:off x="5142" y="3463"/>
                <a:ext cx="17" cy="19"/>
              </a:xfrm>
              <a:custGeom>
                <a:avLst/>
                <a:gdLst>
                  <a:gd name="T0" fmla="*/ 16 w 17"/>
                  <a:gd name="T1" fmla="*/ 6 h 19"/>
                  <a:gd name="T2" fmla="*/ 13 w 17"/>
                  <a:gd name="T3" fmla="*/ 4 h 19"/>
                  <a:gd name="T4" fmla="*/ 13 w 17"/>
                  <a:gd name="T5" fmla="*/ 2 h 19"/>
                  <a:gd name="T6" fmla="*/ 13 w 17"/>
                  <a:gd name="T7" fmla="*/ 0 h 19"/>
                  <a:gd name="T8" fmla="*/ 10 w 17"/>
                  <a:gd name="T9" fmla="*/ 0 h 19"/>
                  <a:gd name="T10" fmla="*/ 7 w 17"/>
                  <a:gd name="T11" fmla="*/ 0 h 19"/>
                  <a:gd name="T12" fmla="*/ 7 w 17"/>
                  <a:gd name="T13" fmla="*/ 2 h 19"/>
                  <a:gd name="T14" fmla="*/ 4 w 17"/>
                  <a:gd name="T15" fmla="*/ 4 h 19"/>
                  <a:gd name="T16" fmla="*/ 4 w 17"/>
                  <a:gd name="T17" fmla="*/ 6 h 19"/>
                  <a:gd name="T18" fmla="*/ 4 w 17"/>
                  <a:gd name="T19" fmla="*/ 8 h 19"/>
                  <a:gd name="T20" fmla="*/ 4 w 17"/>
                  <a:gd name="T21" fmla="*/ 10 h 19"/>
                  <a:gd name="T22" fmla="*/ 4 w 17"/>
                  <a:gd name="T23" fmla="*/ 12 h 19"/>
                  <a:gd name="T24" fmla="*/ 4 w 17"/>
                  <a:gd name="T25" fmla="*/ 14 h 19"/>
                  <a:gd name="T26" fmla="*/ 4 w 17"/>
                  <a:gd name="T27" fmla="*/ 16 h 19"/>
                  <a:gd name="T28" fmla="*/ 7 w 17"/>
                  <a:gd name="T29" fmla="*/ 16 h 19"/>
                  <a:gd name="T30" fmla="*/ 10 w 17"/>
                  <a:gd name="T31" fmla="*/ 16 h 19"/>
                  <a:gd name="T32" fmla="*/ 13 w 17"/>
                  <a:gd name="T33" fmla="*/ 16 h 19"/>
                  <a:gd name="T34" fmla="*/ 13 w 17"/>
                  <a:gd name="T35" fmla="*/ 14 h 19"/>
                  <a:gd name="T36" fmla="*/ 16 w 17"/>
                  <a:gd name="T37" fmla="*/ 12 h 19"/>
                  <a:gd name="T38" fmla="*/ 16 w 17"/>
                  <a:gd name="T39" fmla="*/ 10 h 19"/>
                  <a:gd name="T40" fmla="*/ 16 w 17"/>
                  <a:gd name="T41" fmla="*/ 8 h 19"/>
                  <a:gd name="T42" fmla="*/ 16 w 17"/>
                  <a:gd name="T43" fmla="*/ 10 h 19"/>
                  <a:gd name="T44" fmla="*/ 16 w 17"/>
                  <a:gd name="T45" fmla="*/ 12 h 19"/>
                  <a:gd name="T46" fmla="*/ 16 w 17"/>
                  <a:gd name="T47" fmla="*/ 14 h 19"/>
                  <a:gd name="T48" fmla="*/ 13 w 17"/>
                  <a:gd name="T49" fmla="*/ 16 h 19"/>
                  <a:gd name="T50" fmla="*/ 10 w 17"/>
                  <a:gd name="T51" fmla="*/ 16 h 19"/>
                  <a:gd name="T52" fmla="*/ 10 w 17"/>
                  <a:gd name="T53" fmla="*/ 18 h 19"/>
                  <a:gd name="T54" fmla="*/ 7 w 17"/>
                  <a:gd name="T55" fmla="*/ 18 h 19"/>
                  <a:gd name="T56" fmla="*/ 4 w 17"/>
                  <a:gd name="T57" fmla="*/ 18 h 19"/>
                  <a:gd name="T58" fmla="*/ 2 w 17"/>
                  <a:gd name="T59" fmla="*/ 16 h 19"/>
                  <a:gd name="T60" fmla="*/ 0 w 17"/>
                  <a:gd name="T61" fmla="*/ 14 h 19"/>
                  <a:gd name="T62" fmla="*/ 0 w 17"/>
                  <a:gd name="T63" fmla="*/ 12 h 19"/>
                  <a:gd name="T64" fmla="*/ 0 w 17"/>
                  <a:gd name="T65" fmla="*/ 10 h 19"/>
                  <a:gd name="T66" fmla="*/ 0 w 17"/>
                  <a:gd name="T67" fmla="*/ 8 h 19"/>
                  <a:gd name="T68" fmla="*/ 2 w 17"/>
                  <a:gd name="T69" fmla="*/ 6 h 19"/>
                  <a:gd name="T70" fmla="*/ 2 w 17"/>
                  <a:gd name="T71" fmla="*/ 4 h 19"/>
                  <a:gd name="T72" fmla="*/ 4 w 17"/>
                  <a:gd name="T73" fmla="*/ 2 h 19"/>
                  <a:gd name="T74" fmla="*/ 7 w 17"/>
                  <a:gd name="T75" fmla="*/ 0 h 19"/>
                  <a:gd name="T76" fmla="*/ 10 w 17"/>
                  <a:gd name="T77" fmla="*/ 0 h 19"/>
                  <a:gd name="T78" fmla="*/ 13 w 17"/>
                  <a:gd name="T79" fmla="*/ 0 h 19"/>
                  <a:gd name="T80" fmla="*/ 16 w 17"/>
                  <a:gd name="T81" fmla="*/ 0 h 19"/>
                  <a:gd name="T82" fmla="*/ 16 w 17"/>
                  <a:gd name="T83" fmla="*/ 6 h 1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"/>
                  <a:gd name="T127" fmla="*/ 0 h 19"/>
                  <a:gd name="T128" fmla="*/ 17 w 17"/>
                  <a:gd name="T129" fmla="*/ 19 h 1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" h="19">
                    <a:moveTo>
                      <a:pt x="16" y="6"/>
                    </a:moveTo>
                    <a:lnTo>
                      <a:pt x="13" y="4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3" y="14"/>
                    </a:lnTo>
                    <a:lnTo>
                      <a:pt x="16" y="12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7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7" name="Freeform 71"/>
              <p:cNvSpPr>
                <a:spLocks/>
              </p:cNvSpPr>
              <p:nvPr/>
            </p:nvSpPr>
            <p:spPr bwMode="auto">
              <a:xfrm>
                <a:off x="5155" y="3454"/>
                <a:ext cx="17" cy="24"/>
              </a:xfrm>
              <a:custGeom>
                <a:avLst/>
                <a:gdLst>
                  <a:gd name="T0" fmla="*/ 0 w 17"/>
                  <a:gd name="T1" fmla="*/ 2 h 24"/>
                  <a:gd name="T2" fmla="*/ 4 w 17"/>
                  <a:gd name="T3" fmla="*/ 0 h 24"/>
                  <a:gd name="T4" fmla="*/ 4 w 17"/>
                  <a:gd name="T5" fmla="*/ 7 h 24"/>
                  <a:gd name="T6" fmla="*/ 7 w 17"/>
                  <a:gd name="T7" fmla="*/ 7 h 24"/>
                  <a:gd name="T8" fmla="*/ 7 w 17"/>
                  <a:gd name="T9" fmla="*/ 5 h 24"/>
                  <a:gd name="T10" fmla="*/ 9 w 17"/>
                  <a:gd name="T11" fmla="*/ 5 h 24"/>
                  <a:gd name="T12" fmla="*/ 9 w 17"/>
                  <a:gd name="T13" fmla="*/ 4 h 24"/>
                  <a:gd name="T14" fmla="*/ 12 w 17"/>
                  <a:gd name="T15" fmla="*/ 4 h 24"/>
                  <a:gd name="T16" fmla="*/ 13 w 17"/>
                  <a:gd name="T17" fmla="*/ 4 h 24"/>
                  <a:gd name="T18" fmla="*/ 13 w 17"/>
                  <a:gd name="T19" fmla="*/ 5 h 24"/>
                  <a:gd name="T20" fmla="*/ 16 w 17"/>
                  <a:gd name="T21" fmla="*/ 5 h 24"/>
                  <a:gd name="T22" fmla="*/ 16 w 17"/>
                  <a:gd name="T23" fmla="*/ 7 h 24"/>
                  <a:gd name="T24" fmla="*/ 16 w 17"/>
                  <a:gd name="T25" fmla="*/ 19 h 24"/>
                  <a:gd name="T26" fmla="*/ 9 w 17"/>
                  <a:gd name="T27" fmla="*/ 21 h 24"/>
                  <a:gd name="T28" fmla="*/ 12 w 17"/>
                  <a:gd name="T29" fmla="*/ 19 h 24"/>
                  <a:gd name="T30" fmla="*/ 12 w 17"/>
                  <a:gd name="T31" fmla="*/ 7 h 24"/>
                  <a:gd name="T32" fmla="*/ 12 w 17"/>
                  <a:gd name="T33" fmla="*/ 5 h 24"/>
                  <a:gd name="T34" fmla="*/ 9 w 17"/>
                  <a:gd name="T35" fmla="*/ 5 h 24"/>
                  <a:gd name="T36" fmla="*/ 7 w 17"/>
                  <a:gd name="T37" fmla="*/ 5 h 24"/>
                  <a:gd name="T38" fmla="*/ 7 w 17"/>
                  <a:gd name="T39" fmla="*/ 7 h 24"/>
                  <a:gd name="T40" fmla="*/ 7 w 17"/>
                  <a:gd name="T41" fmla="*/ 9 h 24"/>
                  <a:gd name="T42" fmla="*/ 4 w 17"/>
                  <a:gd name="T43" fmla="*/ 9 h 24"/>
                  <a:gd name="T44" fmla="*/ 4 w 17"/>
                  <a:gd name="T45" fmla="*/ 11 h 24"/>
                  <a:gd name="T46" fmla="*/ 4 w 17"/>
                  <a:gd name="T47" fmla="*/ 21 h 24"/>
                  <a:gd name="T48" fmla="*/ 7 w 17"/>
                  <a:gd name="T49" fmla="*/ 21 h 24"/>
                  <a:gd name="T50" fmla="*/ 0 w 17"/>
                  <a:gd name="T51" fmla="*/ 23 h 24"/>
                  <a:gd name="T52" fmla="*/ 2 w 17"/>
                  <a:gd name="T53" fmla="*/ 23 h 24"/>
                  <a:gd name="T54" fmla="*/ 2 w 17"/>
                  <a:gd name="T55" fmla="*/ 2 h 24"/>
                  <a:gd name="T56" fmla="*/ 0 w 17"/>
                  <a:gd name="T57" fmla="*/ 4 h 24"/>
                  <a:gd name="T58" fmla="*/ 0 w 17"/>
                  <a:gd name="T59" fmla="*/ 2 h 2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24"/>
                  <a:gd name="T92" fmla="*/ 17 w 17"/>
                  <a:gd name="T93" fmla="*/ 24 h 2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24">
                    <a:moveTo>
                      <a:pt x="0" y="2"/>
                    </a:moveTo>
                    <a:lnTo>
                      <a:pt x="4" y="0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6" y="5"/>
                    </a:lnTo>
                    <a:lnTo>
                      <a:pt x="16" y="7"/>
                    </a:lnTo>
                    <a:lnTo>
                      <a:pt x="1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4" y="21"/>
                    </a:lnTo>
                    <a:lnTo>
                      <a:pt x="7" y="21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8" name="Freeform 72"/>
              <p:cNvSpPr>
                <a:spLocks/>
              </p:cNvSpPr>
              <p:nvPr/>
            </p:nvSpPr>
            <p:spPr bwMode="auto">
              <a:xfrm>
                <a:off x="5184" y="3444"/>
                <a:ext cx="17" cy="24"/>
              </a:xfrm>
              <a:custGeom>
                <a:avLst/>
                <a:gdLst>
                  <a:gd name="T0" fmla="*/ 0 w 17"/>
                  <a:gd name="T1" fmla="*/ 8 h 24"/>
                  <a:gd name="T2" fmla="*/ 3 w 17"/>
                  <a:gd name="T3" fmla="*/ 6 h 24"/>
                  <a:gd name="T4" fmla="*/ 3 w 17"/>
                  <a:gd name="T5" fmla="*/ 4 h 24"/>
                  <a:gd name="T6" fmla="*/ 7 w 17"/>
                  <a:gd name="T7" fmla="*/ 4 h 24"/>
                  <a:gd name="T8" fmla="*/ 7 w 17"/>
                  <a:gd name="T9" fmla="*/ 2 h 24"/>
                  <a:gd name="T10" fmla="*/ 8 w 17"/>
                  <a:gd name="T11" fmla="*/ 2 h 24"/>
                  <a:gd name="T12" fmla="*/ 8 w 17"/>
                  <a:gd name="T13" fmla="*/ 0 h 24"/>
                  <a:gd name="T14" fmla="*/ 12 w 17"/>
                  <a:gd name="T15" fmla="*/ 0 h 24"/>
                  <a:gd name="T16" fmla="*/ 12 w 17"/>
                  <a:gd name="T17" fmla="*/ 21 h 24"/>
                  <a:gd name="T18" fmla="*/ 16 w 17"/>
                  <a:gd name="T19" fmla="*/ 21 h 24"/>
                  <a:gd name="T20" fmla="*/ 3 w 17"/>
                  <a:gd name="T21" fmla="*/ 23 h 24"/>
                  <a:gd name="T22" fmla="*/ 7 w 17"/>
                  <a:gd name="T23" fmla="*/ 21 h 24"/>
                  <a:gd name="T24" fmla="*/ 7 w 17"/>
                  <a:gd name="T25" fmla="*/ 4 h 24"/>
                  <a:gd name="T26" fmla="*/ 3 w 17"/>
                  <a:gd name="T27" fmla="*/ 6 h 24"/>
                  <a:gd name="T28" fmla="*/ 0 w 17"/>
                  <a:gd name="T29" fmla="*/ 8 h 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"/>
                  <a:gd name="T46" fmla="*/ 0 h 24"/>
                  <a:gd name="T47" fmla="*/ 17 w 17"/>
                  <a:gd name="T48" fmla="*/ 24 h 2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" h="24">
                    <a:moveTo>
                      <a:pt x="0" y="8"/>
                    </a:moveTo>
                    <a:lnTo>
                      <a:pt x="3" y="6"/>
                    </a:lnTo>
                    <a:lnTo>
                      <a:pt x="3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2" y="21"/>
                    </a:lnTo>
                    <a:lnTo>
                      <a:pt x="16" y="21"/>
                    </a:lnTo>
                    <a:lnTo>
                      <a:pt x="3" y="23"/>
                    </a:lnTo>
                    <a:lnTo>
                      <a:pt x="7" y="21"/>
                    </a:lnTo>
                    <a:lnTo>
                      <a:pt x="7" y="4"/>
                    </a:lnTo>
                    <a:lnTo>
                      <a:pt x="3" y="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09" name="Freeform 73"/>
              <p:cNvSpPr>
                <a:spLocks/>
              </p:cNvSpPr>
              <p:nvPr/>
            </p:nvSpPr>
            <p:spPr bwMode="auto">
              <a:xfrm>
                <a:off x="5193" y="3440"/>
                <a:ext cx="17" cy="24"/>
              </a:xfrm>
              <a:custGeom>
                <a:avLst/>
                <a:gdLst>
                  <a:gd name="T0" fmla="*/ 10 w 17"/>
                  <a:gd name="T1" fmla="*/ 12 h 24"/>
                  <a:gd name="T2" fmla="*/ 12 w 17"/>
                  <a:gd name="T3" fmla="*/ 14 h 24"/>
                  <a:gd name="T4" fmla="*/ 12 w 17"/>
                  <a:gd name="T5" fmla="*/ 18 h 24"/>
                  <a:gd name="T6" fmla="*/ 10 w 17"/>
                  <a:gd name="T7" fmla="*/ 21 h 24"/>
                  <a:gd name="T8" fmla="*/ 6 w 17"/>
                  <a:gd name="T9" fmla="*/ 21 h 24"/>
                  <a:gd name="T10" fmla="*/ 4 w 17"/>
                  <a:gd name="T11" fmla="*/ 19 h 24"/>
                  <a:gd name="T12" fmla="*/ 4 w 17"/>
                  <a:gd name="T13" fmla="*/ 16 h 24"/>
                  <a:gd name="T14" fmla="*/ 6 w 17"/>
                  <a:gd name="T15" fmla="*/ 14 h 24"/>
                  <a:gd name="T16" fmla="*/ 8 w 17"/>
                  <a:gd name="T17" fmla="*/ 12 h 24"/>
                  <a:gd name="T18" fmla="*/ 6 w 17"/>
                  <a:gd name="T19" fmla="*/ 0 h 24"/>
                  <a:gd name="T20" fmla="*/ 4 w 17"/>
                  <a:gd name="T21" fmla="*/ 2 h 24"/>
                  <a:gd name="T22" fmla="*/ 2 w 17"/>
                  <a:gd name="T23" fmla="*/ 4 h 24"/>
                  <a:gd name="T24" fmla="*/ 2 w 17"/>
                  <a:gd name="T25" fmla="*/ 8 h 24"/>
                  <a:gd name="T26" fmla="*/ 2 w 17"/>
                  <a:gd name="T27" fmla="*/ 12 h 24"/>
                  <a:gd name="T28" fmla="*/ 6 w 17"/>
                  <a:gd name="T29" fmla="*/ 12 h 24"/>
                  <a:gd name="T30" fmla="*/ 4 w 17"/>
                  <a:gd name="T31" fmla="*/ 14 h 24"/>
                  <a:gd name="T32" fmla="*/ 2 w 17"/>
                  <a:gd name="T33" fmla="*/ 16 h 24"/>
                  <a:gd name="T34" fmla="*/ 0 w 17"/>
                  <a:gd name="T35" fmla="*/ 19 h 24"/>
                  <a:gd name="T36" fmla="*/ 2 w 17"/>
                  <a:gd name="T37" fmla="*/ 23 h 24"/>
                  <a:gd name="T38" fmla="*/ 6 w 17"/>
                  <a:gd name="T39" fmla="*/ 23 h 24"/>
                  <a:gd name="T40" fmla="*/ 10 w 17"/>
                  <a:gd name="T41" fmla="*/ 21 h 24"/>
                  <a:gd name="T42" fmla="*/ 14 w 17"/>
                  <a:gd name="T43" fmla="*/ 19 h 24"/>
                  <a:gd name="T44" fmla="*/ 16 w 17"/>
                  <a:gd name="T45" fmla="*/ 18 h 24"/>
                  <a:gd name="T46" fmla="*/ 16 w 17"/>
                  <a:gd name="T47" fmla="*/ 14 h 24"/>
                  <a:gd name="T48" fmla="*/ 14 w 17"/>
                  <a:gd name="T49" fmla="*/ 12 h 24"/>
                  <a:gd name="T50" fmla="*/ 12 w 17"/>
                  <a:gd name="T51" fmla="*/ 10 h 24"/>
                  <a:gd name="T52" fmla="*/ 12 w 17"/>
                  <a:gd name="T53" fmla="*/ 10 h 24"/>
                  <a:gd name="T54" fmla="*/ 14 w 17"/>
                  <a:gd name="T55" fmla="*/ 8 h 24"/>
                  <a:gd name="T56" fmla="*/ 16 w 17"/>
                  <a:gd name="T57" fmla="*/ 4 h 24"/>
                  <a:gd name="T58" fmla="*/ 14 w 17"/>
                  <a:gd name="T59" fmla="*/ 2 h 24"/>
                  <a:gd name="T60" fmla="*/ 12 w 17"/>
                  <a:gd name="T61" fmla="*/ 0 h 24"/>
                  <a:gd name="T62" fmla="*/ 8 w 17"/>
                  <a:gd name="T63" fmla="*/ 0 h 24"/>
                  <a:gd name="T64" fmla="*/ 10 w 17"/>
                  <a:gd name="T65" fmla="*/ 2 h 24"/>
                  <a:gd name="T66" fmla="*/ 12 w 17"/>
                  <a:gd name="T67" fmla="*/ 4 h 24"/>
                  <a:gd name="T68" fmla="*/ 12 w 17"/>
                  <a:gd name="T69" fmla="*/ 8 h 24"/>
                  <a:gd name="T70" fmla="*/ 10 w 17"/>
                  <a:gd name="T71" fmla="*/ 10 h 24"/>
                  <a:gd name="T72" fmla="*/ 6 w 17"/>
                  <a:gd name="T73" fmla="*/ 12 h 24"/>
                  <a:gd name="T74" fmla="*/ 4 w 17"/>
                  <a:gd name="T75" fmla="*/ 10 h 24"/>
                  <a:gd name="T76" fmla="*/ 4 w 17"/>
                  <a:gd name="T77" fmla="*/ 6 h 24"/>
                  <a:gd name="T78" fmla="*/ 6 w 17"/>
                  <a:gd name="T79" fmla="*/ 4 h 24"/>
                  <a:gd name="T80" fmla="*/ 8 w 17"/>
                  <a:gd name="T81" fmla="*/ 2 h 24"/>
                  <a:gd name="T82" fmla="*/ 8 w 17"/>
                  <a:gd name="T83" fmla="*/ 12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"/>
                  <a:gd name="T127" fmla="*/ 0 h 24"/>
                  <a:gd name="T128" fmla="*/ 17 w 17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" h="24">
                    <a:moveTo>
                      <a:pt x="8" y="12"/>
                    </a:moveTo>
                    <a:lnTo>
                      <a:pt x="10" y="12"/>
                    </a:lnTo>
                    <a:lnTo>
                      <a:pt x="12" y="12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12" y="18"/>
                    </a:lnTo>
                    <a:lnTo>
                      <a:pt x="12" y="19"/>
                    </a:lnTo>
                    <a:lnTo>
                      <a:pt x="10" y="21"/>
                    </a:lnTo>
                    <a:lnTo>
                      <a:pt x="8" y="21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4" y="19"/>
                    </a:lnTo>
                    <a:lnTo>
                      <a:pt x="4" y="18"/>
                    </a:lnTo>
                    <a:lnTo>
                      <a:pt x="4" y="16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1"/>
                    </a:lnTo>
                    <a:lnTo>
                      <a:pt x="12" y="21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0" name="Freeform 74"/>
              <p:cNvSpPr>
                <a:spLocks/>
              </p:cNvSpPr>
              <p:nvPr/>
            </p:nvSpPr>
            <p:spPr bwMode="auto">
              <a:xfrm>
                <a:off x="5211" y="3435"/>
                <a:ext cx="17" cy="24"/>
              </a:xfrm>
              <a:custGeom>
                <a:avLst/>
                <a:gdLst>
                  <a:gd name="T0" fmla="*/ 6 w 17"/>
                  <a:gd name="T1" fmla="*/ 1 h 24"/>
                  <a:gd name="T2" fmla="*/ 8 w 17"/>
                  <a:gd name="T3" fmla="*/ 1 h 24"/>
                  <a:gd name="T4" fmla="*/ 11 w 17"/>
                  <a:gd name="T5" fmla="*/ 1 h 24"/>
                  <a:gd name="T6" fmla="*/ 11 w 17"/>
                  <a:gd name="T7" fmla="*/ 3 h 24"/>
                  <a:gd name="T8" fmla="*/ 11 w 17"/>
                  <a:gd name="T9" fmla="*/ 5 h 24"/>
                  <a:gd name="T10" fmla="*/ 11 w 17"/>
                  <a:gd name="T11" fmla="*/ 7 h 24"/>
                  <a:gd name="T12" fmla="*/ 11 w 17"/>
                  <a:gd name="T13" fmla="*/ 11 h 24"/>
                  <a:gd name="T14" fmla="*/ 11 w 17"/>
                  <a:gd name="T15" fmla="*/ 13 h 24"/>
                  <a:gd name="T16" fmla="*/ 11 w 17"/>
                  <a:gd name="T17" fmla="*/ 15 h 24"/>
                  <a:gd name="T18" fmla="*/ 11 w 17"/>
                  <a:gd name="T19" fmla="*/ 17 h 24"/>
                  <a:gd name="T20" fmla="*/ 11 w 17"/>
                  <a:gd name="T21" fmla="*/ 19 h 24"/>
                  <a:gd name="T22" fmla="*/ 8 w 17"/>
                  <a:gd name="T23" fmla="*/ 21 h 24"/>
                  <a:gd name="T24" fmla="*/ 8 w 17"/>
                  <a:gd name="T25" fmla="*/ 23 h 24"/>
                  <a:gd name="T26" fmla="*/ 6 w 17"/>
                  <a:gd name="T27" fmla="*/ 23 h 24"/>
                  <a:gd name="T28" fmla="*/ 3 w 17"/>
                  <a:gd name="T29" fmla="*/ 23 h 24"/>
                  <a:gd name="T30" fmla="*/ 3 w 17"/>
                  <a:gd name="T31" fmla="*/ 21 h 24"/>
                  <a:gd name="T32" fmla="*/ 3 w 17"/>
                  <a:gd name="T33" fmla="*/ 19 h 24"/>
                  <a:gd name="T34" fmla="*/ 1 w 17"/>
                  <a:gd name="T35" fmla="*/ 15 h 24"/>
                  <a:gd name="T36" fmla="*/ 1 w 17"/>
                  <a:gd name="T37" fmla="*/ 13 h 24"/>
                  <a:gd name="T38" fmla="*/ 1 w 17"/>
                  <a:gd name="T39" fmla="*/ 9 h 24"/>
                  <a:gd name="T40" fmla="*/ 3 w 17"/>
                  <a:gd name="T41" fmla="*/ 7 h 24"/>
                  <a:gd name="T42" fmla="*/ 3 w 17"/>
                  <a:gd name="T43" fmla="*/ 5 h 24"/>
                  <a:gd name="T44" fmla="*/ 3 w 17"/>
                  <a:gd name="T45" fmla="*/ 3 h 24"/>
                  <a:gd name="T46" fmla="*/ 3 w 17"/>
                  <a:gd name="T47" fmla="*/ 1 h 24"/>
                  <a:gd name="T48" fmla="*/ 6 w 17"/>
                  <a:gd name="T49" fmla="*/ 1 h 24"/>
                  <a:gd name="T50" fmla="*/ 6 w 17"/>
                  <a:gd name="T51" fmla="*/ 0 h 24"/>
                  <a:gd name="T52" fmla="*/ 3 w 17"/>
                  <a:gd name="T53" fmla="*/ 1 h 24"/>
                  <a:gd name="T54" fmla="*/ 1 w 17"/>
                  <a:gd name="T55" fmla="*/ 3 h 24"/>
                  <a:gd name="T56" fmla="*/ 1 w 17"/>
                  <a:gd name="T57" fmla="*/ 5 h 24"/>
                  <a:gd name="T58" fmla="*/ 0 w 17"/>
                  <a:gd name="T59" fmla="*/ 7 h 24"/>
                  <a:gd name="T60" fmla="*/ 0 w 17"/>
                  <a:gd name="T61" fmla="*/ 9 h 24"/>
                  <a:gd name="T62" fmla="*/ 0 w 17"/>
                  <a:gd name="T63" fmla="*/ 11 h 24"/>
                  <a:gd name="T64" fmla="*/ 0 w 17"/>
                  <a:gd name="T65" fmla="*/ 13 h 24"/>
                  <a:gd name="T66" fmla="*/ 0 w 17"/>
                  <a:gd name="T67" fmla="*/ 17 h 24"/>
                  <a:gd name="T68" fmla="*/ 0 w 17"/>
                  <a:gd name="T69" fmla="*/ 19 h 24"/>
                  <a:gd name="T70" fmla="*/ 0 w 17"/>
                  <a:gd name="T71" fmla="*/ 21 h 24"/>
                  <a:gd name="T72" fmla="*/ 1 w 17"/>
                  <a:gd name="T73" fmla="*/ 21 h 24"/>
                  <a:gd name="T74" fmla="*/ 1 w 17"/>
                  <a:gd name="T75" fmla="*/ 23 h 24"/>
                  <a:gd name="T76" fmla="*/ 3 w 17"/>
                  <a:gd name="T77" fmla="*/ 23 h 24"/>
                  <a:gd name="T78" fmla="*/ 6 w 17"/>
                  <a:gd name="T79" fmla="*/ 23 h 24"/>
                  <a:gd name="T80" fmla="*/ 8 w 17"/>
                  <a:gd name="T81" fmla="*/ 23 h 24"/>
                  <a:gd name="T82" fmla="*/ 11 w 17"/>
                  <a:gd name="T83" fmla="*/ 21 h 24"/>
                  <a:gd name="T84" fmla="*/ 11 w 17"/>
                  <a:gd name="T85" fmla="*/ 19 h 24"/>
                  <a:gd name="T86" fmla="*/ 13 w 17"/>
                  <a:gd name="T87" fmla="*/ 19 h 24"/>
                  <a:gd name="T88" fmla="*/ 13 w 17"/>
                  <a:gd name="T89" fmla="*/ 17 h 24"/>
                  <a:gd name="T90" fmla="*/ 16 w 17"/>
                  <a:gd name="T91" fmla="*/ 15 h 24"/>
                  <a:gd name="T92" fmla="*/ 16 w 17"/>
                  <a:gd name="T93" fmla="*/ 11 h 24"/>
                  <a:gd name="T94" fmla="*/ 16 w 17"/>
                  <a:gd name="T95" fmla="*/ 9 h 24"/>
                  <a:gd name="T96" fmla="*/ 16 w 17"/>
                  <a:gd name="T97" fmla="*/ 7 h 24"/>
                  <a:gd name="T98" fmla="*/ 16 w 17"/>
                  <a:gd name="T99" fmla="*/ 5 h 24"/>
                  <a:gd name="T100" fmla="*/ 13 w 17"/>
                  <a:gd name="T101" fmla="*/ 3 h 24"/>
                  <a:gd name="T102" fmla="*/ 13 w 17"/>
                  <a:gd name="T103" fmla="*/ 1 h 24"/>
                  <a:gd name="T104" fmla="*/ 11 w 17"/>
                  <a:gd name="T105" fmla="*/ 1 h 24"/>
                  <a:gd name="T106" fmla="*/ 11 w 17"/>
                  <a:gd name="T107" fmla="*/ 0 h 24"/>
                  <a:gd name="T108" fmla="*/ 8 w 17"/>
                  <a:gd name="T109" fmla="*/ 0 h 24"/>
                  <a:gd name="T110" fmla="*/ 6 w 17"/>
                  <a:gd name="T111" fmla="*/ 0 h 24"/>
                  <a:gd name="T112" fmla="*/ 6 w 17"/>
                  <a:gd name="T113" fmla="*/ 1 h 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7"/>
                  <a:gd name="T172" fmla="*/ 0 h 24"/>
                  <a:gd name="T173" fmla="*/ 17 w 17"/>
                  <a:gd name="T174" fmla="*/ 24 h 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7" h="24">
                    <a:moveTo>
                      <a:pt x="6" y="1"/>
                    </a:moveTo>
                    <a:lnTo>
                      <a:pt x="8" y="1"/>
                    </a:lnTo>
                    <a:lnTo>
                      <a:pt x="11" y="1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11" y="11"/>
                    </a:lnTo>
                    <a:lnTo>
                      <a:pt x="11" y="13"/>
                    </a:lnTo>
                    <a:lnTo>
                      <a:pt x="11" y="15"/>
                    </a:lnTo>
                    <a:lnTo>
                      <a:pt x="11" y="17"/>
                    </a:lnTo>
                    <a:lnTo>
                      <a:pt x="11" y="19"/>
                    </a:lnTo>
                    <a:lnTo>
                      <a:pt x="8" y="21"/>
                    </a:lnTo>
                    <a:lnTo>
                      <a:pt x="8" y="23"/>
                    </a:lnTo>
                    <a:lnTo>
                      <a:pt x="6" y="23"/>
                    </a:lnTo>
                    <a:lnTo>
                      <a:pt x="3" y="23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9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1" y="21"/>
                    </a:lnTo>
                    <a:lnTo>
                      <a:pt x="1" y="23"/>
                    </a:lnTo>
                    <a:lnTo>
                      <a:pt x="3" y="23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3" y="3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1" name="Freeform 75"/>
              <p:cNvSpPr>
                <a:spLocks/>
              </p:cNvSpPr>
              <p:nvPr/>
            </p:nvSpPr>
            <p:spPr bwMode="auto">
              <a:xfrm>
                <a:off x="4943" y="3567"/>
                <a:ext cx="22" cy="24"/>
              </a:xfrm>
              <a:custGeom>
                <a:avLst/>
                <a:gdLst>
                  <a:gd name="T0" fmla="*/ 21 w 22"/>
                  <a:gd name="T1" fmla="*/ 0 h 24"/>
                  <a:gd name="T2" fmla="*/ 0 w 22"/>
                  <a:gd name="T3" fmla="*/ 7 h 24"/>
                  <a:gd name="T4" fmla="*/ 0 w 22"/>
                  <a:gd name="T5" fmla="*/ 23 h 24"/>
                  <a:gd name="T6" fmla="*/ 3 w 22"/>
                  <a:gd name="T7" fmla="*/ 23 h 24"/>
                  <a:gd name="T8" fmla="*/ 7 w 22"/>
                  <a:gd name="T9" fmla="*/ 23 h 24"/>
                  <a:gd name="T10" fmla="*/ 15 w 22"/>
                  <a:gd name="T11" fmla="*/ 21 h 24"/>
                  <a:gd name="T12" fmla="*/ 15 w 22"/>
                  <a:gd name="T13" fmla="*/ 19 h 24"/>
                  <a:gd name="T14" fmla="*/ 19 w 22"/>
                  <a:gd name="T15" fmla="*/ 19 h 24"/>
                  <a:gd name="T16" fmla="*/ 19 w 22"/>
                  <a:gd name="T17" fmla="*/ 17 h 24"/>
                  <a:gd name="T18" fmla="*/ 21 w 22"/>
                  <a:gd name="T19" fmla="*/ 17 h 24"/>
                  <a:gd name="T20" fmla="*/ 21 w 22"/>
                  <a:gd name="T21" fmla="*/ 0 h 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24"/>
                  <a:gd name="T35" fmla="*/ 22 w 22"/>
                  <a:gd name="T36" fmla="*/ 24 h 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24">
                    <a:moveTo>
                      <a:pt x="21" y="0"/>
                    </a:moveTo>
                    <a:lnTo>
                      <a:pt x="0" y="7"/>
                    </a:lnTo>
                    <a:lnTo>
                      <a:pt x="0" y="23"/>
                    </a:lnTo>
                    <a:lnTo>
                      <a:pt x="3" y="23"/>
                    </a:lnTo>
                    <a:lnTo>
                      <a:pt x="7" y="23"/>
                    </a:lnTo>
                    <a:lnTo>
                      <a:pt x="15" y="21"/>
                    </a:lnTo>
                    <a:lnTo>
                      <a:pt x="15" y="19"/>
                    </a:lnTo>
                    <a:lnTo>
                      <a:pt x="19" y="19"/>
                    </a:lnTo>
                    <a:lnTo>
                      <a:pt x="19" y="17"/>
                    </a:lnTo>
                    <a:lnTo>
                      <a:pt x="21" y="1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2" name="Freeform 76"/>
              <p:cNvSpPr>
                <a:spLocks/>
              </p:cNvSpPr>
              <p:nvPr/>
            </p:nvSpPr>
            <p:spPr bwMode="auto">
              <a:xfrm>
                <a:off x="4992" y="3551"/>
                <a:ext cx="22" cy="24"/>
              </a:xfrm>
              <a:custGeom>
                <a:avLst/>
                <a:gdLst>
                  <a:gd name="T0" fmla="*/ 21 w 22"/>
                  <a:gd name="T1" fmla="*/ 0 h 24"/>
                  <a:gd name="T2" fmla="*/ 0 w 22"/>
                  <a:gd name="T3" fmla="*/ 8 h 24"/>
                  <a:gd name="T4" fmla="*/ 0 w 22"/>
                  <a:gd name="T5" fmla="*/ 23 h 24"/>
                  <a:gd name="T6" fmla="*/ 4 w 22"/>
                  <a:gd name="T7" fmla="*/ 21 h 24"/>
                  <a:gd name="T8" fmla="*/ 4 w 22"/>
                  <a:gd name="T9" fmla="*/ 23 h 24"/>
                  <a:gd name="T10" fmla="*/ 6 w 22"/>
                  <a:gd name="T11" fmla="*/ 21 h 24"/>
                  <a:gd name="T12" fmla="*/ 6 w 22"/>
                  <a:gd name="T13" fmla="*/ 23 h 24"/>
                  <a:gd name="T14" fmla="*/ 14 w 22"/>
                  <a:gd name="T15" fmla="*/ 21 h 24"/>
                  <a:gd name="T16" fmla="*/ 14 w 22"/>
                  <a:gd name="T17" fmla="*/ 19 h 24"/>
                  <a:gd name="T18" fmla="*/ 18 w 22"/>
                  <a:gd name="T19" fmla="*/ 19 h 24"/>
                  <a:gd name="T20" fmla="*/ 18 w 22"/>
                  <a:gd name="T21" fmla="*/ 18 h 24"/>
                  <a:gd name="T22" fmla="*/ 21 w 22"/>
                  <a:gd name="T23" fmla="*/ 16 h 24"/>
                  <a:gd name="T24" fmla="*/ 21 w 22"/>
                  <a:gd name="T25" fmla="*/ 0 h 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"/>
                  <a:gd name="T40" fmla="*/ 0 h 24"/>
                  <a:gd name="T41" fmla="*/ 22 w 22"/>
                  <a:gd name="T42" fmla="*/ 24 h 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" h="24">
                    <a:moveTo>
                      <a:pt x="21" y="0"/>
                    </a:moveTo>
                    <a:lnTo>
                      <a:pt x="0" y="8"/>
                    </a:lnTo>
                    <a:lnTo>
                      <a:pt x="0" y="23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6" y="21"/>
                    </a:lnTo>
                    <a:lnTo>
                      <a:pt x="6" y="23"/>
                    </a:lnTo>
                    <a:lnTo>
                      <a:pt x="14" y="21"/>
                    </a:lnTo>
                    <a:lnTo>
                      <a:pt x="14" y="19"/>
                    </a:lnTo>
                    <a:lnTo>
                      <a:pt x="18" y="19"/>
                    </a:lnTo>
                    <a:lnTo>
                      <a:pt x="18" y="18"/>
                    </a:lnTo>
                    <a:lnTo>
                      <a:pt x="21" y="16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3" name="Freeform 77"/>
              <p:cNvSpPr>
                <a:spLocks/>
              </p:cNvSpPr>
              <p:nvPr/>
            </p:nvSpPr>
            <p:spPr bwMode="auto">
              <a:xfrm>
                <a:off x="5040" y="3536"/>
                <a:ext cx="22" cy="24"/>
              </a:xfrm>
              <a:custGeom>
                <a:avLst/>
                <a:gdLst>
                  <a:gd name="T0" fmla="*/ 21 w 22"/>
                  <a:gd name="T1" fmla="*/ 0 h 24"/>
                  <a:gd name="T2" fmla="*/ 0 w 22"/>
                  <a:gd name="T3" fmla="*/ 6 h 24"/>
                  <a:gd name="T4" fmla="*/ 0 w 22"/>
                  <a:gd name="T5" fmla="*/ 23 h 24"/>
                  <a:gd name="T6" fmla="*/ 4 w 22"/>
                  <a:gd name="T7" fmla="*/ 21 h 24"/>
                  <a:gd name="T8" fmla="*/ 4 w 22"/>
                  <a:gd name="T9" fmla="*/ 23 h 24"/>
                  <a:gd name="T10" fmla="*/ 8 w 22"/>
                  <a:gd name="T11" fmla="*/ 21 h 24"/>
                  <a:gd name="T12" fmla="*/ 8 w 22"/>
                  <a:gd name="T13" fmla="*/ 23 h 24"/>
                  <a:gd name="T14" fmla="*/ 15 w 22"/>
                  <a:gd name="T15" fmla="*/ 21 h 24"/>
                  <a:gd name="T16" fmla="*/ 15 w 22"/>
                  <a:gd name="T17" fmla="*/ 19 h 24"/>
                  <a:gd name="T18" fmla="*/ 17 w 22"/>
                  <a:gd name="T19" fmla="*/ 17 h 24"/>
                  <a:gd name="T20" fmla="*/ 21 w 22"/>
                  <a:gd name="T21" fmla="*/ 15 h 24"/>
                  <a:gd name="T22" fmla="*/ 21 w 22"/>
                  <a:gd name="T23" fmla="*/ 0 h 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"/>
                  <a:gd name="T37" fmla="*/ 0 h 24"/>
                  <a:gd name="T38" fmla="*/ 22 w 22"/>
                  <a:gd name="T39" fmla="*/ 24 h 2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" h="24">
                    <a:moveTo>
                      <a:pt x="21" y="0"/>
                    </a:moveTo>
                    <a:lnTo>
                      <a:pt x="0" y="6"/>
                    </a:lnTo>
                    <a:lnTo>
                      <a:pt x="0" y="23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8" y="21"/>
                    </a:lnTo>
                    <a:lnTo>
                      <a:pt x="8" y="23"/>
                    </a:lnTo>
                    <a:lnTo>
                      <a:pt x="15" y="21"/>
                    </a:lnTo>
                    <a:lnTo>
                      <a:pt x="15" y="19"/>
                    </a:lnTo>
                    <a:lnTo>
                      <a:pt x="17" y="17"/>
                    </a:lnTo>
                    <a:lnTo>
                      <a:pt x="21" y="15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4" name="Freeform 78"/>
              <p:cNvSpPr>
                <a:spLocks/>
              </p:cNvSpPr>
              <p:nvPr/>
            </p:nvSpPr>
            <p:spPr bwMode="auto">
              <a:xfrm>
                <a:off x="5090" y="3519"/>
                <a:ext cx="22" cy="26"/>
              </a:xfrm>
              <a:custGeom>
                <a:avLst/>
                <a:gdLst>
                  <a:gd name="T0" fmla="*/ 21 w 22"/>
                  <a:gd name="T1" fmla="*/ 0 h 26"/>
                  <a:gd name="T2" fmla="*/ 0 w 22"/>
                  <a:gd name="T3" fmla="*/ 7 h 26"/>
                  <a:gd name="T4" fmla="*/ 0 w 22"/>
                  <a:gd name="T5" fmla="*/ 23 h 26"/>
                  <a:gd name="T6" fmla="*/ 2 w 22"/>
                  <a:gd name="T7" fmla="*/ 23 h 26"/>
                  <a:gd name="T8" fmla="*/ 6 w 22"/>
                  <a:gd name="T9" fmla="*/ 23 h 26"/>
                  <a:gd name="T10" fmla="*/ 6 w 22"/>
                  <a:gd name="T11" fmla="*/ 25 h 26"/>
                  <a:gd name="T12" fmla="*/ 13 w 22"/>
                  <a:gd name="T13" fmla="*/ 21 h 26"/>
                  <a:gd name="T14" fmla="*/ 17 w 22"/>
                  <a:gd name="T15" fmla="*/ 19 h 26"/>
                  <a:gd name="T16" fmla="*/ 17 w 22"/>
                  <a:gd name="T17" fmla="*/ 17 h 26"/>
                  <a:gd name="T18" fmla="*/ 21 w 22"/>
                  <a:gd name="T19" fmla="*/ 17 h 26"/>
                  <a:gd name="T20" fmla="*/ 21 w 22"/>
                  <a:gd name="T21" fmla="*/ 0 h 2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26"/>
                  <a:gd name="T35" fmla="*/ 22 w 22"/>
                  <a:gd name="T36" fmla="*/ 26 h 2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26">
                    <a:moveTo>
                      <a:pt x="21" y="0"/>
                    </a:moveTo>
                    <a:lnTo>
                      <a:pt x="0" y="7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6" y="23"/>
                    </a:lnTo>
                    <a:lnTo>
                      <a:pt x="6" y="25"/>
                    </a:lnTo>
                    <a:lnTo>
                      <a:pt x="13" y="21"/>
                    </a:lnTo>
                    <a:lnTo>
                      <a:pt x="17" y="19"/>
                    </a:lnTo>
                    <a:lnTo>
                      <a:pt x="17" y="17"/>
                    </a:lnTo>
                    <a:lnTo>
                      <a:pt x="21" y="1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5" name="Freeform 79"/>
              <p:cNvSpPr>
                <a:spLocks/>
              </p:cNvSpPr>
              <p:nvPr/>
            </p:nvSpPr>
            <p:spPr bwMode="auto">
              <a:xfrm>
                <a:off x="5138" y="3503"/>
                <a:ext cx="22" cy="24"/>
              </a:xfrm>
              <a:custGeom>
                <a:avLst/>
                <a:gdLst>
                  <a:gd name="T0" fmla="*/ 21 w 22"/>
                  <a:gd name="T1" fmla="*/ 0 h 24"/>
                  <a:gd name="T2" fmla="*/ 0 w 22"/>
                  <a:gd name="T3" fmla="*/ 8 h 24"/>
                  <a:gd name="T4" fmla="*/ 0 w 22"/>
                  <a:gd name="T5" fmla="*/ 23 h 24"/>
                  <a:gd name="T6" fmla="*/ 4 w 22"/>
                  <a:gd name="T7" fmla="*/ 22 h 24"/>
                  <a:gd name="T8" fmla="*/ 4 w 22"/>
                  <a:gd name="T9" fmla="*/ 23 h 24"/>
                  <a:gd name="T10" fmla="*/ 7 w 22"/>
                  <a:gd name="T11" fmla="*/ 23 h 24"/>
                  <a:gd name="T12" fmla="*/ 15 w 22"/>
                  <a:gd name="T13" fmla="*/ 22 h 24"/>
                  <a:gd name="T14" fmla="*/ 15 w 22"/>
                  <a:gd name="T15" fmla="*/ 20 h 24"/>
                  <a:gd name="T16" fmla="*/ 17 w 22"/>
                  <a:gd name="T17" fmla="*/ 20 h 24"/>
                  <a:gd name="T18" fmla="*/ 17 w 22"/>
                  <a:gd name="T19" fmla="*/ 18 h 24"/>
                  <a:gd name="T20" fmla="*/ 21 w 22"/>
                  <a:gd name="T21" fmla="*/ 18 h 24"/>
                  <a:gd name="T22" fmla="*/ 21 w 22"/>
                  <a:gd name="T23" fmla="*/ 0 h 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"/>
                  <a:gd name="T37" fmla="*/ 0 h 24"/>
                  <a:gd name="T38" fmla="*/ 22 w 22"/>
                  <a:gd name="T39" fmla="*/ 24 h 2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" h="24">
                    <a:moveTo>
                      <a:pt x="21" y="0"/>
                    </a:moveTo>
                    <a:lnTo>
                      <a:pt x="0" y="8"/>
                    </a:lnTo>
                    <a:lnTo>
                      <a:pt x="0" y="23"/>
                    </a:lnTo>
                    <a:lnTo>
                      <a:pt x="4" y="22"/>
                    </a:lnTo>
                    <a:lnTo>
                      <a:pt x="4" y="23"/>
                    </a:lnTo>
                    <a:lnTo>
                      <a:pt x="7" y="23"/>
                    </a:lnTo>
                    <a:lnTo>
                      <a:pt x="15" y="22"/>
                    </a:lnTo>
                    <a:lnTo>
                      <a:pt x="15" y="20"/>
                    </a:lnTo>
                    <a:lnTo>
                      <a:pt x="17" y="20"/>
                    </a:lnTo>
                    <a:lnTo>
                      <a:pt x="17" y="18"/>
                    </a:lnTo>
                    <a:lnTo>
                      <a:pt x="21" y="18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6" name="Freeform 80"/>
              <p:cNvSpPr>
                <a:spLocks/>
              </p:cNvSpPr>
              <p:nvPr/>
            </p:nvSpPr>
            <p:spPr bwMode="auto">
              <a:xfrm>
                <a:off x="5188" y="3488"/>
                <a:ext cx="22" cy="24"/>
              </a:xfrm>
              <a:custGeom>
                <a:avLst/>
                <a:gdLst>
                  <a:gd name="T0" fmla="*/ 21 w 22"/>
                  <a:gd name="T1" fmla="*/ 0 h 24"/>
                  <a:gd name="T2" fmla="*/ 0 w 22"/>
                  <a:gd name="T3" fmla="*/ 8 h 24"/>
                  <a:gd name="T4" fmla="*/ 0 w 22"/>
                  <a:gd name="T5" fmla="*/ 23 h 24"/>
                  <a:gd name="T6" fmla="*/ 1 w 22"/>
                  <a:gd name="T7" fmla="*/ 21 h 24"/>
                  <a:gd name="T8" fmla="*/ 1 w 22"/>
                  <a:gd name="T9" fmla="*/ 23 h 24"/>
                  <a:gd name="T10" fmla="*/ 5 w 22"/>
                  <a:gd name="T11" fmla="*/ 21 h 24"/>
                  <a:gd name="T12" fmla="*/ 5 w 22"/>
                  <a:gd name="T13" fmla="*/ 23 h 24"/>
                  <a:gd name="T14" fmla="*/ 13 w 22"/>
                  <a:gd name="T15" fmla="*/ 21 h 24"/>
                  <a:gd name="T16" fmla="*/ 13 w 22"/>
                  <a:gd name="T17" fmla="*/ 19 h 24"/>
                  <a:gd name="T18" fmla="*/ 17 w 22"/>
                  <a:gd name="T19" fmla="*/ 19 h 24"/>
                  <a:gd name="T20" fmla="*/ 17 w 22"/>
                  <a:gd name="T21" fmla="*/ 17 h 24"/>
                  <a:gd name="T22" fmla="*/ 21 w 22"/>
                  <a:gd name="T23" fmla="*/ 15 h 24"/>
                  <a:gd name="T24" fmla="*/ 21 w 22"/>
                  <a:gd name="T25" fmla="*/ 0 h 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"/>
                  <a:gd name="T40" fmla="*/ 0 h 24"/>
                  <a:gd name="T41" fmla="*/ 22 w 22"/>
                  <a:gd name="T42" fmla="*/ 24 h 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" h="24">
                    <a:moveTo>
                      <a:pt x="21" y="0"/>
                    </a:moveTo>
                    <a:lnTo>
                      <a:pt x="0" y="8"/>
                    </a:lnTo>
                    <a:lnTo>
                      <a:pt x="0" y="23"/>
                    </a:lnTo>
                    <a:lnTo>
                      <a:pt x="1" y="21"/>
                    </a:lnTo>
                    <a:lnTo>
                      <a:pt x="1" y="23"/>
                    </a:lnTo>
                    <a:lnTo>
                      <a:pt x="5" y="21"/>
                    </a:lnTo>
                    <a:lnTo>
                      <a:pt x="5" y="23"/>
                    </a:lnTo>
                    <a:lnTo>
                      <a:pt x="13" y="21"/>
                    </a:lnTo>
                    <a:lnTo>
                      <a:pt x="13" y="19"/>
                    </a:lnTo>
                    <a:lnTo>
                      <a:pt x="17" y="19"/>
                    </a:lnTo>
                    <a:lnTo>
                      <a:pt x="17" y="17"/>
                    </a:lnTo>
                    <a:lnTo>
                      <a:pt x="21" y="15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7" name="Freeform 81"/>
              <p:cNvSpPr>
                <a:spLocks/>
              </p:cNvSpPr>
              <p:nvPr/>
            </p:nvSpPr>
            <p:spPr bwMode="auto">
              <a:xfrm>
                <a:off x="5235" y="3473"/>
                <a:ext cx="22" cy="24"/>
              </a:xfrm>
              <a:custGeom>
                <a:avLst/>
                <a:gdLst>
                  <a:gd name="T0" fmla="*/ 21 w 22"/>
                  <a:gd name="T1" fmla="*/ 0 h 24"/>
                  <a:gd name="T2" fmla="*/ 0 w 22"/>
                  <a:gd name="T3" fmla="*/ 6 h 24"/>
                  <a:gd name="T4" fmla="*/ 0 w 22"/>
                  <a:gd name="T5" fmla="*/ 23 h 24"/>
                  <a:gd name="T6" fmla="*/ 4 w 22"/>
                  <a:gd name="T7" fmla="*/ 21 h 24"/>
                  <a:gd name="T8" fmla="*/ 4 w 22"/>
                  <a:gd name="T9" fmla="*/ 23 h 24"/>
                  <a:gd name="T10" fmla="*/ 8 w 22"/>
                  <a:gd name="T11" fmla="*/ 21 h 24"/>
                  <a:gd name="T12" fmla="*/ 8 w 22"/>
                  <a:gd name="T13" fmla="*/ 23 h 24"/>
                  <a:gd name="T14" fmla="*/ 14 w 22"/>
                  <a:gd name="T15" fmla="*/ 21 h 24"/>
                  <a:gd name="T16" fmla="*/ 14 w 22"/>
                  <a:gd name="T17" fmla="*/ 19 h 24"/>
                  <a:gd name="T18" fmla="*/ 18 w 22"/>
                  <a:gd name="T19" fmla="*/ 17 h 24"/>
                  <a:gd name="T20" fmla="*/ 21 w 22"/>
                  <a:gd name="T21" fmla="*/ 15 h 24"/>
                  <a:gd name="T22" fmla="*/ 21 w 22"/>
                  <a:gd name="T23" fmla="*/ 0 h 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"/>
                  <a:gd name="T37" fmla="*/ 0 h 24"/>
                  <a:gd name="T38" fmla="*/ 22 w 22"/>
                  <a:gd name="T39" fmla="*/ 24 h 2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" h="24">
                    <a:moveTo>
                      <a:pt x="21" y="0"/>
                    </a:moveTo>
                    <a:lnTo>
                      <a:pt x="0" y="6"/>
                    </a:lnTo>
                    <a:lnTo>
                      <a:pt x="0" y="23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8" y="21"/>
                    </a:lnTo>
                    <a:lnTo>
                      <a:pt x="8" y="23"/>
                    </a:lnTo>
                    <a:lnTo>
                      <a:pt x="14" y="21"/>
                    </a:lnTo>
                    <a:lnTo>
                      <a:pt x="14" y="19"/>
                    </a:lnTo>
                    <a:lnTo>
                      <a:pt x="18" y="17"/>
                    </a:lnTo>
                    <a:lnTo>
                      <a:pt x="21" y="15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8" name="Freeform 82"/>
              <p:cNvSpPr>
                <a:spLocks/>
              </p:cNvSpPr>
              <p:nvPr/>
            </p:nvSpPr>
            <p:spPr bwMode="auto">
              <a:xfrm>
                <a:off x="5283" y="3456"/>
                <a:ext cx="22" cy="26"/>
              </a:xfrm>
              <a:custGeom>
                <a:avLst/>
                <a:gdLst>
                  <a:gd name="T0" fmla="*/ 21 w 22"/>
                  <a:gd name="T1" fmla="*/ 0 h 26"/>
                  <a:gd name="T2" fmla="*/ 0 w 22"/>
                  <a:gd name="T3" fmla="*/ 7 h 26"/>
                  <a:gd name="T4" fmla="*/ 0 w 22"/>
                  <a:gd name="T5" fmla="*/ 23 h 26"/>
                  <a:gd name="T6" fmla="*/ 4 w 22"/>
                  <a:gd name="T7" fmla="*/ 23 h 26"/>
                  <a:gd name="T8" fmla="*/ 8 w 22"/>
                  <a:gd name="T9" fmla="*/ 23 h 26"/>
                  <a:gd name="T10" fmla="*/ 8 w 22"/>
                  <a:gd name="T11" fmla="*/ 25 h 26"/>
                  <a:gd name="T12" fmla="*/ 16 w 22"/>
                  <a:gd name="T13" fmla="*/ 21 h 26"/>
                  <a:gd name="T14" fmla="*/ 19 w 22"/>
                  <a:gd name="T15" fmla="*/ 19 h 26"/>
                  <a:gd name="T16" fmla="*/ 19 w 22"/>
                  <a:gd name="T17" fmla="*/ 17 h 26"/>
                  <a:gd name="T18" fmla="*/ 21 w 22"/>
                  <a:gd name="T19" fmla="*/ 17 h 26"/>
                  <a:gd name="T20" fmla="*/ 21 w 22"/>
                  <a:gd name="T21" fmla="*/ 0 h 2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26"/>
                  <a:gd name="T35" fmla="*/ 22 w 22"/>
                  <a:gd name="T36" fmla="*/ 26 h 2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26">
                    <a:moveTo>
                      <a:pt x="21" y="0"/>
                    </a:moveTo>
                    <a:lnTo>
                      <a:pt x="0" y="7"/>
                    </a:lnTo>
                    <a:lnTo>
                      <a:pt x="0" y="23"/>
                    </a:lnTo>
                    <a:lnTo>
                      <a:pt x="4" y="23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16" y="21"/>
                    </a:lnTo>
                    <a:lnTo>
                      <a:pt x="19" y="19"/>
                    </a:lnTo>
                    <a:lnTo>
                      <a:pt x="19" y="17"/>
                    </a:lnTo>
                    <a:lnTo>
                      <a:pt x="21" y="1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19" name="Freeform 83"/>
              <p:cNvSpPr>
                <a:spLocks/>
              </p:cNvSpPr>
              <p:nvPr/>
            </p:nvSpPr>
            <p:spPr bwMode="auto">
              <a:xfrm>
                <a:off x="4943" y="3607"/>
                <a:ext cx="18" cy="24"/>
              </a:xfrm>
              <a:custGeom>
                <a:avLst/>
                <a:gdLst>
                  <a:gd name="T0" fmla="*/ 17 w 18"/>
                  <a:gd name="T1" fmla="*/ 17 h 24"/>
                  <a:gd name="T2" fmla="*/ 17 w 18"/>
                  <a:gd name="T3" fmla="*/ 0 h 24"/>
                  <a:gd name="T4" fmla="*/ 0 w 18"/>
                  <a:gd name="T5" fmla="*/ 6 h 24"/>
                  <a:gd name="T6" fmla="*/ 0 w 18"/>
                  <a:gd name="T7" fmla="*/ 23 h 24"/>
                  <a:gd name="T8" fmla="*/ 17 w 18"/>
                  <a:gd name="T9" fmla="*/ 17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4"/>
                  <a:gd name="T17" fmla="*/ 18 w 1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4">
                    <a:moveTo>
                      <a:pt x="17" y="17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17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20" name="Freeform 84"/>
              <p:cNvSpPr>
                <a:spLocks/>
              </p:cNvSpPr>
              <p:nvPr/>
            </p:nvSpPr>
            <p:spPr bwMode="auto">
              <a:xfrm>
                <a:off x="4962" y="3601"/>
                <a:ext cx="18" cy="24"/>
              </a:xfrm>
              <a:custGeom>
                <a:avLst/>
                <a:gdLst>
                  <a:gd name="T0" fmla="*/ 17 w 18"/>
                  <a:gd name="T1" fmla="*/ 17 h 24"/>
                  <a:gd name="T2" fmla="*/ 17 w 18"/>
                  <a:gd name="T3" fmla="*/ 0 h 24"/>
                  <a:gd name="T4" fmla="*/ 0 w 18"/>
                  <a:gd name="T5" fmla="*/ 6 h 24"/>
                  <a:gd name="T6" fmla="*/ 0 w 18"/>
                  <a:gd name="T7" fmla="*/ 23 h 24"/>
                  <a:gd name="T8" fmla="*/ 17 w 18"/>
                  <a:gd name="T9" fmla="*/ 17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4"/>
                  <a:gd name="T17" fmla="*/ 18 w 1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4">
                    <a:moveTo>
                      <a:pt x="17" y="17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17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21" name="Freeform 85"/>
              <p:cNvSpPr>
                <a:spLocks/>
              </p:cNvSpPr>
              <p:nvPr/>
            </p:nvSpPr>
            <p:spPr bwMode="auto">
              <a:xfrm>
                <a:off x="4948" y="3616"/>
                <a:ext cx="17" cy="17"/>
              </a:xfrm>
              <a:custGeom>
                <a:avLst/>
                <a:gdLst>
                  <a:gd name="T0" fmla="*/ 5 w 17"/>
                  <a:gd name="T1" fmla="*/ 16 h 17"/>
                  <a:gd name="T2" fmla="*/ 10 w 17"/>
                  <a:gd name="T3" fmla="*/ 16 h 17"/>
                  <a:gd name="T4" fmla="*/ 10 w 17"/>
                  <a:gd name="T5" fmla="*/ 8 h 17"/>
                  <a:gd name="T6" fmla="*/ 16 w 17"/>
                  <a:gd name="T7" fmla="*/ 8 h 17"/>
                  <a:gd name="T8" fmla="*/ 10 w 17"/>
                  <a:gd name="T9" fmla="*/ 0 h 17"/>
                  <a:gd name="T10" fmla="*/ 5 w 17"/>
                  <a:gd name="T11" fmla="*/ 0 h 17"/>
                  <a:gd name="T12" fmla="*/ 5 w 17"/>
                  <a:gd name="T13" fmla="*/ 8 h 17"/>
                  <a:gd name="T14" fmla="*/ 0 w 17"/>
                  <a:gd name="T15" fmla="*/ 8 h 17"/>
                  <a:gd name="T16" fmla="*/ 0 w 17"/>
                  <a:gd name="T17" fmla="*/ 16 h 17"/>
                  <a:gd name="T18" fmla="*/ 5 w 17"/>
                  <a:gd name="T19" fmla="*/ 16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17"/>
                  <a:gd name="T32" fmla="*/ 17 w 17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17">
                    <a:moveTo>
                      <a:pt x="5" y="16"/>
                    </a:moveTo>
                    <a:lnTo>
                      <a:pt x="10" y="16"/>
                    </a:lnTo>
                    <a:lnTo>
                      <a:pt x="10" y="8"/>
                    </a:lnTo>
                    <a:lnTo>
                      <a:pt x="16" y="8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22" name="Freeform 86"/>
              <p:cNvSpPr>
                <a:spLocks/>
              </p:cNvSpPr>
              <p:nvPr/>
            </p:nvSpPr>
            <p:spPr bwMode="auto">
              <a:xfrm>
                <a:off x="4967" y="3611"/>
                <a:ext cx="17" cy="17"/>
              </a:xfrm>
              <a:custGeom>
                <a:avLst/>
                <a:gdLst>
                  <a:gd name="T0" fmla="*/ 5 w 17"/>
                  <a:gd name="T1" fmla="*/ 16 h 17"/>
                  <a:gd name="T2" fmla="*/ 10 w 17"/>
                  <a:gd name="T3" fmla="*/ 16 h 17"/>
                  <a:gd name="T4" fmla="*/ 10 w 17"/>
                  <a:gd name="T5" fmla="*/ 10 h 17"/>
                  <a:gd name="T6" fmla="*/ 16 w 17"/>
                  <a:gd name="T7" fmla="*/ 10 h 17"/>
                  <a:gd name="T8" fmla="*/ 16 w 17"/>
                  <a:gd name="T9" fmla="*/ 0 h 17"/>
                  <a:gd name="T10" fmla="*/ 10 w 17"/>
                  <a:gd name="T11" fmla="*/ 0 h 17"/>
                  <a:gd name="T12" fmla="*/ 5 w 17"/>
                  <a:gd name="T13" fmla="*/ 0 h 17"/>
                  <a:gd name="T14" fmla="*/ 0 w 17"/>
                  <a:gd name="T15" fmla="*/ 10 h 17"/>
                  <a:gd name="T16" fmla="*/ 0 w 17"/>
                  <a:gd name="T17" fmla="*/ 16 h 17"/>
                  <a:gd name="T18" fmla="*/ 5 w 17"/>
                  <a:gd name="T19" fmla="*/ 16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17"/>
                  <a:gd name="T32" fmla="*/ 17 w 17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17">
                    <a:moveTo>
                      <a:pt x="5" y="16"/>
                    </a:moveTo>
                    <a:lnTo>
                      <a:pt x="10" y="16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23" name="Freeform 87"/>
              <p:cNvSpPr>
                <a:spLocks/>
              </p:cNvSpPr>
              <p:nvPr/>
            </p:nvSpPr>
            <p:spPr bwMode="auto">
              <a:xfrm>
                <a:off x="4990" y="3592"/>
                <a:ext cx="19" cy="23"/>
              </a:xfrm>
              <a:custGeom>
                <a:avLst/>
                <a:gdLst>
                  <a:gd name="T0" fmla="*/ 18 w 19"/>
                  <a:gd name="T1" fmla="*/ 17 h 23"/>
                  <a:gd name="T2" fmla="*/ 18 w 19"/>
                  <a:gd name="T3" fmla="*/ 0 h 23"/>
                  <a:gd name="T4" fmla="*/ 0 w 19"/>
                  <a:gd name="T5" fmla="*/ 5 h 23"/>
                  <a:gd name="T6" fmla="*/ 0 w 19"/>
                  <a:gd name="T7" fmla="*/ 22 h 23"/>
                  <a:gd name="T8" fmla="*/ 18 w 19"/>
                  <a:gd name="T9" fmla="*/ 17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3"/>
                  <a:gd name="T17" fmla="*/ 19 w 19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3">
                    <a:moveTo>
                      <a:pt x="18" y="17"/>
                    </a:moveTo>
                    <a:lnTo>
                      <a:pt x="18" y="0"/>
                    </a:lnTo>
                    <a:lnTo>
                      <a:pt x="0" y="5"/>
                    </a:lnTo>
                    <a:lnTo>
                      <a:pt x="0" y="22"/>
                    </a:lnTo>
                    <a:lnTo>
                      <a:pt x="18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24" name="Freeform 88"/>
              <p:cNvSpPr>
                <a:spLocks/>
              </p:cNvSpPr>
              <p:nvPr/>
            </p:nvSpPr>
            <p:spPr bwMode="auto">
              <a:xfrm>
                <a:off x="5010" y="3586"/>
                <a:ext cx="18" cy="22"/>
              </a:xfrm>
              <a:custGeom>
                <a:avLst/>
                <a:gdLst>
                  <a:gd name="T0" fmla="*/ 17 w 18"/>
                  <a:gd name="T1" fmla="*/ 15 h 22"/>
                  <a:gd name="T2" fmla="*/ 17 w 18"/>
                  <a:gd name="T3" fmla="*/ 0 h 22"/>
                  <a:gd name="T4" fmla="*/ 0 w 18"/>
                  <a:gd name="T5" fmla="*/ 6 h 22"/>
                  <a:gd name="T6" fmla="*/ 0 w 18"/>
                  <a:gd name="T7" fmla="*/ 21 h 22"/>
                  <a:gd name="T8" fmla="*/ 17 w 18"/>
                  <a:gd name="T9" fmla="*/ 15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2"/>
                  <a:gd name="T17" fmla="*/ 18 w 18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2">
                    <a:moveTo>
                      <a:pt x="17" y="15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0" y="21"/>
                    </a:lnTo>
                    <a:lnTo>
                      <a:pt x="17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25" name="Freeform 89"/>
              <p:cNvSpPr>
                <a:spLocks/>
              </p:cNvSpPr>
              <p:nvPr/>
            </p:nvSpPr>
            <p:spPr bwMode="auto">
              <a:xfrm>
                <a:off x="4998" y="3601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16 w 17"/>
                  <a:gd name="T3" fmla="*/ 8 h 17"/>
                  <a:gd name="T4" fmla="*/ 16 w 17"/>
                  <a:gd name="T5" fmla="*/ 0 h 17"/>
                  <a:gd name="T6" fmla="*/ 8 w 17"/>
                  <a:gd name="T7" fmla="*/ 0 h 17"/>
                  <a:gd name="T8" fmla="*/ 0 w 17"/>
                  <a:gd name="T9" fmla="*/ 0 h 17"/>
                  <a:gd name="T10" fmla="*/ 0 w 17"/>
                  <a:gd name="T11" fmla="*/ 8 h 17"/>
                  <a:gd name="T12" fmla="*/ 0 w 17"/>
                  <a:gd name="T13" fmla="*/ 16 h 17"/>
                  <a:gd name="T14" fmla="*/ 8 w 17"/>
                  <a:gd name="T15" fmla="*/ 16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8" y="16"/>
                    </a:move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26" name="Freeform 90"/>
              <p:cNvSpPr>
                <a:spLocks/>
              </p:cNvSpPr>
              <p:nvPr/>
            </p:nvSpPr>
            <p:spPr bwMode="auto">
              <a:xfrm>
                <a:off x="5017" y="3593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8 w 17"/>
                  <a:gd name="T3" fmla="*/ 10 h 17"/>
                  <a:gd name="T4" fmla="*/ 16 w 17"/>
                  <a:gd name="T5" fmla="*/ 10 h 17"/>
                  <a:gd name="T6" fmla="*/ 16 w 17"/>
                  <a:gd name="T7" fmla="*/ 5 h 17"/>
                  <a:gd name="T8" fmla="*/ 8 w 17"/>
                  <a:gd name="T9" fmla="*/ 0 h 17"/>
                  <a:gd name="T10" fmla="*/ 8 w 17"/>
                  <a:gd name="T11" fmla="*/ 5 h 17"/>
                  <a:gd name="T12" fmla="*/ 0 w 17"/>
                  <a:gd name="T13" fmla="*/ 5 h 17"/>
                  <a:gd name="T14" fmla="*/ 0 w 17"/>
                  <a:gd name="T15" fmla="*/ 10 h 17"/>
                  <a:gd name="T16" fmla="*/ 0 w 17"/>
                  <a:gd name="T17" fmla="*/ 16 h 17"/>
                  <a:gd name="T18" fmla="*/ 8 w 17"/>
                  <a:gd name="T19" fmla="*/ 16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17"/>
                  <a:gd name="T32" fmla="*/ 17 w 17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17">
                    <a:moveTo>
                      <a:pt x="8" y="16"/>
                    </a:moveTo>
                    <a:lnTo>
                      <a:pt x="8" y="10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8" y="0"/>
                    </a:lnTo>
                    <a:lnTo>
                      <a:pt x="8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27" name="Freeform 91"/>
              <p:cNvSpPr>
                <a:spLocks/>
              </p:cNvSpPr>
              <p:nvPr/>
            </p:nvSpPr>
            <p:spPr bwMode="auto">
              <a:xfrm>
                <a:off x="5038" y="3576"/>
                <a:ext cx="20" cy="22"/>
              </a:xfrm>
              <a:custGeom>
                <a:avLst/>
                <a:gdLst>
                  <a:gd name="T0" fmla="*/ 19 w 20"/>
                  <a:gd name="T1" fmla="*/ 17 h 22"/>
                  <a:gd name="T2" fmla="*/ 19 w 20"/>
                  <a:gd name="T3" fmla="*/ 0 h 22"/>
                  <a:gd name="T4" fmla="*/ 0 w 20"/>
                  <a:gd name="T5" fmla="*/ 6 h 22"/>
                  <a:gd name="T6" fmla="*/ 0 w 20"/>
                  <a:gd name="T7" fmla="*/ 21 h 22"/>
                  <a:gd name="T8" fmla="*/ 19 w 20"/>
                  <a:gd name="T9" fmla="*/ 17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22"/>
                  <a:gd name="T17" fmla="*/ 20 w 20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22">
                    <a:moveTo>
                      <a:pt x="19" y="17"/>
                    </a:moveTo>
                    <a:lnTo>
                      <a:pt x="19" y="0"/>
                    </a:lnTo>
                    <a:lnTo>
                      <a:pt x="0" y="6"/>
                    </a:lnTo>
                    <a:lnTo>
                      <a:pt x="0" y="21"/>
                    </a:lnTo>
                    <a:lnTo>
                      <a:pt x="19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28" name="Freeform 92"/>
              <p:cNvSpPr>
                <a:spLocks/>
              </p:cNvSpPr>
              <p:nvPr/>
            </p:nvSpPr>
            <p:spPr bwMode="auto">
              <a:xfrm>
                <a:off x="5059" y="3570"/>
                <a:ext cx="19" cy="23"/>
              </a:xfrm>
              <a:custGeom>
                <a:avLst/>
                <a:gdLst>
                  <a:gd name="T0" fmla="*/ 18 w 19"/>
                  <a:gd name="T1" fmla="*/ 16 h 23"/>
                  <a:gd name="T2" fmla="*/ 18 w 19"/>
                  <a:gd name="T3" fmla="*/ 0 h 23"/>
                  <a:gd name="T4" fmla="*/ 0 w 19"/>
                  <a:gd name="T5" fmla="*/ 6 h 23"/>
                  <a:gd name="T6" fmla="*/ 0 w 19"/>
                  <a:gd name="T7" fmla="*/ 22 h 23"/>
                  <a:gd name="T8" fmla="*/ 18 w 19"/>
                  <a:gd name="T9" fmla="*/ 16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3"/>
                  <a:gd name="T17" fmla="*/ 19 w 19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3">
                    <a:moveTo>
                      <a:pt x="18" y="16"/>
                    </a:moveTo>
                    <a:lnTo>
                      <a:pt x="18" y="0"/>
                    </a:lnTo>
                    <a:lnTo>
                      <a:pt x="0" y="6"/>
                    </a:lnTo>
                    <a:lnTo>
                      <a:pt x="0" y="22"/>
                    </a:lnTo>
                    <a:lnTo>
                      <a:pt x="18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29" name="Freeform 93"/>
              <p:cNvSpPr>
                <a:spLocks/>
              </p:cNvSpPr>
              <p:nvPr/>
            </p:nvSpPr>
            <p:spPr bwMode="auto">
              <a:xfrm>
                <a:off x="5046" y="3584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16 w 17"/>
                  <a:gd name="T3" fmla="*/ 16 h 17"/>
                  <a:gd name="T4" fmla="*/ 16 w 17"/>
                  <a:gd name="T5" fmla="*/ 10 h 17"/>
                  <a:gd name="T6" fmla="*/ 16 w 17"/>
                  <a:gd name="T7" fmla="*/ 5 h 17"/>
                  <a:gd name="T8" fmla="*/ 16 w 17"/>
                  <a:gd name="T9" fmla="*/ 0 h 17"/>
                  <a:gd name="T10" fmla="*/ 8 w 17"/>
                  <a:gd name="T11" fmla="*/ 0 h 17"/>
                  <a:gd name="T12" fmla="*/ 8 w 17"/>
                  <a:gd name="T13" fmla="*/ 5 h 17"/>
                  <a:gd name="T14" fmla="*/ 0 w 17"/>
                  <a:gd name="T15" fmla="*/ 5 h 17"/>
                  <a:gd name="T16" fmla="*/ 0 w 17"/>
                  <a:gd name="T17" fmla="*/ 10 h 17"/>
                  <a:gd name="T18" fmla="*/ 0 w 17"/>
                  <a:gd name="T19" fmla="*/ 16 h 17"/>
                  <a:gd name="T20" fmla="*/ 8 w 17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17"/>
                  <a:gd name="T35" fmla="*/ 17 w 17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17">
                    <a:moveTo>
                      <a:pt x="8" y="16"/>
                    </a:moveTo>
                    <a:lnTo>
                      <a:pt x="16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30" name="Freeform 94"/>
              <p:cNvSpPr>
                <a:spLocks/>
              </p:cNvSpPr>
              <p:nvPr/>
            </p:nvSpPr>
            <p:spPr bwMode="auto">
              <a:xfrm>
                <a:off x="5065" y="3578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8 w 17"/>
                  <a:gd name="T3" fmla="*/ 10 h 17"/>
                  <a:gd name="T4" fmla="*/ 16 w 17"/>
                  <a:gd name="T5" fmla="*/ 10 h 17"/>
                  <a:gd name="T6" fmla="*/ 16 w 17"/>
                  <a:gd name="T7" fmla="*/ 5 h 17"/>
                  <a:gd name="T8" fmla="*/ 16 w 17"/>
                  <a:gd name="T9" fmla="*/ 0 h 17"/>
                  <a:gd name="T10" fmla="*/ 8 w 17"/>
                  <a:gd name="T11" fmla="*/ 0 h 17"/>
                  <a:gd name="T12" fmla="*/ 8 w 17"/>
                  <a:gd name="T13" fmla="*/ 5 h 17"/>
                  <a:gd name="T14" fmla="*/ 0 w 17"/>
                  <a:gd name="T15" fmla="*/ 5 h 17"/>
                  <a:gd name="T16" fmla="*/ 0 w 17"/>
                  <a:gd name="T17" fmla="*/ 10 h 17"/>
                  <a:gd name="T18" fmla="*/ 0 w 17"/>
                  <a:gd name="T19" fmla="*/ 16 h 17"/>
                  <a:gd name="T20" fmla="*/ 8 w 17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17"/>
                  <a:gd name="T35" fmla="*/ 17 w 17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17">
                    <a:moveTo>
                      <a:pt x="8" y="16"/>
                    </a:moveTo>
                    <a:lnTo>
                      <a:pt x="8" y="10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31" name="Freeform 95"/>
              <p:cNvSpPr>
                <a:spLocks/>
              </p:cNvSpPr>
              <p:nvPr/>
            </p:nvSpPr>
            <p:spPr bwMode="auto">
              <a:xfrm>
                <a:off x="5088" y="3561"/>
                <a:ext cx="18" cy="22"/>
              </a:xfrm>
              <a:custGeom>
                <a:avLst/>
                <a:gdLst>
                  <a:gd name="T0" fmla="*/ 17 w 18"/>
                  <a:gd name="T1" fmla="*/ 15 h 22"/>
                  <a:gd name="T2" fmla="*/ 17 w 18"/>
                  <a:gd name="T3" fmla="*/ 0 h 22"/>
                  <a:gd name="T4" fmla="*/ 0 w 18"/>
                  <a:gd name="T5" fmla="*/ 6 h 22"/>
                  <a:gd name="T6" fmla="*/ 0 w 18"/>
                  <a:gd name="T7" fmla="*/ 21 h 22"/>
                  <a:gd name="T8" fmla="*/ 17 w 18"/>
                  <a:gd name="T9" fmla="*/ 15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2"/>
                  <a:gd name="T17" fmla="*/ 18 w 18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2">
                    <a:moveTo>
                      <a:pt x="17" y="15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0" y="21"/>
                    </a:lnTo>
                    <a:lnTo>
                      <a:pt x="17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32" name="Freeform 96"/>
              <p:cNvSpPr>
                <a:spLocks/>
              </p:cNvSpPr>
              <p:nvPr/>
            </p:nvSpPr>
            <p:spPr bwMode="auto">
              <a:xfrm>
                <a:off x="5107" y="3553"/>
                <a:ext cx="18" cy="24"/>
              </a:xfrm>
              <a:custGeom>
                <a:avLst/>
                <a:gdLst>
                  <a:gd name="T0" fmla="*/ 17 w 18"/>
                  <a:gd name="T1" fmla="*/ 17 h 24"/>
                  <a:gd name="T2" fmla="*/ 17 w 18"/>
                  <a:gd name="T3" fmla="*/ 0 h 24"/>
                  <a:gd name="T4" fmla="*/ 0 w 18"/>
                  <a:gd name="T5" fmla="*/ 6 h 24"/>
                  <a:gd name="T6" fmla="*/ 0 w 18"/>
                  <a:gd name="T7" fmla="*/ 23 h 24"/>
                  <a:gd name="T8" fmla="*/ 17 w 18"/>
                  <a:gd name="T9" fmla="*/ 17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4"/>
                  <a:gd name="T17" fmla="*/ 18 w 1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4">
                    <a:moveTo>
                      <a:pt x="17" y="17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17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33" name="Freeform 97"/>
              <p:cNvSpPr>
                <a:spLocks/>
              </p:cNvSpPr>
              <p:nvPr/>
            </p:nvSpPr>
            <p:spPr bwMode="auto">
              <a:xfrm>
                <a:off x="5094" y="3569"/>
                <a:ext cx="17" cy="17"/>
              </a:xfrm>
              <a:custGeom>
                <a:avLst/>
                <a:gdLst>
                  <a:gd name="T0" fmla="*/ 5 w 17"/>
                  <a:gd name="T1" fmla="*/ 16 h 17"/>
                  <a:gd name="T2" fmla="*/ 10 w 17"/>
                  <a:gd name="T3" fmla="*/ 16 h 17"/>
                  <a:gd name="T4" fmla="*/ 10 w 17"/>
                  <a:gd name="T5" fmla="*/ 9 h 17"/>
                  <a:gd name="T6" fmla="*/ 16 w 17"/>
                  <a:gd name="T7" fmla="*/ 3 h 17"/>
                  <a:gd name="T8" fmla="*/ 10 w 17"/>
                  <a:gd name="T9" fmla="*/ 3 h 17"/>
                  <a:gd name="T10" fmla="*/ 10 w 17"/>
                  <a:gd name="T11" fmla="*/ 0 h 17"/>
                  <a:gd name="T12" fmla="*/ 5 w 17"/>
                  <a:gd name="T13" fmla="*/ 0 h 17"/>
                  <a:gd name="T14" fmla="*/ 5 w 17"/>
                  <a:gd name="T15" fmla="*/ 3 h 17"/>
                  <a:gd name="T16" fmla="*/ 0 w 17"/>
                  <a:gd name="T17" fmla="*/ 3 h 17"/>
                  <a:gd name="T18" fmla="*/ 0 w 17"/>
                  <a:gd name="T19" fmla="*/ 9 h 17"/>
                  <a:gd name="T20" fmla="*/ 5 w 17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17"/>
                  <a:gd name="T35" fmla="*/ 17 w 17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17">
                    <a:moveTo>
                      <a:pt x="5" y="16"/>
                    </a:moveTo>
                    <a:lnTo>
                      <a:pt x="10" y="16"/>
                    </a:lnTo>
                    <a:lnTo>
                      <a:pt x="10" y="9"/>
                    </a:lnTo>
                    <a:lnTo>
                      <a:pt x="16" y="3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34" name="Freeform 98"/>
              <p:cNvSpPr>
                <a:spLocks/>
              </p:cNvSpPr>
              <p:nvPr/>
            </p:nvSpPr>
            <p:spPr bwMode="auto">
              <a:xfrm>
                <a:off x="5113" y="3563"/>
                <a:ext cx="17" cy="17"/>
              </a:xfrm>
              <a:custGeom>
                <a:avLst/>
                <a:gdLst>
                  <a:gd name="T0" fmla="*/ 5 w 17"/>
                  <a:gd name="T1" fmla="*/ 16 h 17"/>
                  <a:gd name="T2" fmla="*/ 10 w 17"/>
                  <a:gd name="T3" fmla="*/ 16 h 17"/>
                  <a:gd name="T4" fmla="*/ 10 w 17"/>
                  <a:gd name="T5" fmla="*/ 8 h 17"/>
                  <a:gd name="T6" fmla="*/ 16 w 17"/>
                  <a:gd name="T7" fmla="*/ 8 h 17"/>
                  <a:gd name="T8" fmla="*/ 10 w 17"/>
                  <a:gd name="T9" fmla="*/ 0 h 17"/>
                  <a:gd name="T10" fmla="*/ 5 w 17"/>
                  <a:gd name="T11" fmla="*/ 0 h 17"/>
                  <a:gd name="T12" fmla="*/ 5 w 17"/>
                  <a:gd name="T13" fmla="*/ 8 h 17"/>
                  <a:gd name="T14" fmla="*/ 0 w 17"/>
                  <a:gd name="T15" fmla="*/ 8 h 17"/>
                  <a:gd name="T16" fmla="*/ 0 w 17"/>
                  <a:gd name="T17" fmla="*/ 16 h 17"/>
                  <a:gd name="T18" fmla="*/ 5 w 17"/>
                  <a:gd name="T19" fmla="*/ 16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17"/>
                  <a:gd name="T32" fmla="*/ 17 w 17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17">
                    <a:moveTo>
                      <a:pt x="5" y="16"/>
                    </a:moveTo>
                    <a:lnTo>
                      <a:pt x="10" y="16"/>
                    </a:lnTo>
                    <a:lnTo>
                      <a:pt x="10" y="8"/>
                    </a:lnTo>
                    <a:lnTo>
                      <a:pt x="16" y="8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35" name="Freeform 99"/>
              <p:cNvSpPr>
                <a:spLocks/>
              </p:cNvSpPr>
              <p:nvPr/>
            </p:nvSpPr>
            <p:spPr bwMode="auto">
              <a:xfrm>
                <a:off x="5136" y="3544"/>
                <a:ext cx="18" cy="24"/>
              </a:xfrm>
              <a:custGeom>
                <a:avLst/>
                <a:gdLst>
                  <a:gd name="T0" fmla="*/ 17 w 18"/>
                  <a:gd name="T1" fmla="*/ 17 h 24"/>
                  <a:gd name="T2" fmla="*/ 17 w 18"/>
                  <a:gd name="T3" fmla="*/ 0 h 24"/>
                  <a:gd name="T4" fmla="*/ 0 w 18"/>
                  <a:gd name="T5" fmla="*/ 5 h 24"/>
                  <a:gd name="T6" fmla="*/ 0 w 18"/>
                  <a:gd name="T7" fmla="*/ 23 h 24"/>
                  <a:gd name="T8" fmla="*/ 17 w 18"/>
                  <a:gd name="T9" fmla="*/ 17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4"/>
                  <a:gd name="T17" fmla="*/ 18 w 1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4">
                    <a:moveTo>
                      <a:pt x="17" y="17"/>
                    </a:moveTo>
                    <a:lnTo>
                      <a:pt x="17" y="0"/>
                    </a:lnTo>
                    <a:lnTo>
                      <a:pt x="0" y="5"/>
                    </a:lnTo>
                    <a:lnTo>
                      <a:pt x="0" y="23"/>
                    </a:lnTo>
                    <a:lnTo>
                      <a:pt x="17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36" name="Freeform 100"/>
              <p:cNvSpPr>
                <a:spLocks/>
              </p:cNvSpPr>
              <p:nvPr/>
            </p:nvSpPr>
            <p:spPr bwMode="auto">
              <a:xfrm>
                <a:off x="5155" y="3538"/>
                <a:ext cx="18" cy="24"/>
              </a:xfrm>
              <a:custGeom>
                <a:avLst/>
                <a:gdLst>
                  <a:gd name="T0" fmla="*/ 17 w 18"/>
                  <a:gd name="T1" fmla="*/ 17 h 24"/>
                  <a:gd name="T2" fmla="*/ 17 w 18"/>
                  <a:gd name="T3" fmla="*/ 0 h 24"/>
                  <a:gd name="T4" fmla="*/ 0 w 18"/>
                  <a:gd name="T5" fmla="*/ 6 h 24"/>
                  <a:gd name="T6" fmla="*/ 0 w 18"/>
                  <a:gd name="T7" fmla="*/ 23 h 24"/>
                  <a:gd name="T8" fmla="*/ 17 w 18"/>
                  <a:gd name="T9" fmla="*/ 17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4"/>
                  <a:gd name="T17" fmla="*/ 18 w 1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4">
                    <a:moveTo>
                      <a:pt x="17" y="17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17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37" name="Freeform 101"/>
              <p:cNvSpPr>
                <a:spLocks/>
              </p:cNvSpPr>
              <p:nvPr/>
            </p:nvSpPr>
            <p:spPr bwMode="auto">
              <a:xfrm>
                <a:off x="5144" y="3553"/>
                <a:ext cx="17" cy="17"/>
              </a:xfrm>
              <a:custGeom>
                <a:avLst/>
                <a:gdLst>
                  <a:gd name="T0" fmla="*/ 5 w 17"/>
                  <a:gd name="T1" fmla="*/ 16 h 17"/>
                  <a:gd name="T2" fmla="*/ 16 w 17"/>
                  <a:gd name="T3" fmla="*/ 16 h 17"/>
                  <a:gd name="T4" fmla="*/ 16 w 17"/>
                  <a:gd name="T5" fmla="*/ 8 h 17"/>
                  <a:gd name="T6" fmla="*/ 16 w 17"/>
                  <a:gd name="T7" fmla="*/ 0 h 17"/>
                  <a:gd name="T8" fmla="*/ 5 w 17"/>
                  <a:gd name="T9" fmla="*/ 0 h 17"/>
                  <a:gd name="T10" fmla="*/ 0 w 17"/>
                  <a:gd name="T11" fmla="*/ 0 h 17"/>
                  <a:gd name="T12" fmla="*/ 0 w 17"/>
                  <a:gd name="T13" fmla="*/ 8 h 17"/>
                  <a:gd name="T14" fmla="*/ 0 w 17"/>
                  <a:gd name="T15" fmla="*/ 16 h 17"/>
                  <a:gd name="T16" fmla="*/ 5 w 17"/>
                  <a:gd name="T17" fmla="*/ 16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5" y="16"/>
                    </a:moveTo>
                    <a:lnTo>
                      <a:pt x="16" y="16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38" name="Freeform 102"/>
              <p:cNvSpPr>
                <a:spLocks/>
              </p:cNvSpPr>
              <p:nvPr/>
            </p:nvSpPr>
            <p:spPr bwMode="auto">
              <a:xfrm>
                <a:off x="5163" y="3548"/>
                <a:ext cx="17" cy="17"/>
              </a:xfrm>
              <a:custGeom>
                <a:avLst/>
                <a:gdLst>
                  <a:gd name="T0" fmla="*/ 10 w 17"/>
                  <a:gd name="T1" fmla="*/ 16 h 17"/>
                  <a:gd name="T2" fmla="*/ 16 w 17"/>
                  <a:gd name="T3" fmla="*/ 16 h 17"/>
                  <a:gd name="T4" fmla="*/ 16 w 17"/>
                  <a:gd name="T5" fmla="*/ 5 h 17"/>
                  <a:gd name="T6" fmla="*/ 16 w 17"/>
                  <a:gd name="T7" fmla="*/ 0 h 17"/>
                  <a:gd name="T8" fmla="*/ 10 w 17"/>
                  <a:gd name="T9" fmla="*/ 0 h 17"/>
                  <a:gd name="T10" fmla="*/ 0 w 17"/>
                  <a:gd name="T11" fmla="*/ 0 h 17"/>
                  <a:gd name="T12" fmla="*/ 0 w 17"/>
                  <a:gd name="T13" fmla="*/ 5 h 17"/>
                  <a:gd name="T14" fmla="*/ 0 w 17"/>
                  <a:gd name="T15" fmla="*/ 16 h 17"/>
                  <a:gd name="T16" fmla="*/ 10 w 17"/>
                  <a:gd name="T17" fmla="*/ 16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10" y="16"/>
                    </a:moveTo>
                    <a:lnTo>
                      <a:pt x="16" y="16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6"/>
                    </a:lnTo>
                    <a:lnTo>
                      <a:pt x="10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39" name="Freeform 103"/>
              <p:cNvSpPr>
                <a:spLocks/>
              </p:cNvSpPr>
              <p:nvPr/>
            </p:nvSpPr>
            <p:spPr bwMode="auto">
              <a:xfrm>
                <a:off x="5186" y="3528"/>
                <a:ext cx="18" cy="24"/>
              </a:xfrm>
              <a:custGeom>
                <a:avLst/>
                <a:gdLst>
                  <a:gd name="T0" fmla="*/ 17 w 18"/>
                  <a:gd name="T1" fmla="*/ 18 h 24"/>
                  <a:gd name="T2" fmla="*/ 17 w 18"/>
                  <a:gd name="T3" fmla="*/ 0 h 24"/>
                  <a:gd name="T4" fmla="*/ 0 w 18"/>
                  <a:gd name="T5" fmla="*/ 6 h 24"/>
                  <a:gd name="T6" fmla="*/ 0 w 18"/>
                  <a:gd name="T7" fmla="*/ 23 h 24"/>
                  <a:gd name="T8" fmla="*/ 17 w 18"/>
                  <a:gd name="T9" fmla="*/ 18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4"/>
                  <a:gd name="T17" fmla="*/ 18 w 1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4">
                    <a:moveTo>
                      <a:pt x="17" y="18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17" y="1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40" name="Freeform 104"/>
              <p:cNvSpPr>
                <a:spLocks/>
              </p:cNvSpPr>
              <p:nvPr/>
            </p:nvSpPr>
            <p:spPr bwMode="auto">
              <a:xfrm>
                <a:off x="5205" y="3523"/>
                <a:ext cx="18" cy="24"/>
              </a:xfrm>
              <a:custGeom>
                <a:avLst/>
                <a:gdLst>
                  <a:gd name="T0" fmla="*/ 17 w 18"/>
                  <a:gd name="T1" fmla="*/ 17 h 24"/>
                  <a:gd name="T2" fmla="*/ 17 w 18"/>
                  <a:gd name="T3" fmla="*/ 0 h 24"/>
                  <a:gd name="T4" fmla="*/ 0 w 18"/>
                  <a:gd name="T5" fmla="*/ 5 h 24"/>
                  <a:gd name="T6" fmla="*/ 0 w 18"/>
                  <a:gd name="T7" fmla="*/ 23 h 24"/>
                  <a:gd name="T8" fmla="*/ 17 w 18"/>
                  <a:gd name="T9" fmla="*/ 17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4"/>
                  <a:gd name="T17" fmla="*/ 18 w 1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4">
                    <a:moveTo>
                      <a:pt x="17" y="17"/>
                    </a:moveTo>
                    <a:lnTo>
                      <a:pt x="17" y="0"/>
                    </a:lnTo>
                    <a:lnTo>
                      <a:pt x="0" y="5"/>
                    </a:lnTo>
                    <a:lnTo>
                      <a:pt x="0" y="23"/>
                    </a:lnTo>
                    <a:lnTo>
                      <a:pt x="17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41" name="Freeform 105"/>
              <p:cNvSpPr>
                <a:spLocks/>
              </p:cNvSpPr>
              <p:nvPr/>
            </p:nvSpPr>
            <p:spPr bwMode="auto">
              <a:xfrm>
                <a:off x="5191" y="3538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16 w 17"/>
                  <a:gd name="T3" fmla="*/ 16 h 17"/>
                  <a:gd name="T4" fmla="*/ 16 w 17"/>
                  <a:gd name="T5" fmla="*/ 8 h 17"/>
                  <a:gd name="T6" fmla="*/ 16 w 17"/>
                  <a:gd name="T7" fmla="*/ 0 h 17"/>
                  <a:gd name="T8" fmla="*/ 8 w 17"/>
                  <a:gd name="T9" fmla="*/ 0 h 17"/>
                  <a:gd name="T10" fmla="*/ 0 w 17"/>
                  <a:gd name="T11" fmla="*/ 0 h 17"/>
                  <a:gd name="T12" fmla="*/ 0 w 17"/>
                  <a:gd name="T13" fmla="*/ 8 h 17"/>
                  <a:gd name="T14" fmla="*/ 0 w 17"/>
                  <a:gd name="T15" fmla="*/ 16 h 17"/>
                  <a:gd name="T16" fmla="*/ 8 w 17"/>
                  <a:gd name="T17" fmla="*/ 16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6"/>
                    </a:moveTo>
                    <a:lnTo>
                      <a:pt x="16" y="16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42" name="Freeform 106"/>
              <p:cNvSpPr>
                <a:spLocks/>
              </p:cNvSpPr>
              <p:nvPr/>
            </p:nvSpPr>
            <p:spPr bwMode="auto">
              <a:xfrm>
                <a:off x="5211" y="3532"/>
                <a:ext cx="17" cy="17"/>
              </a:xfrm>
              <a:custGeom>
                <a:avLst/>
                <a:gdLst>
                  <a:gd name="T0" fmla="*/ 5 w 17"/>
                  <a:gd name="T1" fmla="*/ 16 h 17"/>
                  <a:gd name="T2" fmla="*/ 16 w 17"/>
                  <a:gd name="T3" fmla="*/ 16 h 17"/>
                  <a:gd name="T4" fmla="*/ 16 w 17"/>
                  <a:gd name="T5" fmla="*/ 8 h 17"/>
                  <a:gd name="T6" fmla="*/ 16 w 17"/>
                  <a:gd name="T7" fmla="*/ 0 h 17"/>
                  <a:gd name="T8" fmla="*/ 5 w 17"/>
                  <a:gd name="T9" fmla="*/ 0 h 17"/>
                  <a:gd name="T10" fmla="*/ 0 w 17"/>
                  <a:gd name="T11" fmla="*/ 0 h 17"/>
                  <a:gd name="T12" fmla="*/ 0 w 17"/>
                  <a:gd name="T13" fmla="*/ 8 h 17"/>
                  <a:gd name="T14" fmla="*/ 0 w 17"/>
                  <a:gd name="T15" fmla="*/ 16 h 17"/>
                  <a:gd name="T16" fmla="*/ 5 w 17"/>
                  <a:gd name="T17" fmla="*/ 16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5" y="16"/>
                    </a:moveTo>
                    <a:lnTo>
                      <a:pt x="16" y="16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43" name="Freeform 107"/>
              <p:cNvSpPr>
                <a:spLocks/>
              </p:cNvSpPr>
              <p:nvPr/>
            </p:nvSpPr>
            <p:spPr bwMode="auto">
              <a:xfrm>
                <a:off x="5233" y="3513"/>
                <a:ext cx="19" cy="24"/>
              </a:xfrm>
              <a:custGeom>
                <a:avLst/>
                <a:gdLst>
                  <a:gd name="T0" fmla="*/ 18 w 19"/>
                  <a:gd name="T1" fmla="*/ 17 h 24"/>
                  <a:gd name="T2" fmla="*/ 18 w 19"/>
                  <a:gd name="T3" fmla="*/ 0 h 24"/>
                  <a:gd name="T4" fmla="*/ 0 w 19"/>
                  <a:gd name="T5" fmla="*/ 6 h 24"/>
                  <a:gd name="T6" fmla="*/ 0 w 19"/>
                  <a:gd name="T7" fmla="*/ 23 h 24"/>
                  <a:gd name="T8" fmla="*/ 18 w 19"/>
                  <a:gd name="T9" fmla="*/ 17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4"/>
                  <a:gd name="T17" fmla="*/ 19 w 19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4">
                    <a:moveTo>
                      <a:pt x="18" y="17"/>
                    </a:moveTo>
                    <a:lnTo>
                      <a:pt x="18" y="0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18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44" name="Freeform 108"/>
              <p:cNvSpPr>
                <a:spLocks/>
              </p:cNvSpPr>
              <p:nvPr/>
            </p:nvSpPr>
            <p:spPr bwMode="auto">
              <a:xfrm>
                <a:off x="5253" y="3507"/>
                <a:ext cx="18" cy="22"/>
              </a:xfrm>
              <a:custGeom>
                <a:avLst/>
                <a:gdLst>
                  <a:gd name="T0" fmla="*/ 17 w 18"/>
                  <a:gd name="T1" fmla="*/ 16 h 22"/>
                  <a:gd name="T2" fmla="*/ 17 w 18"/>
                  <a:gd name="T3" fmla="*/ 0 h 22"/>
                  <a:gd name="T4" fmla="*/ 0 w 18"/>
                  <a:gd name="T5" fmla="*/ 6 h 22"/>
                  <a:gd name="T6" fmla="*/ 0 w 18"/>
                  <a:gd name="T7" fmla="*/ 21 h 22"/>
                  <a:gd name="T8" fmla="*/ 17 w 18"/>
                  <a:gd name="T9" fmla="*/ 16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2"/>
                  <a:gd name="T17" fmla="*/ 18 w 18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2">
                    <a:moveTo>
                      <a:pt x="17" y="16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0" y="21"/>
                    </a:lnTo>
                    <a:lnTo>
                      <a:pt x="17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45" name="Freeform 109"/>
              <p:cNvSpPr>
                <a:spLocks/>
              </p:cNvSpPr>
              <p:nvPr/>
            </p:nvSpPr>
            <p:spPr bwMode="auto">
              <a:xfrm>
                <a:off x="5239" y="3523"/>
                <a:ext cx="17" cy="17"/>
              </a:xfrm>
              <a:custGeom>
                <a:avLst/>
                <a:gdLst>
                  <a:gd name="T0" fmla="*/ 5 w 17"/>
                  <a:gd name="T1" fmla="*/ 16 h 17"/>
                  <a:gd name="T2" fmla="*/ 10 w 17"/>
                  <a:gd name="T3" fmla="*/ 16 h 17"/>
                  <a:gd name="T4" fmla="*/ 10 w 17"/>
                  <a:gd name="T5" fmla="*/ 10 h 17"/>
                  <a:gd name="T6" fmla="*/ 16 w 17"/>
                  <a:gd name="T7" fmla="*/ 10 h 17"/>
                  <a:gd name="T8" fmla="*/ 16 w 17"/>
                  <a:gd name="T9" fmla="*/ 0 h 17"/>
                  <a:gd name="T10" fmla="*/ 10 w 17"/>
                  <a:gd name="T11" fmla="*/ 0 h 17"/>
                  <a:gd name="T12" fmla="*/ 5 w 17"/>
                  <a:gd name="T13" fmla="*/ 0 h 17"/>
                  <a:gd name="T14" fmla="*/ 0 w 17"/>
                  <a:gd name="T15" fmla="*/ 0 h 17"/>
                  <a:gd name="T16" fmla="*/ 0 w 17"/>
                  <a:gd name="T17" fmla="*/ 10 h 17"/>
                  <a:gd name="T18" fmla="*/ 0 w 17"/>
                  <a:gd name="T19" fmla="*/ 16 h 17"/>
                  <a:gd name="T20" fmla="*/ 5 w 17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17"/>
                  <a:gd name="T35" fmla="*/ 17 w 17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17">
                    <a:moveTo>
                      <a:pt x="5" y="16"/>
                    </a:moveTo>
                    <a:lnTo>
                      <a:pt x="10" y="16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46" name="Freeform 110"/>
              <p:cNvSpPr>
                <a:spLocks/>
              </p:cNvSpPr>
              <p:nvPr/>
            </p:nvSpPr>
            <p:spPr bwMode="auto">
              <a:xfrm>
                <a:off x="5258" y="3515"/>
                <a:ext cx="17" cy="17"/>
              </a:xfrm>
              <a:custGeom>
                <a:avLst/>
                <a:gdLst>
                  <a:gd name="T0" fmla="*/ 5 w 17"/>
                  <a:gd name="T1" fmla="*/ 16 h 17"/>
                  <a:gd name="T2" fmla="*/ 10 w 17"/>
                  <a:gd name="T3" fmla="*/ 16 h 17"/>
                  <a:gd name="T4" fmla="*/ 10 w 17"/>
                  <a:gd name="T5" fmla="*/ 10 h 17"/>
                  <a:gd name="T6" fmla="*/ 16 w 17"/>
                  <a:gd name="T7" fmla="*/ 10 h 17"/>
                  <a:gd name="T8" fmla="*/ 16 w 17"/>
                  <a:gd name="T9" fmla="*/ 5 h 17"/>
                  <a:gd name="T10" fmla="*/ 10 w 17"/>
                  <a:gd name="T11" fmla="*/ 5 h 17"/>
                  <a:gd name="T12" fmla="*/ 10 w 17"/>
                  <a:gd name="T13" fmla="*/ 0 h 17"/>
                  <a:gd name="T14" fmla="*/ 5 w 17"/>
                  <a:gd name="T15" fmla="*/ 0 h 17"/>
                  <a:gd name="T16" fmla="*/ 5 w 17"/>
                  <a:gd name="T17" fmla="*/ 5 h 17"/>
                  <a:gd name="T18" fmla="*/ 0 w 17"/>
                  <a:gd name="T19" fmla="*/ 5 h 17"/>
                  <a:gd name="T20" fmla="*/ 0 w 17"/>
                  <a:gd name="T21" fmla="*/ 10 h 17"/>
                  <a:gd name="T22" fmla="*/ 5 w 17"/>
                  <a:gd name="T23" fmla="*/ 16 h 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"/>
                  <a:gd name="T37" fmla="*/ 0 h 17"/>
                  <a:gd name="T38" fmla="*/ 17 w 17"/>
                  <a:gd name="T39" fmla="*/ 17 h 1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" h="17">
                    <a:moveTo>
                      <a:pt x="5" y="16"/>
                    </a:moveTo>
                    <a:lnTo>
                      <a:pt x="10" y="16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47" name="Freeform 111"/>
              <p:cNvSpPr>
                <a:spLocks/>
              </p:cNvSpPr>
              <p:nvPr/>
            </p:nvSpPr>
            <p:spPr bwMode="auto">
              <a:xfrm>
                <a:off x="5281" y="3498"/>
                <a:ext cx="19" cy="22"/>
              </a:xfrm>
              <a:custGeom>
                <a:avLst/>
                <a:gdLst>
                  <a:gd name="T0" fmla="*/ 18 w 19"/>
                  <a:gd name="T1" fmla="*/ 15 h 22"/>
                  <a:gd name="T2" fmla="*/ 18 w 19"/>
                  <a:gd name="T3" fmla="*/ 0 h 22"/>
                  <a:gd name="T4" fmla="*/ 0 w 19"/>
                  <a:gd name="T5" fmla="*/ 5 h 22"/>
                  <a:gd name="T6" fmla="*/ 0 w 19"/>
                  <a:gd name="T7" fmla="*/ 21 h 22"/>
                  <a:gd name="T8" fmla="*/ 18 w 19"/>
                  <a:gd name="T9" fmla="*/ 15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2"/>
                  <a:gd name="T17" fmla="*/ 19 w 19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2">
                    <a:moveTo>
                      <a:pt x="18" y="15"/>
                    </a:moveTo>
                    <a:lnTo>
                      <a:pt x="18" y="0"/>
                    </a:lnTo>
                    <a:lnTo>
                      <a:pt x="0" y="5"/>
                    </a:lnTo>
                    <a:lnTo>
                      <a:pt x="0" y="21"/>
                    </a:lnTo>
                    <a:lnTo>
                      <a:pt x="18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48" name="Freeform 112"/>
              <p:cNvSpPr>
                <a:spLocks/>
              </p:cNvSpPr>
              <p:nvPr/>
            </p:nvSpPr>
            <p:spPr bwMode="auto">
              <a:xfrm>
                <a:off x="5300" y="3492"/>
                <a:ext cx="19" cy="22"/>
              </a:xfrm>
              <a:custGeom>
                <a:avLst/>
                <a:gdLst>
                  <a:gd name="T0" fmla="*/ 18 w 19"/>
                  <a:gd name="T1" fmla="*/ 15 h 22"/>
                  <a:gd name="T2" fmla="*/ 18 w 19"/>
                  <a:gd name="T3" fmla="*/ 0 h 22"/>
                  <a:gd name="T4" fmla="*/ 0 w 19"/>
                  <a:gd name="T5" fmla="*/ 4 h 22"/>
                  <a:gd name="T6" fmla="*/ 0 w 19"/>
                  <a:gd name="T7" fmla="*/ 21 h 22"/>
                  <a:gd name="T8" fmla="*/ 18 w 19"/>
                  <a:gd name="T9" fmla="*/ 15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2"/>
                  <a:gd name="T17" fmla="*/ 19 w 19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2">
                    <a:moveTo>
                      <a:pt x="18" y="15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21"/>
                    </a:lnTo>
                    <a:lnTo>
                      <a:pt x="18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49" name="Freeform 113"/>
              <p:cNvSpPr>
                <a:spLocks/>
              </p:cNvSpPr>
              <p:nvPr/>
            </p:nvSpPr>
            <p:spPr bwMode="auto">
              <a:xfrm>
                <a:off x="5289" y="3505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8 w 17"/>
                  <a:gd name="T3" fmla="*/ 10 h 17"/>
                  <a:gd name="T4" fmla="*/ 16 w 17"/>
                  <a:gd name="T5" fmla="*/ 10 h 17"/>
                  <a:gd name="T6" fmla="*/ 16 w 17"/>
                  <a:gd name="T7" fmla="*/ 5 h 17"/>
                  <a:gd name="T8" fmla="*/ 16 w 17"/>
                  <a:gd name="T9" fmla="*/ 0 h 17"/>
                  <a:gd name="T10" fmla="*/ 8 w 17"/>
                  <a:gd name="T11" fmla="*/ 0 h 17"/>
                  <a:gd name="T12" fmla="*/ 0 w 17"/>
                  <a:gd name="T13" fmla="*/ 5 h 17"/>
                  <a:gd name="T14" fmla="*/ 0 w 17"/>
                  <a:gd name="T15" fmla="*/ 10 h 17"/>
                  <a:gd name="T16" fmla="*/ 0 w 17"/>
                  <a:gd name="T17" fmla="*/ 16 h 17"/>
                  <a:gd name="T18" fmla="*/ 8 w 17"/>
                  <a:gd name="T19" fmla="*/ 16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17"/>
                  <a:gd name="T32" fmla="*/ 17 w 17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17">
                    <a:moveTo>
                      <a:pt x="8" y="16"/>
                    </a:moveTo>
                    <a:lnTo>
                      <a:pt x="8" y="10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50" name="Freeform 114"/>
              <p:cNvSpPr>
                <a:spLocks/>
              </p:cNvSpPr>
              <p:nvPr/>
            </p:nvSpPr>
            <p:spPr bwMode="auto">
              <a:xfrm>
                <a:off x="5308" y="3500"/>
                <a:ext cx="17" cy="17"/>
              </a:xfrm>
              <a:custGeom>
                <a:avLst/>
                <a:gdLst>
                  <a:gd name="T0" fmla="*/ 8 w 17"/>
                  <a:gd name="T1" fmla="*/ 9 h 17"/>
                  <a:gd name="T2" fmla="*/ 16 w 17"/>
                  <a:gd name="T3" fmla="*/ 9 h 17"/>
                  <a:gd name="T4" fmla="*/ 16 w 17"/>
                  <a:gd name="T5" fmla="*/ 6 h 17"/>
                  <a:gd name="T6" fmla="*/ 16 w 17"/>
                  <a:gd name="T7" fmla="*/ 0 h 17"/>
                  <a:gd name="T8" fmla="*/ 8 w 17"/>
                  <a:gd name="T9" fmla="*/ 0 h 17"/>
                  <a:gd name="T10" fmla="*/ 0 w 17"/>
                  <a:gd name="T11" fmla="*/ 0 h 17"/>
                  <a:gd name="T12" fmla="*/ 0 w 17"/>
                  <a:gd name="T13" fmla="*/ 6 h 17"/>
                  <a:gd name="T14" fmla="*/ 0 w 17"/>
                  <a:gd name="T15" fmla="*/ 9 h 17"/>
                  <a:gd name="T16" fmla="*/ 0 w 17"/>
                  <a:gd name="T17" fmla="*/ 16 h 17"/>
                  <a:gd name="T18" fmla="*/ 8 w 17"/>
                  <a:gd name="T19" fmla="*/ 16 h 17"/>
                  <a:gd name="T20" fmla="*/ 8 w 17"/>
                  <a:gd name="T21" fmla="*/ 9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17"/>
                  <a:gd name="T35" fmla="*/ 17 w 17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17">
                    <a:moveTo>
                      <a:pt x="8" y="9"/>
                    </a:moveTo>
                    <a:lnTo>
                      <a:pt x="16" y="9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8" y="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51" name="Freeform 115"/>
              <p:cNvSpPr>
                <a:spLocks/>
              </p:cNvSpPr>
              <p:nvPr/>
            </p:nvSpPr>
            <p:spPr bwMode="auto">
              <a:xfrm>
                <a:off x="5373" y="3442"/>
                <a:ext cx="18" cy="24"/>
              </a:xfrm>
              <a:custGeom>
                <a:avLst/>
                <a:gdLst>
                  <a:gd name="T0" fmla="*/ 17 w 18"/>
                  <a:gd name="T1" fmla="*/ 17 h 24"/>
                  <a:gd name="T2" fmla="*/ 17 w 18"/>
                  <a:gd name="T3" fmla="*/ 0 h 24"/>
                  <a:gd name="T4" fmla="*/ 0 w 18"/>
                  <a:gd name="T5" fmla="*/ 6 h 24"/>
                  <a:gd name="T6" fmla="*/ 0 w 18"/>
                  <a:gd name="T7" fmla="*/ 23 h 24"/>
                  <a:gd name="T8" fmla="*/ 17 w 18"/>
                  <a:gd name="T9" fmla="*/ 17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4"/>
                  <a:gd name="T17" fmla="*/ 18 w 1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4">
                    <a:moveTo>
                      <a:pt x="17" y="17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17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52" name="Freeform 116"/>
              <p:cNvSpPr>
                <a:spLocks/>
              </p:cNvSpPr>
              <p:nvPr/>
            </p:nvSpPr>
            <p:spPr bwMode="auto">
              <a:xfrm>
                <a:off x="5392" y="3436"/>
                <a:ext cx="19" cy="24"/>
              </a:xfrm>
              <a:custGeom>
                <a:avLst/>
                <a:gdLst>
                  <a:gd name="T0" fmla="*/ 18 w 19"/>
                  <a:gd name="T1" fmla="*/ 18 h 24"/>
                  <a:gd name="T2" fmla="*/ 18 w 19"/>
                  <a:gd name="T3" fmla="*/ 0 h 24"/>
                  <a:gd name="T4" fmla="*/ 0 w 19"/>
                  <a:gd name="T5" fmla="*/ 6 h 24"/>
                  <a:gd name="T6" fmla="*/ 0 w 19"/>
                  <a:gd name="T7" fmla="*/ 23 h 24"/>
                  <a:gd name="T8" fmla="*/ 18 w 19"/>
                  <a:gd name="T9" fmla="*/ 18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4"/>
                  <a:gd name="T17" fmla="*/ 19 w 19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4">
                    <a:moveTo>
                      <a:pt x="18" y="18"/>
                    </a:moveTo>
                    <a:lnTo>
                      <a:pt x="18" y="0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18" y="1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53" name="Freeform 117"/>
              <p:cNvSpPr>
                <a:spLocks/>
              </p:cNvSpPr>
              <p:nvPr/>
            </p:nvSpPr>
            <p:spPr bwMode="auto">
              <a:xfrm>
                <a:off x="5379" y="3452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16 w 17"/>
                  <a:gd name="T3" fmla="*/ 16 h 17"/>
                  <a:gd name="T4" fmla="*/ 16 w 17"/>
                  <a:gd name="T5" fmla="*/ 8 h 17"/>
                  <a:gd name="T6" fmla="*/ 16 w 17"/>
                  <a:gd name="T7" fmla="*/ 0 h 17"/>
                  <a:gd name="T8" fmla="*/ 8 w 17"/>
                  <a:gd name="T9" fmla="*/ 0 h 17"/>
                  <a:gd name="T10" fmla="*/ 8 w 17"/>
                  <a:gd name="T11" fmla="*/ 8 h 17"/>
                  <a:gd name="T12" fmla="*/ 0 w 17"/>
                  <a:gd name="T13" fmla="*/ 8 h 17"/>
                  <a:gd name="T14" fmla="*/ 0 w 17"/>
                  <a:gd name="T15" fmla="*/ 16 h 17"/>
                  <a:gd name="T16" fmla="*/ 8 w 17"/>
                  <a:gd name="T17" fmla="*/ 16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8" y="16"/>
                    </a:moveTo>
                    <a:lnTo>
                      <a:pt x="16" y="16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54" name="Freeform 118"/>
              <p:cNvSpPr>
                <a:spLocks/>
              </p:cNvSpPr>
              <p:nvPr/>
            </p:nvSpPr>
            <p:spPr bwMode="auto">
              <a:xfrm>
                <a:off x="5398" y="3446"/>
                <a:ext cx="17" cy="17"/>
              </a:xfrm>
              <a:custGeom>
                <a:avLst/>
                <a:gdLst>
                  <a:gd name="T0" fmla="*/ 5 w 17"/>
                  <a:gd name="T1" fmla="*/ 16 h 17"/>
                  <a:gd name="T2" fmla="*/ 10 w 17"/>
                  <a:gd name="T3" fmla="*/ 16 h 17"/>
                  <a:gd name="T4" fmla="*/ 10 w 17"/>
                  <a:gd name="T5" fmla="*/ 8 h 17"/>
                  <a:gd name="T6" fmla="*/ 16 w 17"/>
                  <a:gd name="T7" fmla="*/ 8 h 17"/>
                  <a:gd name="T8" fmla="*/ 16 w 17"/>
                  <a:gd name="T9" fmla="*/ 0 h 17"/>
                  <a:gd name="T10" fmla="*/ 10 w 17"/>
                  <a:gd name="T11" fmla="*/ 0 h 17"/>
                  <a:gd name="T12" fmla="*/ 5 w 17"/>
                  <a:gd name="T13" fmla="*/ 0 h 17"/>
                  <a:gd name="T14" fmla="*/ 0 w 17"/>
                  <a:gd name="T15" fmla="*/ 8 h 17"/>
                  <a:gd name="T16" fmla="*/ 0 w 17"/>
                  <a:gd name="T17" fmla="*/ 16 h 17"/>
                  <a:gd name="T18" fmla="*/ 5 w 17"/>
                  <a:gd name="T19" fmla="*/ 16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17"/>
                  <a:gd name="T32" fmla="*/ 17 w 17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17">
                    <a:moveTo>
                      <a:pt x="5" y="16"/>
                    </a:moveTo>
                    <a:lnTo>
                      <a:pt x="10" y="16"/>
                    </a:lnTo>
                    <a:lnTo>
                      <a:pt x="10" y="8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55" name="Freeform 119"/>
              <p:cNvSpPr>
                <a:spLocks/>
              </p:cNvSpPr>
              <p:nvPr/>
            </p:nvSpPr>
            <p:spPr bwMode="auto">
              <a:xfrm>
                <a:off x="4904" y="3335"/>
                <a:ext cx="574" cy="330"/>
              </a:xfrm>
              <a:custGeom>
                <a:avLst/>
                <a:gdLst>
                  <a:gd name="T0" fmla="*/ 573 w 574"/>
                  <a:gd name="T1" fmla="*/ 0 h 330"/>
                  <a:gd name="T2" fmla="*/ 0 w 574"/>
                  <a:gd name="T3" fmla="*/ 186 h 330"/>
                  <a:gd name="T4" fmla="*/ 0 w 574"/>
                  <a:gd name="T5" fmla="*/ 329 h 330"/>
                  <a:gd name="T6" fmla="*/ 0 60000 65536"/>
                  <a:gd name="T7" fmla="*/ 0 60000 65536"/>
                  <a:gd name="T8" fmla="*/ 0 60000 65536"/>
                  <a:gd name="T9" fmla="*/ 0 w 574"/>
                  <a:gd name="T10" fmla="*/ 0 h 330"/>
                  <a:gd name="T11" fmla="*/ 574 w 574"/>
                  <a:gd name="T12" fmla="*/ 330 h 3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4" h="330">
                    <a:moveTo>
                      <a:pt x="573" y="0"/>
                    </a:moveTo>
                    <a:lnTo>
                      <a:pt x="0" y="186"/>
                    </a:lnTo>
                    <a:lnTo>
                      <a:pt x="0" y="329"/>
                    </a:ln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685" name="Group 120"/>
            <p:cNvGrpSpPr>
              <a:grpSpLocks/>
            </p:cNvGrpSpPr>
            <p:nvPr/>
          </p:nvGrpSpPr>
          <p:grpSpPr bwMode="auto">
            <a:xfrm>
              <a:off x="216" y="1909"/>
              <a:ext cx="262" cy="258"/>
              <a:chOff x="1200" y="1488"/>
              <a:chExt cx="625" cy="470"/>
            </a:xfrm>
          </p:grpSpPr>
          <p:grpSp>
            <p:nvGrpSpPr>
              <p:cNvPr id="28773" name="Group 121"/>
              <p:cNvGrpSpPr>
                <a:grpSpLocks/>
              </p:cNvGrpSpPr>
              <p:nvPr/>
            </p:nvGrpSpPr>
            <p:grpSpPr bwMode="auto">
              <a:xfrm>
                <a:off x="1200" y="1488"/>
                <a:ext cx="625" cy="470"/>
                <a:chOff x="1200" y="1488"/>
                <a:chExt cx="625" cy="470"/>
              </a:xfrm>
            </p:grpSpPr>
            <p:sp>
              <p:nvSpPr>
                <p:cNvPr id="28787" name="Freeform 122"/>
                <p:cNvSpPr>
                  <a:spLocks/>
                </p:cNvSpPr>
                <p:nvPr/>
              </p:nvSpPr>
              <p:spPr bwMode="auto">
                <a:xfrm>
                  <a:off x="1516" y="1777"/>
                  <a:ext cx="309" cy="181"/>
                </a:xfrm>
                <a:custGeom>
                  <a:avLst/>
                  <a:gdLst>
                    <a:gd name="T0" fmla="*/ 308 w 309"/>
                    <a:gd name="T1" fmla="*/ 80 h 181"/>
                    <a:gd name="T2" fmla="*/ 308 w 309"/>
                    <a:gd name="T3" fmla="*/ 0 h 181"/>
                    <a:gd name="T4" fmla="*/ 0 w 309"/>
                    <a:gd name="T5" fmla="*/ 99 h 181"/>
                    <a:gd name="T6" fmla="*/ 0 w 309"/>
                    <a:gd name="T7" fmla="*/ 180 h 181"/>
                    <a:gd name="T8" fmla="*/ 308 w 309"/>
                    <a:gd name="T9" fmla="*/ 80 h 1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9"/>
                    <a:gd name="T16" fmla="*/ 0 h 181"/>
                    <a:gd name="T17" fmla="*/ 309 w 309"/>
                    <a:gd name="T18" fmla="*/ 181 h 1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9" h="181">
                      <a:moveTo>
                        <a:pt x="308" y="80"/>
                      </a:moveTo>
                      <a:lnTo>
                        <a:pt x="308" y="0"/>
                      </a:lnTo>
                      <a:lnTo>
                        <a:pt x="0" y="99"/>
                      </a:lnTo>
                      <a:lnTo>
                        <a:pt x="0" y="180"/>
                      </a:lnTo>
                      <a:lnTo>
                        <a:pt x="308" y="80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88" name="Freeform 123"/>
                <p:cNvSpPr>
                  <a:spLocks/>
                </p:cNvSpPr>
                <p:nvPr/>
              </p:nvSpPr>
              <p:spPr bwMode="auto">
                <a:xfrm>
                  <a:off x="1200" y="1706"/>
                  <a:ext cx="625" cy="171"/>
                </a:xfrm>
                <a:custGeom>
                  <a:avLst/>
                  <a:gdLst>
                    <a:gd name="T0" fmla="*/ 624 w 625"/>
                    <a:gd name="T1" fmla="*/ 71 h 171"/>
                    <a:gd name="T2" fmla="*/ 306 w 625"/>
                    <a:gd name="T3" fmla="*/ 0 h 171"/>
                    <a:gd name="T4" fmla="*/ 0 w 625"/>
                    <a:gd name="T5" fmla="*/ 99 h 171"/>
                    <a:gd name="T6" fmla="*/ 316 w 625"/>
                    <a:gd name="T7" fmla="*/ 170 h 171"/>
                    <a:gd name="T8" fmla="*/ 624 w 625"/>
                    <a:gd name="T9" fmla="*/ 71 h 1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5"/>
                    <a:gd name="T16" fmla="*/ 0 h 171"/>
                    <a:gd name="T17" fmla="*/ 625 w 625"/>
                    <a:gd name="T18" fmla="*/ 171 h 1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5" h="171">
                      <a:moveTo>
                        <a:pt x="624" y="71"/>
                      </a:moveTo>
                      <a:lnTo>
                        <a:pt x="306" y="0"/>
                      </a:lnTo>
                      <a:lnTo>
                        <a:pt x="0" y="99"/>
                      </a:lnTo>
                      <a:lnTo>
                        <a:pt x="316" y="170"/>
                      </a:lnTo>
                      <a:lnTo>
                        <a:pt x="624" y="71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89" name="Freeform 124"/>
                <p:cNvSpPr>
                  <a:spLocks/>
                </p:cNvSpPr>
                <p:nvPr/>
              </p:nvSpPr>
              <p:spPr bwMode="auto">
                <a:xfrm>
                  <a:off x="1200" y="1805"/>
                  <a:ext cx="317" cy="153"/>
                </a:xfrm>
                <a:custGeom>
                  <a:avLst/>
                  <a:gdLst>
                    <a:gd name="T0" fmla="*/ 316 w 317"/>
                    <a:gd name="T1" fmla="*/ 71 h 153"/>
                    <a:gd name="T2" fmla="*/ 316 w 317"/>
                    <a:gd name="T3" fmla="*/ 152 h 153"/>
                    <a:gd name="T4" fmla="*/ 0 w 317"/>
                    <a:gd name="T5" fmla="*/ 81 h 153"/>
                    <a:gd name="T6" fmla="*/ 0 w 317"/>
                    <a:gd name="T7" fmla="*/ 0 h 153"/>
                    <a:gd name="T8" fmla="*/ 316 w 317"/>
                    <a:gd name="T9" fmla="*/ 71 h 1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7"/>
                    <a:gd name="T16" fmla="*/ 0 h 153"/>
                    <a:gd name="T17" fmla="*/ 317 w 317"/>
                    <a:gd name="T18" fmla="*/ 153 h 1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7" h="153">
                      <a:moveTo>
                        <a:pt x="316" y="71"/>
                      </a:moveTo>
                      <a:lnTo>
                        <a:pt x="316" y="152"/>
                      </a:lnTo>
                      <a:lnTo>
                        <a:pt x="0" y="81"/>
                      </a:lnTo>
                      <a:lnTo>
                        <a:pt x="0" y="0"/>
                      </a:lnTo>
                      <a:lnTo>
                        <a:pt x="316" y="71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90" name="Freeform 125"/>
                <p:cNvSpPr>
                  <a:spLocks/>
                </p:cNvSpPr>
                <p:nvPr/>
              </p:nvSpPr>
              <p:spPr bwMode="auto">
                <a:xfrm>
                  <a:off x="1265" y="1493"/>
                  <a:ext cx="484" cy="105"/>
                </a:xfrm>
                <a:custGeom>
                  <a:avLst/>
                  <a:gdLst>
                    <a:gd name="T0" fmla="*/ 234 w 484"/>
                    <a:gd name="T1" fmla="*/ 104 h 105"/>
                    <a:gd name="T2" fmla="*/ 483 w 484"/>
                    <a:gd name="T3" fmla="*/ 23 h 105"/>
                    <a:gd name="T4" fmla="*/ 218 w 484"/>
                    <a:gd name="T5" fmla="*/ 0 h 105"/>
                    <a:gd name="T6" fmla="*/ 0 w 484"/>
                    <a:gd name="T7" fmla="*/ 71 h 105"/>
                    <a:gd name="T8" fmla="*/ 234 w 484"/>
                    <a:gd name="T9" fmla="*/ 104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4"/>
                    <a:gd name="T16" fmla="*/ 0 h 105"/>
                    <a:gd name="T17" fmla="*/ 484 w 484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4" h="105">
                      <a:moveTo>
                        <a:pt x="234" y="104"/>
                      </a:moveTo>
                      <a:lnTo>
                        <a:pt x="483" y="23"/>
                      </a:lnTo>
                      <a:lnTo>
                        <a:pt x="218" y="0"/>
                      </a:lnTo>
                      <a:lnTo>
                        <a:pt x="0" y="71"/>
                      </a:lnTo>
                      <a:lnTo>
                        <a:pt x="234" y="104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91" name="Freeform 126"/>
                <p:cNvSpPr>
                  <a:spLocks/>
                </p:cNvSpPr>
                <p:nvPr/>
              </p:nvSpPr>
              <p:spPr bwMode="auto">
                <a:xfrm>
                  <a:off x="1265" y="1564"/>
                  <a:ext cx="235" cy="271"/>
                </a:xfrm>
                <a:custGeom>
                  <a:avLst/>
                  <a:gdLst>
                    <a:gd name="T0" fmla="*/ 234 w 235"/>
                    <a:gd name="T1" fmla="*/ 270 h 271"/>
                    <a:gd name="T2" fmla="*/ 234 w 235"/>
                    <a:gd name="T3" fmla="*/ 33 h 271"/>
                    <a:gd name="T4" fmla="*/ 0 w 235"/>
                    <a:gd name="T5" fmla="*/ 0 h 271"/>
                    <a:gd name="T6" fmla="*/ 0 w 235"/>
                    <a:gd name="T7" fmla="*/ 199 h 271"/>
                    <a:gd name="T8" fmla="*/ 234 w 235"/>
                    <a:gd name="T9" fmla="*/ 270 h 2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71"/>
                    <a:gd name="T17" fmla="*/ 235 w 235"/>
                    <a:gd name="T18" fmla="*/ 271 h 2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71">
                      <a:moveTo>
                        <a:pt x="234" y="270"/>
                      </a:moveTo>
                      <a:lnTo>
                        <a:pt x="234" y="33"/>
                      </a:lnTo>
                      <a:lnTo>
                        <a:pt x="0" y="0"/>
                      </a:lnTo>
                      <a:lnTo>
                        <a:pt x="0" y="199"/>
                      </a:lnTo>
                      <a:lnTo>
                        <a:pt x="234" y="270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92" name="Freeform 127"/>
                <p:cNvSpPr>
                  <a:spLocks/>
                </p:cNvSpPr>
                <p:nvPr/>
              </p:nvSpPr>
              <p:spPr bwMode="auto">
                <a:xfrm>
                  <a:off x="1499" y="1497"/>
                  <a:ext cx="250" cy="352"/>
                </a:xfrm>
                <a:custGeom>
                  <a:avLst/>
                  <a:gdLst>
                    <a:gd name="T0" fmla="*/ 249 w 250"/>
                    <a:gd name="T1" fmla="*/ 268 h 352"/>
                    <a:gd name="T2" fmla="*/ 249 w 250"/>
                    <a:gd name="T3" fmla="*/ 0 h 352"/>
                    <a:gd name="T4" fmla="*/ 0 w 250"/>
                    <a:gd name="T5" fmla="*/ 83 h 352"/>
                    <a:gd name="T6" fmla="*/ 0 w 250"/>
                    <a:gd name="T7" fmla="*/ 351 h 352"/>
                    <a:gd name="T8" fmla="*/ 249 w 250"/>
                    <a:gd name="T9" fmla="*/ 268 h 3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352"/>
                    <a:gd name="T17" fmla="*/ 250 w 250"/>
                    <a:gd name="T18" fmla="*/ 352 h 3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352">
                      <a:moveTo>
                        <a:pt x="249" y="268"/>
                      </a:moveTo>
                      <a:lnTo>
                        <a:pt x="249" y="0"/>
                      </a:lnTo>
                      <a:lnTo>
                        <a:pt x="0" y="83"/>
                      </a:lnTo>
                      <a:lnTo>
                        <a:pt x="0" y="351"/>
                      </a:lnTo>
                      <a:lnTo>
                        <a:pt x="249" y="268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93" name="Freeform 128"/>
                <p:cNvSpPr>
                  <a:spLocks/>
                </p:cNvSpPr>
                <p:nvPr/>
              </p:nvSpPr>
              <p:spPr bwMode="auto">
                <a:xfrm>
                  <a:off x="1453" y="1488"/>
                  <a:ext cx="296" cy="93"/>
                </a:xfrm>
                <a:custGeom>
                  <a:avLst/>
                  <a:gdLst>
                    <a:gd name="T0" fmla="*/ 46 w 296"/>
                    <a:gd name="T1" fmla="*/ 92 h 93"/>
                    <a:gd name="T2" fmla="*/ 295 w 296"/>
                    <a:gd name="T3" fmla="*/ 9 h 93"/>
                    <a:gd name="T4" fmla="*/ 251 w 296"/>
                    <a:gd name="T5" fmla="*/ 0 h 93"/>
                    <a:gd name="T6" fmla="*/ 0 w 296"/>
                    <a:gd name="T7" fmla="*/ 82 h 93"/>
                    <a:gd name="T8" fmla="*/ 46 w 296"/>
                    <a:gd name="T9" fmla="*/ 92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93"/>
                    <a:gd name="T17" fmla="*/ 296 w 296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93">
                      <a:moveTo>
                        <a:pt x="46" y="92"/>
                      </a:moveTo>
                      <a:lnTo>
                        <a:pt x="295" y="9"/>
                      </a:lnTo>
                      <a:lnTo>
                        <a:pt x="251" y="0"/>
                      </a:lnTo>
                      <a:lnTo>
                        <a:pt x="0" y="82"/>
                      </a:lnTo>
                      <a:lnTo>
                        <a:pt x="46" y="92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774" name="Freeform 129"/>
              <p:cNvSpPr>
                <a:spLocks/>
              </p:cNvSpPr>
              <p:nvPr/>
            </p:nvSpPr>
            <p:spPr bwMode="auto">
              <a:xfrm>
                <a:off x="1516" y="1777"/>
                <a:ext cx="309" cy="181"/>
              </a:xfrm>
              <a:custGeom>
                <a:avLst/>
                <a:gdLst>
                  <a:gd name="T0" fmla="*/ 308 w 309"/>
                  <a:gd name="T1" fmla="*/ 80 h 181"/>
                  <a:gd name="T2" fmla="*/ 308 w 309"/>
                  <a:gd name="T3" fmla="*/ 0 h 181"/>
                  <a:gd name="T4" fmla="*/ 0 w 309"/>
                  <a:gd name="T5" fmla="*/ 99 h 181"/>
                  <a:gd name="T6" fmla="*/ 0 w 309"/>
                  <a:gd name="T7" fmla="*/ 180 h 181"/>
                  <a:gd name="T8" fmla="*/ 308 w 309"/>
                  <a:gd name="T9" fmla="*/ 80 h 1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181"/>
                  <a:gd name="T17" fmla="*/ 309 w 309"/>
                  <a:gd name="T18" fmla="*/ 181 h 1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181">
                    <a:moveTo>
                      <a:pt x="308" y="80"/>
                    </a:moveTo>
                    <a:lnTo>
                      <a:pt x="308" y="0"/>
                    </a:lnTo>
                    <a:lnTo>
                      <a:pt x="0" y="99"/>
                    </a:lnTo>
                    <a:lnTo>
                      <a:pt x="0" y="180"/>
                    </a:lnTo>
                    <a:lnTo>
                      <a:pt x="308" y="80"/>
                    </a:lnTo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BC29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5" name="Freeform 130"/>
              <p:cNvSpPr>
                <a:spLocks/>
              </p:cNvSpPr>
              <p:nvPr/>
            </p:nvSpPr>
            <p:spPr bwMode="auto">
              <a:xfrm>
                <a:off x="1723" y="1822"/>
                <a:ext cx="79" cy="47"/>
              </a:xfrm>
              <a:custGeom>
                <a:avLst/>
                <a:gdLst>
                  <a:gd name="T0" fmla="*/ 78 w 79"/>
                  <a:gd name="T1" fmla="*/ 19 h 47"/>
                  <a:gd name="T2" fmla="*/ 78 w 79"/>
                  <a:gd name="T3" fmla="*/ 0 h 47"/>
                  <a:gd name="T4" fmla="*/ 0 w 79"/>
                  <a:gd name="T5" fmla="*/ 25 h 47"/>
                  <a:gd name="T6" fmla="*/ 0 w 79"/>
                  <a:gd name="T7" fmla="*/ 46 h 47"/>
                  <a:gd name="T8" fmla="*/ 78 w 79"/>
                  <a:gd name="T9" fmla="*/ 19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47"/>
                  <a:gd name="T17" fmla="*/ 79 w 79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47">
                    <a:moveTo>
                      <a:pt x="78" y="19"/>
                    </a:moveTo>
                    <a:lnTo>
                      <a:pt x="78" y="0"/>
                    </a:lnTo>
                    <a:lnTo>
                      <a:pt x="0" y="25"/>
                    </a:lnTo>
                    <a:lnTo>
                      <a:pt x="0" y="46"/>
                    </a:lnTo>
                    <a:lnTo>
                      <a:pt x="78" y="19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6" name="Freeform 131"/>
              <p:cNvSpPr>
                <a:spLocks/>
              </p:cNvSpPr>
              <p:nvPr/>
            </p:nvSpPr>
            <p:spPr bwMode="auto">
              <a:xfrm>
                <a:off x="1200" y="1706"/>
                <a:ext cx="625" cy="171"/>
              </a:xfrm>
              <a:custGeom>
                <a:avLst/>
                <a:gdLst>
                  <a:gd name="T0" fmla="*/ 624 w 625"/>
                  <a:gd name="T1" fmla="*/ 71 h 171"/>
                  <a:gd name="T2" fmla="*/ 306 w 625"/>
                  <a:gd name="T3" fmla="*/ 0 h 171"/>
                  <a:gd name="T4" fmla="*/ 0 w 625"/>
                  <a:gd name="T5" fmla="*/ 99 h 171"/>
                  <a:gd name="T6" fmla="*/ 316 w 625"/>
                  <a:gd name="T7" fmla="*/ 170 h 171"/>
                  <a:gd name="T8" fmla="*/ 624 w 625"/>
                  <a:gd name="T9" fmla="*/ 71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5"/>
                  <a:gd name="T16" fmla="*/ 0 h 171"/>
                  <a:gd name="T17" fmla="*/ 625 w 625"/>
                  <a:gd name="T18" fmla="*/ 171 h 1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5" h="171">
                    <a:moveTo>
                      <a:pt x="624" y="71"/>
                    </a:moveTo>
                    <a:lnTo>
                      <a:pt x="306" y="0"/>
                    </a:lnTo>
                    <a:lnTo>
                      <a:pt x="0" y="99"/>
                    </a:lnTo>
                    <a:lnTo>
                      <a:pt x="316" y="170"/>
                    </a:lnTo>
                    <a:lnTo>
                      <a:pt x="624" y="71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7" name="Freeform 132"/>
              <p:cNvSpPr>
                <a:spLocks/>
              </p:cNvSpPr>
              <p:nvPr/>
            </p:nvSpPr>
            <p:spPr bwMode="auto">
              <a:xfrm>
                <a:off x="1200" y="1805"/>
                <a:ext cx="317" cy="153"/>
              </a:xfrm>
              <a:custGeom>
                <a:avLst/>
                <a:gdLst>
                  <a:gd name="T0" fmla="*/ 316 w 317"/>
                  <a:gd name="T1" fmla="*/ 71 h 153"/>
                  <a:gd name="T2" fmla="*/ 316 w 317"/>
                  <a:gd name="T3" fmla="*/ 152 h 153"/>
                  <a:gd name="T4" fmla="*/ 0 w 317"/>
                  <a:gd name="T5" fmla="*/ 81 h 153"/>
                  <a:gd name="T6" fmla="*/ 0 w 317"/>
                  <a:gd name="T7" fmla="*/ 0 h 153"/>
                  <a:gd name="T8" fmla="*/ 316 w 317"/>
                  <a:gd name="T9" fmla="*/ 71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7"/>
                  <a:gd name="T16" fmla="*/ 0 h 153"/>
                  <a:gd name="T17" fmla="*/ 317 w 317"/>
                  <a:gd name="T18" fmla="*/ 153 h 1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7" h="153">
                    <a:moveTo>
                      <a:pt x="316" y="71"/>
                    </a:moveTo>
                    <a:lnTo>
                      <a:pt x="316" y="152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316" y="71"/>
                    </a:lnTo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BC29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8" name="Freeform 133"/>
              <p:cNvSpPr>
                <a:spLocks/>
              </p:cNvSpPr>
              <p:nvPr/>
            </p:nvSpPr>
            <p:spPr bwMode="auto">
              <a:xfrm>
                <a:off x="1265" y="1493"/>
                <a:ext cx="484" cy="105"/>
              </a:xfrm>
              <a:custGeom>
                <a:avLst/>
                <a:gdLst>
                  <a:gd name="T0" fmla="*/ 234 w 484"/>
                  <a:gd name="T1" fmla="*/ 104 h 105"/>
                  <a:gd name="T2" fmla="*/ 483 w 484"/>
                  <a:gd name="T3" fmla="*/ 23 h 105"/>
                  <a:gd name="T4" fmla="*/ 218 w 484"/>
                  <a:gd name="T5" fmla="*/ 0 h 105"/>
                  <a:gd name="T6" fmla="*/ 0 w 484"/>
                  <a:gd name="T7" fmla="*/ 71 h 105"/>
                  <a:gd name="T8" fmla="*/ 234 w 484"/>
                  <a:gd name="T9" fmla="*/ 104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4"/>
                  <a:gd name="T16" fmla="*/ 0 h 105"/>
                  <a:gd name="T17" fmla="*/ 484 w 484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4" h="105">
                    <a:moveTo>
                      <a:pt x="234" y="104"/>
                    </a:moveTo>
                    <a:lnTo>
                      <a:pt x="483" y="23"/>
                    </a:lnTo>
                    <a:lnTo>
                      <a:pt x="218" y="0"/>
                    </a:lnTo>
                    <a:lnTo>
                      <a:pt x="0" y="71"/>
                    </a:lnTo>
                    <a:lnTo>
                      <a:pt x="234" y="104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9" name="Freeform 134"/>
              <p:cNvSpPr>
                <a:spLocks/>
              </p:cNvSpPr>
              <p:nvPr/>
            </p:nvSpPr>
            <p:spPr bwMode="auto">
              <a:xfrm>
                <a:off x="1265" y="1564"/>
                <a:ext cx="235" cy="271"/>
              </a:xfrm>
              <a:custGeom>
                <a:avLst/>
                <a:gdLst>
                  <a:gd name="T0" fmla="*/ 234 w 235"/>
                  <a:gd name="T1" fmla="*/ 270 h 271"/>
                  <a:gd name="T2" fmla="*/ 234 w 235"/>
                  <a:gd name="T3" fmla="*/ 33 h 271"/>
                  <a:gd name="T4" fmla="*/ 0 w 235"/>
                  <a:gd name="T5" fmla="*/ 0 h 271"/>
                  <a:gd name="T6" fmla="*/ 0 w 235"/>
                  <a:gd name="T7" fmla="*/ 199 h 271"/>
                  <a:gd name="T8" fmla="*/ 234 w 235"/>
                  <a:gd name="T9" fmla="*/ 27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5"/>
                  <a:gd name="T16" fmla="*/ 0 h 271"/>
                  <a:gd name="T17" fmla="*/ 235 w 235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5" h="271">
                    <a:moveTo>
                      <a:pt x="234" y="270"/>
                    </a:moveTo>
                    <a:lnTo>
                      <a:pt x="234" y="33"/>
                    </a:lnTo>
                    <a:lnTo>
                      <a:pt x="0" y="0"/>
                    </a:lnTo>
                    <a:lnTo>
                      <a:pt x="0" y="199"/>
                    </a:lnTo>
                    <a:lnTo>
                      <a:pt x="234" y="27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0" name="Freeform 135"/>
              <p:cNvSpPr>
                <a:spLocks/>
              </p:cNvSpPr>
              <p:nvPr/>
            </p:nvSpPr>
            <p:spPr bwMode="auto">
              <a:xfrm>
                <a:off x="1499" y="1497"/>
                <a:ext cx="250" cy="352"/>
              </a:xfrm>
              <a:custGeom>
                <a:avLst/>
                <a:gdLst>
                  <a:gd name="T0" fmla="*/ 249 w 250"/>
                  <a:gd name="T1" fmla="*/ 268 h 352"/>
                  <a:gd name="T2" fmla="*/ 249 w 250"/>
                  <a:gd name="T3" fmla="*/ 0 h 352"/>
                  <a:gd name="T4" fmla="*/ 0 w 250"/>
                  <a:gd name="T5" fmla="*/ 83 h 352"/>
                  <a:gd name="T6" fmla="*/ 0 w 250"/>
                  <a:gd name="T7" fmla="*/ 351 h 352"/>
                  <a:gd name="T8" fmla="*/ 249 w 250"/>
                  <a:gd name="T9" fmla="*/ 268 h 3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352"/>
                  <a:gd name="T17" fmla="*/ 250 w 250"/>
                  <a:gd name="T18" fmla="*/ 352 h 3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352">
                    <a:moveTo>
                      <a:pt x="249" y="268"/>
                    </a:moveTo>
                    <a:lnTo>
                      <a:pt x="249" y="0"/>
                    </a:lnTo>
                    <a:lnTo>
                      <a:pt x="0" y="83"/>
                    </a:lnTo>
                    <a:lnTo>
                      <a:pt x="0" y="351"/>
                    </a:lnTo>
                    <a:lnTo>
                      <a:pt x="249" y="268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1" name="Freeform 136"/>
              <p:cNvSpPr>
                <a:spLocks/>
              </p:cNvSpPr>
              <p:nvPr/>
            </p:nvSpPr>
            <p:spPr bwMode="auto">
              <a:xfrm>
                <a:off x="1533" y="1538"/>
                <a:ext cx="181" cy="270"/>
              </a:xfrm>
              <a:custGeom>
                <a:avLst/>
                <a:gdLst>
                  <a:gd name="T0" fmla="*/ 180 w 181"/>
                  <a:gd name="T1" fmla="*/ 210 h 270"/>
                  <a:gd name="T2" fmla="*/ 180 w 181"/>
                  <a:gd name="T3" fmla="*/ 0 h 270"/>
                  <a:gd name="T4" fmla="*/ 0 w 181"/>
                  <a:gd name="T5" fmla="*/ 59 h 270"/>
                  <a:gd name="T6" fmla="*/ 0 w 181"/>
                  <a:gd name="T7" fmla="*/ 269 h 270"/>
                  <a:gd name="T8" fmla="*/ 180 w 181"/>
                  <a:gd name="T9" fmla="*/ 21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270"/>
                  <a:gd name="T17" fmla="*/ 181 w 1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270">
                    <a:moveTo>
                      <a:pt x="180" y="210"/>
                    </a:moveTo>
                    <a:lnTo>
                      <a:pt x="180" y="0"/>
                    </a:lnTo>
                    <a:lnTo>
                      <a:pt x="0" y="59"/>
                    </a:lnTo>
                    <a:lnTo>
                      <a:pt x="0" y="269"/>
                    </a:lnTo>
                    <a:lnTo>
                      <a:pt x="180" y="210"/>
                    </a:lnTo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CCE0F5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2" name="Freeform 137"/>
              <p:cNvSpPr>
                <a:spLocks/>
              </p:cNvSpPr>
              <p:nvPr/>
            </p:nvSpPr>
            <p:spPr bwMode="auto">
              <a:xfrm>
                <a:off x="1550" y="1603"/>
                <a:ext cx="30" cy="179"/>
              </a:xfrm>
              <a:custGeom>
                <a:avLst/>
                <a:gdLst>
                  <a:gd name="T0" fmla="*/ 29 w 30"/>
                  <a:gd name="T1" fmla="*/ 168 h 179"/>
                  <a:gd name="T2" fmla="*/ 29 w 30"/>
                  <a:gd name="T3" fmla="*/ 0 h 179"/>
                  <a:gd name="T4" fmla="*/ 0 w 30"/>
                  <a:gd name="T5" fmla="*/ 9 h 179"/>
                  <a:gd name="T6" fmla="*/ 0 w 30"/>
                  <a:gd name="T7" fmla="*/ 178 h 179"/>
                  <a:gd name="T8" fmla="*/ 29 w 30"/>
                  <a:gd name="T9" fmla="*/ 168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179"/>
                  <a:gd name="T17" fmla="*/ 30 w 30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179">
                    <a:moveTo>
                      <a:pt x="29" y="168"/>
                    </a:moveTo>
                    <a:lnTo>
                      <a:pt x="29" y="0"/>
                    </a:lnTo>
                    <a:lnTo>
                      <a:pt x="0" y="9"/>
                    </a:lnTo>
                    <a:lnTo>
                      <a:pt x="0" y="178"/>
                    </a:lnTo>
                    <a:lnTo>
                      <a:pt x="29" y="16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3" name="Freeform 138"/>
              <p:cNvSpPr>
                <a:spLocks/>
              </p:cNvSpPr>
              <p:nvPr/>
            </p:nvSpPr>
            <p:spPr bwMode="auto">
              <a:xfrm>
                <a:off x="1453" y="1570"/>
                <a:ext cx="47" cy="279"/>
              </a:xfrm>
              <a:custGeom>
                <a:avLst/>
                <a:gdLst>
                  <a:gd name="T0" fmla="*/ 46 w 47"/>
                  <a:gd name="T1" fmla="*/ 278 h 279"/>
                  <a:gd name="T2" fmla="*/ 46 w 47"/>
                  <a:gd name="T3" fmla="*/ 10 h 279"/>
                  <a:gd name="T4" fmla="*/ 0 w 47"/>
                  <a:gd name="T5" fmla="*/ 0 h 279"/>
                  <a:gd name="T6" fmla="*/ 0 w 47"/>
                  <a:gd name="T7" fmla="*/ 266 h 279"/>
                  <a:gd name="T8" fmla="*/ 46 w 47"/>
                  <a:gd name="T9" fmla="*/ 278 h 2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279"/>
                  <a:gd name="T17" fmla="*/ 47 w 47"/>
                  <a:gd name="T18" fmla="*/ 279 h 2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279">
                    <a:moveTo>
                      <a:pt x="46" y="278"/>
                    </a:moveTo>
                    <a:lnTo>
                      <a:pt x="46" y="10"/>
                    </a:lnTo>
                    <a:lnTo>
                      <a:pt x="0" y="0"/>
                    </a:lnTo>
                    <a:lnTo>
                      <a:pt x="0" y="266"/>
                    </a:lnTo>
                    <a:lnTo>
                      <a:pt x="46" y="278"/>
                    </a:lnTo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BC2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4" name="Freeform 139"/>
              <p:cNvSpPr>
                <a:spLocks/>
              </p:cNvSpPr>
              <p:nvPr/>
            </p:nvSpPr>
            <p:spPr bwMode="auto">
              <a:xfrm>
                <a:off x="1453" y="1488"/>
                <a:ext cx="296" cy="93"/>
              </a:xfrm>
              <a:custGeom>
                <a:avLst/>
                <a:gdLst>
                  <a:gd name="T0" fmla="*/ 46 w 296"/>
                  <a:gd name="T1" fmla="*/ 92 h 93"/>
                  <a:gd name="T2" fmla="*/ 295 w 296"/>
                  <a:gd name="T3" fmla="*/ 9 h 93"/>
                  <a:gd name="T4" fmla="*/ 251 w 296"/>
                  <a:gd name="T5" fmla="*/ 0 h 93"/>
                  <a:gd name="T6" fmla="*/ 0 w 296"/>
                  <a:gd name="T7" fmla="*/ 82 h 93"/>
                  <a:gd name="T8" fmla="*/ 46 w 296"/>
                  <a:gd name="T9" fmla="*/ 92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93"/>
                  <a:gd name="T17" fmla="*/ 296 w 296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93">
                    <a:moveTo>
                      <a:pt x="46" y="92"/>
                    </a:moveTo>
                    <a:lnTo>
                      <a:pt x="295" y="9"/>
                    </a:lnTo>
                    <a:lnTo>
                      <a:pt x="251" y="0"/>
                    </a:lnTo>
                    <a:lnTo>
                      <a:pt x="0" y="82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5" name="Freeform 140"/>
              <p:cNvSpPr>
                <a:spLocks/>
              </p:cNvSpPr>
              <p:nvPr/>
            </p:nvSpPr>
            <p:spPr bwMode="auto">
              <a:xfrm>
                <a:off x="1499" y="1497"/>
                <a:ext cx="250" cy="352"/>
              </a:xfrm>
              <a:custGeom>
                <a:avLst/>
                <a:gdLst>
                  <a:gd name="T0" fmla="*/ 249 w 250"/>
                  <a:gd name="T1" fmla="*/ 0 h 352"/>
                  <a:gd name="T2" fmla="*/ 0 w 250"/>
                  <a:gd name="T3" fmla="*/ 83 h 352"/>
                  <a:gd name="T4" fmla="*/ 0 w 250"/>
                  <a:gd name="T5" fmla="*/ 351 h 352"/>
                  <a:gd name="T6" fmla="*/ 0 60000 65536"/>
                  <a:gd name="T7" fmla="*/ 0 60000 65536"/>
                  <a:gd name="T8" fmla="*/ 0 60000 65536"/>
                  <a:gd name="T9" fmla="*/ 0 w 250"/>
                  <a:gd name="T10" fmla="*/ 0 h 352"/>
                  <a:gd name="T11" fmla="*/ 250 w 250"/>
                  <a:gd name="T12" fmla="*/ 352 h 3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0" h="352">
                    <a:moveTo>
                      <a:pt x="249" y="0"/>
                    </a:moveTo>
                    <a:lnTo>
                      <a:pt x="0" y="83"/>
                    </a:lnTo>
                    <a:lnTo>
                      <a:pt x="0" y="351"/>
                    </a:ln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86" name="Freeform 141"/>
              <p:cNvSpPr>
                <a:spLocks/>
              </p:cNvSpPr>
              <p:nvPr/>
            </p:nvSpPr>
            <p:spPr bwMode="auto">
              <a:xfrm>
                <a:off x="1516" y="1777"/>
                <a:ext cx="309" cy="181"/>
              </a:xfrm>
              <a:custGeom>
                <a:avLst/>
                <a:gdLst>
                  <a:gd name="T0" fmla="*/ 308 w 309"/>
                  <a:gd name="T1" fmla="*/ 0 h 181"/>
                  <a:gd name="T2" fmla="*/ 0 w 309"/>
                  <a:gd name="T3" fmla="*/ 99 h 181"/>
                  <a:gd name="T4" fmla="*/ 0 w 309"/>
                  <a:gd name="T5" fmla="*/ 180 h 181"/>
                  <a:gd name="T6" fmla="*/ 0 60000 65536"/>
                  <a:gd name="T7" fmla="*/ 0 60000 65536"/>
                  <a:gd name="T8" fmla="*/ 0 60000 65536"/>
                  <a:gd name="T9" fmla="*/ 0 w 309"/>
                  <a:gd name="T10" fmla="*/ 0 h 181"/>
                  <a:gd name="T11" fmla="*/ 309 w 309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9" h="181">
                    <a:moveTo>
                      <a:pt x="308" y="0"/>
                    </a:moveTo>
                    <a:lnTo>
                      <a:pt x="0" y="99"/>
                    </a:lnTo>
                    <a:lnTo>
                      <a:pt x="0" y="180"/>
                    </a:ln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8686" name="Text Box 142"/>
            <p:cNvSpPr txBox="1">
              <a:spLocks noChangeArrowheads="1"/>
            </p:cNvSpPr>
            <p:nvPr/>
          </p:nvSpPr>
          <p:spPr bwMode="auto">
            <a:xfrm>
              <a:off x="3816" y="732"/>
              <a:ext cx="1523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9525" rIns="19050" bIns="9525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228600" indent="-1143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86000"/>
                </a:lnSpc>
              </a:pPr>
              <a:r>
                <a:rPr kumimoji="0" lang="en-US" altLang="ko-KR" sz="1500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Substring matching for:</a:t>
              </a:r>
            </a:p>
            <a:p>
              <a:pPr lvl="1" latinLnBrk="0">
                <a:lnSpc>
                  <a:spcPct val="86000"/>
                </a:lnSpc>
                <a:buFontTx/>
                <a:buChar char="•"/>
              </a:pPr>
              <a:r>
                <a:rPr kumimoji="0" lang="en-US" altLang="ko-KR" sz="1500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“images”</a:t>
              </a:r>
            </a:p>
            <a:p>
              <a:pPr lvl="1" latinLnBrk="0">
                <a:lnSpc>
                  <a:spcPct val="86000"/>
                </a:lnSpc>
                <a:buFontTx/>
                <a:buChar char="•"/>
              </a:pPr>
              <a:r>
                <a:rPr kumimoji="0" lang="en-US" altLang="ko-KR" sz="1500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“.gif”</a:t>
              </a:r>
            </a:p>
            <a:p>
              <a:pPr lvl="1" latinLnBrk="0">
                <a:lnSpc>
                  <a:spcPct val="86000"/>
                </a:lnSpc>
                <a:buFontTx/>
                <a:buChar char="•"/>
              </a:pPr>
              <a:r>
                <a:rPr kumimoji="0" lang="en-US" altLang="ko-KR" sz="1500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“.jpg”</a:t>
              </a:r>
              <a:endParaRPr kumimoji="0" lang="en-US" altLang="ko-KR" sz="15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87" name="Line 143"/>
            <p:cNvSpPr>
              <a:spLocks noChangeShapeType="1"/>
            </p:cNvSpPr>
            <p:nvPr/>
          </p:nvSpPr>
          <p:spPr bwMode="auto">
            <a:xfrm flipV="1">
              <a:off x="476" y="1957"/>
              <a:ext cx="557" cy="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9050" tIns="9525" rIns="19050" bIns="9525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688" name="Line 144"/>
            <p:cNvSpPr>
              <a:spLocks noChangeShapeType="1"/>
            </p:cNvSpPr>
            <p:nvPr/>
          </p:nvSpPr>
          <p:spPr bwMode="auto">
            <a:xfrm flipV="1">
              <a:off x="1474" y="1127"/>
              <a:ext cx="1817" cy="74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9050" tIns="9525" rIns="19050" bIns="9525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689" name="Text Box 145"/>
            <p:cNvSpPr txBox="1">
              <a:spLocks noChangeArrowheads="1"/>
            </p:cNvSpPr>
            <p:nvPr/>
          </p:nvSpPr>
          <p:spPr bwMode="auto">
            <a:xfrm rot="-18969">
              <a:off x="1870" y="1867"/>
              <a:ext cx="150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9525" rIns="19050" bIns="9525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86000"/>
                </a:lnSpc>
              </a:pPr>
              <a:r>
                <a:rPr kumimoji="0" lang="en-US" altLang="ko-KR" sz="1200" b="1">
                  <a:latin typeface="Arial" panose="020B0604020202020204" pitchFamily="34" charset="0"/>
                  <a:cs typeface="Arial" panose="020B0604020202020204" pitchFamily="34" charset="0"/>
                </a:rPr>
                <a:t>GET/www.foo.com/event/reg.bin</a:t>
              </a:r>
              <a:endParaRPr kumimoji="0" lang="en-US" altLang="ko-K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90" name="Line 146"/>
            <p:cNvSpPr>
              <a:spLocks noChangeShapeType="1"/>
            </p:cNvSpPr>
            <p:nvPr/>
          </p:nvSpPr>
          <p:spPr bwMode="auto">
            <a:xfrm flipV="1">
              <a:off x="479" y="2034"/>
              <a:ext cx="359" cy="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9050" tIns="9525" rIns="19050" bIns="9525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691" name="Line 147"/>
            <p:cNvSpPr>
              <a:spLocks noChangeShapeType="1"/>
            </p:cNvSpPr>
            <p:nvPr/>
          </p:nvSpPr>
          <p:spPr bwMode="auto">
            <a:xfrm flipV="1">
              <a:off x="1674" y="2003"/>
              <a:ext cx="1695" cy="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9050" tIns="9525" rIns="19050" bIns="9525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692" name="Text Box 148"/>
            <p:cNvSpPr txBox="1">
              <a:spLocks noChangeArrowheads="1"/>
            </p:cNvSpPr>
            <p:nvPr/>
          </p:nvSpPr>
          <p:spPr bwMode="auto">
            <a:xfrm rot="-1345388">
              <a:off x="1539" y="1349"/>
              <a:ext cx="159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9525" rIns="19050" bIns="9525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86000"/>
                </a:lnSpc>
              </a:pPr>
              <a:r>
                <a:rPr kumimoji="0" lang="en-US" altLang="ko-KR" sz="1200" b="1">
                  <a:latin typeface="Arial" panose="020B0604020202020204" pitchFamily="34" charset="0"/>
                  <a:cs typeface="Arial" panose="020B0604020202020204" pitchFamily="34" charset="0"/>
                </a:rPr>
                <a:t>GET /www.foo.com/images/abc.gif</a:t>
              </a:r>
              <a:endParaRPr kumimoji="0" lang="en-US" altLang="ko-K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93" name="Line 149"/>
            <p:cNvSpPr>
              <a:spLocks noChangeShapeType="1"/>
            </p:cNvSpPr>
            <p:nvPr/>
          </p:nvSpPr>
          <p:spPr bwMode="auto">
            <a:xfrm flipV="1">
              <a:off x="513" y="2122"/>
              <a:ext cx="329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sysDot"/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9050" tIns="9525" rIns="19050" bIns="9525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694" name="Line 150"/>
            <p:cNvSpPr>
              <a:spLocks noChangeShapeType="1"/>
            </p:cNvSpPr>
            <p:nvPr/>
          </p:nvSpPr>
          <p:spPr bwMode="auto">
            <a:xfrm>
              <a:off x="1241" y="2168"/>
              <a:ext cx="2084" cy="49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sysDot"/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9050" tIns="9525" rIns="19050" bIns="9525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695" name="Text Box 151"/>
            <p:cNvSpPr txBox="1">
              <a:spLocks noChangeArrowheads="1"/>
            </p:cNvSpPr>
            <p:nvPr/>
          </p:nvSpPr>
          <p:spPr bwMode="auto">
            <a:xfrm rot="744937">
              <a:off x="1511" y="2301"/>
              <a:ext cx="1838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9525" rIns="19050" bIns="9525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86000"/>
                </a:lnSpc>
              </a:pPr>
              <a:r>
                <a:rPr kumimoji="0" lang="en-US" altLang="ko-KR" sz="1200" b="1">
                  <a:latin typeface="Arial" panose="020B0604020202020204" pitchFamily="34" charset="0"/>
                  <a:cs typeface="Arial" panose="020B0604020202020204" pitchFamily="34" charset="0"/>
                </a:rPr>
                <a:t>GET /www.foo.com/product/abc.html</a:t>
              </a:r>
            </a:p>
          </p:txBody>
        </p:sp>
        <p:sp>
          <p:nvSpPr>
            <p:cNvPr id="28696" name="Text Box 152"/>
            <p:cNvSpPr txBox="1">
              <a:spLocks noChangeArrowheads="1"/>
            </p:cNvSpPr>
            <p:nvPr/>
          </p:nvSpPr>
          <p:spPr bwMode="auto">
            <a:xfrm>
              <a:off x="4442" y="1088"/>
              <a:ext cx="1149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9525" rIns="19050" bIns="9525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89000"/>
                </a:lnSpc>
              </a:pPr>
              <a:r>
                <a:rPr kumimoji="0" lang="en-US" altLang="ko-KR" sz="1600" i="1">
                  <a:latin typeface="Arial" panose="020B0604020202020204" pitchFamily="34" charset="0"/>
                  <a:cs typeface="Arial" panose="020B0604020202020204" pitchFamily="34" charset="0"/>
                </a:rPr>
                <a:t>Load distributed within group via any standard metric or URL hashing</a:t>
              </a:r>
            </a:p>
          </p:txBody>
        </p:sp>
        <p:sp>
          <p:nvSpPr>
            <p:cNvPr id="28697" name="Line 153"/>
            <p:cNvSpPr>
              <a:spLocks noChangeShapeType="1"/>
            </p:cNvSpPr>
            <p:nvPr/>
          </p:nvSpPr>
          <p:spPr bwMode="auto">
            <a:xfrm flipH="1" flipV="1">
              <a:off x="3716" y="1283"/>
              <a:ext cx="669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9050" tIns="9525" rIns="19050" bIns="9525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698" name="Text Box 154"/>
            <p:cNvSpPr txBox="1">
              <a:spLocks noChangeArrowheads="1"/>
            </p:cNvSpPr>
            <p:nvPr/>
          </p:nvSpPr>
          <p:spPr bwMode="auto">
            <a:xfrm>
              <a:off x="4274" y="1795"/>
              <a:ext cx="1517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9525" rIns="19050" bIns="9525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228600" indent="-1143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86000"/>
                </a:lnSpc>
              </a:pPr>
              <a:r>
                <a:rPr kumimoji="0" lang="en-US" altLang="ko-KR" sz="1500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Substring matching for:</a:t>
              </a:r>
            </a:p>
            <a:p>
              <a:pPr lvl="1" latinLnBrk="0">
                <a:lnSpc>
                  <a:spcPct val="86000"/>
                </a:lnSpc>
                <a:buFontTx/>
                <a:buChar char="•"/>
              </a:pPr>
              <a:r>
                <a:rPr kumimoji="0" lang="en-US" altLang="ko-KR" sz="1500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“.cgi”</a:t>
              </a:r>
            </a:p>
            <a:p>
              <a:pPr lvl="1" latinLnBrk="0">
                <a:lnSpc>
                  <a:spcPct val="86000"/>
                </a:lnSpc>
                <a:buFontTx/>
                <a:buChar char="•"/>
              </a:pPr>
              <a:r>
                <a:rPr kumimoji="0" lang="en-US" altLang="ko-KR" sz="1500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“.bin”</a:t>
              </a:r>
            </a:p>
            <a:p>
              <a:pPr lvl="1" latinLnBrk="0">
                <a:lnSpc>
                  <a:spcPct val="86000"/>
                </a:lnSpc>
                <a:buFontTx/>
                <a:buChar char="•"/>
              </a:pPr>
              <a:r>
                <a:rPr kumimoji="0" lang="en-US" altLang="ko-KR" sz="1500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“.exe”</a:t>
              </a:r>
              <a:endParaRPr kumimoji="0" lang="en-US" altLang="ko-KR" sz="15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699" name="Group 155"/>
            <p:cNvGrpSpPr>
              <a:grpSpLocks/>
            </p:cNvGrpSpPr>
            <p:nvPr/>
          </p:nvGrpSpPr>
          <p:grpSpPr bwMode="auto">
            <a:xfrm>
              <a:off x="3433" y="1055"/>
              <a:ext cx="265" cy="322"/>
              <a:chOff x="336" y="2448"/>
              <a:chExt cx="413" cy="577"/>
            </a:xfrm>
          </p:grpSpPr>
          <p:grpSp>
            <p:nvGrpSpPr>
              <p:cNvPr id="28751" name="Group 156"/>
              <p:cNvGrpSpPr>
                <a:grpSpLocks/>
              </p:cNvGrpSpPr>
              <p:nvPr/>
            </p:nvGrpSpPr>
            <p:grpSpPr bwMode="auto">
              <a:xfrm>
                <a:off x="336" y="2448"/>
                <a:ext cx="413" cy="577"/>
                <a:chOff x="336" y="2448"/>
                <a:chExt cx="413" cy="577"/>
              </a:xfrm>
            </p:grpSpPr>
            <p:sp>
              <p:nvSpPr>
                <p:cNvPr id="28766" name="Freeform 157"/>
                <p:cNvSpPr>
                  <a:spLocks/>
                </p:cNvSpPr>
                <p:nvPr/>
              </p:nvSpPr>
              <p:spPr bwMode="auto">
                <a:xfrm>
                  <a:off x="606" y="2505"/>
                  <a:ext cx="127" cy="284"/>
                </a:xfrm>
                <a:custGeom>
                  <a:avLst/>
                  <a:gdLst>
                    <a:gd name="T0" fmla="*/ 126 w 127"/>
                    <a:gd name="T1" fmla="*/ 237 h 284"/>
                    <a:gd name="T2" fmla="*/ 126 w 127"/>
                    <a:gd name="T3" fmla="*/ 0 h 284"/>
                    <a:gd name="T4" fmla="*/ 0 w 127"/>
                    <a:gd name="T5" fmla="*/ 42 h 284"/>
                    <a:gd name="T6" fmla="*/ 0 w 127"/>
                    <a:gd name="T7" fmla="*/ 283 h 284"/>
                    <a:gd name="T8" fmla="*/ 126 w 127"/>
                    <a:gd name="T9" fmla="*/ 237 h 2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"/>
                    <a:gd name="T16" fmla="*/ 0 h 284"/>
                    <a:gd name="T17" fmla="*/ 127 w 127"/>
                    <a:gd name="T18" fmla="*/ 284 h 2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" h="284">
                      <a:moveTo>
                        <a:pt x="126" y="237"/>
                      </a:moveTo>
                      <a:lnTo>
                        <a:pt x="126" y="0"/>
                      </a:lnTo>
                      <a:lnTo>
                        <a:pt x="0" y="42"/>
                      </a:lnTo>
                      <a:lnTo>
                        <a:pt x="0" y="283"/>
                      </a:lnTo>
                      <a:lnTo>
                        <a:pt x="126" y="237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67" name="Freeform 158"/>
                <p:cNvSpPr>
                  <a:spLocks/>
                </p:cNvSpPr>
                <p:nvPr/>
              </p:nvSpPr>
              <p:spPr bwMode="auto">
                <a:xfrm>
                  <a:off x="351" y="2448"/>
                  <a:ext cx="382" cy="98"/>
                </a:xfrm>
                <a:custGeom>
                  <a:avLst/>
                  <a:gdLst>
                    <a:gd name="T0" fmla="*/ 381 w 382"/>
                    <a:gd name="T1" fmla="*/ 57 h 98"/>
                    <a:gd name="T2" fmla="*/ 127 w 382"/>
                    <a:gd name="T3" fmla="*/ 0 h 98"/>
                    <a:gd name="T4" fmla="*/ 0 w 382"/>
                    <a:gd name="T5" fmla="*/ 42 h 98"/>
                    <a:gd name="T6" fmla="*/ 255 w 382"/>
                    <a:gd name="T7" fmla="*/ 97 h 98"/>
                    <a:gd name="T8" fmla="*/ 381 w 382"/>
                    <a:gd name="T9" fmla="*/ 57 h 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2"/>
                    <a:gd name="T16" fmla="*/ 0 h 98"/>
                    <a:gd name="T17" fmla="*/ 382 w 382"/>
                    <a:gd name="T18" fmla="*/ 98 h 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2" h="98">
                      <a:moveTo>
                        <a:pt x="381" y="57"/>
                      </a:moveTo>
                      <a:lnTo>
                        <a:pt x="127" y="0"/>
                      </a:lnTo>
                      <a:lnTo>
                        <a:pt x="0" y="42"/>
                      </a:lnTo>
                      <a:lnTo>
                        <a:pt x="255" y="97"/>
                      </a:lnTo>
                      <a:lnTo>
                        <a:pt x="381" y="57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68" name="Freeform 159"/>
                <p:cNvSpPr>
                  <a:spLocks/>
                </p:cNvSpPr>
                <p:nvPr/>
              </p:nvSpPr>
              <p:spPr bwMode="auto">
                <a:xfrm>
                  <a:off x="351" y="2490"/>
                  <a:ext cx="256" cy="529"/>
                </a:xfrm>
                <a:custGeom>
                  <a:avLst/>
                  <a:gdLst>
                    <a:gd name="T0" fmla="*/ 255 w 256"/>
                    <a:gd name="T1" fmla="*/ 55 h 529"/>
                    <a:gd name="T2" fmla="*/ 255 w 256"/>
                    <a:gd name="T3" fmla="*/ 528 h 529"/>
                    <a:gd name="T4" fmla="*/ 0 w 256"/>
                    <a:gd name="T5" fmla="*/ 473 h 529"/>
                    <a:gd name="T6" fmla="*/ 0 w 256"/>
                    <a:gd name="T7" fmla="*/ 0 h 529"/>
                    <a:gd name="T8" fmla="*/ 255 w 256"/>
                    <a:gd name="T9" fmla="*/ 55 h 5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6"/>
                    <a:gd name="T16" fmla="*/ 0 h 529"/>
                    <a:gd name="T17" fmla="*/ 256 w 256"/>
                    <a:gd name="T18" fmla="*/ 529 h 5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6" h="529">
                      <a:moveTo>
                        <a:pt x="255" y="55"/>
                      </a:moveTo>
                      <a:lnTo>
                        <a:pt x="255" y="528"/>
                      </a:lnTo>
                      <a:lnTo>
                        <a:pt x="0" y="473"/>
                      </a:lnTo>
                      <a:lnTo>
                        <a:pt x="0" y="0"/>
                      </a:lnTo>
                      <a:lnTo>
                        <a:pt x="255" y="55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69" name="Freeform 160"/>
                <p:cNvSpPr>
                  <a:spLocks/>
                </p:cNvSpPr>
                <p:nvPr/>
              </p:nvSpPr>
              <p:spPr bwMode="auto">
                <a:xfrm>
                  <a:off x="606" y="2727"/>
                  <a:ext cx="127" cy="294"/>
                </a:xfrm>
                <a:custGeom>
                  <a:avLst/>
                  <a:gdLst>
                    <a:gd name="T0" fmla="*/ 126 w 127"/>
                    <a:gd name="T1" fmla="*/ 0 h 294"/>
                    <a:gd name="T2" fmla="*/ 120 w 127"/>
                    <a:gd name="T3" fmla="*/ 10 h 294"/>
                    <a:gd name="T4" fmla="*/ 109 w 127"/>
                    <a:gd name="T5" fmla="*/ 17 h 294"/>
                    <a:gd name="T6" fmla="*/ 94 w 127"/>
                    <a:gd name="T7" fmla="*/ 25 h 294"/>
                    <a:gd name="T8" fmla="*/ 76 w 127"/>
                    <a:gd name="T9" fmla="*/ 31 h 294"/>
                    <a:gd name="T10" fmla="*/ 55 w 127"/>
                    <a:gd name="T11" fmla="*/ 37 h 294"/>
                    <a:gd name="T12" fmla="*/ 36 w 127"/>
                    <a:gd name="T13" fmla="*/ 40 h 294"/>
                    <a:gd name="T14" fmla="*/ 17 w 127"/>
                    <a:gd name="T15" fmla="*/ 42 h 294"/>
                    <a:gd name="T16" fmla="*/ 0 w 127"/>
                    <a:gd name="T17" fmla="*/ 42 h 294"/>
                    <a:gd name="T18" fmla="*/ 0 w 127"/>
                    <a:gd name="T19" fmla="*/ 291 h 294"/>
                    <a:gd name="T20" fmla="*/ 17 w 127"/>
                    <a:gd name="T21" fmla="*/ 293 h 294"/>
                    <a:gd name="T22" fmla="*/ 36 w 127"/>
                    <a:gd name="T23" fmla="*/ 291 h 294"/>
                    <a:gd name="T24" fmla="*/ 55 w 127"/>
                    <a:gd name="T25" fmla="*/ 287 h 294"/>
                    <a:gd name="T26" fmla="*/ 76 w 127"/>
                    <a:gd name="T27" fmla="*/ 281 h 294"/>
                    <a:gd name="T28" fmla="*/ 94 w 127"/>
                    <a:gd name="T29" fmla="*/ 274 h 294"/>
                    <a:gd name="T30" fmla="*/ 109 w 127"/>
                    <a:gd name="T31" fmla="*/ 266 h 294"/>
                    <a:gd name="T32" fmla="*/ 120 w 127"/>
                    <a:gd name="T33" fmla="*/ 258 h 294"/>
                    <a:gd name="T34" fmla="*/ 126 w 127"/>
                    <a:gd name="T35" fmla="*/ 251 h 294"/>
                    <a:gd name="T36" fmla="*/ 126 w 127"/>
                    <a:gd name="T37" fmla="*/ 0 h 29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27"/>
                    <a:gd name="T58" fmla="*/ 0 h 294"/>
                    <a:gd name="T59" fmla="*/ 127 w 127"/>
                    <a:gd name="T60" fmla="*/ 294 h 29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27" h="294">
                      <a:moveTo>
                        <a:pt x="126" y="0"/>
                      </a:moveTo>
                      <a:lnTo>
                        <a:pt x="120" y="10"/>
                      </a:lnTo>
                      <a:lnTo>
                        <a:pt x="109" y="17"/>
                      </a:lnTo>
                      <a:lnTo>
                        <a:pt x="94" y="25"/>
                      </a:lnTo>
                      <a:lnTo>
                        <a:pt x="76" y="31"/>
                      </a:lnTo>
                      <a:lnTo>
                        <a:pt x="55" y="37"/>
                      </a:lnTo>
                      <a:lnTo>
                        <a:pt x="36" y="40"/>
                      </a:lnTo>
                      <a:lnTo>
                        <a:pt x="17" y="42"/>
                      </a:lnTo>
                      <a:lnTo>
                        <a:pt x="0" y="42"/>
                      </a:lnTo>
                      <a:lnTo>
                        <a:pt x="0" y="291"/>
                      </a:lnTo>
                      <a:lnTo>
                        <a:pt x="17" y="293"/>
                      </a:lnTo>
                      <a:lnTo>
                        <a:pt x="36" y="291"/>
                      </a:lnTo>
                      <a:lnTo>
                        <a:pt x="55" y="287"/>
                      </a:lnTo>
                      <a:lnTo>
                        <a:pt x="76" y="281"/>
                      </a:lnTo>
                      <a:lnTo>
                        <a:pt x="94" y="274"/>
                      </a:lnTo>
                      <a:lnTo>
                        <a:pt x="109" y="266"/>
                      </a:lnTo>
                      <a:lnTo>
                        <a:pt x="120" y="258"/>
                      </a:lnTo>
                      <a:lnTo>
                        <a:pt x="126" y="251"/>
                      </a:lnTo>
                      <a:lnTo>
                        <a:pt x="126" y="0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70" name="Freeform 161"/>
                <p:cNvSpPr>
                  <a:spLocks/>
                </p:cNvSpPr>
                <p:nvPr/>
              </p:nvSpPr>
              <p:spPr bwMode="auto">
                <a:xfrm>
                  <a:off x="732" y="2953"/>
                  <a:ext cx="17" cy="26"/>
                </a:xfrm>
                <a:custGeom>
                  <a:avLst/>
                  <a:gdLst>
                    <a:gd name="T0" fmla="*/ 16 w 17"/>
                    <a:gd name="T1" fmla="*/ 19 h 26"/>
                    <a:gd name="T2" fmla="*/ 16 w 17"/>
                    <a:gd name="T3" fmla="*/ 15 h 26"/>
                    <a:gd name="T4" fmla="*/ 16 w 17"/>
                    <a:gd name="T5" fmla="*/ 11 h 26"/>
                    <a:gd name="T6" fmla="*/ 16 w 17"/>
                    <a:gd name="T7" fmla="*/ 8 h 26"/>
                    <a:gd name="T8" fmla="*/ 14 w 17"/>
                    <a:gd name="T9" fmla="*/ 6 h 26"/>
                    <a:gd name="T10" fmla="*/ 14 w 17"/>
                    <a:gd name="T11" fmla="*/ 4 h 26"/>
                    <a:gd name="T12" fmla="*/ 12 w 17"/>
                    <a:gd name="T13" fmla="*/ 2 h 26"/>
                    <a:gd name="T14" fmla="*/ 10 w 17"/>
                    <a:gd name="T15" fmla="*/ 0 h 26"/>
                    <a:gd name="T16" fmla="*/ 8 w 17"/>
                    <a:gd name="T17" fmla="*/ 0 h 26"/>
                    <a:gd name="T18" fmla="*/ 6 w 17"/>
                    <a:gd name="T19" fmla="*/ 0 h 26"/>
                    <a:gd name="T20" fmla="*/ 4 w 17"/>
                    <a:gd name="T21" fmla="*/ 2 h 26"/>
                    <a:gd name="T22" fmla="*/ 2 w 17"/>
                    <a:gd name="T23" fmla="*/ 2 h 26"/>
                    <a:gd name="T24" fmla="*/ 0 w 17"/>
                    <a:gd name="T25" fmla="*/ 2 h 26"/>
                    <a:gd name="T26" fmla="*/ 0 w 17"/>
                    <a:gd name="T27" fmla="*/ 25 h 26"/>
                    <a:gd name="T28" fmla="*/ 16 w 17"/>
                    <a:gd name="T29" fmla="*/ 19 h 2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26"/>
                    <a:gd name="T47" fmla="*/ 17 w 17"/>
                    <a:gd name="T48" fmla="*/ 26 h 2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26">
                      <a:moveTo>
                        <a:pt x="16" y="19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lnTo>
                        <a:pt x="16" y="8"/>
                      </a:lnTo>
                      <a:lnTo>
                        <a:pt x="14" y="6"/>
                      </a:lnTo>
                      <a:lnTo>
                        <a:pt x="14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25"/>
                      </a:lnTo>
                      <a:lnTo>
                        <a:pt x="16" y="19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71" name="Freeform 162"/>
                <p:cNvSpPr>
                  <a:spLocks/>
                </p:cNvSpPr>
                <p:nvPr/>
              </p:nvSpPr>
              <p:spPr bwMode="auto">
                <a:xfrm>
                  <a:off x="336" y="2940"/>
                  <a:ext cx="271" cy="85"/>
                </a:xfrm>
                <a:custGeom>
                  <a:avLst/>
                  <a:gdLst>
                    <a:gd name="T0" fmla="*/ 254 w 271"/>
                    <a:gd name="T1" fmla="*/ 84 h 85"/>
                    <a:gd name="T2" fmla="*/ 254 w 271"/>
                    <a:gd name="T3" fmla="*/ 78 h 85"/>
                    <a:gd name="T4" fmla="*/ 254 w 271"/>
                    <a:gd name="T5" fmla="*/ 72 h 85"/>
                    <a:gd name="T6" fmla="*/ 256 w 271"/>
                    <a:gd name="T7" fmla="*/ 68 h 85"/>
                    <a:gd name="T8" fmla="*/ 256 w 271"/>
                    <a:gd name="T9" fmla="*/ 65 h 85"/>
                    <a:gd name="T10" fmla="*/ 258 w 271"/>
                    <a:gd name="T11" fmla="*/ 63 h 85"/>
                    <a:gd name="T12" fmla="*/ 262 w 271"/>
                    <a:gd name="T13" fmla="*/ 61 h 85"/>
                    <a:gd name="T14" fmla="*/ 266 w 271"/>
                    <a:gd name="T15" fmla="*/ 59 h 85"/>
                    <a:gd name="T16" fmla="*/ 270 w 271"/>
                    <a:gd name="T17" fmla="*/ 57 h 85"/>
                    <a:gd name="T18" fmla="*/ 15 w 271"/>
                    <a:gd name="T19" fmla="*/ 0 h 85"/>
                    <a:gd name="T20" fmla="*/ 11 w 271"/>
                    <a:gd name="T21" fmla="*/ 1 h 85"/>
                    <a:gd name="T22" fmla="*/ 7 w 271"/>
                    <a:gd name="T23" fmla="*/ 3 h 85"/>
                    <a:gd name="T24" fmla="*/ 4 w 271"/>
                    <a:gd name="T25" fmla="*/ 5 h 85"/>
                    <a:gd name="T26" fmla="*/ 2 w 271"/>
                    <a:gd name="T27" fmla="*/ 9 h 85"/>
                    <a:gd name="T28" fmla="*/ 2 w 271"/>
                    <a:gd name="T29" fmla="*/ 11 h 85"/>
                    <a:gd name="T30" fmla="*/ 0 w 271"/>
                    <a:gd name="T31" fmla="*/ 15 h 85"/>
                    <a:gd name="T32" fmla="*/ 0 w 271"/>
                    <a:gd name="T33" fmla="*/ 21 h 85"/>
                    <a:gd name="T34" fmla="*/ 0 w 271"/>
                    <a:gd name="T35" fmla="*/ 26 h 85"/>
                    <a:gd name="T36" fmla="*/ 254 w 271"/>
                    <a:gd name="T37" fmla="*/ 84 h 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71"/>
                    <a:gd name="T58" fmla="*/ 0 h 85"/>
                    <a:gd name="T59" fmla="*/ 271 w 271"/>
                    <a:gd name="T60" fmla="*/ 85 h 8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71" h="85">
                      <a:moveTo>
                        <a:pt x="254" y="84"/>
                      </a:moveTo>
                      <a:lnTo>
                        <a:pt x="254" y="78"/>
                      </a:lnTo>
                      <a:lnTo>
                        <a:pt x="254" y="72"/>
                      </a:lnTo>
                      <a:lnTo>
                        <a:pt x="256" y="68"/>
                      </a:lnTo>
                      <a:lnTo>
                        <a:pt x="256" y="65"/>
                      </a:lnTo>
                      <a:lnTo>
                        <a:pt x="258" y="63"/>
                      </a:lnTo>
                      <a:lnTo>
                        <a:pt x="262" y="61"/>
                      </a:lnTo>
                      <a:lnTo>
                        <a:pt x="266" y="59"/>
                      </a:lnTo>
                      <a:lnTo>
                        <a:pt x="270" y="57"/>
                      </a:lnTo>
                      <a:lnTo>
                        <a:pt x="15" y="0"/>
                      </a:lnTo>
                      <a:lnTo>
                        <a:pt x="11" y="1"/>
                      </a:lnTo>
                      <a:lnTo>
                        <a:pt x="7" y="3"/>
                      </a:lnTo>
                      <a:lnTo>
                        <a:pt x="4" y="5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0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254" y="84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72" name="Freeform 163"/>
                <p:cNvSpPr>
                  <a:spLocks/>
                </p:cNvSpPr>
                <p:nvPr/>
              </p:nvSpPr>
              <p:spPr bwMode="auto">
                <a:xfrm>
                  <a:off x="590" y="2997"/>
                  <a:ext cx="17" cy="28"/>
                </a:xfrm>
                <a:custGeom>
                  <a:avLst/>
                  <a:gdLst>
                    <a:gd name="T0" fmla="*/ 0 w 17"/>
                    <a:gd name="T1" fmla="*/ 27 h 28"/>
                    <a:gd name="T2" fmla="*/ 0 w 17"/>
                    <a:gd name="T3" fmla="*/ 21 h 28"/>
                    <a:gd name="T4" fmla="*/ 0 w 17"/>
                    <a:gd name="T5" fmla="*/ 15 h 28"/>
                    <a:gd name="T6" fmla="*/ 2 w 17"/>
                    <a:gd name="T7" fmla="*/ 11 h 28"/>
                    <a:gd name="T8" fmla="*/ 2 w 17"/>
                    <a:gd name="T9" fmla="*/ 8 h 28"/>
                    <a:gd name="T10" fmla="*/ 4 w 17"/>
                    <a:gd name="T11" fmla="*/ 6 h 28"/>
                    <a:gd name="T12" fmla="*/ 8 w 17"/>
                    <a:gd name="T13" fmla="*/ 4 h 28"/>
                    <a:gd name="T14" fmla="*/ 12 w 17"/>
                    <a:gd name="T15" fmla="*/ 2 h 28"/>
                    <a:gd name="T16" fmla="*/ 16 w 17"/>
                    <a:gd name="T17" fmla="*/ 0 h 28"/>
                    <a:gd name="T18" fmla="*/ 16 w 17"/>
                    <a:gd name="T19" fmla="*/ 21 h 28"/>
                    <a:gd name="T20" fmla="*/ 0 w 17"/>
                    <a:gd name="T21" fmla="*/ 27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"/>
                    <a:gd name="T34" fmla="*/ 0 h 28"/>
                    <a:gd name="T35" fmla="*/ 17 w 17"/>
                    <a:gd name="T36" fmla="*/ 28 h 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" h="28">
                      <a:moveTo>
                        <a:pt x="0" y="27"/>
                      </a:moveTo>
                      <a:lnTo>
                        <a:pt x="0" y="21"/>
                      </a:lnTo>
                      <a:lnTo>
                        <a:pt x="0" y="15"/>
                      </a:lnTo>
                      <a:lnTo>
                        <a:pt x="2" y="11"/>
                      </a:lnTo>
                      <a:lnTo>
                        <a:pt x="2" y="8"/>
                      </a:lnTo>
                      <a:lnTo>
                        <a:pt x="4" y="6"/>
                      </a:lnTo>
                      <a:lnTo>
                        <a:pt x="8" y="4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21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752" name="Freeform 164"/>
              <p:cNvSpPr>
                <a:spLocks/>
              </p:cNvSpPr>
              <p:nvPr/>
            </p:nvSpPr>
            <p:spPr bwMode="auto">
              <a:xfrm>
                <a:off x="724" y="2949"/>
                <a:ext cx="19" cy="17"/>
              </a:xfrm>
              <a:custGeom>
                <a:avLst/>
                <a:gdLst>
                  <a:gd name="T0" fmla="*/ 18 w 19"/>
                  <a:gd name="T1" fmla="*/ 4 h 17"/>
                  <a:gd name="T2" fmla="*/ 0 w 19"/>
                  <a:gd name="T3" fmla="*/ 0 h 17"/>
                  <a:gd name="T4" fmla="*/ 0 w 19"/>
                  <a:gd name="T5" fmla="*/ 16 h 17"/>
                  <a:gd name="T6" fmla="*/ 16 w 19"/>
                  <a:gd name="T7" fmla="*/ 16 h 17"/>
                  <a:gd name="T8" fmla="*/ 18 w 19"/>
                  <a:gd name="T9" fmla="*/ 4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7"/>
                  <a:gd name="T17" fmla="*/ 19 w 1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7">
                    <a:moveTo>
                      <a:pt x="18" y="4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8" y="4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3" name="Freeform 165"/>
              <p:cNvSpPr>
                <a:spLocks/>
              </p:cNvSpPr>
              <p:nvPr/>
            </p:nvSpPr>
            <p:spPr bwMode="auto">
              <a:xfrm>
                <a:off x="724" y="2949"/>
                <a:ext cx="19" cy="17"/>
              </a:xfrm>
              <a:custGeom>
                <a:avLst/>
                <a:gdLst>
                  <a:gd name="T0" fmla="*/ 18 w 19"/>
                  <a:gd name="T1" fmla="*/ 4 h 17"/>
                  <a:gd name="T2" fmla="*/ 0 w 19"/>
                  <a:gd name="T3" fmla="*/ 0 h 17"/>
                  <a:gd name="T4" fmla="*/ 0 w 19"/>
                  <a:gd name="T5" fmla="*/ 16 h 17"/>
                  <a:gd name="T6" fmla="*/ 16 w 19"/>
                  <a:gd name="T7" fmla="*/ 16 h 17"/>
                  <a:gd name="T8" fmla="*/ 18 w 19"/>
                  <a:gd name="T9" fmla="*/ 4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7"/>
                  <a:gd name="T17" fmla="*/ 19 w 1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7">
                    <a:moveTo>
                      <a:pt x="18" y="4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8" y="4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4" name="Freeform 166"/>
              <p:cNvSpPr>
                <a:spLocks/>
              </p:cNvSpPr>
              <p:nvPr/>
            </p:nvSpPr>
            <p:spPr bwMode="auto">
              <a:xfrm>
                <a:off x="606" y="2505"/>
                <a:ext cx="127" cy="265"/>
              </a:xfrm>
              <a:custGeom>
                <a:avLst/>
                <a:gdLst>
                  <a:gd name="T0" fmla="*/ 126 w 127"/>
                  <a:gd name="T1" fmla="*/ 222 h 265"/>
                  <a:gd name="T2" fmla="*/ 126 w 127"/>
                  <a:gd name="T3" fmla="*/ 0 h 265"/>
                  <a:gd name="T4" fmla="*/ 0 w 127"/>
                  <a:gd name="T5" fmla="*/ 40 h 265"/>
                  <a:gd name="T6" fmla="*/ 0 w 127"/>
                  <a:gd name="T7" fmla="*/ 264 h 265"/>
                  <a:gd name="T8" fmla="*/ 126 w 127"/>
                  <a:gd name="T9" fmla="*/ 22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265"/>
                  <a:gd name="T17" fmla="*/ 127 w 127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265">
                    <a:moveTo>
                      <a:pt x="126" y="222"/>
                    </a:moveTo>
                    <a:lnTo>
                      <a:pt x="126" y="0"/>
                    </a:lnTo>
                    <a:lnTo>
                      <a:pt x="0" y="40"/>
                    </a:lnTo>
                    <a:lnTo>
                      <a:pt x="0" y="264"/>
                    </a:lnTo>
                    <a:lnTo>
                      <a:pt x="126" y="222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5" name="Freeform 167"/>
              <p:cNvSpPr>
                <a:spLocks/>
              </p:cNvSpPr>
              <p:nvPr/>
            </p:nvSpPr>
            <p:spPr bwMode="auto">
              <a:xfrm>
                <a:off x="351" y="2448"/>
                <a:ext cx="382" cy="98"/>
              </a:xfrm>
              <a:custGeom>
                <a:avLst/>
                <a:gdLst>
                  <a:gd name="T0" fmla="*/ 381 w 382"/>
                  <a:gd name="T1" fmla="*/ 57 h 98"/>
                  <a:gd name="T2" fmla="*/ 127 w 382"/>
                  <a:gd name="T3" fmla="*/ 0 h 98"/>
                  <a:gd name="T4" fmla="*/ 0 w 382"/>
                  <a:gd name="T5" fmla="*/ 42 h 98"/>
                  <a:gd name="T6" fmla="*/ 255 w 382"/>
                  <a:gd name="T7" fmla="*/ 97 h 98"/>
                  <a:gd name="T8" fmla="*/ 381 w 382"/>
                  <a:gd name="T9" fmla="*/ 57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2"/>
                  <a:gd name="T16" fmla="*/ 0 h 98"/>
                  <a:gd name="T17" fmla="*/ 382 w 382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2" h="98">
                    <a:moveTo>
                      <a:pt x="381" y="57"/>
                    </a:moveTo>
                    <a:lnTo>
                      <a:pt x="127" y="0"/>
                    </a:lnTo>
                    <a:lnTo>
                      <a:pt x="0" y="42"/>
                    </a:lnTo>
                    <a:lnTo>
                      <a:pt x="255" y="97"/>
                    </a:lnTo>
                    <a:lnTo>
                      <a:pt x="381" y="57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6" name="Freeform 168"/>
              <p:cNvSpPr>
                <a:spLocks/>
              </p:cNvSpPr>
              <p:nvPr/>
            </p:nvSpPr>
            <p:spPr bwMode="auto">
              <a:xfrm>
                <a:off x="351" y="2490"/>
                <a:ext cx="256" cy="529"/>
              </a:xfrm>
              <a:custGeom>
                <a:avLst/>
                <a:gdLst>
                  <a:gd name="T0" fmla="*/ 255 w 256"/>
                  <a:gd name="T1" fmla="*/ 55 h 529"/>
                  <a:gd name="T2" fmla="*/ 255 w 256"/>
                  <a:gd name="T3" fmla="*/ 528 h 529"/>
                  <a:gd name="T4" fmla="*/ 0 w 256"/>
                  <a:gd name="T5" fmla="*/ 473 h 529"/>
                  <a:gd name="T6" fmla="*/ 0 w 256"/>
                  <a:gd name="T7" fmla="*/ 0 h 529"/>
                  <a:gd name="T8" fmla="*/ 255 w 256"/>
                  <a:gd name="T9" fmla="*/ 55 h 5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6"/>
                  <a:gd name="T16" fmla="*/ 0 h 529"/>
                  <a:gd name="T17" fmla="*/ 256 w 256"/>
                  <a:gd name="T18" fmla="*/ 529 h 5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6" h="529">
                    <a:moveTo>
                      <a:pt x="255" y="55"/>
                    </a:moveTo>
                    <a:lnTo>
                      <a:pt x="255" y="528"/>
                    </a:lnTo>
                    <a:lnTo>
                      <a:pt x="0" y="473"/>
                    </a:lnTo>
                    <a:lnTo>
                      <a:pt x="0" y="0"/>
                    </a:lnTo>
                    <a:lnTo>
                      <a:pt x="255" y="55"/>
                    </a:lnTo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BC2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7" name="Freeform 169"/>
              <p:cNvSpPr>
                <a:spLocks/>
              </p:cNvSpPr>
              <p:nvPr/>
            </p:nvSpPr>
            <p:spPr bwMode="auto">
              <a:xfrm>
                <a:off x="629" y="2555"/>
                <a:ext cx="79" cy="56"/>
              </a:xfrm>
              <a:custGeom>
                <a:avLst/>
                <a:gdLst>
                  <a:gd name="T0" fmla="*/ 78 w 79"/>
                  <a:gd name="T1" fmla="*/ 31 h 56"/>
                  <a:gd name="T2" fmla="*/ 78 w 79"/>
                  <a:gd name="T3" fmla="*/ 0 h 56"/>
                  <a:gd name="T4" fmla="*/ 0 w 79"/>
                  <a:gd name="T5" fmla="*/ 27 h 56"/>
                  <a:gd name="T6" fmla="*/ 0 w 79"/>
                  <a:gd name="T7" fmla="*/ 55 h 56"/>
                  <a:gd name="T8" fmla="*/ 78 w 79"/>
                  <a:gd name="T9" fmla="*/ 31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56"/>
                  <a:gd name="T17" fmla="*/ 79 w 7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56">
                    <a:moveTo>
                      <a:pt x="78" y="31"/>
                    </a:moveTo>
                    <a:lnTo>
                      <a:pt x="78" y="0"/>
                    </a:lnTo>
                    <a:lnTo>
                      <a:pt x="0" y="27"/>
                    </a:lnTo>
                    <a:lnTo>
                      <a:pt x="0" y="55"/>
                    </a:lnTo>
                    <a:lnTo>
                      <a:pt x="78" y="31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8" name="Freeform 170"/>
              <p:cNvSpPr>
                <a:spLocks/>
              </p:cNvSpPr>
              <p:nvPr/>
            </p:nvSpPr>
            <p:spPr bwMode="auto">
              <a:xfrm>
                <a:off x="629" y="2614"/>
                <a:ext cx="79" cy="55"/>
              </a:xfrm>
              <a:custGeom>
                <a:avLst/>
                <a:gdLst>
                  <a:gd name="T0" fmla="*/ 78 w 79"/>
                  <a:gd name="T1" fmla="*/ 29 h 55"/>
                  <a:gd name="T2" fmla="*/ 78 w 79"/>
                  <a:gd name="T3" fmla="*/ 0 h 55"/>
                  <a:gd name="T4" fmla="*/ 0 w 79"/>
                  <a:gd name="T5" fmla="*/ 25 h 55"/>
                  <a:gd name="T6" fmla="*/ 0 w 79"/>
                  <a:gd name="T7" fmla="*/ 54 h 55"/>
                  <a:gd name="T8" fmla="*/ 78 w 79"/>
                  <a:gd name="T9" fmla="*/ 29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55"/>
                  <a:gd name="T17" fmla="*/ 79 w 7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55">
                    <a:moveTo>
                      <a:pt x="78" y="29"/>
                    </a:moveTo>
                    <a:lnTo>
                      <a:pt x="78" y="0"/>
                    </a:lnTo>
                    <a:lnTo>
                      <a:pt x="0" y="25"/>
                    </a:lnTo>
                    <a:lnTo>
                      <a:pt x="0" y="54"/>
                    </a:lnTo>
                    <a:lnTo>
                      <a:pt x="78" y="29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59" name="Freeform 171"/>
              <p:cNvSpPr>
                <a:spLocks/>
              </p:cNvSpPr>
              <p:nvPr/>
            </p:nvSpPr>
            <p:spPr bwMode="auto">
              <a:xfrm>
                <a:off x="606" y="2727"/>
                <a:ext cx="127" cy="294"/>
              </a:xfrm>
              <a:custGeom>
                <a:avLst/>
                <a:gdLst>
                  <a:gd name="T0" fmla="*/ 126 w 127"/>
                  <a:gd name="T1" fmla="*/ 0 h 294"/>
                  <a:gd name="T2" fmla="*/ 120 w 127"/>
                  <a:gd name="T3" fmla="*/ 10 h 294"/>
                  <a:gd name="T4" fmla="*/ 109 w 127"/>
                  <a:gd name="T5" fmla="*/ 17 h 294"/>
                  <a:gd name="T6" fmla="*/ 94 w 127"/>
                  <a:gd name="T7" fmla="*/ 25 h 294"/>
                  <a:gd name="T8" fmla="*/ 76 w 127"/>
                  <a:gd name="T9" fmla="*/ 31 h 294"/>
                  <a:gd name="T10" fmla="*/ 55 w 127"/>
                  <a:gd name="T11" fmla="*/ 37 h 294"/>
                  <a:gd name="T12" fmla="*/ 36 w 127"/>
                  <a:gd name="T13" fmla="*/ 40 h 294"/>
                  <a:gd name="T14" fmla="*/ 17 w 127"/>
                  <a:gd name="T15" fmla="*/ 42 h 294"/>
                  <a:gd name="T16" fmla="*/ 0 w 127"/>
                  <a:gd name="T17" fmla="*/ 42 h 294"/>
                  <a:gd name="T18" fmla="*/ 0 w 127"/>
                  <a:gd name="T19" fmla="*/ 291 h 294"/>
                  <a:gd name="T20" fmla="*/ 17 w 127"/>
                  <a:gd name="T21" fmla="*/ 293 h 294"/>
                  <a:gd name="T22" fmla="*/ 36 w 127"/>
                  <a:gd name="T23" fmla="*/ 291 h 294"/>
                  <a:gd name="T24" fmla="*/ 55 w 127"/>
                  <a:gd name="T25" fmla="*/ 287 h 294"/>
                  <a:gd name="T26" fmla="*/ 76 w 127"/>
                  <a:gd name="T27" fmla="*/ 281 h 294"/>
                  <a:gd name="T28" fmla="*/ 94 w 127"/>
                  <a:gd name="T29" fmla="*/ 274 h 294"/>
                  <a:gd name="T30" fmla="*/ 109 w 127"/>
                  <a:gd name="T31" fmla="*/ 266 h 294"/>
                  <a:gd name="T32" fmla="*/ 120 w 127"/>
                  <a:gd name="T33" fmla="*/ 258 h 294"/>
                  <a:gd name="T34" fmla="*/ 126 w 127"/>
                  <a:gd name="T35" fmla="*/ 251 h 294"/>
                  <a:gd name="T36" fmla="*/ 126 w 127"/>
                  <a:gd name="T37" fmla="*/ 0 h 2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7"/>
                  <a:gd name="T58" fmla="*/ 0 h 294"/>
                  <a:gd name="T59" fmla="*/ 127 w 127"/>
                  <a:gd name="T60" fmla="*/ 294 h 2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7" h="294">
                    <a:moveTo>
                      <a:pt x="126" y="0"/>
                    </a:moveTo>
                    <a:lnTo>
                      <a:pt x="120" y="10"/>
                    </a:lnTo>
                    <a:lnTo>
                      <a:pt x="109" y="17"/>
                    </a:lnTo>
                    <a:lnTo>
                      <a:pt x="94" y="25"/>
                    </a:lnTo>
                    <a:lnTo>
                      <a:pt x="76" y="31"/>
                    </a:lnTo>
                    <a:lnTo>
                      <a:pt x="55" y="37"/>
                    </a:lnTo>
                    <a:lnTo>
                      <a:pt x="36" y="40"/>
                    </a:lnTo>
                    <a:lnTo>
                      <a:pt x="17" y="42"/>
                    </a:lnTo>
                    <a:lnTo>
                      <a:pt x="0" y="42"/>
                    </a:lnTo>
                    <a:lnTo>
                      <a:pt x="0" y="291"/>
                    </a:lnTo>
                    <a:lnTo>
                      <a:pt x="17" y="293"/>
                    </a:lnTo>
                    <a:lnTo>
                      <a:pt x="36" y="291"/>
                    </a:lnTo>
                    <a:lnTo>
                      <a:pt x="55" y="287"/>
                    </a:lnTo>
                    <a:lnTo>
                      <a:pt x="76" y="281"/>
                    </a:lnTo>
                    <a:lnTo>
                      <a:pt x="94" y="274"/>
                    </a:lnTo>
                    <a:lnTo>
                      <a:pt x="109" y="266"/>
                    </a:lnTo>
                    <a:lnTo>
                      <a:pt x="120" y="258"/>
                    </a:lnTo>
                    <a:lnTo>
                      <a:pt x="126" y="251"/>
                    </a:lnTo>
                    <a:lnTo>
                      <a:pt x="126" y="0"/>
                    </a:lnTo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BC29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0" name="Freeform 172"/>
              <p:cNvSpPr>
                <a:spLocks/>
              </p:cNvSpPr>
              <p:nvPr/>
            </p:nvSpPr>
            <p:spPr bwMode="auto">
              <a:xfrm>
                <a:off x="606" y="2727"/>
                <a:ext cx="127" cy="43"/>
              </a:xfrm>
              <a:custGeom>
                <a:avLst/>
                <a:gdLst>
                  <a:gd name="T0" fmla="*/ 0 w 127"/>
                  <a:gd name="T1" fmla="*/ 42 h 43"/>
                  <a:gd name="T2" fmla="*/ 17 w 127"/>
                  <a:gd name="T3" fmla="*/ 42 h 43"/>
                  <a:gd name="T4" fmla="*/ 36 w 127"/>
                  <a:gd name="T5" fmla="*/ 40 h 43"/>
                  <a:gd name="T6" fmla="*/ 55 w 127"/>
                  <a:gd name="T7" fmla="*/ 37 h 43"/>
                  <a:gd name="T8" fmla="*/ 76 w 127"/>
                  <a:gd name="T9" fmla="*/ 31 h 43"/>
                  <a:gd name="T10" fmla="*/ 94 w 127"/>
                  <a:gd name="T11" fmla="*/ 25 h 43"/>
                  <a:gd name="T12" fmla="*/ 109 w 127"/>
                  <a:gd name="T13" fmla="*/ 17 h 43"/>
                  <a:gd name="T14" fmla="*/ 120 w 127"/>
                  <a:gd name="T15" fmla="*/ 10 h 43"/>
                  <a:gd name="T16" fmla="*/ 126 w 127"/>
                  <a:gd name="T17" fmla="*/ 0 h 43"/>
                  <a:gd name="T18" fmla="*/ 0 w 127"/>
                  <a:gd name="T19" fmla="*/ 42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7"/>
                  <a:gd name="T31" fmla="*/ 0 h 43"/>
                  <a:gd name="T32" fmla="*/ 127 w 127"/>
                  <a:gd name="T33" fmla="*/ 43 h 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7" h="43">
                    <a:moveTo>
                      <a:pt x="0" y="42"/>
                    </a:moveTo>
                    <a:lnTo>
                      <a:pt x="17" y="42"/>
                    </a:lnTo>
                    <a:lnTo>
                      <a:pt x="36" y="40"/>
                    </a:lnTo>
                    <a:lnTo>
                      <a:pt x="55" y="37"/>
                    </a:lnTo>
                    <a:lnTo>
                      <a:pt x="76" y="31"/>
                    </a:lnTo>
                    <a:lnTo>
                      <a:pt x="94" y="25"/>
                    </a:lnTo>
                    <a:lnTo>
                      <a:pt x="109" y="17"/>
                    </a:lnTo>
                    <a:lnTo>
                      <a:pt x="120" y="10"/>
                    </a:lnTo>
                    <a:lnTo>
                      <a:pt x="126" y="0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1" name="Freeform 173"/>
              <p:cNvSpPr>
                <a:spLocks/>
              </p:cNvSpPr>
              <p:nvPr/>
            </p:nvSpPr>
            <p:spPr bwMode="auto">
              <a:xfrm>
                <a:off x="592" y="2501"/>
                <a:ext cx="141" cy="45"/>
              </a:xfrm>
              <a:custGeom>
                <a:avLst/>
                <a:gdLst>
                  <a:gd name="T0" fmla="*/ 140 w 141"/>
                  <a:gd name="T1" fmla="*/ 4 h 45"/>
                  <a:gd name="T2" fmla="*/ 129 w 141"/>
                  <a:gd name="T3" fmla="*/ 0 h 45"/>
                  <a:gd name="T4" fmla="*/ 0 w 141"/>
                  <a:gd name="T5" fmla="*/ 43 h 45"/>
                  <a:gd name="T6" fmla="*/ 14 w 141"/>
                  <a:gd name="T7" fmla="*/ 44 h 45"/>
                  <a:gd name="T8" fmla="*/ 140 w 141"/>
                  <a:gd name="T9" fmla="*/ 4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1"/>
                  <a:gd name="T16" fmla="*/ 0 h 45"/>
                  <a:gd name="T17" fmla="*/ 141 w 141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1" h="45">
                    <a:moveTo>
                      <a:pt x="140" y="4"/>
                    </a:moveTo>
                    <a:lnTo>
                      <a:pt x="129" y="0"/>
                    </a:lnTo>
                    <a:lnTo>
                      <a:pt x="0" y="43"/>
                    </a:lnTo>
                    <a:lnTo>
                      <a:pt x="14" y="44"/>
                    </a:lnTo>
                    <a:lnTo>
                      <a:pt x="140" y="4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2" name="Freeform 174"/>
              <p:cNvSpPr>
                <a:spLocks/>
              </p:cNvSpPr>
              <p:nvPr/>
            </p:nvSpPr>
            <p:spPr bwMode="auto">
              <a:xfrm>
                <a:off x="592" y="2544"/>
                <a:ext cx="17" cy="475"/>
              </a:xfrm>
              <a:custGeom>
                <a:avLst/>
                <a:gdLst>
                  <a:gd name="T0" fmla="*/ 16 w 17"/>
                  <a:gd name="T1" fmla="*/ 1 h 475"/>
                  <a:gd name="T2" fmla="*/ 16 w 17"/>
                  <a:gd name="T3" fmla="*/ 474 h 475"/>
                  <a:gd name="T4" fmla="*/ 0 w 17"/>
                  <a:gd name="T5" fmla="*/ 472 h 475"/>
                  <a:gd name="T6" fmla="*/ 0 w 17"/>
                  <a:gd name="T7" fmla="*/ 0 h 475"/>
                  <a:gd name="T8" fmla="*/ 16 w 17"/>
                  <a:gd name="T9" fmla="*/ 1 h 4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75"/>
                  <a:gd name="T17" fmla="*/ 17 w 17"/>
                  <a:gd name="T18" fmla="*/ 475 h 4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75">
                    <a:moveTo>
                      <a:pt x="16" y="1"/>
                    </a:moveTo>
                    <a:lnTo>
                      <a:pt x="16" y="474"/>
                    </a:lnTo>
                    <a:lnTo>
                      <a:pt x="0" y="472"/>
                    </a:lnTo>
                    <a:lnTo>
                      <a:pt x="0" y="0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3" name="Freeform 175"/>
              <p:cNvSpPr>
                <a:spLocks/>
              </p:cNvSpPr>
              <p:nvPr/>
            </p:nvSpPr>
            <p:spPr bwMode="auto">
              <a:xfrm>
                <a:off x="336" y="2940"/>
                <a:ext cx="271" cy="85"/>
              </a:xfrm>
              <a:custGeom>
                <a:avLst/>
                <a:gdLst>
                  <a:gd name="T0" fmla="*/ 254 w 271"/>
                  <a:gd name="T1" fmla="*/ 84 h 85"/>
                  <a:gd name="T2" fmla="*/ 254 w 271"/>
                  <a:gd name="T3" fmla="*/ 78 h 85"/>
                  <a:gd name="T4" fmla="*/ 254 w 271"/>
                  <a:gd name="T5" fmla="*/ 72 h 85"/>
                  <a:gd name="T6" fmla="*/ 256 w 271"/>
                  <a:gd name="T7" fmla="*/ 68 h 85"/>
                  <a:gd name="T8" fmla="*/ 256 w 271"/>
                  <a:gd name="T9" fmla="*/ 65 h 85"/>
                  <a:gd name="T10" fmla="*/ 258 w 271"/>
                  <a:gd name="T11" fmla="*/ 63 h 85"/>
                  <a:gd name="T12" fmla="*/ 262 w 271"/>
                  <a:gd name="T13" fmla="*/ 61 h 85"/>
                  <a:gd name="T14" fmla="*/ 266 w 271"/>
                  <a:gd name="T15" fmla="*/ 59 h 85"/>
                  <a:gd name="T16" fmla="*/ 270 w 271"/>
                  <a:gd name="T17" fmla="*/ 57 h 85"/>
                  <a:gd name="T18" fmla="*/ 15 w 271"/>
                  <a:gd name="T19" fmla="*/ 0 h 85"/>
                  <a:gd name="T20" fmla="*/ 11 w 271"/>
                  <a:gd name="T21" fmla="*/ 1 h 85"/>
                  <a:gd name="T22" fmla="*/ 7 w 271"/>
                  <a:gd name="T23" fmla="*/ 3 h 85"/>
                  <a:gd name="T24" fmla="*/ 4 w 271"/>
                  <a:gd name="T25" fmla="*/ 5 h 85"/>
                  <a:gd name="T26" fmla="*/ 2 w 271"/>
                  <a:gd name="T27" fmla="*/ 9 h 85"/>
                  <a:gd name="T28" fmla="*/ 2 w 271"/>
                  <a:gd name="T29" fmla="*/ 11 h 85"/>
                  <a:gd name="T30" fmla="*/ 0 w 271"/>
                  <a:gd name="T31" fmla="*/ 15 h 85"/>
                  <a:gd name="T32" fmla="*/ 0 w 271"/>
                  <a:gd name="T33" fmla="*/ 21 h 85"/>
                  <a:gd name="T34" fmla="*/ 0 w 271"/>
                  <a:gd name="T35" fmla="*/ 26 h 85"/>
                  <a:gd name="T36" fmla="*/ 254 w 271"/>
                  <a:gd name="T37" fmla="*/ 84 h 8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1"/>
                  <a:gd name="T58" fmla="*/ 0 h 85"/>
                  <a:gd name="T59" fmla="*/ 271 w 271"/>
                  <a:gd name="T60" fmla="*/ 85 h 8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1" h="85">
                    <a:moveTo>
                      <a:pt x="254" y="84"/>
                    </a:moveTo>
                    <a:lnTo>
                      <a:pt x="254" y="78"/>
                    </a:lnTo>
                    <a:lnTo>
                      <a:pt x="254" y="72"/>
                    </a:lnTo>
                    <a:lnTo>
                      <a:pt x="256" y="68"/>
                    </a:lnTo>
                    <a:lnTo>
                      <a:pt x="256" y="65"/>
                    </a:lnTo>
                    <a:lnTo>
                      <a:pt x="258" y="63"/>
                    </a:lnTo>
                    <a:lnTo>
                      <a:pt x="262" y="61"/>
                    </a:lnTo>
                    <a:lnTo>
                      <a:pt x="266" y="59"/>
                    </a:lnTo>
                    <a:lnTo>
                      <a:pt x="270" y="57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254" y="84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4" name="Freeform 176"/>
              <p:cNvSpPr>
                <a:spLocks/>
              </p:cNvSpPr>
              <p:nvPr/>
            </p:nvSpPr>
            <p:spPr bwMode="auto">
              <a:xfrm>
                <a:off x="590" y="2997"/>
                <a:ext cx="17" cy="28"/>
              </a:xfrm>
              <a:custGeom>
                <a:avLst/>
                <a:gdLst>
                  <a:gd name="T0" fmla="*/ 0 w 17"/>
                  <a:gd name="T1" fmla="*/ 27 h 28"/>
                  <a:gd name="T2" fmla="*/ 0 w 17"/>
                  <a:gd name="T3" fmla="*/ 21 h 28"/>
                  <a:gd name="T4" fmla="*/ 0 w 17"/>
                  <a:gd name="T5" fmla="*/ 15 h 28"/>
                  <a:gd name="T6" fmla="*/ 2 w 17"/>
                  <a:gd name="T7" fmla="*/ 11 h 28"/>
                  <a:gd name="T8" fmla="*/ 2 w 17"/>
                  <a:gd name="T9" fmla="*/ 8 h 28"/>
                  <a:gd name="T10" fmla="*/ 4 w 17"/>
                  <a:gd name="T11" fmla="*/ 6 h 28"/>
                  <a:gd name="T12" fmla="*/ 8 w 17"/>
                  <a:gd name="T13" fmla="*/ 4 h 28"/>
                  <a:gd name="T14" fmla="*/ 12 w 17"/>
                  <a:gd name="T15" fmla="*/ 2 h 28"/>
                  <a:gd name="T16" fmla="*/ 16 w 17"/>
                  <a:gd name="T17" fmla="*/ 0 h 28"/>
                  <a:gd name="T18" fmla="*/ 16 w 17"/>
                  <a:gd name="T19" fmla="*/ 21 h 28"/>
                  <a:gd name="T20" fmla="*/ 0 w 17"/>
                  <a:gd name="T21" fmla="*/ 27 h 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28"/>
                  <a:gd name="T35" fmla="*/ 17 w 17"/>
                  <a:gd name="T36" fmla="*/ 28 h 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28">
                    <a:moveTo>
                      <a:pt x="0" y="27"/>
                    </a:moveTo>
                    <a:lnTo>
                      <a:pt x="0" y="21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6" y="0"/>
                    </a:lnTo>
                    <a:lnTo>
                      <a:pt x="16" y="21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5" name="Freeform 177"/>
              <p:cNvSpPr>
                <a:spLocks/>
              </p:cNvSpPr>
              <p:nvPr/>
            </p:nvSpPr>
            <p:spPr bwMode="auto">
              <a:xfrm>
                <a:off x="732" y="2953"/>
                <a:ext cx="17" cy="26"/>
              </a:xfrm>
              <a:custGeom>
                <a:avLst/>
                <a:gdLst>
                  <a:gd name="T0" fmla="*/ 16 w 17"/>
                  <a:gd name="T1" fmla="*/ 19 h 26"/>
                  <a:gd name="T2" fmla="*/ 16 w 17"/>
                  <a:gd name="T3" fmla="*/ 15 h 26"/>
                  <a:gd name="T4" fmla="*/ 16 w 17"/>
                  <a:gd name="T5" fmla="*/ 11 h 26"/>
                  <a:gd name="T6" fmla="*/ 16 w 17"/>
                  <a:gd name="T7" fmla="*/ 8 h 26"/>
                  <a:gd name="T8" fmla="*/ 14 w 17"/>
                  <a:gd name="T9" fmla="*/ 6 h 26"/>
                  <a:gd name="T10" fmla="*/ 14 w 17"/>
                  <a:gd name="T11" fmla="*/ 4 h 26"/>
                  <a:gd name="T12" fmla="*/ 12 w 17"/>
                  <a:gd name="T13" fmla="*/ 2 h 26"/>
                  <a:gd name="T14" fmla="*/ 10 w 17"/>
                  <a:gd name="T15" fmla="*/ 0 h 26"/>
                  <a:gd name="T16" fmla="*/ 8 w 17"/>
                  <a:gd name="T17" fmla="*/ 0 h 26"/>
                  <a:gd name="T18" fmla="*/ 6 w 17"/>
                  <a:gd name="T19" fmla="*/ 0 h 26"/>
                  <a:gd name="T20" fmla="*/ 4 w 17"/>
                  <a:gd name="T21" fmla="*/ 2 h 26"/>
                  <a:gd name="T22" fmla="*/ 2 w 17"/>
                  <a:gd name="T23" fmla="*/ 2 h 26"/>
                  <a:gd name="T24" fmla="*/ 0 w 17"/>
                  <a:gd name="T25" fmla="*/ 2 h 26"/>
                  <a:gd name="T26" fmla="*/ 0 w 17"/>
                  <a:gd name="T27" fmla="*/ 25 h 26"/>
                  <a:gd name="T28" fmla="*/ 16 w 17"/>
                  <a:gd name="T29" fmla="*/ 19 h 2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"/>
                  <a:gd name="T46" fmla="*/ 0 h 26"/>
                  <a:gd name="T47" fmla="*/ 17 w 17"/>
                  <a:gd name="T48" fmla="*/ 26 h 2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" h="26">
                    <a:moveTo>
                      <a:pt x="16" y="19"/>
                    </a:moveTo>
                    <a:lnTo>
                      <a:pt x="16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5"/>
                    </a:lnTo>
                    <a:lnTo>
                      <a:pt x="16" y="19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8700" name="Line 178"/>
            <p:cNvSpPr>
              <a:spLocks noChangeShapeType="1"/>
            </p:cNvSpPr>
            <p:nvPr/>
          </p:nvSpPr>
          <p:spPr bwMode="auto">
            <a:xfrm flipH="1">
              <a:off x="4129" y="1446"/>
              <a:ext cx="261" cy="2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9050" tIns="9525" rIns="19050" bIns="9525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701" name="Text Box 179"/>
            <p:cNvSpPr txBox="1">
              <a:spLocks noChangeArrowheads="1"/>
            </p:cNvSpPr>
            <p:nvPr/>
          </p:nvSpPr>
          <p:spPr bwMode="auto">
            <a:xfrm>
              <a:off x="4087" y="2467"/>
              <a:ext cx="112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9525" rIns="19050" bIns="9525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228600" indent="-1143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86000"/>
                </a:lnSpc>
              </a:pPr>
              <a:r>
                <a:rPr kumimoji="0" lang="en-US" altLang="ko-KR" sz="1500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Substring matching for:</a:t>
              </a:r>
            </a:p>
            <a:p>
              <a:pPr lvl="1" latinLnBrk="0">
                <a:lnSpc>
                  <a:spcPct val="86000"/>
                </a:lnSpc>
                <a:buFontTx/>
                <a:buChar char="•"/>
              </a:pPr>
              <a:r>
                <a:rPr kumimoji="0" lang="en-US" altLang="ko-KR" sz="1500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“.html”</a:t>
              </a:r>
              <a:endParaRPr kumimoji="0" lang="en-US" altLang="ko-KR" sz="15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702" name="Group 180"/>
            <p:cNvGrpSpPr>
              <a:grpSpLocks/>
            </p:cNvGrpSpPr>
            <p:nvPr/>
          </p:nvGrpSpPr>
          <p:grpSpPr bwMode="auto">
            <a:xfrm>
              <a:off x="3600" y="1550"/>
              <a:ext cx="410" cy="404"/>
              <a:chOff x="240" y="1440"/>
              <a:chExt cx="624" cy="576"/>
            </a:xfrm>
          </p:grpSpPr>
          <p:grpSp>
            <p:nvGrpSpPr>
              <p:cNvPr id="28729" name="Group 181"/>
              <p:cNvGrpSpPr>
                <a:grpSpLocks/>
              </p:cNvGrpSpPr>
              <p:nvPr/>
            </p:nvGrpSpPr>
            <p:grpSpPr bwMode="auto">
              <a:xfrm>
                <a:off x="240" y="1443"/>
                <a:ext cx="619" cy="570"/>
                <a:chOff x="240" y="1440"/>
                <a:chExt cx="624" cy="576"/>
              </a:xfrm>
            </p:grpSpPr>
            <p:sp>
              <p:nvSpPr>
                <p:cNvPr id="28745" name="Freeform 182"/>
                <p:cNvSpPr>
                  <a:spLocks/>
                </p:cNvSpPr>
                <p:nvPr/>
              </p:nvSpPr>
              <p:spPr bwMode="auto">
                <a:xfrm>
                  <a:off x="240" y="1441"/>
                  <a:ext cx="624" cy="93"/>
                </a:xfrm>
                <a:custGeom>
                  <a:avLst/>
                  <a:gdLst>
                    <a:gd name="T0" fmla="*/ 623 w 624"/>
                    <a:gd name="T1" fmla="*/ 29 h 93"/>
                    <a:gd name="T2" fmla="*/ 376 w 624"/>
                    <a:gd name="T3" fmla="*/ 0 h 93"/>
                    <a:gd name="T4" fmla="*/ 0 w 624"/>
                    <a:gd name="T5" fmla="*/ 64 h 93"/>
                    <a:gd name="T6" fmla="*/ 246 w 624"/>
                    <a:gd name="T7" fmla="*/ 92 h 93"/>
                    <a:gd name="T8" fmla="*/ 623 w 624"/>
                    <a:gd name="T9" fmla="*/ 29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4"/>
                    <a:gd name="T16" fmla="*/ 0 h 93"/>
                    <a:gd name="T17" fmla="*/ 624 w 624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4" h="93">
                      <a:moveTo>
                        <a:pt x="623" y="29"/>
                      </a:moveTo>
                      <a:lnTo>
                        <a:pt x="376" y="0"/>
                      </a:lnTo>
                      <a:lnTo>
                        <a:pt x="0" y="64"/>
                      </a:lnTo>
                      <a:lnTo>
                        <a:pt x="246" y="92"/>
                      </a:lnTo>
                      <a:lnTo>
                        <a:pt x="623" y="29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46" name="Freeform 183"/>
                <p:cNvSpPr>
                  <a:spLocks/>
                </p:cNvSpPr>
                <p:nvPr/>
              </p:nvSpPr>
              <p:spPr bwMode="auto">
                <a:xfrm>
                  <a:off x="240" y="1505"/>
                  <a:ext cx="248" cy="511"/>
                </a:xfrm>
                <a:custGeom>
                  <a:avLst/>
                  <a:gdLst>
                    <a:gd name="T0" fmla="*/ 247 w 248"/>
                    <a:gd name="T1" fmla="*/ 29 h 511"/>
                    <a:gd name="T2" fmla="*/ 247 w 248"/>
                    <a:gd name="T3" fmla="*/ 510 h 511"/>
                    <a:gd name="T4" fmla="*/ 0 w 248"/>
                    <a:gd name="T5" fmla="*/ 482 h 511"/>
                    <a:gd name="T6" fmla="*/ 0 w 248"/>
                    <a:gd name="T7" fmla="*/ 0 h 511"/>
                    <a:gd name="T8" fmla="*/ 247 w 248"/>
                    <a:gd name="T9" fmla="*/ 29 h 5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8"/>
                    <a:gd name="T16" fmla="*/ 0 h 511"/>
                    <a:gd name="T17" fmla="*/ 248 w 248"/>
                    <a:gd name="T18" fmla="*/ 511 h 5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8" h="511">
                      <a:moveTo>
                        <a:pt x="247" y="29"/>
                      </a:moveTo>
                      <a:lnTo>
                        <a:pt x="247" y="510"/>
                      </a:lnTo>
                      <a:lnTo>
                        <a:pt x="0" y="482"/>
                      </a:lnTo>
                      <a:lnTo>
                        <a:pt x="0" y="0"/>
                      </a:lnTo>
                      <a:lnTo>
                        <a:pt x="247" y="29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47" name="Freeform 184"/>
                <p:cNvSpPr>
                  <a:spLocks/>
                </p:cNvSpPr>
                <p:nvPr/>
              </p:nvSpPr>
              <p:spPr bwMode="auto">
                <a:xfrm>
                  <a:off x="378" y="1440"/>
                  <a:ext cx="435" cy="60"/>
                </a:xfrm>
                <a:custGeom>
                  <a:avLst/>
                  <a:gdLst>
                    <a:gd name="T0" fmla="*/ 246 w 435"/>
                    <a:gd name="T1" fmla="*/ 59 h 60"/>
                    <a:gd name="T2" fmla="*/ 434 w 435"/>
                    <a:gd name="T3" fmla="*/ 29 h 60"/>
                    <a:gd name="T4" fmla="*/ 188 w 435"/>
                    <a:gd name="T5" fmla="*/ 0 h 60"/>
                    <a:gd name="T6" fmla="*/ 0 w 435"/>
                    <a:gd name="T7" fmla="*/ 31 h 60"/>
                    <a:gd name="T8" fmla="*/ 246 w 435"/>
                    <a:gd name="T9" fmla="*/ 59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5"/>
                    <a:gd name="T16" fmla="*/ 0 h 60"/>
                    <a:gd name="T17" fmla="*/ 435 w 435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5" h="60">
                      <a:moveTo>
                        <a:pt x="246" y="59"/>
                      </a:moveTo>
                      <a:lnTo>
                        <a:pt x="434" y="29"/>
                      </a:lnTo>
                      <a:lnTo>
                        <a:pt x="188" y="0"/>
                      </a:lnTo>
                      <a:lnTo>
                        <a:pt x="0" y="31"/>
                      </a:lnTo>
                      <a:lnTo>
                        <a:pt x="246" y="59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48" name="Freeform 185"/>
                <p:cNvSpPr>
                  <a:spLocks/>
                </p:cNvSpPr>
                <p:nvPr/>
              </p:nvSpPr>
              <p:spPr bwMode="auto">
                <a:xfrm>
                  <a:off x="486" y="1470"/>
                  <a:ext cx="378" cy="546"/>
                </a:xfrm>
                <a:custGeom>
                  <a:avLst/>
                  <a:gdLst>
                    <a:gd name="T0" fmla="*/ 377 w 378"/>
                    <a:gd name="T1" fmla="*/ 482 h 546"/>
                    <a:gd name="T2" fmla="*/ 377 w 378"/>
                    <a:gd name="T3" fmla="*/ 0 h 546"/>
                    <a:gd name="T4" fmla="*/ 0 w 378"/>
                    <a:gd name="T5" fmla="*/ 63 h 546"/>
                    <a:gd name="T6" fmla="*/ 0 w 378"/>
                    <a:gd name="T7" fmla="*/ 545 h 546"/>
                    <a:gd name="T8" fmla="*/ 377 w 378"/>
                    <a:gd name="T9" fmla="*/ 482 h 5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8"/>
                    <a:gd name="T16" fmla="*/ 0 h 546"/>
                    <a:gd name="T17" fmla="*/ 378 w 378"/>
                    <a:gd name="T18" fmla="*/ 546 h 5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8" h="546">
                      <a:moveTo>
                        <a:pt x="377" y="482"/>
                      </a:moveTo>
                      <a:lnTo>
                        <a:pt x="377" y="0"/>
                      </a:lnTo>
                      <a:lnTo>
                        <a:pt x="0" y="63"/>
                      </a:lnTo>
                      <a:lnTo>
                        <a:pt x="0" y="545"/>
                      </a:lnTo>
                      <a:lnTo>
                        <a:pt x="377" y="482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49" name="Freeform 186"/>
                <p:cNvSpPr>
                  <a:spLocks/>
                </p:cNvSpPr>
                <p:nvPr/>
              </p:nvSpPr>
              <p:spPr bwMode="auto">
                <a:xfrm>
                  <a:off x="624" y="1469"/>
                  <a:ext cx="189" cy="536"/>
                </a:xfrm>
                <a:custGeom>
                  <a:avLst/>
                  <a:gdLst>
                    <a:gd name="T0" fmla="*/ 188 w 189"/>
                    <a:gd name="T1" fmla="*/ 504 h 536"/>
                    <a:gd name="T2" fmla="*/ 188 w 189"/>
                    <a:gd name="T3" fmla="*/ 0 h 536"/>
                    <a:gd name="T4" fmla="*/ 0 w 189"/>
                    <a:gd name="T5" fmla="*/ 31 h 536"/>
                    <a:gd name="T6" fmla="*/ 0 w 189"/>
                    <a:gd name="T7" fmla="*/ 535 h 536"/>
                    <a:gd name="T8" fmla="*/ 188 w 189"/>
                    <a:gd name="T9" fmla="*/ 504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9"/>
                    <a:gd name="T16" fmla="*/ 0 h 536"/>
                    <a:gd name="T17" fmla="*/ 189 w 189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9" h="536">
                      <a:moveTo>
                        <a:pt x="188" y="504"/>
                      </a:moveTo>
                      <a:lnTo>
                        <a:pt x="188" y="0"/>
                      </a:lnTo>
                      <a:lnTo>
                        <a:pt x="0" y="31"/>
                      </a:lnTo>
                      <a:lnTo>
                        <a:pt x="0" y="535"/>
                      </a:lnTo>
                      <a:lnTo>
                        <a:pt x="188" y="504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50" name="Freeform 187"/>
                <p:cNvSpPr>
                  <a:spLocks/>
                </p:cNvSpPr>
                <p:nvPr/>
              </p:nvSpPr>
              <p:spPr bwMode="auto">
                <a:xfrm>
                  <a:off x="378" y="1471"/>
                  <a:ext cx="247" cy="534"/>
                </a:xfrm>
                <a:custGeom>
                  <a:avLst/>
                  <a:gdLst>
                    <a:gd name="T0" fmla="*/ 0 w 247"/>
                    <a:gd name="T1" fmla="*/ 0 h 534"/>
                    <a:gd name="T2" fmla="*/ 0 w 247"/>
                    <a:gd name="T3" fmla="*/ 11 h 534"/>
                    <a:gd name="T4" fmla="*/ 205 w 247"/>
                    <a:gd name="T5" fmla="*/ 33 h 534"/>
                    <a:gd name="T6" fmla="*/ 205 w 247"/>
                    <a:gd name="T7" fmla="*/ 528 h 534"/>
                    <a:gd name="T8" fmla="*/ 246 w 247"/>
                    <a:gd name="T9" fmla="*/ 533 h 534"/>
                    <a:gd name="T10" fmla="*/ 246 w 247"/>
                    <a:gd name="T11" fmla="*/ 28 h 534"/>
                    <a:gd name="T12" fmla="*/ 0 w 247"/>
                    <a:gd name="T13" fmla="*/ 0 h 5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7"/>
                    <a:gd name="T22" fmla="*/ 0 h 534"/>
                    <a:gd name="T23" fmla="*/ 247 w 247"/>
                    <a:gd name="T24" fmla="*/ 534 h 5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7" h="534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05" y="33"/>
                      </a:lnTo>
                      <a:lnTo>
                        <a:pt x="205" y="528"/>
                      </a:lnTo>
                      <a:lnTo>
                        <a:pt x="246" y="533"/>
                      </a:lnTo>
                      <a:lnTo>
                        <a:pt x="246" y="2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730" name="Freeform 188"/>
              <p:cNvSpPr>
                <a:spLocks/>
              </p:cNvSpPr>
              <p:nvPr/>
            </p:nvSpPr>
            <p:spPr bwMode="auto">
              <a:xfrm>
                <a:off x="240" y="1441"/>
                <a:ext cx="624" cy="93"/>
              </a:xfrm>
              <a:custGeom>
                <a:avLst/>
                <a:gdLst>
                  <a:gd name="T0" fmla="*/ 623 w 624"/>
                  <a:gd name="T1" fmla="*/ 29 h 93"/>
                  <a:gd name="T2" fmla="*/ 376 w 624"/>
                  <a:gd name="T3" fmla="*/ 0 h 93"/>
                  <a:gd name="T4" fmla="*/ 0 w 624"/>
                  <a:gd name="T5" fmla="*/ 64 h 93"/>
                  <a:gd name="T6" fmla="*/ 246 w 624"/>
                  <a:gd name="T7" fmla="*/ 92 h 93"/>
                  <a:gd name="T8" fmla="*/ 623 w 624"/>
                  <a:gd name="T9" fmla="*/ 29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93"/>
                  <a:gd name="T17" fmla="*/ 624 w 624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93">
                    <a:moveTo>
                      <a:pt x="623" y="29"/>
                    </a:moveTo>
                    <a:lnTo>
                      <a:pt x="376" y="0"/>
                    </a:lnTo>
                    <a:lnTo>
                      <a:pt x="0" y="64"/>
                    </a:lnTo>
                    <a:lnTo>
                      <a:pt x="246" y="92"/>
                    </a:lnTo>
                    <a:lnTo>
                      <a:pt x="623" y="29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1" name="Freeform 189"/>
              <p:cNvSpPr>
                <a:spLocks/>
              </p:cNvSpPr>
              <p:nvPr/>
            </p:nvSpPr>
            <p:spPr bwMode="auto">
              <a:xfrm>
                <a:off x="240" y="1505"/>
                <a:ext cx="248" cy="511"/>
              </a:xfrm>
              <a:custGeom>
                <a:avLst/>
                <a:gdLst>
                  <a:gd name="T0" fmla="*/ 247 w 248"/>
                  <a:gd name="T1" fmla="*/ 29 h 511"/>
                  <a:gd name="T2" fmla="*/ 247 w 248"/>
                  <a:gd name="T3" fmla="*/ 510 h 511"/>
                  <a:gd name="T4" fmla="*/ 0 w 248"/>
                  <a:gd name="T5" fmla="*/ 482 h 511"/>
                  <a:gd name="T6" fmla="*/ 0 w 248"/>
                  <a:gd name="T7" fmla="*/ 0 h 511"/>
                  <a:gd name="T8" fmla="*/ 247 w 248"/>
                  <a:gd name="T9" fmla="*/ 29 h 5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8"/>
                  <a:gd name="T16" fmla="*/ 0 h 511"/>
                  <a:gd name="T17" fmla="*/ 248 w 248"/>
                  <a:gd name="T18" fmla="*/ 511 h 5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8" h="511">
                    <a:moveTo>
                      <a:pt x="247" y="29"/>
                    </a:moveTo>
                    <a:lnTo>
                      <a:pt x="247" y="510"/>
                    </a:lnTo>
                    <a:lnTo>
                      <a:pt x="0" y="482"/>
                    </a:lnTo>
                    <a:lnTo>
                      <a:pt x="0" y="0"/>
                    </a:lnTo>
                    <a:lnTo>
                      <a:pt x="247" y="29"/>
                    </a:lnTo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BC2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2" name="Freeform 190"/>
              <p:cNvSpPr>
                <a:spLocks/>
              </p:cNvSpPr>
              <p:nvPr/>
            </p:nvSpPr>
            <p:spPr bwMode="auto">
              <a:xfrm>
                <a:off x="378" y="1440"/>
                <a:ext cx="435" cy="60"/>
              </a:xfrm>
              <a:custGeom>
                <a:avLst/>
                <a:gdLst>
                  <a:gd name="T0" fmla="*/ 246 w 435"/>
                  <a:gd name="T1" fmla="*/ 59 h 60"/>
                  <a:gd name="T2" fmla="*/ 434 w 435"/>
                  <a:gd name="T3" fmla="*/ 29 h 60"/>
                  <a:gd name="T4" fmla="*/ 188 w 435"/>
                  <a:gd name="T5" fmla="*/ 0 h 60"/>
                  <a:gd name="T6" fmla="*/ 0 w 435"/>
                  <a:gd name="T7" fmla="*/ 31 h 60"/>
                  <a:gd name="T8" fmla="*/ 246 w 435"/>
                  <a:gd name="T9" fmla="*/ 59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5"/>
                  <a:gd name="T16" fmla="*/ 0 h 60"/>
                  <a:gd name="T17" fmla="*/ 435 w 435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5" h="60">
                    <a:moveTo>
                      <a:pt x="246" y="59"/>
                    </a:moveTo>
                    <a:lnTo>
                      <a:pt x="434" y="29"/>
                    </a:lnTo>
                    <a:lnTo>
                      <a:pt x="188" y="0"/>
                    </a:lnTo>
                    <a:lnTo>
                      <a:pt x="0" y="31"/>
                    </a:lnTo>
                    <a:lnTo>
                      <a:pt x="246" y="59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3" name="Freeform 191"/>
              <p:cNvSpPr>
                <a:spLocks/>
              </p:cNvSpPr>
              <p:nvPr/>
            </p:nvSpPr>
            <p:spPr bwMode="auto">
              <a:xfrm>
                <a:off x="486" y="1470"/>
                <a:ext cx="378" cy="546"/>
              </a:xfrm>
              <a:custGeom>
                <a:avLst/>
                <a:gdLst>
                  <a:gd name="T0" fmla="*/ 377 w 378"/>
                  <a:gd name="T1" fmla="*/ 482 h 546"/>
                  <a:gd name="T2" fmla="*/ 377 w 378"/>
                  <a:gd name="T3" fmla="*/ 0 h 546"/>
                  <a:gd name="T4" fmla="*/ 0 w 378"/>
                  <a:gd name="T5" fmla="*/ 63 h 546"/>
                  <a:gd name="T6" fmla="*/ 0 w 378"/>
                  <a:gd name="T7" fmla="*/ 545 h 546"/>
                  <a:gd name="T8" fmla="*/ 377 w 378"/>
                  <a:gd name="T9" fmla="*/ 482 h 5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"/>
                  <a:gd name="T16" fmla="*/ 0 h 546"/>
                  <a:gd name="T17" fmla="*/ 378 w 378"/>
                  <a:gd name="T18" fmla="*/ 546 h 5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" h="546">
                    <a:moveTo>
                      <a:pt x="377" y="482"/>
                    </a:moveTo>
                    <a:lnTo>
                      <a:pt x="377" y="0"/>
                    </a:lnTo>
                    <a:lnTo>
                      <a:pt x="0" y="63"/>
                    </a:lnTo>
                    <a:lnTo>
                      <a:pt x="0" y="545"/>
                    </a:lnTo>
                    <a:lnTo>
                      <a:pt x="377" y="482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4" name="Freeform 192"/>
              <p:cNvSpPr>
                <a:spLocks/>
              </p:cNvSpPr>
              <p:nvPr/>
            </p:nvSpPr>
            <p:spPr bwMode="auto">
              <a:xfrm>
                <a:off x="624" y="1469"/>
                <a:ext cx="189" cy="536"/>
              </a:xfrm>
              <a:custGeom>
                <a:avLst/>
                <a:gdLst>
                  <a:gd name="T0" fmla="*/ 188 w 189"/>
                  <a:gd name="T1" fmla="*/ 504 h 536"/>
                  <a:gd name="T2" fmla="*/ 188 w 189"/>
                  <a:gd name="T3" fmla="*/ 0 h 536"/>
                  <a:gd name="T4" fmla="*/ 0 w 189"/>
                  <a:gd name="T5" fmla="*/ 31 h 536"/>
                  <a:gd name="T6" fmla="*/ 0 w 189"/>
                  <a:gd name="T7" fmla="*/ 535 h 536"/>
                  <a:gd name="T8" fmla="*/ 188 w 189"/>
                  <a:gd name="T9" fmla="*/ 504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"/>
                  <a:gd name="T16" fmla="*/ 0 h 536"/>
                  <a:gd name="T17" fmla="*/ 189 w 189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" h="536">
                    <a:moveTo>
                      <a:pt x="188" y="504"/>
                    </a:moveTo>
                    <a:lnTo>
                      <a:pt x="188" y="0"/>
                    </a:lnTo>
                    <a:lnTo>
                      <a:pt x="0" y="31"/>
                    </a:lnTo>
                    <a:lnTo>
                      <a:pt x="0" y="535"/>
                    </a:lnTo>
                    <a:lnTo>
                      <a:pt x="188" y="504"/>
                    </a:lnTo>
                  </a:path>
                </a:pathLst>
              </a:custGeom>
              <a:gradFill rotWithShape="0">
                <a:gsLst>
                  <a:gs pos="0">
                    <a:srgbClr val="EBC299"/>
                  </a:gs>
                  <a:gs pos="100000">
                    <a:srgbClr val="CC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5" name="Freeform 193"/>
              <p:cNvSpPr>
                <a:spLocks/>
              </p:cNvSpPr>
              <p:nvPr/>
            </p:nvSpPr>
            <p:spPr bwMode="auto">
              <a:xfrm>
                <a:off x="662" y="1535"/>
                <a:ext cx="151" cy="36"/>
              </a:xfrm>
              <a:custGeom>
                <a:avLst/>
                <a:gdLst>
                  <a:gd name="T0" fmla="*/ 150 w 151"/>
                  <a:gd name="T1" fmla="*/ 10 h 36"/>
                  <a:gd name="T2" fmla="*/ 150 w 151"/>
                  <a:gd name="T3" fmla="*/ 0 h 36"/>
                  <a:gd name="T4" fmla="*/ 0 w 151"/>
                  <a:gd name="T5" fmla="*/ 24 h 36"/>
                  <a:gd name="T6" fmla="*/ 0 w 151"/>
                  <a:gd name="T7" fmla="*/ 35 h 36"/>
                  <a:gd name="T8" fmla="*/ 150 w 151"/>
                  <a:gd name="T9" fmla="*/ 1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6"/>
                  <a:gd name="T17" fmla="*/ 151 w 15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6">
                    <a:moveTo>
                      <a:pt x="150" y="10"/>
                    </a:moveTo>
                    <a:lnTo>
                      <a:pt x="150" y="0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150" y="1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6" name="Freeform 194"/>
              <p:cNvSpPr>
                <a:spLocks/>
              </p:cNvSpPr>
              <p:nvPr/>
            </p:nvSpPr>
            <p:spPr bwMode="auto">
              <a:xfrm>
                <a:off x="662" y="1566"/>
                <a:ext cx="151" cy="35"/>
              </a:xfrm>
              <a:custGeom>
                <a:avLst/>
                <a:gdLst>
                  <a:gd name="T0" fmla="*/ 150 w 151"/>
                  <a:gd name="T1" fmla="*/ 10 h 35"/>
                  <a:gd name="T2" fmla="*/ 150 w 151"/>
                  <a:gd name="T3" fmla="*/ 0 h 35"/>
                  <a:gd name="T4" fmla="*/ 0 w 151"/>
                  <a:gd name="T5" fmla="*/ 24 h 35"/>
                  <a:gd name="T6" fmla="*/ 0 w 151"/>
                  <a:gd name="T7" fmla="*/ 34 h 35"/>
                  <a:gd name="T8" fmla="*/ 150 w 151"/>
                  <a:gd name="T9" fmla="*/ 1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5"/>
                  <a:gd name="T17" fmla="*/ 151 w 151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5">
                    <a:moveTo>
                      <a:pt x="150" y="10"/>
                    </a:moveTo>
                    <a:lnTo>
                      <a:pt x="150" y="0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150" y="1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7" name="Freeform 195"/>
              <p:cNvSpPr>
                <a:spLocks/>
              </p:cNvSpPr>
              <p:nvPr/>
            </p:nvSpPr>
            <p:spPr bwMode="auto">
              <a:xfrm>
                <a:off x="662" y="1596"/>
                <a:ext cx="151" cy="36"/>
              </a:xfrm>
              <a:custGeom>
                <a:avLst/>
                <a:gdLst>
                  <a:gd name="T0" fmla="*/ 150 w 151"/>
                  <a:gd name="T1" fmla="*/ 11 h 36"/>
                  <a:gd name="T2" fmla="*/ 150 w 151"/>
                  <a:gd name="T3" fmla="*/ 0 h 36"/>
                  <a:gd name="T4" fmla="*/ 0 w 151"/>
                  <a:gd name="T5" fmla="*/ 26 h 36"/>
                  <a:gd name="T6" fmla="*/ 0 w 151"/>
                  <a:gd name="T7" fmla="*/ 35 h 36"/>
                  <a:gd name="T8" fmla="*/ 150 w 151"/>
                  <a:gd name="T9" fmla="*/ 11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6"/>
                  <a:gd name="T17" fmla="*/ 151 w 15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6">
                    <a:moveTo>
                      <a:pt x="150" y="11"/>
                    </a:moveTo>
                    <a:lnTo>
                      <a:pt x="150" y="0"/>
                    </a:lnTo>
                    <a:lnTo>
                      <a:pt x="0" y="26"/>
                    </a:lnTo>
                    <a:lnTo>
                      <a:pt x="0" y="35"/>
                    </a:lnTo>
                    <a:lnTo>
                      <a:pt x="150" y="11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8" name="Freeform 196"/>
              <p:cNvSpPr>
                <a:spLocks/>
              </p:cNvSpPr>
              <p:nvPr/>
            </p:nvSpPr>
            <p:spPr bwMode="auto">
              <a:xfrm>
                <a:off x="662" y="1627"/>
                <a:ext cx="151" cy="37"/>
              </a:xfrm>
              <a:custGeom>
                <a:avLst/>
                <a:gdLst>
                  <a:gd name="T0" fmla="*/ 150 w 151"/>
                  <a:gd name="T1" fmla="*/ 10 h 37"/>
                  <a:gd name="T2" fmla="*/ 150 w 151"/>
                  <a:gd name="T3" fmla="*/ 0 h 37"/>
                  <a:gd name="T4" fmla="*/ 0 w 151"/>
                  <a:gd name="T5" fmla="*/ 26 h 37"/>
                  <a:gd name="T6" fmla="*/ 0 w 151"/>
                  <a:gd name="T7" fmla="*/ 36 h 37"/>
                  <a:gd name="T8" fmla="*/ 150 w 151"/>
                  <a:gd name="T9" fmla="*/ 1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7"/>
                  <a:gd name="T17" fmla="*/ 151 w 151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7">
                    <a:moveTo>
                      <a:pt x="150" y="10"/>
                    </a:moveTo>
                    <a:lnTo>
                      <a:pt x="150" y="0"/>
                    </a:lnTo>
                    <a:lnTo>
                      <a:pt x="0" y="26"/>
                    </a:lnTo>
                    <a:lnTo>
                      <a:pt x="0" y="36"/>
                    </a:lnTo>
                    <a:lnTo>
                      <a:pt x="150" y="1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9" name="Freeform 197"/>
              <p:cNvSpPr>
                <a:spLocks/>
              </p:cNvSpPr>
              <p:nvPr/>
            </p:nvSpPr>
            <p:spPr bwMode="auto">
              <a:xfrm>
                <a:off x="662" y="1658"/>
                <a:ext cx="151" cy="36"/>
              </a:xfrm>
              <a:custGeom>
                <a:avLst/>
                <a:gdLst>
                  <a:gd name="T0" fmla="*/ 150 w 151"/>
                  <a:gd name="T1" fmla="*/ 10 h 36"/>
                  <a:gd name="T2" fmla="*/ 150 w 151"/>
                  <a:gd name="T3" fmla="*/ 0 h 36"/>
                  <a:gd name="T4" fmla="*/ 0 w 151"/>
                  <a:gd name="T5" fmla="*/ 25 h 36"/>
                  <a:gd name="T6" fmla="*/ 0 w 151"/>
                  <a:gd name="T7" fmla="*/ 35 h 36"/>
                  <a:gd name="T8" fmla="*/ 150 w 151"/>
                  <a:gd name="T9" fmla="*/ 1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6"/>
                  <a:gd name="T17" fmla="*/ 151 w 15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6">
                    <a:moveTo>
                      <a:pt x="150" y="10"/>
                    </a:moveTo>
                    <a:lnTo>
                      <a:pt x="150" y="0"/>
                    </a:lnTo>
                    <a:lnTo>
                      <a:pt x="0" y="25"/>
                    </a:lnTo>
                    <a:lnTo>
                      <a:pt x="0" y="35"/>
                    </a:lnTo>
                    <a:lnTo>
                      <a:pt x="150" y="1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0" name="Freeform 198"/>
              <p:cNvSpPr>
                <a:spLocks/>
              </p:cNvSpPr>
              <p:nvPr/>
            </p:nvSpPr>
            <p:spPr bwMode="auto">
              <a:xfrm>
                <a:off x="662" y="1689"/>
                <a:ext cx="151" cy="35"/>
              </a:xfrm>
              <a:custGeom>
                <a:avLst/>
                <a:gdLst>
                  <a:gd name="T0" fmla="*/ 150 w 151"/>
                  <a:gd name="T1" fmla="*/ 10 h 35"/>
                  <a:gd name="T2" fmla="*/ 150 w 151"/>
                  <a:gd name="T3" fmla="*/ 0 h 35"/>
                  <a:gd name="T4" fmla="*/ 0 w 151"/>
                  <a:gd name="T5" fmla="*/ 25 h 35"/>
                  <a:gd name="T6" fmla="*/ 0 w 151"/>
                  <a:gd name="T7" fmla="*/ 34 h 35"/>
                  <a:gd name="T8" fmla="*/ 150 w 151"/>
                  <a:gd name="T9" fmla="*/ 1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5"/>
                  <a:gd name="T17" fmla="*/ 151 w 151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5">
                    <a:moveTo>
                      <a:pt x="150" y="10"/>
                    </a:moveTo>
                    <a:lnTo>
                      <a:pt x="150" y="0"/>
                    </a:lnTo>
                    <a:lnTo>
                      <a:pt x="0" y="25"/>
                    </a:lnTo>
                    <a:lnTo>
                      <a:pt x="0" y="34"/>
                    </a:lnTo>
                    <a:lnTo>
                      <a:pt x="150" y="1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1" name="Freeform 199"/>
              <p:cNvSpPr>
                <a:spLocks/>
              </p:cNvSpPr>
              <p:nvPr/>
            </p:nvSpPr>
            <p:spPr bwMode="auto">
              <a:xfrm>
                <a:off x="662" y="1719"/>
                <a:ext cx="151" cy="37"/>
              </a:xfrm>
              <a:custGeom>
                <a:avLst/>
                <a:gdLst>
                  <a:gd name="T0" fmla="*/ 150 w 151"/>
                  <a:gd name="T1" fmla="*/ 11 h 37"/>
                  <a:gd name="T2" fmla="*/ 150 w 151"/>
                  <a:gd name="T3" fmla="*/ 0 h 37"/>
                  <a:gd name="T4" fmla="*/ 0 w 151"/>
                  <a:gd name="T5" fmla="*/ 26 h 37"/>
                  <a:gd name="T6" fmla="*/ 0 w 151"/>
                  <a:gd name="T7" fmla="*/ 36 h 37"/>
                  <a:gd name="T8" fmla="*/ 150 w 151"/>
                  <a:gd name="T9" fmla="*/ 11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7"/>
                  <a:gd name="T17" fmla="*/ 151 w 151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7">
                    <a:moveTo>
                      <a:pt x="150" y="11"/>
                    </a:moveTo>
                    <a:lnTo>
                      <a:pt x="150" y="0"/>
                    </a:lnTo>
                    <a:lnTo>
                      <a:pt x="0" y="26"/>
                    </a:lnTo>
                    <a:lnTo>
                      <a:pt x="0" y="36"/>
                    </a:lnTo>
                    <a:lnTo>
                      <a:pt x="150" y="11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2" name="Freeform 200"/>
              <p:cNvSpPr>
                <a:spLocks/>
              </p:cNvSpPr>
              <p:nvPr/>
            </p:nvSpPr>
            <p:spPr bwMode="auto">
              <a:xfrm>
                <a:off x="378" y="1471"/>
                <a:ext cx="247" cy="534"/>
              </a:xfrm>
              <a:custGeom>
                <a:avLst/>
                <a:gdLst>
                  <a:gd name="T0" fmla="*/ 0 w 247"/>
                  <a:gd name="T1" fmla="*/ 0 h 534"/>
                  <a:gd name="T2" fmla="*/ 0 w 247"/>
                  <a:gd name="T3" fmla="*/ 11 h 534"/>
                  <a:gd name="T4" fmla="*/ 205 w 247"/>
                  <a:gd name="T5" fmla="*/ 33 h 534"/>
                  <a:gd name="T6" fmla="*/ 205 w 247"/>
                  <a:gd name="T7" fmla="*/ 528 h 534"/>
                  <a:gd name="T8" fmla="*/ 246 w 247"/>
                  <a:gd name="T9" fmla="*/ 533 h 534"/>
                  <a:gd name="T10" fmla="*/ 246 w 247"/>
                  <a:gd name="T11" fmla="*/ 28 h 534"/>
                  <a:gd name="T12" fmla="*/ 0 w 247"/>
                  <a:gd name="T13" fmla="*/ 0 h 5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7"/>
                  <a:gd name="T22" fmla="*/ 0 h 534"/>
                  <a:gd name="T23" fmla="*/ 247 w 247"/>
                  <a:gd name="T24" fmla="*/ 534 h 5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7" h="534">
                    <a:moveTo>
                      <a:pt x="0" y="0"/>
                    </a:moveTo>
                    <a:lnTo>
                      <a:pt x="0" y="11"/>
                    </a:lnTo>
                    <a:lnTo>
                      <a:pt x="205" y="33"/>
                    </a:lnTo>
                    <a:lnTo>
                      <a:pt x="205" y="528"/>
                    </a:lnTo>
                    <a:lnTo>
                      <a:pt x="246" y="533"/>
                    </a:lnTo>
                    <a:lnTo>
                      <a:pt x="246" y="2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3" name="Freeform 201"/>
              <p:cNvSpPr>
                <a:spLocks/>
              </p:cNvSpPr>
              <p:nvPr/>
            </p:nvSpPr>
            <p:spPr bwMode="auto">
              <a:xfrm>
                <a:off x="624" y="1469"/>
                <a:ext cx="189" cy="536"/>
              </a:xfrm>
              <a:custGeom>
                <a:avLst/>
                <a:gdLst>
                  <a:gd name="T0" fmla="*/ 188 w 189"/>
                  <a:gd name="T1" fmla="*/ 0 h 536"/>
                  <a:gd name="T2" fmla="*/ 0 w 189"/>
                  <a:gd name="T3" fmla="*/ 31 h 536"/>
                  <a:gd name="T4" fmla="*/ 0 w 189"/>
                  <a:gd name="T5" fmla="*/ 535 h 536"/>
                  <a:gd name="T6" fmla="*/ 0 60000 65536"/>
                  <a:gd name="T7" fmla="*/ 0 60000 65536"/>
                  <a:gd name="T8" fmla="*/ 0 60000 65536"/>
                  <a:gd name="T9" fmla="*/ 0 w 189"/>
                  <a:gd name="T10" fmla="*/ 0 h 536"/>
                  <a:gd name="T11" fmla="*/ 189 w 189"/>
                  <a:gd name="T12" fmla="*/ 536 h 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" h="536">
                    <a:moveTo>
                      <a:pt x="188" y="0"/>
                    </a:moveTo>
                    <a:lnTo>
                      <a:pt x="0" y="31"/>
                    </a:lnTo>
                    <a:lnTo>
                      <a:pt x="0" y="535"/>
                    </a:lnTo>
                  </a:path>
                </a:pathLst>
              </a:custGeom>
              <a:noFill/>
              <a:ln w="9525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4" name="Freeform 202"/>
              <p:cNvSpPr>
                <a:spLocks/>
              </p:cNvSpPr>
              <p:nvPr/>
            </p:nvSpPr>
            <p:spPr bwMode="auto">
              <a:xfrm>
                <a:off x="486" y="1509"/>
                <a:ext cx="96" cy="506"/>
              </a:xfrm>
              <a:custGeom>
                <a:avLst/>
                <a:gdLst>
                  <a:gd name="T0" fmla="*/ 96 w 96"/>
                  <a:gd name="T1" fmla="*/ 0 h 506"/>
                  <a:gd name="T2" fmla="*/ 0 w 96"/>
                  <a:gd name="T3" fmla="*/ 24 h 506"/>
                  <a:gd name="T4" fmla="*/ 0 w 96"/>
                  <a:gd name="T5" fmla="*/ 506 h 50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506"/>
                  <a:gd name="T11" fmla="*/ 96 w 96"/>
                  <a:gd name="T12" fmla="*/ 506 h 5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506">
                    <a:moveTo>
                      <a:pt x="96" y="0"/>
                    </a:moveTo>
                    <a:lnTo>
                      <a:pt x="0" y="24"/>
                    </a:lnTo>
                    <a:lnTo>
                      <a:pt x="0" y="506"/>
                    </a:lnTo>
                  </a:path>
                </a:pathLst>
              </a:custGeom>
              <a:noFill/>
              <a:ln w="9525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703" name="Group 203"/>
            <p:cNvGrpSpPr>
              <a:grpSpLocks/>
            </p:cNvGrpSpPr>
            <p:nvPr/>
          </p:nvGrpSpPr>
          <p:grpSpPr bwMode="auto">
            <a:xfrm>
              <a:off x="3504" y="1850"/>
              <a:ext cx="410" cy="404"/>
              <a:chOff x="240" y="1440"/>
              <a:chExt cx="624" cy="576"/>
            </a:xfrm>
          </p:grpSpPr>
          <p:grpSp>
            <p:nvGrpSpPr>
              <p:cNvPr id="28707" name="Group 204"/>
              <p:cNvGrpSpPr>
                <a:grpSpLocks/>
              </p:cNvGrpSpPr>
              <p:nvPr/>
            </p:nvGrpSpPr>
            <p:grpSpPr bwMode="auto">
              <a:xfrm>
                <a:off x="240" y="1443"/>
                <a:ext cx="619" cy="570"/>
                <a:chOff x="240" y="1440"/>
                <a:chExt cx="624" cy="576"/>
              </a:xfrm>
            </p:grpSpPr>
            <p:sp>
              <p:nvSpPr>
                <p:cNvPr id="28723" name="Freeform 205"/>
                <p:cNvSpPr>
                  <a:spLocks/>
                </p:cNvSpPr>
                <p:nvPr/>
              </p:nvSpPr>
              <p:spPr bwMode="auto">
                <a:xfrm>
                  <a:off x="240" y="1441"/>
                  <a:ext cx="624" cy="93"/>
                </a:xfrm>
                <a:custGeom>
                  <a:avLst/>
                  <a:gdLst>
                    <a:gd name="T0" fmla="*/ 623 w 624"/>
                    <a:gd name="T1" fmla="*/ 29 h 93"/>
                    <a:gd name="T2" fmla="*/ 376 w 624"/>
                    <a:gd name="T3" fmla="*/ 0 h 93"/>
                    <a:gd name="T4" fmla="*/ 0 w 624"/>
                    <a:gd name="T5" fmla="*/ 64 h 93"/>
                    <a:gd name="T6" fmla="*/ 246 w 624"/>
                    <a:gd name="T7" fmla="*/ 92 h 93"/>
                    <a:gd name="T8" fmla="*/ 623 w 624"/>
                    <a:gd name="T9" fmla="*/ 29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4"/>
                    <a:gd name="T16" fmla="*/ 0 h 93"/>
                    <a:gd name="T17" fmla="*/ 624 w 624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4" h="93">
                      <a:moveTo>
                        <a:pt x="623" y="29"/>
                      </a:moveTo>
                      <a:lnTo>
                        <a:pt x="376" y="0"/>
                      </a:lnTo>
                      <a:lnTo>
                        <a:pt x="0" y="64"/>
                      </a:lnTo>
                      <a:lnTo>
                        <a:pt x="246" y="92"/>
                      </a:lnTo>
                      <a:lnTo>
                        <a:pt x="623" y="29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24" name="Freeform 206"/>
                <p:cNvSpPr>
                  <a:spLocks/>
                </p:cNvSpPr>
                <p:nvPr/>
              </p:nvSpPr>
              <p:spPr bwMode="auto">
                <a:xfrm>
                  <a:off x="240" y="1505"/>
                  <a:ext cx="248" cy="511"/>
                </a:xfrm>
                <a:custGeom>
                  <a:avLst/>
                  <a:gdLst>
                    <a:gd name="T0" fmla="*/ 247 w 248"/>
                    <a:gd name="T1" fmla="*/ 29 h 511"/>
                    <a:gd name="T2" fmla="*/ 247 w 248"/>
                    <a:gd name="T3" fmla="*/ 510 h 511"/>
                    <a:gd name="T4" fmla="*/ 0 w 248"/>
                    <a:gd name="T5" fmla="*/ 482 h 511"/>
                    <a:gd name="T6" fmla="*/ 0 w 248"/>
                    <a:gd name="T7" fmla="*/ 0 h 511"/>
                    <a:gd name="T8" fmla="*/ 247 w 248"/>
                    <a:gd name="T9" fmla="*/ 29 h 5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8"/>
                    <a:gd name="T16" fmla="*/ 0 h 511"/>
                    <a:gd name="T17" fmla="*/ 248 w 248"/>
                    <a:gd name="T18" fmla="*/ 511 h 5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8" h="511">
                      <a:moveTo>
                        <a:pt x="247" y="29"/>
                      </a:moveTo>
                      <a:lnTo>
                        <a:pt x="247" y="510"/>
                      </a:lnTo>
                      <a:lnTo>
                        <a:pt x="0" y="482"/>
                      </a:lnTo>
                      <a:lnTo>
                        <a:pt x="0" y="0"/>
                      </a:lnTo>
                      <a:lnTo>
                        <a:pt x="247" y="29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25" name="Freeform 207"/>
                <p:cNvSpPr>
                  <a:spLocks/>
                </p:cNvSpPr>
                <p:nvPr/>
              </p:nvSpPr>
              <p:spPr bwMode="auto">
                <a:xfrm>
                  <a:off x="378" y="1440"/>
                  <a:ext cx="435" cy="60"/>
                </a:xfrm>
                <a:custGeom>
                  <a:avLst/>
                  <a:gdLst>
                    <a:gd name="T0" fmla="*/ 246 w 435"/>
                    <a:gd name="T1" fmla="*/ 59 h 60"/>
                    <a:gd name="T2" fmla="*/ 434 w 435"/>
                    <a:gd name="T3" fmla="*/ 29 h 60"/>
                    <a:gd name="T4" fmla="*/ 188 w 435"/>
                    <a:gd name="T5" fmla="*/ 0 h 60"/>
                    <a:gd name="T6" fmla="*/ 0 w 435"/>
                    <a:gd name="T7" fmla="*/ 31 h 60"/>
                    <a:gd name="T8" fmla="*/ 246 w 435"/>
                    <a:gd name="T9" fmla="*/ 59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5"/>
                    <a:gd name="T16" fmla="*/ 0 h 60"/>
                    <a:gd name="T17" fmla="*/ 435 w 435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5" h="60">
                      <a:moveTo>
                        <a:pt x="246" y="59"/>
                      </a:moveTo>
                      <a:lnTo>
                        <a:pt x="434" y="29"/>
                      </a:lnTo>
                      <a:lnTo>
                        <a:pt x="188" y="0"/>
                      </a:lnTo>
                      <a:lnTo>
                        <a:pt x="0" y="31"/>
                      </a:lnTo>
                      <a:lnTo>
                        <a:pt x="246" y="59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26" name="Freeform 208"/>
                <p:cNvSpPr>
                  <a:spLocks/>
                </p:cNvSpPr>
                <p:nvPr/>
              </p:nvSpPr>
              <p:spPr bwMode="auto">
                <a:xfrm>
                  <a:off x="486" y="1470"/>
                  <a:ext cx="378" cy="546"/>
                </a:xfrm>
                <a:custGeom>
                  <a:avLst/>
                  <a:gdLst>
                    <a:gd name="T0" fmla="*/ 377 w 378"/>
                    <a:gd name="T1" fmla="*/ 482 h 546"/>
                    <a:gd name="T2" fmla="*/ 377 w 378"/>
                    <a:gd name="T3" fmla="*/ 0 h 546"/>
                    <a:gd name="T4" fmla="*/ 0 w 378"/>
                    <a:gd name="T5" fmla="*/ 63 h 546"/>
                    <a:gd name="T6" fmla="*/ 0 w 378"/>
                    <a:gd name="T7" fmla="*/ 545 h 546"/>
                    <a:gd name="T8" fmla="*/ 377 w 378"/>
                    <a:gd name="T9" fmla="*/ 482 h 5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8"/>
                    <a:gd name="T16" fmla="*/ 0 h 546"/>
                    <a:gd name="T17" fmla="*/ 378 w 378"/>
                    <a:gd name="T18" fmla="*/ 546 h 5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8" h="546">
                      <a:moveTo>
                        <a:pt x="377" y="482"/>
                      </a:moveTo>
                      <a:lnTo>
                        <a:pt x="377" y="0"/>
                      </a:lnTo>
                      <a:lnTo>
                        <a:pt x="0" y="63"/>
                      </a:lnTo>
                      <a:lnTo>
                        <a:pt x="0" y="545"/>
                      </a:lnTo>
                      <a:lnTo>
                        <a:pt x="377" y="482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27" name="Freeform 209"/>
                <p:cNvSpPr>
                  <a:spLocks/>
                </p:cNvSpPr>
                <p:nvPr/>
              </p:nvSpPr>
              <p:spPr bwMode="auto">
                <a:xfrm>
                  <a:off x="624" y="1469"/>
                  <a:ext cx="189" cy="536"/>
                </a:xfrm>
                <a:custGeom>
                  <a:avLst/>
                  <a:gdLst>
                    <a:gd name="T0" fmla="*/ 188 w 189"/>
                    <a:gd name="T1" fmla="*/ 504 h 536"/>
                    <a:gd name="T2" fmla="*/ 188 w 189"/>
                    <a:gd name="T3" fmla="*/ 0 h 536"/>
                    <a:gd name="T4" fmla="*/ 0 w 189"/>
                    <a:gd name="T5" fmla="*/ 31 h 536"/>
                    <a:gd name="T6" fmla="*/ 0 w 189"/>
                    <a:gd name="T7" fmla="*/ 535 h 536"/>
                    <a:gd name="T8" fmla="*/ 188 w 189"/>
                    <a:gd name="T9" fmla="*/ 504 h 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9"/>
                    <a:gd name="T16" fmla="*/ 0 h 536"/>
                    <a:gd name="T17" fmla="*/ 189 w 189"/>
                    <a:gd name="T18" fmla="*/ 536 h 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9" h="536">
                      <a:moveTo>
                        <a:pt x="188" y="504"/>
                      </a:moveTo>
                      <a:lnTo>
                        <a:pt x="188" y="0"/>
                      </a:lnTo>
                      <a:lnTo>
                        <a:pt x="0" y="31"/>
                      </a:lnTo>
                      <a:lnTo>
                        <a:pt x="0" y="535"/>
                      </a:lnTo>
                      <a:lnTo>
                        <a:pt x="188" y="504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28" name="Freeform 210"/>
                <p:cNvSpPr>
                  <a:spLocks/>
                </p:cNvSpPr>
                <p:nvPr/>
              </p:nvSpPr>
              <p:spPr bwMode="auto">
                <a:xfrm>
                  <a:off x="378" y="1471"/>
                  <a:ext cx="247" cy="534"/>
                </a:xfrm>
                <a:custGeom>
                  <a:avLst/>
                  <a:gdLst>
                    <a:gd name="T0" fmla="*/ 0 w 247"/>
                    <a:gd name="T1" fmla="*/ 0 h 534"/>
                    <a:gd name="T2" fmla="*/ 0 w 247"/>
                    <a:gd name="T3" fmla="*/ 11 h 534"/>
                    <a:gd name="T4" fmla="*/ 205 w 247"/>
                    <a:gd name="T5" fmla="*/ 33 h 534"/>
                    <a:gd name="T6" fmla="*/ 205 w 247"/>
                    <a:gd name="T7" fmla="*/ 528 h 534"/>
                    <a:gd name="T8" fmla="*/ 246 w 247"/>
                    <a:gd name="T9" fmla="*/ 533 h 534"/>
                    <a:gd name="T10" fmla="*/ 246 w 247"/>
                    <a:gd name="T11" fmla="*/ 28 h 534"/>
                    <a:gd name="T12" fmla="*/ 0 w 247"/>
                    <a:gd name="T13" fmla="*/ 0 h 5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7"/>
                    <a:gd name="T22" fmla="*/ 0 h 534"/>
                    <a:gd name="T23" fmla="*/ 247 w 247"/>
                    <a:gd name="T24" fmla="*/ 534 h 5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7" h="534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05" y="33"/>
                      </a:lnTo>
                      <a:lnTo>
                        <a:pt x="205" y="528"/>
                      </a:lnTo>
                      <a:lnTo>
                        <a:pt x="246" y="533"/>
                      </a:lnTo>
                      <a:lnTo>
                        <a:pt x="246" y="2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540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708" name="Freeform 211"/>
              <p:cNvSpPr>
                <a:spLocks/>
              </p:cNvSpPr>
              <p:nvPr/>
            </p:nvSpPr>
            <p:spPr bwMode="auto">
              <a:xfrm>
                <a:off x="240" y="1441"/>
                <a:ext cx="624" cy="93"/>
              </a:xfrm>
              <a:custGeom>
                <a:avLst/>
                <a:gdLst>
                  <a:gd name="T0" fmla="*/ 623 w 624"/>
                  <a:gd name="T1" fmla="*/ 29 h 93"/>
                  <a:gd name="T2" fmla="*/ 376 w 624"/>
                  <a:gd name="T3" fmla="*/ 0 h 93"/>
                  <a:gd name="T4" fmla="*/ 0 w 624"/>
                  <a:gd name="T5" fmla="*/ 64 h 93"/>
                  <a:gd name="T6" fmla="*/ 246 w 624"/>
                  <a:gd name="T7" fmla="*/ 92 h 93"/>
                  <a:gd name="T8" fmla="*/ 623 w 624"/>
                  <a:gd name="T9" fmla="*/ 29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93"/>
                  <a:gd name="T17" fmla="*/ 624 w 624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93">
                    <a:moveTo>
                      <a:pt x="623" y="29"/>
                    </a:moveTo>
                    <a:lnTo>
                      <a:pt x="376" y="0"/>
                    </a:lnTo>
                    <a:lnTo>
                      <a:pt x="0" y="64"/>
                    </a:lnTo>
                    <a:lnTo>
                      <a:pt x="246" y="92"/>
                    </a:lnTo>
                    <a:lnTo>
                      <a:pt x="623" y="29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9" name="Freeform 212"/>
              <p:cNvSpPr>
                <a:spLocks/>
              </p:cNvSpPr>
              <p:nvPr/>
            </p:nvSpPr>
            <p:spPr bwMode="auto">
              <a:xfrm>
                <a:off x="240" y="1505"/>
                <a:ext cx="248" cy="511"/>
              </a:xfrm>
              <a:custGeom>
                <a:avLst/>
                <a:gdLst>
                  <a:gd name="T0" fmla="*/ 247 w 248"/>
                  <a:gd name="T1" fmla="*/ 29 h 511"/>
                  <a:gd name="T2" fmla="*/ 247 w 248"/>
                  <a:gd name="T3" fmla="*/ 510 h 511"/>
                  <a:gd name="T4" fmla="*/ 0 w 248"/>
                  <a:gd name="T5" fmla="*/ 482 h 511"/>
                  <a:gd name="T6" fmla="*/ 0 w 248"/>
                  <a:gd name="T7" fmla="*/ 0 h 511"/>
                  <a:gd name="T8" fmla="*/ 247 w 248"/>
                  <a:gd name="T9" fmla="*/ 29 h 5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8"/>
                  <a:gd name="T16" fmla="*/ 0 h 511"/>
                  <a:gd name="T17" fmla="*/ 248 w 248"/>
                  <a:gd name="T18" fmla="*/ 511 h 5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8" h="511">
                    <a:moveTo>
                      <a:pt x="247" y="29"/>
                    </a:moveTo>
                    <a:lnTo>
                      <a:pt x="247" y="510"/>
                    </a:lnTo>
                    <a:lnTo>
                      <a:pt x="0" y="482"/>
                    </a:lnTo>
                    <a:lnTo>
                      <a:pt x="0" y="0"/>
                    </a:lnTo>
                    <a:lnTo>
                      <a:pt x="247" y="29"/>
                    </a:lnTo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BC2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0" name="Freeform 213"/>
              <p:cNvSpPr>
                <a:spLocks/>
              </p:cNvSpPr>
              <p:nvPr/>
            </p:nvSpPr>
            <p:spPr bwMode="auto">
              <a:xfrm>
                <a:off x="378" y="1440"/>
                <a:ext cx="435" cy="60"/>
              </a:xfrm>
              <a:custGeom>
                <a:avLst/>
                <a:gdLst>
                  <a:gd name="T0" fmla="*/ 246 w 435"/>
                  <a:gd name="T1" fmla="*/ 59 h 60"/>
                  <a:gd name="T2" fmla="*/ 434 w 435"/>
                  <a:gd name="T3" fmla="*/ 29 h 60"/>
                  <a:gd name="T4" fmla="*/ 188 w 435"/>
                  <a:gd name="T5" fmla="*/ 0 h 60"/>
                  <a:gd name="T6" fmla="*/ 0 w 435"/>
                  <a:gd name="T7" fmla="*/ 31 h 60"/>
                  <a:gd name="T8" fmla="*/ 246 w 435"/>
                  <a:gd name="T9" fmla="*/ 59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5"/>
                  <a:gd name="T16" fmla="*/ 0 h 60"/>
                  <a:gd name="T17" fmla="*/ 435 w 435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5" h="60">
                    <a:moveTo>
                      <a:pt x="246" y="59"/>
                    </a:moveTo>
                    <a:lnTo>
                      <a:pt x="434" y="29"/>
                    </a:lnTo>
                    <a:lnTo>
                      <a:pt x="188" y="0"/>
                    </a:lnTo>
                    <a:lnTo>
                      <a:pt x="0" y="31"/>
                    </a:lnTo>
                    <a:lnTo>
                      <a:pt x="246" y="59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1" name="Freeform 214"/>
              <p:cNvSpPr>
                <a:spLocks/>
              </p:cNvSpPr>
              <p:nvPr/>
            </p:nvSpPr>
            <p:spPr bwMode="auto">
              <a:xfrm>
                <a:off x="486" y="1470"/>
                <a:ext cx="378" cy="546"/>
              </a:xfrm>
              <a:custGeom>
                <a:avLst/>
                <a:gdLst>
                  <a:gd name="T0" fmla="*/ 377 w 378"/>
                  <a:gd name="T1" fmla="*/ 482 h 546"/>
                  <a:gd name="T2" fmla="*/ 377 w 378"/>
                  <a:gd name="T3" fmla="*/ 0 h 546"/>
                  <a:gd name="T4" fmla="*/ 0 w 378"/>
                  <a:gd name="T5" fmla="*/ 63 h 546"/>
                  <a:gd name="T6" fmla="*/ 0 w 378"/>
                  <a:gd name="T7" fmla="*/ 545 h 546"/>
                  <a:gd name="T8" fmla="*/ 377 w 378"/>
                  <a:gd name="T9" fmla="*/ 482 h 5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"/>
                  <a:gd name="T16" fmla="*/ 0 h 546"/>
                  <a:gd name="T17" fmla="*/ 378 w 378"/>
                  <a:gd name="T18" fmla="*/ 546 h 5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" h="546">
                    <a:moveTo>
                      <a:pt x="377" y="482"/>
                    </a:moveTo>
                    <a:lnTo>
                      <a:pt x="377" y="0"/>
                    </a:lnTo>
                    <a:lnTo>
                      <a:pt x="0" y="63"/>
                    </a:lnTo>
                    <a:lnTo>
                      <a:pt x="0" y="545"/>
                    </a:lnTo>
                    <a:lnTo>
                      <a:pt x="377" y="482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2" name="Freeform 215"/>
              <p:cNvSpPr>
                <a:spLocks/>
              </p:cNvSpPr>
              <p:nvPr/>
            </p:nvSpPr>
            <p:spPr bwMode="auto">
              <a:xfrm>
                <a:off x="624" y="1469"/>
                <a:ext cx="189" cy="536"/>
              </a:xfrm>
              <a:custGeom>
                <a:avLst/>
                <a:gdLst>
                  <a:gd name="T0" fmla="*/ 188 w 189"/>
                  <a:gd name="T1" fmla="*/ 504 h 536"/>
                  <a:gd name="T2" fmla="*/ 188 w 189"/>
                  <a:gd name="T3" fmla="*/ 0 h 536"/>
                  <a:gd name="T4" fmla="*/ 0 w 189"/>
                  <a:gd name="T5" fmla="*/ 31 h 536"/>
                  <a:gd name="T6" fmla="*/ 0 w 189"/>
                  <a:gd name="T7" fmla="*/ 535 h 536"/>
                  <a:gd name="T8" fmla="*/ 188 w 189"/>
                  <a:gd name="T9" fmla="*/ 504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"/>
                  <a:gd name="T16" fmla="*/ 0 h 536"/>
                  <a:gd name="T17" fmla="*/ 189 w 189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" h="536">
                    <a:moveTo>
                      <a:pt x="188" y="504"/>
                    </a:moveTo>
                    <a:lnTo>
                      <a:pt x="188" y="0"/>
                    </a:lnTo>
                    <a:lnTo>
                      <a:pt x="0" y="31"/>
                    </a:lnTo>
                    <a:lnTo>
                      <a:pt x="0" y="535"/>
                    </a:lnTo>
                    <a:lnTo>
                      <a:pt x="188" y="504"/>
                    </a:lnTo>
                  </a:path>
                </a:pathLst>
              </a:custGeom>
              <a:gradFill rotWithShape="0">
                <a:gsLst>
                  <a:gs pos="0">
                    <a:srgbClr val="EBC299"/>
                  </a:gs>
                  <a:gs pos="100000">
                    <a:srgbClr val="CC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3" name="Freeform 216"/>
              <p:cNvSpPr>
                <a:spLocks/>
              </p:cNvSpPr>
              <p:nvPr/>
            </p:nvSpPr>
            <p:spPr bwMode="auto">
              <a:xfrm>
                <a:off x="662" y="1535"/>
                <a:ext cx="151" cy="36"/>
              </a:xfrm>
              <a:custGeom>
                <a:avLst/>
                <a:gdLst>
                  <a:gd name="T0" fmla="*/ 150 w 151"/>
                  <a:gd name="T1" fmla="*/ 10 h 36"/>
                  <a:gd name="T2" fmla="*/ 150 w 151"/>
                  <a:gd name="T3" fmla="*/ 0 h 36"/>
                  <a:gd name="T4" fmla="*/ 0 w 151"/>
                  <a:gd name="T5" fmla="*/ 24 h 36"/>
                  <a:gd name="T6" fmla="*/ 0 w 151"/>
                  <a:gd name="T7" fmla="*/ 35 h 36"/>
                  <a:gd name="T8" fmla="*/ 150 w 151"/>
                  <a:gd name="T9" fmla="*/ 1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6"/>
                  <a:gd name="T17" fmla="*/ 151 w 15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6">
                    <a:moveTo>
                      <a:pt x="150" y="10"/>
                    </a:moveTo>
                    <a:lnTo>
                      <a:pt x="150" y="0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150" y="1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4" name="Freeform 217"/>
              <p:cNvSpPr>
                <a:spLocks/>
              </p:cNvSpPr>
              <p:nvPr/>
            </p:nvSpPr>
            <p:spPr bwMode="auto">
              <a:xfrm>
                <a:off x="662" y="1566"/>
                <a:ext cx="151" cy="35"/>
              </a:xfrm>
              <a:custGeom>
                <a:avLst/>
                <a:gdLst>
                  <a:gd name="T0" fmla="*/ 150 w 151"/>
                  <a:gd name="T1" fmla="*/ 10 h 35"/>
                  <a:gd name="T2" fmla="*/ 150 w 151"/>
                  <a:gd name="T3" fmla="*/ 0 h 35"/>
                  <a:gd name="T4" fmla="*/ 0 w 151"/>
                  <a:gd name="T5" fmla="*/ 24 h 35"/>
                  <a:gd name="T6" fmla="*/ 0 w 151"/>
                  <a:gd name="T7" fmla="*/ 34 h 35"/>
                  <a:gd name="T8" fmla="*/ 150 w 151"/>
                  <a:gd name="T9" fmla="*/ 1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5"/>
                  <a:gd name="T17" fmla="*/ 151 w 151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5">
                    <a:moveTo>
                      <a:pt x="150" y="10"/>
                    </a:moveTo>
                    <a:lnTo>
                      <a:pt x="150" y="0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150" y="1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5" name="Freeform 218"/>
              <p:cNvSpPr>
                <a:spLocks/>
              </p:cNvSpPr>
              <p:nvPr/>
            </p:nvSpPr>
            <p:spPr bwMode="auto">
              <a:xfrm>
                <a:off x="662" y="1596"/>
                <a:ext cx="151" cy="36"/>
              </a:xfrm>
              <a:custGeom>
                <a:avLst/>
                <a:gdLst>
                  <a:gd name="T0" fmla="*/ 150 w 151"/>
                  <a:gd name="T1" fmla="*/ 11 h 36"/>
                  <a:gd name="T2" fmla="*/ 150 w 151"/>
                  <a:gd name="T3" fmla="*/ 0 h 36"/>
                  <a:gd name="T4" fmla="*/ 0 w 151"/>
                  <a:gd name="T5" fmla="*/ 26 h 36"/>
                  <a:gd name="T6" fmla="*/ 0 w 151"/>
                  <a:gd name="T7" fmla="*/ 35 h 36"/>
                  <a:gd name="T8" fmla="*/ 150 w 151"/>
                  <a:gd name="T9" fmla="*/ 11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6"/>
                  <a:gd name="T17" fmla="*/ 151 w 15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6">
                    <a:moveTo>
                      <a:pt x="150" y="11"/>
                    </a:moveTo>
                    <a:lnTo>
                      <a:pt x="150" y="0"/>
                    </a:lnTo>
                    <a:lnTo>
                      <a:pt x="0" y="26"/>
                    </a:lnTo>
                    <a:lnTo>
                      <a:pt x="0" y="35"/>
                    </a:lnTo>
                    <a:lnTo>
                      <a:pt x="150" y="11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6" name="Freeform 219"/>
              <p:cNvSpPr>
                <a:spLocks/>
              </p:cNvSpPr>
              <p:nvPr/>
            </p:nvSpPr>
            <p:spPr bwMode="auto">
              <a:xfrm>
                <a:off x="662" y="1627"/>
                <a:ext cx="151" cy="37"/>
              </a:xfrm>
              <a:custGeom>
                <a:avLst/>
                <a:gdLst>
                  <a:gd name="T0" fmla="*/ 150 w 151"/>
                  <a:gd name="T1" fmla="*/ 10 h 37"/>
                  <a:gd name="T2" fmla="*/ 150 w 151"/>
                  <a:gd name="T3" fmla="*/ 0 h 37"/>
                  <a:gd name="T4" fmla="*/ 0 w 151"/>
                  <a:gd name="T5" fmla="*/ 26 h 37"/>
                  <a:gd name="T6" fmla="*/ 0 w 151"/>
                  <a:gd name="T7" fmla="*/ 36 h 37"/>
                  <a:gd name="T8" fmla="*/ 150 w 151"/>
                  <a:gd name="T9" fmla="*/ 1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7"/>
                  <a:gd name="T17" fmla="*/ 151 w 151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7">
                    <a:moveTo>
                      <a:pt x="150" y="10"/>
                    </a:moveTo>
                    <a:lnTo>
                      <a:pt x="150" y="0"/>
                    </a:lnTo>
                    <a:lnTo>
                      <a:pt x="0" y="26"/>
                    </a:lnTo>
                    <a:lnTo>
                      <a:pt x="0" y="36"/>
                    </a:lnTo>
                    <a:lnTo>
                      <a:pt x="150" y="1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7" name="Freeform 220"/>
              <p:cNvSpPr>
                <a:spLocks/>
              </p:cNvSpPr>
              <p:nvPr/>
            </p:nvSpPr>
            <p:spPr bwMode="auto">
              <a:xfrm>
                <a:off x="662" y="1658"/>
                <a:ext cx="151" cy="36"/>
              </a:xfrm>
              <a:custGeom>
                <a:avLst/>
                <a:gdLst>
                  <a:gd name="T0" fmla="*/ 150 w 151"/>
                  <a:gd name="T1" fmla="*/ 10 h 36"/>
                  <a:gd name="T2" fmla="*/ 150 w 151"/>
                  <a:gd name="T3" fmla="*/ 0 h 36"/>
                  <a:gd name="T4" fmla="*/ 0 w 151"/>
                  <a:gd name="T5" fmla="*/ 25 h 36"/>
                  <a:gd name="T6" fmla="*/ 0 w 151"/>
                  <a:gd name="T7" fmla="*/ 35 h 36"/>
                  <a:gd name="T8" fmla="*/ 150 w 151"/>
                  <a:gd name="T9" fmla="*/ 1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6"/>
                  <a:gd name="T17" fmla="*/ 151 w 15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6">
                    <a:moveTo>
                      <a:pt x="150" y="10"/>
                    </a:moveTo>
                    <a:lnTo>
                      <a:pt x="150" y="0"/>
                    </a:lnTo>
                    <a:lnTo>
                      <a:pt x="0" y="25"/>
                    </a:lnTo>
                    <a:lnTo>
                      <a:pt x="0" y="35"/>
                    </a:lnTo>
                    <a:lnTo>
                      <a:pt x="150" y="1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8" name="Freeform 221"/>
              <p:cNvSpPr>
                <a:spLocks/>
              </p:cNvSpPr>
              <p:nvPr/>
            </p:nvSpPr>
            <p:spPr bwMode="auto">
              <a:xfrm>
                <a:off x="662" y="1689"/>
                <a:ext cx="151" cy="35"/>
              </a:xfrm>
              <a:custGeom>
                <a:avLst/>
                <a:gdLst>
                  <a:gd name="T0" fmla="*/ 150 w 151"/>
                  <a:gd name="T1" fmla="*/ 10 h 35"/>
                  <a:gd name="T2" fmla="*/ 150 w 151"/>
                  <a:gd name="T3" fmla="*/ 0 h 35"/>
                  <a:gd name="T4" fmla="*/ 0 w 151"/>
                  <a:gd name="T5" fmla="*/ 25 h 35"/>
                  <a:gd name="T6" fmla="*/ 0 w 151"/>
                  <a:gd name="T7" fmla="*/ 34 h 35"/>
                  <a:gd name="T8" fmla="*/ 150 w 151"/>
                  <a:gd name="T9" fmla="*/ 1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5"/>
                  <a:gd name="T17" fmla="*/ 151 w 151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5">
                    <a:moveTo>
                      <a:pt x="150" y="10"/>
                    </a:moveTo>
                    <a:lnTo>
                      <a:pt x="150" y="0"/>
                    </a:lnTo>
                    <a:lnTo>
                      <a:pt x="0" y="25"/>
                    </a:lnTo>
                    <a:lnTo>
                      <a:pt x="0" y="34"/>
                    </a:lnTo>
                    <a:lnTo>
                      <a:pt x="150" y="1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19" name="Freeform 222"/>
              <p:cNvSpPr>
                <a:spLocks/>
              </p:cNvSpPr>
              <p:nvPr/>
            </p:nvSpPr>
            <p:spPr bwMode="auto">
              <a:xfrm>
                <a:off x="662" y="1719"/>
                <a:ext cx="151" cy="37"/>
              </a:xfrm>
              <a:custGeom>
                <a:avLst/>
                <a:gdLst>
                  <a:gd name="T0" fmla="*/ 150 w 151"/>
                  <a:gd name="T1" fmla="*/ 11 h 37"/>
                  <a:gd name="T2" fmla="*/ 150 w 151"/>
                  <a:gd name="T3" fmla="*/ 0 h 37"/>
                  <a:gd name="T4" fmla="*/ 0 w 151"/>
                  <a:gd name="T5" fmla="*/ 26 h 37"/>
                  <a:gd name="T6" fmla="*/ 0 w 151"/>
                  <a:gd name="T7" fmla="*/ 36 h 37"/>
                  <a:gd name="T8" fmla="*/ 150 w 151"/>
                  <a:gd name="T9" fmla="*/ 11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37"/>
                  <a:gd name="T17" fmla="*/ 151 w 151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37">
                    <a:moveTo>
                      <a:pt x="150" y="11"/>
                    </a:moveTo>
                    <a:lnTo>
                      <a:pt x="150" y="0"/>
                    </a:lnTo>
                    <a:lnTo>
                      <a:pt x="0" y="26"/>
                    </a:lnTo>
                    <a:lnTo>
                      <a:pt x="0" y="36"/>
                    </a:lnTo>
                    <a:lnTo>
                      <a:pt x="150" y="11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0" name="Freeform 223"/>
              <p:cNvSpPr>
                <a:spLocks/>
              </p:cNvSpPr>
              <p:nvPr/>
            </p:nvSpPr>
            <p:spPr bwMode="auto">
              <a:xfrm>
                <a:off x="378" y="1471"/>
                <a:ext cx="247" cy="534"/>
              </a:xfrm>
              <a:custGeom>
                <a:avLst/>
                <a:gdLst>
                  <a:gd name="T0" fmla="*/ 0 w 247"/>
                  <a:gd name="T1" fmla="*/ 0 h 534"/>
                  <a:gd name="T2" fmla="*/ 0 w 247"/>
                  <a:gd name="T3" fmla="*/ 11 h 534"/>
                  <a:gd name="T4" fmla="*/ 205 w 247"/>
                  <a:gd name="T5" fmla="*/ 33 h 534"/>
                  <a:gd name="T6" fmla="*/ 205 w 247"/>
                  <a:gd name="T7" fmla="*/ 528 h 534"/>
                  <a:gd name="T8" fmla="*/ 246 w 247"/>
                  <a:gd name="T9" fmla="*/ 533 h 534"/>
                  <a:gd name="T10" fmla="*/ 246 w 247"/>
                  <a:gd name="T11" fmla="*/ 28 h 534"/>
                  <a:gd name="T12" fmla="*/ 0 w 247"/>
                  <a:gd name="T13" fmla="*/ 0 h 5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7"/>
                  <a:gd name="T22" fmla="*/ 0 h 534"/>
                  <a:gd name="T23" fmla="*/ 247 w 247"/>
                  <a:gd name="T24" fmla="*/ 534 h 5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7" h="534">
                    <a:moveTo>
                      <a:pt x="0" y="0"/>
                    </a:moveTo>
                    <a:lnTo>
                      <a:pt x="0" y="11"/>
                    </a:lnTo>
                    <a:lnTo>
                      <a:pt x="205" y="33"/>
                    </a:lnTo>
                    <a:lnTo>
                      <a:pt x="205" y="528"/>
                    </a:lnTo>
                    <a:lnTo>
                      <a:pt x="246" y="533"/>
                    </a:lnTo>
                    <a:lnTo>
                      <a:pt x="246" y="2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1" name="Freeform 224"/>
              <p:cNvSpPr>
                <a:spLocks/>
              </p:cNvSpPr>
              <p:nvPr/>
            </p:nvSpPr>
            <p:spPr bwMode="auto">
              <a:xfrm>
                <a:off x="624" y="1469"/>
                <a:ext cx="189" cy="536"/>
              </a:xfrm>
              <a:custGeom>
                <a:avLst/>
                <a:gdLst>
                  <a:gd name="T0" fmla="*/ 188 w 189"/>
                  <a:gd name="T1" fmla="*/ 0 h 536"/>
                  <a:gd name="T2" fmla="*/ 0 w 189"/>
                  <a:gd name="T3" fmla="*/ 31 h 536"/>
                  <a:gd name="T4" fmla="*/ 0 w 189"/>
                  <a:gd name="T5" fmla="*/ 535 h 536"/>
                  <a:gd name="T6" fmla="*/ 0 60000 65536"/>
                  <a:gd name="T7" fmla="*/ 0 60000 65536"/>
                  <a:gd name="T8" fmla="*/ 0 60000 65536"/>
                  <a:gd name="T9" fmla="*/ 0 w 189"/>
                  <a:gd name="T10" fmla="*/ 0 h 536"/>
                  <a:gd name="T11" fmla="*/ 189 w 189"/>
                  <a:gd name="T12" fmla="*/ 536 h 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" h="536">
                    <a:moveTo>
                      <a:pt x="188" y="0"/>
                    </a:moveTo>
                    <a:lnTo>
                      <a:pt x="0" y="31"/>
                    </a:lnTo>
                    <a:lnTo>
                      <a:pt x="0" y="535"/>
                    </a:lnTo>
                  </a:path>
                </a:pathLst>
              </a:custGeom>
              <a:noFill/>
              <a:ln w="9525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22" name="Freeform 225"/>
              <p:cNvSpPr>
                <a:spLocks/>
              </p:cNvSpPr>
              <p:nvPr/>
            </p:nvSpPr>
            <p:spPr bwMode="auto">
              <a:xfrm>
                <a:off x="486" y="1509"/>
                <a:ext cx="96" cy="506"/>
              </a:xfrm>
              <a:custGeom>
                <a:avLst/>
                <a:gdLst>
                  <a:gd name="T0" fmla="*/ 96 w 96"/>
                  <a:gd name="T1" fmla="*/ 0 h 506"/>
                  <a:gd name="T2" fmla="*/ 0 w 96"/>
                  <a:gd name="T3" fmla="*/ 24 h 506"/>
                  <a:gd name="T4" fmla="*/ 0 w 96"/>
                  <a:gd name="T5" fmla="*/ 506 h 50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506"/>
                  <a:gd name="T11" fmla="*/ 96 w 96"/>
                  <a:gd name="T12" fmla="*/ 506 h 5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506">
                    <a:moveTo>
                      <a:pt x="96" y="0"/>
                    </a:moveTo>
                    <a:lnTo>
                      <a:pt x="0" y="24"/>
                    </a:lnTo>
                    <a:lnTo>
                      <a:pt x="0" y="506"/>
                    </a:lnTo>
                  </a:path>
                </a:pathLst>
              </a:custGeom>
              <a:noFill/>
              <a:ln w="9525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704" name="Group 226"/>
            <p:cNvGrpSpPr>
              <a:grpSpLocks/>
            </p:cNvGrpSpPr>
            <p:nvPr/>
          </p:nvGrpSpPr>
          <p:grpSpPr bwMode="auto">
            <a:xfrm>
              <a:off x="3698" y="2465"/>
              <a:ext cx="269" cy="294"/>
              <a:chOff x="2114" y="2013"/>
              <a:chExt cx="185" cy="270"/>
            </a:xfrm>
          </p:grpSpPr>
          <p:sp>
            <p:nvSpPr>
              <p:cNvPr id="28705" name="AutoShape 227"/>
              <p:cNvSpPr>
                <a:spLocks noChangeArrowheads="1"/>
              </p:cNvSpPr>
              <p:nvPr/>
            </p:nvSpPr>
            <p:spPr bwMode="auto">
              <a:xfrm>
                <a:off x="2118" y="2016"/>
                <a:ext cx="180" cy="267"/>
              </a:xfrm>
              <a:prstGeom prst="flowChartMagneticDisk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E9BE9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28706" name="Freeform 228"/>
              <p:cNvSpPr>
                <a:spLocks/>
              </p:cNvSpPr>
              <p:nvPr/>
            </p:nvSpPr>
            <p:spPr bwMode="auto">
              <a:xfrm>
                <a:off x="2114" y="2013"/>
                <a:ext cx="185" cy="106"/>
              </a:xfrm>
              <a:custGeom>
                <a:avLst/>
                <a:gdLst>
                  <a:gd name="T0" fmla="*/ 0 w 516"/>
                  <a:gd name="T1" fmla="*/ 7 h 160"/>
                  <a:gd name="T2" fmla="*/ 0 w 516"/>
                  <a:gd name="T3" fmla="*/ 7 h 160"/>
                  <a:gd name="T4" fmla="*/ 0 w 516"/>
                  <a:gd name="T5" fmla="*/ 6 h 160"/>
                  <a:gd name="T6" fmla="*/ 0 w 516"/>
                  <a:gd name="T7" fmla="*/ 6 h 160"/>
                  <a:gd name="T8" fmla="*/ 0 w 516"/>
                  <a:gd name="T9" fmla="*/ 5 h 160"/>
                  <a:gd name="T10" fmla="*/ 0 w 516"/>
                  <a:gd name="T11" fmla="*/ 5 h 160"/>
                  <a:gd name="T12" fmla="*/ 0 w 516"/>
                  <a:gd name="T13" fmla="*/ 5 h 160"/>
                  <a:gd name="T14" fmla="*/ 0 w 516"/>
                  <a:gd name="T15" fmla="*/ 4 h 160"/>
                  <a:gd name="T16" fmla="*/ 0 w 516"/>
                  <a:gd name="T17" fmla="*/ 4 h 160"/>
                  <a:gd name="T18" fmla="*/ 0 w 516"/>
                  <a:gd name="T19" fmla="*/ 3 h 160"/>
                  <a:gd name="T20" fmla="*/ 0 w 516"/>
                  <a:gd name="T21" fmla="*/ 3 h 160"/>
                  <a:gd name="T22" fmla="*/ 0 w 516"/>
                  <a:gd name="T23" fmla="*/ 3 h 160"/>
                  <a:gd name="T24" fmla="*/ 0 w 516"/>
                  <a:gd name="T25" fmla="*/ 2 h 160"/>
                  <a:gd name="T26" fmla="*/ 0 w 516"/>
                  <a:gd name="T27" fmla="*/ 2 h 160"/>
                  <a:gd name="T28" fmla="*/ 0 w 516"/>
                  <a:gd name="T29" fmla="*/ 1 h 160"/>
                  <a:gd name="T30" fmla="*/ 0 w 516"/>
                  <a:gd name="T31" fmla="*/ 1 h 160"/>
                  <a:gd name="T32" fmla="*/ 0 w 516"/>
                  <a:gd name="T33" fmla="*/ 1 h 160"/>
                  <a:gd name="T34" fmla="*/ 0 w 516"/>
                  <a:gd name="T35" fmla="*/ 1 h 160"/>
                  <a:gd name="T36" fmla="*/ 0 w 516"/>
                  <a:gd name="T37" fmla="*/ 1 h 160"/>
                  <a:gd name="T38" fmla="*/ 0 w 516"/>
                  <a:gd name="T39" fmla="*/ 0 h 160"/>
                  <a:gd name="T40" fmla="*/ 0 w 516"/>
                  <a:gd name="T41" fmla="*/ 1 h 160"/>
                  <a:gd name="T42" fmla="*/ 0 w 516"/>
                  <a:gd name="T43" fmla="*/ 1 h 160"/>
                  <a:gd name="T44" fmla="*/ 0 w 516"/>
                  <a:gd name="T45" fmla="*/ 1 h 160"/>
                  <a:gd name="T46" fmla="*/ 0 w 516"/>
                  <a:gd name="T47" fmla="*/ 1 h 160"/>
                  <a:gd name="T48" fmla="*/ 0 w 516"/>
                  <a:gd name="T49" fmla="*/ 2 h 160"/>
                  <a:gd name="T50" fmla="*/ 0 w 516"/>
                  <a:gd name="T51" fmla="*/ 3 h 160"/>
                  <a:gd name="T52" fmla="*/ 0 w 516"/>
                  <a:gd name="T53" fmla="*/ 3 h 160"/>
                  <a:gd name="T54" fmla="*/ 0 w 516"/>
                  <a:gd name="T55" fmla="*/ 3 h 160"/>
                  <a:gd name="T56" fmla="*/ 0 w 516"/>
                  <a:gd name="T57" fmla="*/ 4 h 160"/>
                  <a:gd name="T58" fmla="*/ 0 w 516"/>
                  <a:gd name="T59" fmla="*/ 4 h 160"/>
                  <a:gd name="T60" fmla="*/ 0 w 516"/>
                  <a:gd name="T61" fmla="*/ 5 h 160"/>
                  <a:gd name="T62" fmla="*/ 0 w 516"/>
                  <a:gd name="T63" fmla="*/ 5 h 160"/>
                  <a:gd name="T64" fmla="*/ 0 w 516"/>
                  <a:gd name="T65" fmla="*/ 6 h 160"/>
                  <a:gd name="T66" fmla="*/ 0 w 516"/>
                  <a:gd name="T67" fmla="*/ 6 h 160"/>
                  <a:gd name="T68" fmla="*/ 0 w 516"/>
                  <a:gd name="T69" fmla="*/ 6 h 160"/>
                  <a:gd name="T70" fmla="*/ 0 w 516"/>
                  <a:gd name="T71" fmla="*/ 7 h 160"/>
                  <a:gd name="T72" fmla="*/ 0 w 516"/>
                  <a:gd name="T73" fmla="*/ 7 h 160"/>
                  <a:gd name="T74" fmla="*/ 0 w 516"/>
                  <a:gd name="T75" fmla="*/ 7 h 160"/>
                  <a:gd name="T76" fmla="*/ 0 w 516"/>
                  <a:gd name="T77" fmla="*/ 8 h 160"/>
                  <a:gd name="T78" fmla="*/ 0 w 516"/>
                  <a:gd name="T79" fmla="*/ 8 h 160"/>
                  <a:gd name="T80" fmla="*/ 0 w 516"/>
                  <a:gd name="T81" fmla="*/ 9 h 160"/>
                  <a:gd name="T82" fmla="*/ 0 w 516"/>
                  <a:gd name="T83" fmla="*/ 9 h 160"/>
                  <a:gd name="T84" fmla="*/ 0 w 516"/>
                  <a:gd name="T85" fmla="*/ 9 h 160"/>
                  <a:gd name="T86" fmla="*/ 0 w 516"/>
                  <a:gd name="T87" fmla="*/ 9 h 160"/>
                  <a:gd name="T88" fmla="*/ 0 w 516"/>
                  <a:gd name="T89" fmla="*/ 9 h 160"/>
                  <a:gd name="T90" fmla="*/ 0 w 516"/>
                  <a:gd name="T91" fmla="*/ 9 h 160"/>
                  <a:gd name="T92" fmla="*/ 0 w 516"/>
                  <a:gd name="T93" fmla="*/ 9 h 160"/>
                  <a:gd name="T94" fmla="*/ 0 w 516"/>
                  <a:gd name="T95" fmla="*/ 8 h 160"/>
                  <a:gd name="T96" fmla="*/ 0 w 516"/>
                  <a:gd name="T97" fmla="*/ 8 h 160"/>
                  <a:gd name="T98" fmla="*/ 0 w 516"/>
                  <a:gd name="T99" fmla="*/ 7 h 160"/>
                  <a:gd name="T100" fmla="*/ 0 w 516"/>
                  <a:gd name="T101" fmla="*/ 7 h 16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516"/>
                  <a:gd name="T154" fmla="*/ 0 h 160"/>
                  <a:gd name="T155" fmla="*/ 516 w 516"/>
                  <a:gd name="T156" fmla="*/ 160 h 16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516" h="160">
                    <a:moveTo>
                      <a:pt x="452" y="123"/>
                    </a:moveTo>
                    <a:lnTo>
                      <a:pt x="469" y="117"/>
                    </a:lnTo>
                    <a:lnTo>
                      <a:pt x="482" y="110"/>
                    </a:lnTo>
                    <a:lnTo>
                      <a:pt x="494" y="102"/>
                    </a:lnTo>
                    <a:lnTo>
                      <a:pt x="501" y="94"/>
                    </a:lnTo>
                    <a:lnTo>
                      <a:pt x="509" y="87"/>
                    </a:lnTo>
                    <a:lnTo>
                      <a:pt x="513" y="79"/>
                    </a:lnTo>
                    <a:lnTo>
                      <a:pt x="515" y="71"/>
                    </a:lnTo>
                    <a:lnTo>
                      <a:pt x="513" y="64"/>
                    </a:lnTo>
                    <a:lnTo>
                      <a:pt x="511" y="56"/>
                    </a:lnTo>
                    <a:lnTo>
                      <a:pt x="505" y="50"/>
                    </a:lnTo>
                    <a:lnTo>
                      <a:pt x="498" y="43"/>
                    </a:lnTo>
                    <a:lnTo>
                      <a:pt x="488" y="37"/>
                    </a:lnTo>
                    <a:lnTo>
                      <a:pt x="475" y="29"/>
                    </a:lnTo>
                    <a:lnTo>
                      <a:pt x="461" y="23"/>
                    </a:lnTo>
                    <a:lnTo>
                      <a:pt x="444" y="20"/>
                    </a:lnTo>
                    <a:lnTo>
                      <a:pt x="425" y="14"/>
                    </a:lnTo>
                    <a:lnTo>
                      <a:pt x="383" y="6"/>
                    </a:lnTo>
                    <a:lnTo>
                      <a:pt x="335" y="2"/>
                    </a:lnTo>
                    <a:lnTo>
                      <a:pt x="287" y="0"/>
                    </a:lnTo>
                    <a:lnTo>
                      <a:pt x="237" y="2"/>
                    </a:lnTo>
                    <a:lnTo>
                      <a:pt x="189" y="8"/>
                    </a:lnTo>
                    <a:lnTo>
                      <a:pt x="143" y="14"/>
                    </a:lnTo>
                    <a:lnTo>
                      <a:pt x="99" y="25"/>
                    </a:lnTo>
                    <a:lnTo>
                      <a:pt x="63" y="37"/>
                    </a:lnTo>
                    <a:lnTo>
                      <a:pt x="46" y="44"/>
                    </a:lnTo>
                    <a:lnTo>
                      <a:pt x="32" y="52"/>
                    </a:lnTo>
                    <a:lnTo>
                      <a:pt x="21" y="58"/>
                    </a:lnTo>
                    <a:lnTo>
                      <a:pt x="11" y="66"/>
                    </a:lnTo>
                    <a:lnTo>
                      <a:pt x="6" y="73"/>
                    </a:lnTo>
                    <a:lnTo>
                      <a:pt x="2" y="81"/>
                    </a:lnTo>
                    <a:lnTo>
                      <a:pt x="0" y="89"/>
                    </a:lnTo>
                    <a:lnTo>
                      <a:pt x="0" y="96"/>
                    </a:lnTo>
                    <a:lnTo>
                      <a:pt x="4" y="104"/>
                    </a:lnTo>
                    <a:lnTo>
                      <a:pt x="9" y="111"/>
                    </a:lnTo>
                    <a:lnTo>
                      <a:pt x="17" y="117"/>
                    </a:lnTo>
                    <a:lnTo>
                      <a:pt x="27" y="125"/>
                    </a:lnTo>
                    <a:lnTo>
                      <a:pt x="38" y="131"/>
                    </a:lnTo>
                    <a:lnTo>
                      <a:pt x="54" y="136"/>
                    </a:lnTo>
                    <a:lnTo>
                      <a:pt x="71" y="142"/>
                    </a:lnTo>
                    <a:lnTo>
                      <a:pt x="90" y="146"/>
                    </a:lnTo>
                    <a:lnTo>
                      <a:pt x="132" y="154"/>
                    </a:lnTo>
                    <a:lnTo>
                      <a:pt x="178" y="159"/>
                    </a:lnTo>
                    <a:lnTo>
                      <a:pt x="228" y="159"/>
                    </a:lnTo>
                    <a:lnTo>
                      <a:pt x="276" y="157"/>
                    </a:lnTo>
                    <a:lnTo>
                      <a:pt x="325" y="154"/>
                    </a:lnTo>
                    <a:lnTo>
                      <a:pt x="371" y="146"/>
                    </a:lnTo>
                    <a:lnTo>
                      <a:pt x="392" y="142"/>
                    </a:lnTo>
                    <a:lnTo>
                      <a:pt x="413" y="136"/>
                    </a:lnTo>
                    <a:lnTo>
                      <a:pt x="434" y="131"/>
                    </a:lnTo>
                    <a:lnTo>
                      <a:pt x="452" y="123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28677" name="Rectangle 229"/>
          <p:cNvSpPr>
            <a:spLocks noChangeArrowheads="1"/>
          </p:cNvSpPr>
          <p:nvPr/>
        </p:nvSpPr>
        <p:spPr bwMode="auto">
          <a:xfrm>
            <a:off x="396875" y="4737100"/>
            <a:ext cx="869791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36000"/>
              </a:spcBef>
              <a:buClr>
                <a:srgbClr val="FF0066"/>
              </a:buClr>
              <a:buFont typeface="Symbol" panose="05050102010706020507" pitchFamily="18" charset="2"/>
              <a:buChar char="¨"/>
            </a:pPr>
            <a:endParaRPr lang="ko-KR" altLang="ko-KR" sz="1600" b="1">
              <a:cs typeface="Arial" panose="020B0604020202020204" pitchFamily="34" charset="0"/>
            </a:endParaRPr>
          </a:p>
        </p:txBody>
      </p:sp>
      <p:sp>
        <p:nvSpPr>
          <p:cNvPr id="28678" name="Text Box 230"/>
          <p:cNvSpPr txBox="1">
            <a:spLocks noChangeArrowheads="1"/>
          </p:cNvSpPr>
          <p:nvPr/>
        </p:nvSpPr>
        <p:spPr bwMode="auto">
          <a:xfrm>
            <a:off x="7664450" y="6391275"/>
            <a:ext cx="124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200" b="1">
                <a:latin typeface="Arial" panose="020B0604020202020204" pitchFamily="34" charset="0"/>
                <a:cs typeface="Arial" panose="020B0604020202020204" pitchFamily="34" charset="0"/>
              </a:rPr>
              <a:t>SOURCE: SUN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1730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DNS Round Robin Balancing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383088" y="4060825"/>
          <a:ext cx="4508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Clip" r:id="rId3" imgW="5715000" imgH="4008438" progId="MS_ClipArt_Gallery.2">
                  <p:embed/>
                </p:oleObj>
              </mc:Choice>
              <mc:Fallback>
                <p:oleObj name="Clip" r:id="rId3" imgW="5715000" imgH="4008438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4060825"/>
                        <a:ext cx="4508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1973263" y="5445125"/>
          <a:ext cx="6826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Clip" r:id="rId5" imgW="4603090" imgH="3652114" progId="MS_ClipArt_Gallery.2">
                  <p:embed/>
                </p:oleObj>
              </mc:Choice>
              <mc:Fallback>
                <p:oleObj name="Clip" r:id="rId5" imgW="4603090" imgH="3652114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445125"/>
                        <a:ext cx="6826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3705225" y="1776413"/>
          <a:ext cx="4778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Clip" r:id="rId7" imgW="2735263" imgH="3825875" progId="MS_ClipArt_Gallery.2">
                  <p:embed/>
                </p:oleObj>
              </mc:Choice>
              <mc:Fallback>
                <p:oleObj name="Clip" r:id="rId7" imgW="2735263" imgH="3825875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1776413"/>
                        <a:ext cx="4778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"/>
          <p:cNvGraphicFramePr>
            <a:graphicFrameLocks noChangeAspect="1"/>
          </p:cNvGraphicFramePr>
          <p:nvPr/>
        </p:nvGraphicFramePr>
        <p:xfrm>
          <a:off x="3351213" y="1776413"/>
          <a:ext cx="4778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Clip" r:id="rId9" imgW="2735263" imgH="3825875" progId="MS_ClipArt_Gallery.2">
                  <p:embed/>
                </p:oleObj>
              </mc:Choice>
              <mc:Fallback>
                <p:oleObj name="Clip" r:id="rId9" imgW="2735263" imgH="3825875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1776413"/>
                        <a:ext cx="4778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7"/>
          <p:cNvGraphicFramePr>
            <a:graphicFrameLocks noChangeAspect="1"/>
          </p:cNvGraphicFramePr>
          <p:nvPr/>
        </p:nvGraphicFramePr>
        <p:xfrm>
          <a:off x="3013075" y="1776413"/>
          <a:ext cx="4778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Clip" r:id="rId10" imgW="2735263" imgH="3825875" progId="MS_ClipArt_Gallery.2">
                  <p:embed/>
                </p:oleObj>
              </mc:Choice>
              <mc:Fallback>
                <p:oleObj name="Clip" r:id="rId10" imgW="2735263" imgH="3825875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776413"/>
                        <a:ext cx="4778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8"/>
          <p:cNvGraphicFramePr>
            <a:graphicFrameLocks noChangeAspect="1"/>
          </p:cNvGraphicFramePr>
          <p:nvPr/>
        </p:nvGraphicFramePr>
        <p:xfrm>
          <a:off x="2659063" y="1776413"/>
          <a:ext cx="4778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Clip" r:id="rId11" imgW="2735263" imgH="3825875" progId="MS_ClipArt_Gallery.2">
                  <p:embed/>
                </p:oleObj>
              </mc:Choice>
              <mc:Fallback>
                <p:oleObj name="Clip" r:id="rId11" imgW="2735263" imgH="3825875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1776413"/>
                        <a:ext cx="4778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9"/>
          <p:cNvGraphicFramePr>
            <a:graphicFrameLocks noChangeAspect="1"/>
          </p:cNvGraphicFramePr>
          <p:nvPr/>
        </p:nvGraphicFramePr>
        <p:xfrm>
          <a:off x="3227388" y="2973388"/>
          <a:ext cx="4508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Clip" r:id="rId12" imgW="5715000" imgH="4008438" progId="MS_ClipArt_Gallery.2">
                  <p:embed/>
                </p:oleObj>
              </mc:Choice>
              <mc:Fallback>
                <p:oleObj name="Clip" r:id="rId12" imgW="5715000" imgH="4008438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2973388"/>
                        <a:ext cx="4508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Line 10"/>
          <p:cNvSpPr>
            <a:spLocks noChangeShapeType="1"/>
          </p:cNvSpPr>
          <p:nvPr/>
        </p:nvSpPr>
        <p:spPr bwMode="auto">
          <a:xfrm>
            <a:off x="2954338" y="2462213"/>
            <a:ext cx="457200" cy="51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9" name="Line 11"/>
          <p:cNvSpPr>
            <a:spLocks noChangeShapeType="1"/>
          </p:cNvSpPr>
          <p:nvPr/>
        </p:nvSpPr>
        <p:spPr bwMode="auto">
          <a:xfrm>
            <a:off x="3335338" y="2462213"/>
            <a:ext cx="68262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10" name="Line 12"/>
          <p:cNvSpPr>
            <a:spLocks noChangeShapeType="1"/>
          </p:cNvSpPr>
          <p:nvPr/>
        </p:nvSpPr>
        <p:spPr bwMode="auto">
          <a:xfrm flipH="1">
            <a:off x="3411538" y="2462213"/>
            <a:ext cx="26670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11" name="Line 13"/>
          <p:cNvSpPr>
            <a:spLocks noChangeShapeType="1"/>
          </p:cNvSpPr>
          <p:nvPr/>
        </p:nvSpPr>
        <p:spPr bwMode="auto">
          <a:xfrm flipH="1">
            <a:off x="3425825" y="2462213"/>
            <a:ext cx="588963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12" name="Line 14"/>
          <p:cNvSpPr>
            <a:spLocks noChangeShapeType="1"/>
          </p:cNvSpPr>
          <p:nvPr/>
        </p:nvSpPr>
        <p:spPr bwMode="auto">
          <a:xfrm flipH="1">
            <a:off x="2627313" y="4291013"/>
            <a:ext cx="1820862" cy="1127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13" name="AutoShape 15"/>
          <p:cNvSpPr>
            <a:spLocks noChangeArrowheads="1"/>
          </p:cNvSpPr>
          <p:nvPr/>
        </p:nvSpPr>
        <p:spPr bwMode="auto">
          <a:xfrm rot="-8599568">
            <a:off x="1919288" y="2733675"/>
            <a:ext cx="503237" cy="250825"/>
          </a:xfrm>
          <a:prstGeom prst="leftArrow">
            <a:avLst>
              <a:gd name="adj1" fmla="val 50000"/>
              <a:gd name="adj2" fmla="val 50158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4114" name="Text Box 16"/>
          <p:cNvSpPr txBox="1">
            <a:spLocks noChangeArrowheads="1"/>
          </p:cNvSpPr>
          <p:nvPr/>
        </p:nvSpPr>
        <p:spPr bwMode="auto">
          <a:xfrm>
            <a:off x="1042988" y="4308475"/>
            <a:ext cx="219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“lookup</a:t>
            </a:r>
          </a:p>
          <a:p>
            <a:pPr algn="ctr" latinLnBrk="0"/>
            <a:r>
              <a:rPr kumimoji="0" lang="en-US" altLang="ko-KR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www.nhc.noaa.gov”</a:t>
            </a:r>
            <a:endParaRPr kumimoji="0"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auto">
          <a:xfrm>
            <a:off x="2700338" y="14557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600" b="1" i="1">
                <a:solidFill>
                  <a:srgbClr val="0033CC"/>
                </a:solidFill>
                <a:cs typeface="Arial" panose="020B0604020202020204" pitchFamily="34" charset="0"/>
              </a:rPr>
              <a:t>a</a:t>
            </a:r>
            <a:endParaRPr kumimoji="0" lang="en-US" altLang="ko-KR" b="1">
              <a:cs typeface="Arial" panose="020B0604020202020204" pitchFamily="34" charset="0"/>
            </a:endParaRPr>
          </a:p>
        </p:txBody>
      </p:sp>
      <p:graphicFrame>
        <p:nvGraphicFramePr>
          <p:cNvPr id="4105" name="Object 18"/>
          <p:cNvGraphicFramePr>
            <a:graphicFrameLocks noChangeAspect="1"/>
          </p:cNvGraphicFramePr>
          <p:nvPr/>
        </p:nvGraphicFramePr>
        <p:xfrm>
          <a:off x="2468563" y="3009900"/>
          <a:ext cx="3095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Clip" r:id="rId13" imgW="2735263" imgH="3825875" progId="MS_ClipArt_Gallery.2">
                  <p:embed/>
                </p:oleObj>
              </mc:Choice>
              <mc:Fallback>
                <p:oleObj name="Clip" r:id="rId13" imgW="2735263" imgH="3825875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009900"/>
                        <a:ext cx="3095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Line 19"/>
          <p:cNvSpPr>
            <a:spLocks noChangeShapeType="1"/>
          </p:cNvSpPr>
          <p:nvPr/>
        </p:nvSpPr>
        <p:spPr bwMode="auto">
          <a:xfrm flipV="1">
            <a:off x="2801938" y="3101975"/>
            <a:ext cx="41910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17" name="Text Box 20"/>
          <p:cNvSpPr txBox="1">
            <a:spLocks noChangeArrowheads="1"/>
          </p:cNvSpPr>
          <p:nvPr/>
        </p:nvSpPr>
        <p:spPr bwMode="auto">
          <a:xfrm>
            <a:off x="896938" y="1992313"/>
            <a:ext cx="169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80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server for</a:t>
            </a:r>
          </a:p>
          <a:p>
            <a:pPr algn="ctr" latinLnBrk="0"/>
            <a:r>
              <a:rPr kumimoji="0" lang="en-US" altLang="ko-KR" sz="180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nhc.noaa.gov</a:t>
            </a:r>
            <a:endParaRPr kumimoji="0"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8" name="Line 21"/>
          <p:cNvSpPr>
            <a:spLocks noChangeShapeType="1"/>
          </p:cNvSpPr>
          <p:nvPr/>
        </p:nvSpPr>
        <p:spPr bwMode="auto">
          <a:xfrm flipH="1" flipV="1">
            <a:off x="3662363" y="3270250"/>
            <a:ext cx="708025" cy="769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auto">
          <a:xfrm>
            <a:off x="3062288" y="14557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600" b="1" i="1">
                <a:solidFill>
                  <a:srgbClr val="0033CC"/>
                </a:solidFill>
                <a:cs typeface="Arial" panose="020B0604020202020204" pitchFamily="34" charset="0"/>
              </a:rPr>
              <a:t>b</a:t>
            </a:r>
            <a:endParaRPr kumimoji="0" lang="en-US" altLang="ko-KR" b="1">
              <a:cs typeface="Arial" panose="020B0604020202020204" pitchFamily="34" charset="0"/>
            </a:endParaRPr>
          </a:p>
        </p:txBody>
      </p:sp>
      <p:sp>
        <p:nvSpPr>
          <p:cNvPr id="4120" name="Text Box 23"/>
          <p:cNvSpPr txBox="1">
            <a:spLocks noChangeArrowheads="1"/>
          </p:cNvSpPr>
          <p:nvPr/>
        </p:nvSpPr>
        <p:spPr bwMode="auto">
          <a:xfrm>
            <a:off x="3424238" y="1455738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600" b="1" i="1">
                <a:solidFill>
                  <a:srgbClr val="0033CC"/>
                </a:solidFill>
                <a:cs typeface="Arial" panose="020B0604020202020204" pitchFamily="34" charset="0"/>
              </a:rPr>
              <a:t>c</a:t>
            </a:r>
            <a:endParaRPr kumimoji="0" lang="en-US" altLang="ko-KR" b="1">
              <a:cs typeface="Arial" panose="020B0604020202020204" pitchFamily="34" charset="0"/>
            </a:endParaRPr>
          </a:p>
        </p:txBody>
      </p:sp>
      <p:sp>
        <p:nvSpPr>
          <p:cNvPr id="4121" name="Text Box 24"/>
          <p:cNvSpPr txBox="1">
            <a:spLocks noChangeArrowheads="1"/>
          </p:cNvSpPr>
          <p:nvPr/>
        </p:nvSpPr>
        <p:spPr bwMode="auto">
          <a:xfrm>
            <a:off x="3776663" y="14557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600" b="1" i="1">
                <a:solidFill>
                  <a:srgbClr val="0033CC"/>
                </a:solidFill>
                <a:cs typeface="Arial" panose="020B0604020202020204" pitchFamily="34" charset="0"/>
              </a:rPr>
              <a:t>d</a:t>
            </a:r>
            <a:endParaRPr kumimoji="0" lang="en-US" altLang="ko-KR" b="1">
              <a:cs typeface="Arial" panose="020B0604020202020204" pitchFamily="34" charset="0"/>
            </a:endParaRPr>
          </a:p>
        </p:txBody>
      </p:sp>
      <p:sp>
        <p:nvSpPr>
          <p:cNvPr id="4122" name="Line 25"/>
          <p:cNvSpPr>
            <a:spLocks noChangeShapeType="1"/>
          </p:cNvSpPr>
          <p:nvPr/>
        </p:nvSpPr>
        <p:spPr bwMode="auto">
          <a:xfrm flipH="1" flipV="1">
            <a:off x="4652963" y="4391025"/>
            <a:ext cx="160337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106" name="Object 26"/>
          <p:cNvGraphicFramePr>
            <a:graphicFrameLocks noChangeAspect="1"/>
          </p:cNvGraphicFramePr>
          <p:nvPr/>
        </p:nvGraphicFramePr>
        <p:xfrm>
          <a:off x="4732338" y="4862513"/>
          <a:ext cx="3095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Clip" r:id="rId14" imgW="2735263" imgH="3825875" progId="MS_ClipArt_Gallery.2">
                  <p:embed/>
                </p:oleObj>
              </mc:Choice>
              <mc:Fallback>
                <p:oleObj name="Clip" r:id="rId14" imgW="2735263" imgH="3825875" progId="MS_ClipArt_Gallery.2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4862513"/>
                        <a:ext cx="3095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4994275" y="4679950"/>
            <a:ext cx="1622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80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network</a:t>
            </a:r>
          </a:p>
          <a:p>
            <a:pPr algn="ctr" latinLnBrk="0"/>
            <a:r>
              <a:rPr kumimoji="0" lang="en-US" altLang="ko-KR" sz="180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server</a:t>
            </a:r>
            <a:endParaRPr kumimoji="0"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H="1">
            <a:off x="2535238" y="4244975"/>
            <a:ext cx="1820862" cy="1127125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V="1">
            <a:off x="2825750" y="3208338"/>
            <a:ext cx="419100" cy="144462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H="1" flipV="1">
            <a:off x="3556000" y="3314700"/>
            <a:ext cx="708025" cy="769938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 flipH="1">
            <a:off x="2695575" y="4367213"/>
            <a:ext cx="1820863" cy="112712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 flipV="1">
            <a:off x="2854325" y="3284538"/>
            <a:ext cx="419100" cy="144462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H="1" flipV="1">
            <a:off x="3732213" y="3224213"/>
            <a:ext cx="708025" cy="769937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>
            <a:off x="4816475" y="4381500"/>
            <a:ext cx="168275" cy="449263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 flipH="1" flipV="1">
            <a:off x="4738688" y="4443413"/>
            <a:ext cx="144462" cy="388937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3678238" y="2687638"/>
            <a:ext cx="24193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8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“www.nhc.noaa.gov is</a:t>
            </a:r>
          </a:p>
          <a:p>
            <a:pPr algn="ctr" latinLnBrk="0"/>
            <a:r>
              <a:rPr kumimoji="0" lang="en-US" altLang="ko-KR" sz="18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 a”</a:t>
            </a:r>
          </a:p>
          <a:p>
            <a:pPr algn="ctr" latinLnBrk="0"/>
            <a:r>
              <a:rPr kumimoji="0" lang="en-US" altLang="ko-KR" sz="18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 {b,c,d})</a:t>
            </a:r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6661150" y="3043238"/>
            <a:ext cx="2336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kumimoji="0" lang="en-US" altLang="ko-KR" sz="1600" b="1">
                <a:latin typeface="Arial" panose="020B0604020202020204" pitchFamily="34" charset="0"/>
                <a:cs typeface="Arial" panose="020B0604020202020204" pitchFamily="34" charset="0"/>
              </a:rPr>
              <a:t>Idea: When an IP</a:t>
            </a:r>
          </a:p>
          <a:p>
            <a:pPr eaLnBrk="1" latinLnBrk="0" hangingPunct="1"/>
            <a:r>
              <a:rPr kumimoji="0" lang="en-US" altLang="ko-KR" sz="1600" b="1">
                <a:latin typeface="Arial" panose="020B0604020202020204" pitchFamily="34" charset="0"/>
                <a:cs typeface="Arial" panose="020B0604020202020204" pitchFamily="34" charset="0"/>
              </a:rPr>
              <a:t>address is requested</a:t>
            </a:r>
          </a:p>
          <a:p>
            <a:pPr eaLnBrk="1" latinLnBrk="0" hangingPunct="1"/>
            <a:r>
              <a:rPr kumimoji="0" lang="en-US" altLang="ko-KR" sz="1600" b="1">
                <a:latin typeface="Arial" panose="020B0604020202020204" pitchFamily="34" charset="0"/>
                <a:cs typeface="Arial" panose="020B0604020202020204" pitchFamily="34" charset="0"/>
              </a:rPr>
              <a:t>for nhc.noaa.gov,</a:t>
            </a:r>
          </a:p>
          <a:p>
            <a:pPr eaLnBrk="1" latinLnBrk="0" hangingPunct="1"/>
            <a:r>
              <a:rPr kumimoji="0" lang="en-US" altLang="ko-KR" sz="1600" b="1">
                <a:latin typeface="Arial" panose="020B0604020202020204" pitchFamily="34" charset="0"/>
                <a:cs typeface="Arial" panose="020B0604020202020204" pitchFamily="34" charset="0"/>
              </a:rPr>
              <a:t>return a different</a:t>
            </a:r>
          </a:p>
          <a:p>
            <a:pPr eaLnBrk="1" latinLnBrk="0" hangingPunct="1"/>
            <a:r>
              <a:rPr kumimoji="0" lang="en-US" altLang="ko-KR" sz="1600" b="1">
                <a:latin typeface="Arial" panose="020B0604020202020204" pitchFamily="34" charset="0"/>
                <a:cs typeface="Arial" panose="020B0604020202020204" pitchFamily="34" charset="0"/>
              </a:rPr>
              <a:t>IP address each time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070725" y="5753100"/>
            <a:ext cx="1876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latinLnBrk="0" hangingPunct="1"/>
            <a:r>
              <a:rPr kumimoji="0" lang="en-US" altLang="ko-KR" sz="1200" b="1">
                <a:latin typeface="Arial" panose="020B0604020202020204" pitchFamily="34" charset="0"/>
                <a:cs typeface="Arial" panose="020B0604020202020204" pitchFamily="34" charset="0"/>
              </a:rPr>
              <a:t>SOURCE: JEFF CHASE</a:t>
            </a:r>
          </a:p>
        </p:txBody>
      </p:sp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306388" y="3789363"/>
            <a:ext cx="6500812" cy="24209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4136" name="Oval 40"/>
          <p:cNvSpPr>
            <a:spLocks noChangeArrowheads="1"/>
          </p:cNvSpPr>
          <p:nvPr/>
        </p:nvSpPr>
        <p:spPr bwMode="auto">
          <a:xfrm>
            <a:off x="623888" y="1282700"/>
            <a:ext cx="6302375" cy="24955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655638" y="1350963"/>
            <a:ext cx="917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641350" y="3729038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 rot="2520000">
            <a:off x="185738" y="3892550"/>
            <a:ext cx="2303462" cy="117792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711200" y="6248400"/>
            <a:ext cx="189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3149600" y="6248400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5128" name="Rectangle 5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7772400" cy="968375"/>
          </a:xfrm>
          <a:noFill/>
        </p:spPr>
        <p:txBody>
          <a:bodyPr lIns="0" tIns="46038" rIns="0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Storage Architecture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 rot="2520000">
            <a:off x="598488" y="2106613"/>
            <a:ext cx="2155825" cy="1093787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5130" name="Group 7"/>
          <p:cNvGrpSpPr>
            <a:grpSpLocks/>
          </p:cNvGrpSpPr>
          <p:nvPr/>
        </p:nvGrpSpPr>
        <p:grpSpPr bwMode="auto">
          <a:xfrm>
            <a:off x="7254875" y="2955925"/>
            <a:ext cx="750888" cy="452438"/>
            <a:chOff x="5280" y="2064"/>
            <a:chExt cx="568" cy="307"/>
          </a:xfrm>
        </p:grpSpPr>
        <p:sp>
          <p:nvSpPr>
            <p:cNvPr id="5492" name="AutoShape 8"/>
            <p:cNvSpPr>
              <a:spLocks noChangeArrowheads="1"/>
            </p:cNvSpPr>
            <p:nvPr/>
          </p:nvSpPr>
          <p:spPr bwMode="auto">
            <a:xfrm>
              <a:off x="5280" y="2064"/>
              <a:ext cx="568" cy="307"/>
            </a:xfrm>
            <a:prstGeom prst="cube">
              <a:avLst>
                <a:gd name="adj" fmla="val 21579"/>
              </a:avLst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93" name="Rectangle 9"/>
            <p:cNvSpPr>
              <a:spLocks noChangeArrowheads="1"/>
            </p:cNvSpPr>
            <p:nvPr/>
          </p:nvSpPr>
          <p:spPr bwMode="auto">
            <a:xfrm>
              <a:off x="5708" y="215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94" name="Rectangle 10"/>
            <p:cNvSpPr>
              <a:spLocks noChangeArrowheads="1"/>
            </p:cNvSpPr>
            <p:nvPr/>
          </p:nvSpPr>
          <p:spPr bwMode="auto">
            <a:xfrm>
              <a:off x="5627" y="215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95" name="Rectangle 11"/>
            <p:cNvSpPr>
              <a:spLocks noChangeArrowheads="1"/>
            </p:cNvSpPr>
            <p:nvPr/>
          </p:nvSpPr>
          <p:spPr bwMode="auto">
            <a:xfrm>
              <a:off x="5546" y="215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96" name="Rectangle 12"/>
            <p:cNvSpPr>
              <a:spLocks noChangeArrowheads="1"/>
            </p:cNvSpPr>
            <p:nvPr/>
          </p:nvSpPr>
          <p:spPr bwMode="auto">
            <a:xfrm>
              <a:off x="5465" y="215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97" name="Rectangle 13"/>
            <p:cNvSpPr>
              <a:spLocks noChangeArrowheads="1"/>
            </p:cNvSpPr>
            <p:nvPr/>
          </p:nvSpPr>
          <p:spPr bwMode="auto">
            <a:xfrm>
              <a:off x="5384" y="215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98" name="Rectangle 14"/>
            <p:cNvSpPr>
              <a:spLocks noChangeArrowheads="1"/>
            </p:cNvSpPr>
            <p:nvPr/>
          </p:nvSpPr>
          <p:spPr bwMode="auto">
            <a:xfrm>
              <a:off x="5303" y="215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5131" name="Group 15"/>
          <p:cNvGrpSpPr>
            <a:grpSpLocks/>
          </p:cNvGrpSpPr>
          <p:nvPr/>
        </p:nvGrpSpPr>
        <p:grpSpPr bwMode="auto">
          <a:xfrm>
            <a:off x="7192963" y="1611313"/>
            <a:ext cx="750887" cy="452437"/>
            <a:chOff x="5232" y="1152"/>
            <a:chExt cx="568" cy="307"/>
          </a:xfrm>
        </p:grpSpPr>
        <p:sp>
          <p:nvSpPr>
            <p:cNvPr id="5485" name="AutoShape 16"/>
            <p:cNvSpPr>
              <a:spLocks noChangeArrowheads="1"/>
            </p:cNvSpPr>
            <p:nvPr/>
          </p:nvSpPr>
          <p:spPr bwMode="auto">
            <a:xfrm>
              <a:off x="5232" y="1152"/>
              <a:ext cx="568" cy="307"/>
            </a:xfrm>
            <a:prstGeom prst="cube">
              <a:avLst>
                <a:gd name="adj" fmla="val 21579"/>
              </a:avLst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86" name="Rectangle 17"/>
            <p:cNvSpPr>
              <a:spLocks noChangeArrowheads="1"/>
            </p:cNvSpPr>
            <p:nvPr/>
          </p:nvSpPr>
          <p:spPr bwMode="auto">
            <a:xfrm>
              <a:off x="5660" y="1247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87" name="Rectangle 18"/>
            <p:cNvSpPr>
              <a:spLocks noChangeArrowheads="1"/>
            </p:cNvSpPr>
            <p:nvPr/>
          </p:nvSpPr>
          <p:spPr bwMode="auto">
            <a:xfrm>
              <a:off x="5579" y="1247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88" name="Rectangle 19"/>
            <p:cNvSpPr>
              <a:spLocks noChangeArrowheads="1"/>
            </p:cNvSpPr>
            <p:nvPr/>
          </p:nvSpPr>
          <p:spPr bwMode="auto">
            <a:xfrm>
              <a:off x="5498" y="1247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89" name="Rectangle 20"/>
            <p:cNvSpPr>
              <a:spLocks noChangeArrowheads="1"/>
            </p:cNvSpPr>
            <p:nvPr/>
          </p:nvSpPr>
          <p:spPr bwMode="auto">
            <a:xfrm>
              <a:off x="5417" y="1247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90" name="Rectangle 21"/>
            <p:cNvSpPr>
              <a:spLocks noChangeArrowheads="1"/>
            </p:cNvSpPr>
            <p:nvPr/>
          </p:nvSpPr>
          <p:spPr bwMode="auto">
            <a:xfrm>
              <a:off x="5336" y="1247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91" name="Rectangle 22"/>
            <p:cNvSpPr>
              <a:spLocks noChangeArrowheads="1"/>
            </p:cNvSpPr>
            <p:nvPr/>
          </p:nvSpPr>
          <p:spPr bwMode="auto">
            <a:xfrm>
              <a:off x="5255" y="1247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5132" name="Group 23"/>
          <p:cNvGrpSpPr>
            <a:grpSpLocks/>
          </p:cNvGrpSpPr>
          <p:nvPr/>
        </p:nvGrpSpPr>
        <p:grpSpPr bwMode="auto">
          <a:xfrm>
            <a:off x="7192963" y="4230688"/>
            <a:ext cx="750887" cy="452437"/>
            <a:chOff x="5232" y="2928"/>
            <a:chExt cx="568" cy="307"/>
          </a:xfrm>
        </p:grpSpPr>
        <p:sp>
          <p:nvSpPr>
            <p:cNvPr id="5478" name="AutoShape 24"/>
            <p:cNvSpPr>
              <a:spLocks noChangeArrowheads="1"/>
            </p:cNvSpPr>
            <p:nvPr/>
          </p:nvSpPr>
          <p:spPr bwMode="auto">
            <a:xfrm>
              <a:off x="5232" y="2928"/>
              <a:ext cx="568" cy="307"/>
            </a:xfrm>
            <a:prstGeom prst="cube">
              <a:avLst>
                <a:gd name="adj" fmla="val 21579"/>
              </a:avLst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79" name="Rectangle 25"/>
            <p:cNvSpPr>
              <a:spLocks noChangeArrowheads="1"/>
            </p:cNvSpPr>
            <p:nvPr/>
          </p:nvSpPr>
          <p:spPr bwMode="auto">
            <a:xfrm>
              <a:off x="5660" y="302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80" name="Rectangle 26"/>
            <p:cNvSpPr>
              <a:spLocks noChangeArrowheads="1"/>
            </p:cNvSpPr>
            <p:nvPr/>
          </p:nvSpPr>
          <p:spPr bwMode="auto">
            <a:xfrm>
              <a:off x="5579" y="302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81" name="Rectangle 27"/>
            <p:cNvSpPr>
              <a:spLocks noChangeArrowheads="1"/>
            </p:cNvSpPr>
            <p:nvPr/>
          </p:nvSpPr>
          <p:spPr bwMode="auto">
            <a:xfrm>
              <a:off x="5498" y="302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82" name="Rectangle 28"/>
            <p:cNvSpPr>
              <a:spLocks noChangeArrowheads="1"/>
            </p:cNvSpPr>
            <p:nvPr/>
          </p:nvSpPr>
          <p:spPr bwMode="auto">
            <a:xfrm>
              <a:off x="5417" y="302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83" name="Rectangle 29"/>
            <p:cNvSpPr>
              <a:spLocks noChangeArrowheads="1"/>
            </p:cNvSpPr>
            <p:nvPr/>
          </p:nvSpPr>
          <p:spPr bwMode="auto">
            <a:xfrm>
              <a:off x="5336" y="302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84" name="Rectangle 30"/>
            <p:cNvSpPr>
              <a:spLocks noChangeArrowheads="1"/>
            </p:cNvSpPr>
            <p:nvPr/>
          </p:nvSpPr>
          <p:spPr bwMode="auto">
            <a:xfrm>
              <a:off x="5255" y="302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122" name="Object 3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21213" y="4230688"/>
          <a:ext cx="6508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" name="클립" r:id="rId4" imgW="694120" imgH="862103" progId="MS_ClipArt_Gallery.2">
                  <p:embed/>
                </p:oleObj>
              </mc:Choice>
              <mc:Fallback>
                <p:oleObj name="클립" r:id="rId4" imgW="694120" imgH="862103" progId="MS_ClipArt_Gallery.2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4230688"/>
                        <a:ext cx="6508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5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21213" y="1470025"/>
          <a:ext cx="6508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" name="클립" r:id="rId6" imgW="694120" imgH="862103" progId="MS_ClipArt_Gallery.2">
                  <p:embed/>
                </p:oleObj>
              </mc:Choice>
              <mc:Fallback>
                <p:oleObj name="클립" r:id="rId6" imgW="694120" imgH="862103" progId="MS_ClipArt_Gallery.2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470025"/>
                        <a:ext cx="65087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5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21213" y="2743200"/>
          <a:ext cx="6508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" name="클립" r:id="rId8" imgW="694120" imgH="862103" progId="MS_ClipArt_Gallery.2">
                  <p:embed/>
                </p:oleObj>
              </mc:Choice>
              <mc:Fallback>
                <p:oleObj name="클립" r:id="rId8" imgW="694120" imgH="862103" progId="MS_ClipArt_Gallery.2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2743200"/>
                        <a:ext cx="6508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5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3" name="Picture 3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1331913"/>
            <a:ext cx="5349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35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73200"/>
            <a:ext cx="534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36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614488"/>
            <a:ext cx="5349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37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1755775"/>
            <a:ext cx="534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38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897063"/>
            <a:ext cx="534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39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2039938"/>
            <a:ext cx="534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40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181225"/>
            <a:ext cx="534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41"/>
          <p:cNvPicPr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97213"/>
            <a:ext cx="5349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42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240088"/>
            <a:ext cx="534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43"/>
          <p:cNvPicPr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3381375"/>
            <a:ext cx="5349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44"/>
          <p:cNvPicPr>
            <a:picLocks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522663"/>
            <a:ext cx="534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4" name="Picture 45"/>
          <p:cNvPicPr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663950"/>
            <a:ext cx="534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46"/>
          <p:cNvPicPr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3805238"/>
            <a:ext cx="5349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47"/>
          <p:cNvPicPr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3946525"/>
            <a:ext cx="534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Line 48"/>
          <p:cNvSpPr>
            <a:spLocks noChangeShapeType="1"/>
          </p:cNvSpPr>
          <p:nvPr/>
        </p:nvSpPr>
        <p:spPr bwMode="auto">
          <a:xfrm flipV="1">
            <a:off x="2513013" y="2097088"/>
            <a:ext cx="2132012" cy="1223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8" name="Line 49"/>
          <p:cNvSpPr>
            <a:spLocks noChangeShapeType="1"/>
          </p:cNvSpPr>
          <p:nvPr/>
        </p:nvSpPr>
        <p:spPr bwMode="auto">
          <a:xfrm>
            <a:off x="4211638" y="2405063"/>
            <a:ext cx="0" cy="20970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9" name="Line 50"/>
          <p:cNvSpPr>
            <a:spLocks noChangeShapeType="1"/>
          </p:cNvSpPr>
          <p:nvPr/>
        </p:nvSpPr>
        <p:spPr bwMode="auto">
          <a:xfrm>
            <a:off x="4225925" y="3097213"/>
            <a:ext cx="4206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0" name="Line 51"/>
          <p:cNvSpPr>
            <a:spLocks noChangeShapeType="1"/>
          </p:cNvSpPr>
          <p:nvPr/>
        </p:nvSpPr>
        <p:spPr bwMode="auto">
          <a:xfrm>
            <a:off x="4225925" y="4513263"/>
            <a:ext cx="4206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1" name="Line 52"/>
          <p:cNvSpPr>
            <a:spLocks noChangeShapeType="1"/>
          </p:cNvSpPr>
          <p:nvPr/>
        </p:nvSpPr>
        <p:spPr bwMode="auto">
          <a:xfrm flipV="1">
            <a:off x="2259013" y="4291013"/>
            <a:ext cx="1941512" cy="585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2" name="Line 53"/>
          <p:cNvSpPr>
            <a:spLocks noChangeShapeType="1"/>
          </p:cNvSpPr>
          <p:nvPr/>
        </p:nvSpPr>
        <p:spPr bwMode="auto">
          <a:xfrm>
            <a:off x="5176838" y="1965325"/>
            <a:ext cx="2006600" cy="0"/>
          </a:xfrm>
          <a:prstGeom prst="line">
            <a:avLst/>
          </a:prstGeom>
          <a:noFill/>
          <a:ln w="12700">
            <a:solidFill>
              <a:srgbClr val="FF5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1" name="Line 54"/>
          <p:cNvSpPr>
            <a:spLocks noChangeShapeType="1"/>
          </p:cNvSpPr>
          <p:nvPr/>
        </p:nvSpPr>
        <p:spPr bwMode="auto">
          <a:xfrm>
            <a:off x="5176838" y="3168650"/>
            <a:ext cx="2068512" cy="0"/>
          </a:xfrm>
          <a:prstGeom prst="line">
            <a:avLst/>
          </a:prstGeom>
          <a:noFill/>
          <a:ln w="12700">
            <a:solidFill>
              <a:srgbClr val="FF5F00"/>
            </a:solidFill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54" name="Line 55"/>
          <p:cNvSpPr>
            <a:spLocks noChangeShapeType="1"/>
          </p:cNvSpPr>
          <p:nvPr/>
        </p:nvSpPr>
        <p:spPr bwMode="auto">
          <a:xfrm>
            <a:off x="5240338" y="4513263"/>
            <a:ext cx="1943100" cy="0"/>
          </a:xfrm>
          <a:prstGeom prst="line">
            <a:avLst/>
          </a:prstGeom>
          <a:noFill/>
          <a:ln w="12700">
            <a:solidFill>
              <a:srgbClr val="FF5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5" name="Rectangle 56"/>
          <p:cNvSpPr>
            <a:spLocks noChangeArrowheads="1"/>
          </p:cNvSpPr>
          <p:nvPr/>
        </p:nvSpPr>
        <p:spPr bwMode="auto">
          <a:xfrm>
            <a:off x="2668588" y="3522663"/>
            <a:ext cx="676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</a:p>
        </p:txBody>
      </p:sp>
      <p:sp>
        <p:nvSpPr>
          <p:cNvPr id="27684" name="Rectangle 57"/>
          <p:cNvSpPr>
            <a:spLocks noChangeArrowheads="1"/>
          </p:cNvSpPr>
          <p:nvPr/>
        </p:nvSpPr>
        <p:spPr bwMode="auto">
          <a:xfrm>
            <a:off x="5608638" y="1400175"/>
            <a:ext cx="12557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2000">
                <a:latin typeface="Arial" charset="0"/>
              </a:rPr>
              <a:t>Channels</a:t>
            </a:r>
          </a:p>
        </p:txBody>
      </p:sp>
      <p:sp>
        <p:nvSpPr>
          <p:cNvPr id="5157" name="Rectangle 58"/>
          <p:cNvSpPr>
            <a:spLocks noChangeArrowheads="1"/>
          </p:cNvSpPr>
          <p:nvPr/>
        </p:nvSpPr>
        <p:spPr bwMode="auto">
          <a:xfrm>
            <a:off x="4394200" y="1035050"/>
            <a:ext cx="1055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27686" name="Rectangle 59"/>
          <p:cNvSpPr>
            <a:spLocks noChangeArrowheads="1"/>
          </p:cNvSpPr>
          <p:nvPr/>
        </p:nvSpPr>
        <p:spPr bwMode="auto">
          <a:xfrm>
            <a:off x="7194550" y="1046163"/>
            <a:ext cx="1069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ko-KR" sz="2000">
                <a:latin typeface="Arial" charset="0"/>
              </a:rPr>
              <a:t>Storage</a:t>
            </a:r>
          </a:p>
        </p:txBody>
      </p:sp>
      <p:sp>
        <p:nvSpPr>
          <p:cNvPr id="5159" name="Rectangle 60"/>
          <p:cNvSpPr>
            <a:spLocks noChangeArrowheads="1"/>
          </p:cNvSpPr>
          <p:nvPr/>
        </p:nvSpPr>
        <p:spPr bwMode="auto">
          <a:xfrm>
            <a:off x="1984375" y="1317625"/>
            <a:ext cx="958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grpSp>
        <p:nvGrpSpPr>
          <p:cNvPr id="5160" name="Group 61"/>
          <p:cNvGrpSpPr>
            <a:grpSpLocks/>
          </p:cNvGrpSpPr>
          <p:nvPr/>
        </p:nvGrpSpPr>
        <p:grpSpPr bwMode="auto">
          <a:xfrm>
            <a:off x="7065963" y="4867275"/>
            <a:ext cx="1014412" cy="1012825"/>
            <a:chOff x="5136" y="3360"/>
            <a:chExt cx="768" cy="687"/>
          </a:xfrm>
        </p:grpSpPr>
        <p:sp>
          <p:nvSpPr>
            <p:cNvPr id="5185" name="Freeform 62"/>
            <p:cNvSpPr>
              <a:spLocks/>
            </p:cNvSpPr>
            <p:nvPr/>
          </p:nvSpPr>
          <p:spPr bwMode="auto">
            <a:xfrm>
              <a:off x="5144" y="3962"/>
              <a:ext cx="749" cy="83"/>
            </a:xfrm>
            <a:custGeom>
              <a:avLst/>
              <a:gdLst>
                <a:gd name="T0" fmla="*/ 0 w 749"/>
                <a:gd name="T1" fmla="*/ 11 h 83"/>
                <a:gd name="T2" fmla="*/ 0 w 749"/>
                <a:gd name="T3" fmla="*/ 32 h 83"/>
                <a:gd name="T4" fmla="*/ 72 w 749"/>
                <a:gd name="T5" fmla="*/ 53 h 83"/>
                <a:gd name="T6" fmla="*/ 146 w 749"/>
                <a:gd name="T7" fmla="*/ 30 h 83"/>
                <a:gd name="T8" fmla="*/ 333 w 749"/>
                <a:gd name="T9" fmla="*/ 38 h 83"/>
                <a:gd name="T10" fmla="*/ 385 w 749"/>
                <a:gd name="T11" fmla="*/ 82 h 83"/>
                <a:gd name="T12" fmla="*/ 548 w 749"/>
                <a:gd name="T13" fmla="*/ 68 h 83"/>
                <a:gd name="T14" fmla="*/ 548 w 749"/>
                <a:gd name="T15" fmla="*/ 51 h 83"/>
                <a:gd name="T16" fmla="*/ 652 w 749"/>
                <a:gd name="T17" fmla="*/ 68 h 83"/>
                <a:gd name="T18" fmla="*/ 748 w 749"/>
                <a:gd name="T19" fmla="*/ 38 h 83"/>
                <a:gd name="T20" fmla="*/ 748 w 749"/>
                <a:gd name="T21" fmla="*/ 11 h 83"/>
                <a:gd name="T22" fmla="*/ 652 w 749"/>
                <a:gd name="T23" fmla="*/ 42 h 83"/>
                <a:gd name="T24" fmla="*/ 550 w 749"/>
                <a:gd name="T25" fmla="*/ 28 h 83"/>
                <a:gd name="T26" fmla="*/ 550 w 749"/>
                <a:gd name="T27" fmla="*/ 42 h 83"/>
                <a:gd name="T28" fmla="*/ 384 w 749"/>
                <a:gd name="T29" fmla="*/ 53 h 83"/>
                <a:gd name="T30" fmla="*/ 337 w 749"/>
                <a:gd name="T31" fmla="*/ 11 h 83"/>
                <a:gd name="T32" fmla="*/ 223 w 749"/>
                <a:gd name="T33" fmla="*/ 7 h 83"/>
                <a:gd name="T34" fmla="*/ 139 w 749"/>
                <a:gd name="T35" fmla="*/ 0 h 83"/>
                <a:gd name="T36" fmla="*/ 139 w 749"/>
                <a:gd name="T37" fmla="*/ 7 h 83"/>
                <a:gd name="T38" fmla="*/ 72 w 749"/>
                <a:gd name="T39" fmla="*/ 30 h 83"/>
                <a:gd name="T40" fmla="*/ 0 w 749"/>
                <a:gd name="T41" fmla="*/ 11 h 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49"/>
                <a:gd name="T64" fmla="*/ 0 h 83"/>
                <a:gd name="T65" fmla="*/ 749 w 749"/>
                <a:gd name="T66" fmla="*/ 83 h 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49" h="83">
                  <a:moveTo>
                    <a:pt x="0" y="11"/>
                  </a:moveTo>
                  <a:lnTo>
                    <a:pt x="0" y="32"/>
                  </a:lnTo>
                  <a:lnTo>
                    <a:pt x="72" y="53"/>
                  </a:lnTo>
                  <a:lnTo>
                    <a:pt x="146" y="30"/>
                  </a:lnTo>
                  <a:lnTo>
                    <a:pt x="333" y="38"/>
                  </a:lnTo>
                  <a:lnTo>
                    <a:pt x="385" y="82"/>
                  </a:lnTo>
                  <a:lnTo>
                    <a:pt x="548" y="68"/>
                  </a:lnTo>
                  <a:lnTo>
                    <a:pt x="548" y="51"/>
                  </a:lnTo>
                  <a:lnTo>
                    <a:pt x="652" y="68"/>
                  </a:lnTo>
                  <a:lnTo>
                    <a:pt x="748" y="38"/>
                  </a:lnTo>
                  <a:lnTo>
                    <a:pt x="748" y="11"/>
                  </a:lnTo>
                  <a:lnTo>
                    <a:pt x="652" y="42"/>
                  </a:lnTo>
                  <a:lnTo>
                    <a:pt x="550" y="28"/>
                  </a:lnTo>
                  <a:lnTo>
                    <a:pt x="550" y="42"/>
                  </a:lnTo>
                  <a:lnTo>
                    <a:pt x="384" y="53"/>
                  </a:lnTo>
                  <a:lnTo>
                    <a:pt x="337" y="11"/>
                  </a:lnTo>
                  <a:lnTo>
                    <a:pt x="223" y="7"/>
                  </a:lnTo>
                  <a:lnTo>
                    <a:pt x="139" y="0"/>
                  </a:lnTo>
                  <a:lnTo>
                    <a:pt x="139" y="7"/>
                  </a:lnTo>
                  <a:lnTo>
                    <a:pt x="72" y="30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86" name="Freeform 63"/>
            <p:cNvSpPr>
              <a:spLocks/>
            </p:cNvSpPr>
            <p:nvPr/>
          </p:nvSpPr>
          <p:spPr bwMode="auto">
            <a:xfrm>
              <a:off x="5144" y="3961"/>
              <a:ext cx="751" cy="86"/>
            </a:xfrm>
            <a:custGeom>
              <a:avLst/>
              <a:gdLst>
                <a:gd name="T0" fmla="*/ 0 w 751"/>
                <a:gd name="T1" fmla="*/ 34 h 86"/>
                <a:gd name="T2" fmla="*/ 73 w 751"/>
                <a:gd name="T3" fmla="*/ 56 h 86"/>
                <a:gd name="T4" fmla="*/ 146 w 751"/>
                <a:gd name="T5" fmla="*/ 32 h 86"/>
                <a:gd name="T6" fmla="*/ 334 w 751"/>
                <a:gd name="T7" fmla="*/ 39 h 86"/>
                <a:gd name="T8" fmla="*/ 386 w 751"/>
                <a:gd name="T9" fmla="*/ 85 h 86"/>
                <a:gd name="T10" fmla="*/ 549 w 751"/>
                <a:gd name="T11" fmla="*/ 68 h 86"/>
                <a:gd name="T12" fmla="*/ 549 w 751"/>
                <a:gd name="T13" fmla="*/ 53 h 86"/>
                <a:gd name="T14" fmla="*/ 654 w 751"/>
                <a:gd name="T15" fmla="*/ 68 h 86"/>
                <a:gd name="T16" fmla="*/ 750 w 751"/>
                <a:gd name="T17" fmla="*/ 39 h 86"/>
                <a:gd name="T18" fmla="*/ 750 w 751"/>
                <a:gd name="T19" fmla="*/ 12 h 86"/>
                <a:gd name="T20" fmla="*/ 654 w 751"/>
                <a:gd name="T21" fmla="*/ 44 h 86"/>
                <a:gd name="T22" fmla="*/ 552 w 751"/>
                <a:gd name="T23" fmla="*/ 29 h 86"/>
                <a:gd name="T24" fmla="*/ 552 w 751"/>
                <a:gd name="T25" fmla="*/ 44 h 86"/>
                <a:gd name="T26" fmla="*/ 384 w 751"/>
                <a:gd name="T27" fmla="*/ 56 h 86"/>
                <a:gd name="T28" fmla="*/ 338 w 751"/>
                <a:gd name="T29" fmla="*/ 12 h 86"/>
                <a:gd name="T30" fmla="*/ 223 w 751"/>
                <a:gd name="T31" fmla="*/ 7 h 86"/>
                <a:gd name="T32" fmla="*/ 140 w 751"/>
                <a:gd name="T33" fmla="*/ 0 h 86"/>
                <a:gd name="T34" fmla="*/ 140 w 751"/>
                <a:gd name="T35" fmla="*/ 7 h 86"/>
                <a:gd name="T36" fmla="*/ 73 w 751"/>
                <a:gd name="T37" fmla="*/ 32 h 86"/>
                <a:gd name="T38" fmla="*/ 0 w 751"/>
                <a:gd name="T39" fmla="*/ 12 h 86"/>
                <a:gd name="T40" fmla="*/ 0 w 751"/>
                <a:gd name="T41" fmla="*/ 34 h 86"/>
                <a:gd name="T42" fmla="*/ 73 w 751"/>
                <a:gd name="T43" fmla="*/ 56 h 86"/>
                <a:gd name="T44" fmla="*/ 146 w 751"/>
                <a:gd name="T45" fmla="*/ 32 h 86"/>
                <a:gd name="T46" fmla="*/ 334 w 751"/>
                <a:gd name="T47" fmla="*/ 39 h 86"/>
                <a:gd name="T48" fmla="*/ 386 w 751"/>
                <a:gd name="T49" fmla="*/ 85 h 86"/>
                <a:gd name="T50" fmla="*/ 549 w 751"/>
                <a:gd name="T51" fmla="*/ 70 h 86"/>
                <a:gd name="T52" fmla="*/ 549 w 751"/>
                <a:gd name="T53" fmla="*/ 53 h 86"/>
                <a:gd name="T54" fmla="*/ 654 w 751"/>
                <a:gd name="T55" fmla="*/ 70 h 86"/>
                <a:gd name="T56" fmla="*/ 750 w 751"/>
                <a:gd name="T57" fmla="*/ 39 h 86"/>
                <a:gd name="T58" fmla="*/ 750 w 751"/>
                <a:gd name="T59" fmla="*/ 12 h 86"/>
                <a:gd name="T60" fmla="*/ 654 w 751"/>
                <a:gd name="T61" fmla="*/ 44 h 86"/>
                <a:gd name="T62" fmla="*/ 552 w 751"/>
                <a:gd name="T63" fmla="*/ 29 h 86"/>
                <a:gd name="T64" fmla="*/ 552 w 751"/>
                <a:gd name="T65" fmla="*/ 44 h 86"/>
                <a:gd name="T66" fmla="*/ 384 w 751"/>
                <a:gd name="T67" fmla="*/ 56 h 86"/>
                <a:gd name="T68" fmla="*/ 338 w 751"/>
                <a:gd name="T69" fmla="*/ 12 h 86"/>
                <a:gd name="T70" fmla="*/ 223 w 751"/>
                <a:gd name="T71" fmla="*/ 7 h 86"/>
                <a:gd name="T72" fmla="*/ 140 w 751"/>
                <a:gd name="T73" fmla="*/ 0 h 86"/>
                <a:gd name="T74" fmla="*/ 140 w 751"/>
                <a:gd name="T75" fmla="*/ 7 h 86"/>
                <a:gd name="T76" fmla="*/ 73 w 751"/>
                <a:gd name="T77" fmla="*/ 32 h 86"/>
                <a:gd name="T78" fmla="*/ 0 w 751"/>
                <a:gd name="T79" fmla="*/ 12 h 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51"/>
                <a:gd name="T121" fmla="*/ 0 h 86"/>
                <a:gd name="T122" fmla="*/ 751 w 751"/>
                <a:gd name="T123" fmla="*/ 86 h 8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51" h="86">
                  <a:moveTo>
                    <a:pt x="0" y="34"/>
                  </a:moveTo>
                  <a:lnTo>
                    <a:pt x="73" y="56"/>
                  </a:lnTo>
                  <a:lnTo>
                    <a:pt x="146" y="32"/>
                  </a:lnTo>
                  <a:lnTo>
                    <a:pt x="334" y="39"/>
                  </a:lnTo>
                  <a:lnTo>
                    <a:pt x="386" y="85"/>
                  </a:lnTo>
                  <a:lnTo>
                    <a:pt x="549" y="68"/>
                  </a:lnTo>
                  <a:lnTo>
                    <a:pt x="549" y="53"/>
                  </a:lnTo>
                  <a:lnTo>
                    <a:pt x="654" y="68"/>
                  </a:lnTo>
                  <a:lnTo>
                    <a:pt x="750" y="39"/>
                  </a:lnTo>
                  <a:lnTo>
                    <a:pt x="750" y="12"/>
                  </a:lnTo>
                  <a:lnTo>
                    <a:pt x="654" y="44"/>
                  </a:lnTo>
                  <a:lnTo>
                    <a:pt x="552" y="29"/>
                  </a:lnTo>
                  <a:lnTo>
                    <a:pt x="552" y="44"/>
                  </a:lnTo>
                  <a:lnTo>
                    <a:pt x="384" y="56"/>
                  </a:lnTo>
                  <a:lnTo>
                    <a:pt x="338" y="12"/>
                  </a:lnTo>
                  <a:lnTo>
                    <a:pt x="223" y="7"/>
                  </a:lnTo>
                  <a:lnTo>
                    <a:pt x="140" y="0"/>
                  </a:lnTo>
                  <a:lnTo>
                    <a:pt x="140" y="7"/>
                  </a:lnTo>
                  <a:lnTo>
                    <a:pt x="73" y="32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73" y="56"/>
                  </a:lnTo>
                  <a:lnTo>
                    <a:pt x="146" y="32"/>
                  </a:lnTo>
                  <a:lnTo>
                    <a:pt x="334" y="39"/>
                  </a:lnTo>
                  <a:lnTo>
                    <a:pt x="386" y="85"/>
                  </a:lnTo>
                  <a:lnTo>
                    <a:pt x="549" y="70"/>
                  </a:lnTo>
                  <a:lnTo>
                    <a:pt x="549" y="53"/>
                  </a:lnTo>
                  <a:lnTo>
                    <a:pt x="654" y="70"/>
                  </a:lnTo>
                  <a:lnTo>
                    <a:pt x="750" y="39"/>
                  </a:lnTo>
                  <a:lnTo>
                    <a:pt x="750" y="12"/>
                  </a:lnTo>
                  <a:lnTo>
                    <a:pt x="654" y="44"/>
                  </a:lnTo>
                  <a:lnTo>
                    <a:pt x="552" y="29"/>
                  </a:lnTo>
                  <a:lnTo>
                    <a:pt x="552" y="44"/>
                  </a:lnTo>
                  <a:lnTo>
                    <a:pt x="384" y="56"/>
                  </a:lnTo>
                  <a:lnTo>
                    <a:pt x="338" y="12"/>
                  </a:lnTo>
                  <a:lnTo>
                    <a:pt x="223" y="7"/>
                  </a:lnTo>
                  <a:lnTo>
                    <a:pt x="140" y="0"/>
                  </a:lnTo>
                  <a:lnTo>
                    <a:pt x="140" y="7"/>
                  </a:lnTo>
                  <a:lnTo>
                    <a:pt x="73" y="32"/>
                  </a:ln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87" name="Freeform 64"/>
            <p:cNvSpPr>
              <a:spLocks/>
            </p:cNvSpPr>
            <p:nvPr/>
          </p:nvSpPr>
          <p:spPr bwMode="auto">
            <a:xfrm>
              <a:off x="5293" y="3402"/>
              <a:ext cx="181" cy="571"/>
            </a:xfrm>
            <a:custGeom>
              <a:avLst/>
              <a:gdLst>
                <a:gd name="T0" fmla="*/ 0 w 181"/>
                <a:gd name="T1" fmla="*/ 7 h 571"/>
                <a:gd name="T2" fmla="*/ 180 w 181"/>
                <a:gd name="T3" fmla="*/ 0 h 571"/>
                <a:gd name="T4" fmla="*/ 180 w 181"/>
                <a:gd name="T5" fmla="*/ 570 h 571"/>
                <a:gd name="T6" fmla="*/ 2 w 181"/>
                <a:gd name="T7" fmla="*/ 568 h 571"/>
                <a:gd name="T8" fmla="*/ 0 w 181"/>
                <a:gd name="T9" fmla="*/ 7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71"/>
                <a:gd name="T17" fmla="*/ 181 w 181"/>
                <a:gd name="T18" fmla="*/ 571 h 5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71">
                  <a:moveTo>
                    <a:pt x="0" y="7"/>
                  </a:moveTo>
                  <a:lnTo>
                    <a:pt x="180" y="0"/>
                  </a:lnTo>
                  <a:lnTo>
                    <a:pt x="180" y="570"/>
                  </a:lnTo>
                  <a:lnTo>
                    <a:pt x="2" y="568"/>
                  </a:lnTo>
                  <a:lnTo>
                    <a:pt x="0" y="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88" name="Freeform 65"/>
            <p:cNvSpPr>
              <a:spLocks/>
            </p:cNvSpPr>
            <p:nvPr/>
          </p:nvSpPr>
          <p:spPr bwMode="auto">
            <a:xfrm>
              <a:off x="5293" y="3403"/>
              <a:ext cx="181" cy="573"/>
            </a:xfrm>
            <a:custGeom>
              <a:avLst/>
              <a:gdLst>
                <a:gd name="T0" fmla="*/ 180 w 181"/>
                <a:gd name="T1" fmla="*/ 0 h 573"/>
                <a:gd name="T2" fmla="*/ 180 w 181"/>
                <a:gd name="T3" fmla="*/ 572 h 573"/>
                <a:gd name="T4" fmla="*/ 2 w 181"/>
                <a:gd name="T5" fmla="*/ 570 h 573"/>
                <a:gd name="T6" fmla="*/ 0 w 181"/>
                <a:gd name="T7" fmla="*/ 7 h 573"/>
                <a:gd name="T8" fmla="*/ 180 w 181"/>
                <a:gd name="T9" fmla="*/ 0 h 573"/>
                <a:gd name="T10" fmla="*/ 180 w 181"/>
                <a:gd name="T11" fmla="*/ 572 h 573"/>
                <a:gd name="T12" fmla="*/ 2 w 181"/>
                <a:gd name="T13" fmla="*/ 570 h 573"/>
                <a:gd name="T14" fmla="*/ 0 w 181"/>
                <a:gd name="T15" fmla="*/ 7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1"/>
                <a:gd name="T25" fmla="*/ 0 h 573"/>
                <a:gd name="T26" fmla="*/ 181 w 181"/>
                <a:gd name="T27" fmla="*/ 573 h 5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1" h="573">
                  <a:moveTo>
                    <a:pt x="180" y="0"/>
                  </a:moveTo>
                  <a:lnTo>
                    <a:pt x="180" y="572"/>
                  </a:lnTo>
                  <a:lnTo>
                    <a:pt x="2" y="570"/>
                  </a:lnTo>
                  <a:lnTo>
                    <a:pt x="0" y="7"/>
                  </a:lnTo>
                  <a:lnTo>
                    <a:pt x="180" y="0"/>
                  </a:lnTo>
                  <a:lnTo>
                    <a:pt x="180" y="572"/>
                  </a:lnTo>
                  <a:lnTo>
                    <a:pt x="2" y="570"/>
                  </a:lnTo>
                  <a:lnTo>
                    <a:pt x="0" y="7"/>
                  </a:lnTo>
                </a:path>
              </a:pathLst>
            </a:custGeom>
            <a:noFill/>
            <a:ln w="12700" cap="rnd">
              <a:solidFill>
                <a:srgbClr val="CC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89" name="Freeform 66"/>
            <p:cNvSpPr>
              <a:spLocks/>
            </p:cNvSpPr>
            <p:nvPr/>
          </p:nvSpPr>
          <p:spPr bwMode="auto">
            <a:xfrm>
              <a:off x="5474" y="3402"/>
              <a:ext cx="180" cy="571"/>
            </a:xfrm>
            <a:custGeom>
              <a:avLst/>
              <a:gdLst>
                <a:gd name="T0" fmla="*/ 0 w 180"/>
                <a:gd name="T1" fmla="*/ 0 h 571"/>
                <a:gd name="T2" fmla="*/ 179 w 180"/>
                <a:gd name="T3" fmla="*/ 7 h 571"/>
                <a:gd name="T4" fmla="*/ 179 w 180"/>
                <a:gd name="T5" fmla="*/ 566 h 571"/>
                <a:gd name="T6" fmla="*/ 0 w 180"/>
                <a:gd name="T7" fmla="*/ 570 h 571"/>
                <a:gd name="T8" fmla="*/ 0 w 180"/>
                <a:gd name="T9" fmla="*/ 0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571"/>
                <a:gd name="T17" fmla="*/ 180 w 180"/>
                <a:gd name="T18" fmla="*/ 571 h 5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571">
                  <a:moveTo>
                    <a:pt x="0" y="0"/>
                  </a:moveTo>
                  <a:lnTo>
                    <a:pt x="179" y="7"/>
                  </a:lnTo>
                  <a:lnTo>
                    <a:pt x="179" y="566"/>
                  </a:lnTo>
                  <a:lnTo>
                    <a:pt x="0" y="570"/>
                  </a:lnTo>
                  <a:lnTo>
                    <a:pt x="0" y="0"/>
                  </a:ln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0" name="Freeform 67"/>
            <p:cNvSpPr>
              <a:spLocks/>
            </p:cNvSpPr>
            <p:nvPr/>
          </p:nvSpPr>
          <p:spPr bwMode="auto">
            <a:xfrm>
              <a:off x="5474" y="3403"/>
              <a:ext cx="184" cy="573"/>
            </a:xfrm>
            <a:custGeom>
              <a:avLst/>
              <a:gdLst>
                <a:gd name="T0" fmla="*/ 183 w 184"/>
                <a:gd name="T1" fmla="*/ 7 h 573"/>
                <a:gd name="T2" fmla="*/ 183 w 184"/>
                <a:gd name="T3" fmla="*/ 568 h 573"/>
                <a:gd name="T4" fmla="*/ 0 w 184"/>
                <a:gd name="T5" fmla="*/ 572 h 573"/>
                <a:gd name="T6" fmla="*/ 0 w 184"/>
                <a:gd name="T7" fmla="*/ 0 h 573"/>
                <a:gd name="T8" fmla="*/ 183 w 184"/>
                <a:gd name="T9" fmla="*/ 7 h 573"/>
                <a:gd name="T10" fmla="*/ 183 w 184"/>
                <a:gd name="T11" fmla="*/ 568 h 573"/>
                <a:gd name="T12" fmla="*/ 0 w 184"/>
                <a:gd name="T13" fmla="*/ 572 h 573"/>
                <a:gd name="T14" fmla="*/ 0 w 184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4"/>
                <a:gd name="T25" fmla="*/ 0 h 573"/>
                <a:gd name="T26" fmla="*/ 184 w 184"/>
                <a:gd name="T27" fmla="*/ 573 h 5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4" h="573">
                  <a:moveTo>
                    <a:pt x="183" y="7"/>
                  </a:moveTo>
                  <a:lnTo>
                    <a:pt x="183" y="568"/>
                  </a:lnTo>
                  <a:lnTo>
                    <a:pt x="0" y="572"/>
                  </a:lnTo>
                  <a:lnTo>
                    <a:pt x="0" y="0"/>
                  </a:lnTo>
                  <a:lnTo>
                    <a:pt x="183" y="7"/>
                  </a:lnTo>
                  <a:lnTo>
                    <a:pt x="183" y="568"/>
                  </a:lnTo>
                  <a:lnTo>
                    <a:pt x="0" y="57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1" name="Freeform 68"/>
            <p:cNvSpPr>
              <a:spLocks/>
            </p:cNvSpPr>
            <p:nvPr/>
          </p:nvSpPr>
          <p:spPr bwMode="auto">
            <a:xfrm>
              <a:off x="5293" y="3363"/>
              <a:ext cx="181" cy="32"/>
            </a:xfrm>
            <a:custGeom>
              <a:avLst/>
              <a:gdLst>
                <a:gd name="T0" fmla="*/ 0 w 181"/>
                <a:gd name="T1" fmla="*/ 4 h 32"/>
                <a:gd name="T2" fmla="*/ 180 w 181"/>
                <a:gd name="T3" fmla="*/ 0 h 32"/>
                <a:gd name="T4" fmla="*/ 180 w 181"/>
                <a:gd name="T5" fmla="*/ 24 h 32"/>
                <a:gd name="T6" fmla="*/ 0 w 181"/>
                <a:gd name="T7" fmla="*/ 31 h 32"/>
                <a:gd name="T8" fmla="*/ 0 w 181"/>
                <a:gd name="T9" fmla="*/ 4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32"/>
                <a:gd name="T17" fmla="*/ 181 w 181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32">
                  <a:moveTo>
                    <a:pt x="0" y="4"/>
                  </a:moveTo>
                  <a:lnTo>
                    <a:pt x="180" y="0"/>
                  </a:lnTo>
                  <a:lnTo>
                    <a:pt x="180" y="24"/>
                  </a:lnTo>
                  <a:lnTo>
                    <a:pt x="0" y="31"/>
                  </a:lnTo>
                  <a:lnTo>
                    <a:pt x="0" y="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2" name="Freeform 69"/>
            <p:cNvSpPr>
              <a:spLocks/>
            </p:cNvSpPr>
            <p:nvPr/>
          </p:nvSpPr>
          <p:spPr bwMode="auto">
            <a:xfrm>
              <a:off x="5293" y="3363"/>
              <a:ext cx="181" cy="34"/>
            </a:xfrm>
            <a:custGeom>
              <a:avLst/>
              <a:gdLst>
                <a:gd name="T0" fmla="*/ 180 w 181"/>
                <a:gd name="T1" fmla="*/ 0 h 34"/>
                <a:gd name="T2" fmla="*/ 180 w 181"/>
                <a:gd name="T3" fmla="*/ 26 h 34"/>
                <a:gd name="T4" fmla="*/ 0 w 181"/>
                <a:gd name="T5" fmla="*/ 33 h 34"/>
                <a:gd name="T6" fmla="*/ 0 w 181"/>
                <a:gd name="T7" fmla="*/ 4 h 34"/>
                <a:gd name="T8" fmla="*/ 180 w 181"/>
                <a:gd name="T9" fmla="*/ 0 h 34"/>
                <a:gd name="T10" fmla="*/ 180 w 181"/>
                <a:gd name="T11" fmla="*/ 26 h 34"/>
                <a:gd name="T12" fmla="*/ 0 w 181"/>
                <a:gd name="T13" fmla="*/ 33 h 34"/>
                <a:gd name="T14" fmla="*/ 0 w 181"/>
                <a:gd name="T15" fmla="*/ 4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1"/>
                <a:gd name="T25" fmla="*/ 0 h 34"/>
                <a:gd name="T26" fmla="*/ 181 w 181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1" h="34">
                  <a:moveTo>
                    <a:pt x="180" y="0"/>
                  </a:moveTo>
                  <a:lnTo>
                    <a:pt x="180" y="26"/>
                  </a:lnTo>
                  <a:lnTo>
                    <a:pt x="0" y="33"/>
                  </a:lnTo>
                  <a:lnTo>
                    <a:pt x="0" y="4"/>
                  </a:lnTo>
                  <a:lnTo>
                    <a:pt x="180" y="0"/>
                  </a:lnTo>
                  <a:lnTo>
                    <a:pt x="180" y="26"/>
                  </a:lnTo>
                  <a:lnTo>
                    <a:pt x="0" y="33"/>
                  </a:lnTo>
                  <a:lnTo>
                    <a:pt x="0" y="4"/>
                  </a:lnTo>
                </a:path>
              </a:pathLst>
            </a:custGeom>
            <a:noFill/>
            <a:ln w="12700" cap="rnd">
              <a:solidFill>
                <a:srgbClr val="CC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3" name="Freeform 70"/>
            <p:cNvSpPr>
              <a:spLocks/>
            </p:cNvSpPr>
            <p:nvPr/>
          </p:nvSpPr>
          <p:spPr bwMode="auto">
            <a:xfrm>
              <a:off x="5474" y="3361"/>
              <a:ext cx="180" cy="32"/>
            </a:xfrm>
            <a:custGeom>
              <a:avLst/>
              <a:gdLst>
                <a:gd name="T0" fmla="*/ 0 w 180"/>
                <a:gd name="T1" fmla="*/ 0 h 32"/>
                <a:gd name="T2" fmla="*/ 179 w 180"/>
                <a:gd name="T3" fmla="*/ 7 h 32"/>
                <a:gd name="T4" fmla="*/ 179 w 180"/>
                <a:gd name="T5" fmla="*/ 31 h 32"/>
                <a:gd name="T6" fmla="*/ 0 w 180"/>
                <a:gd name="T7" fmla="*/ 27 h 32"/>
                <a:gd name="T8" fmla="*/ 0 w 18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32"/>
                <a:gd name="T17" fmla="*/ 180 w 18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32">
                  <a:moveTo>
                    <a:pt x="0" y="0"/>
                  </a:moveTo>
                  <a:lnTo>
                    <a:pt x="179" y="7"/>
                  </a:lnTo>
                  <a:lnTo>
                    <a:pt x="179" y="31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4" name="Freeform 71"/>
            <p:cNvSpPr>
              <a:spLocks/>
            </p:cNvSpPr>
            <p:nvPr/>
          </p:nvSpPr>
          <p:spPr bwMode="auto">
            <a:xfrm>
              <a:off x="5474" y="3368"/>
              <a:ext cx="184" cy="27"/>
            </a:xfrm>
            <a:custGeom>
              <a:avLst/>
              <a:gdLst>
                <a:gd name="T0" fmla="*/ 183 w 184"/>
                <a:gd name="T1" fmla="*/ 0 h 27"/>
                <a:gd name="T2" fmla="*/ 183 w 184"/>
                <a:gd name="T3" fmla="*/ 26 h 27"/>
                <a:gd name="T4" fmla="*/ 0 w 184"/>
                <a:gd name="T5" fmla="*/ 22 h 27"/>
                <a:gd name="T6" fmla="*/ 0 60000 65536"/>
                <a:gd name="T7" fmla="*/ 0 60000 65536"/>
                <a:gd name="T8" fmla="*/ 0 60000 65536"/>
                <a:gd name="T9" fmla="*/ 0 w 184"/>
                <a:gd name="T10" fmla="*/ 0 h 27"/>
                <a:gd name="T11" fmla="*/ 184 w 184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27">
                  <a:moveTo>
                    <a:pt x="183" y="0"/>
                  </a:moveTo>
                  <a:lnTo>
                    <a:pt x="183" y="26"/>
                  </a:lnTo>
                  <a:lnTo>
                    <a:pt x="0" y="22"/>
                  </a:lnTo>
                </a:path>
              </a:pathLst>
            </a:custGeom>
            <a:noFill/>
            <a:ln w="12700" cap="rnd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5" name="Freeform 72"/>
            <p:cNvSpPr>
              <a:spLocks/>
            </p:cNvSpPr>
            <p:nvPr/>
          </p:nvSpPr>
          <p:spPr bwMode="auto">
            <a:xfrm>
              <a:off x="5474" y="3360"/>
              <a:ext cx="184" cy="34"/>
            </a:xfrm>
            <a:custGeom>
              <a:avLst/>
              <a:gdLst>
                <a:gd name="T0" fmla="*/ 0 w 184"/>
                <a:gd name="T1" fmla="*/ 29 h 34"/>
                <a:gd name="T2" fmla="*/ 0 w 184"/>
                <a:gd name="T3" fmla="*/ 0 h 34"/>
                <a:gd name="T4" fmla="*/ 183 w 184"/>
                <a:gd name="T5" fmla="*/ 7 h 34"/>
                <a:gd name="T6" fmla="*/ 183 w 184"/>
                <a:gd name="T7" fmla="*/ 33 h 34"/>
                <a:gd name="T8" fmla="*/ 0 w 184"/>
                <a:gd name="T9" fmla="*/ 29 h 34"/>
                <a:gd name="T10" fmla="*/ 0 w 184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4"/>
                <a:gd name="T19" fmla="*/ 0 h 34"/>
                <a:gd name="T20" fmla="*/ 184 w 184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4" h="34">
                  <a:moveTo>
                    <a:pt x="0" y="29"/>
                  </a:moveTo>
                  <a:lnTo>
                    <a:pt x="0" y="0"/>
                  </a:lnTo>
                  <a:lnTo>
                    <a:pt x="183" y="7"/>
                  </a:lnTo>
                  <a:lnTo>
                    <a:pt x="183" y="33"/>
                  </a:ln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6" name="Freeform 73"/>
            <p:cNvSpPr>
              <a:spLocks/>
            </p:cNvSpPr>
            <p:nvPr/>
          </p:nvSpPr>
          <p:spPr bwMode="auto">
            <a:xfrm>
              <a:off x="5474" y="3402"/>
              <a:ext cx="14" cy="571"/>
            </a:xfrm>
            <a:custGeom>
              <a:avLst/>
              <a:gdLst>
                <a:gd name="T0" fmla="*/ 0 w 14"/>
                <a:gd name="T1" fmla="*/ 0 h 571"/>
                <a:gd name="T2" fmla="*/ 13 w 14"/>
                <a:gd name="T3" fmla="*/ 2 h 571"/>
                <a:gd name="T4" fmla="*/ 13 w 14"/>
                <a:gd name="T5" fmla="*/ 568 h 571"/>
                <a:gd name="T6" fmla="*/ 0 w 14"/>
                <a:gd name="T7" fmla="*/ 570 h 571"/>
                <a:gd name="T8" fmla="*/ 0 w 14"/>
                <a:gd name="T9" fmla="*/ 0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571"/>
                <a:gd name="T17" fmla="*/ 14 w 14"/>
                <a:gd name="T18" fmla="*/ 571 h 5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571">
                  <a:moveTo>
                    <a:pt x="0" y="0"/>
                  </a:moveTo>
                  <a:lnTo>
                    <a:pt x="13" y="2"/>
                  </a:lnTo>
                  <a:lnTo>
                    <a:pt x="13" y="568"/>
                  </a:lnTo>
                  <a:lnTo>
                    <a:pt x="0" y="570"/>
                  </a:ln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7" name="Freeform 74"/>
            <p:cNvSpPr>
              <a:spLocks/>
            </p:cNvSpPr>
            <p:nvPr/>
          </p:nvSpPr>
          <p:spPr bwMode="auto">
            <a:xfrm>
              <a:off x="5474" y="3403"/>
              <a:ext cx="15" cy="573"/>
            </a:xfrm>
            <a:custGeom>
              <a:avLst/>
              <a:gdLst>
                <a:gd name="T0" fmla="*/ 14 w 15"/>
                <a:gd name="T1" fmla="*/ 2 h 573"/>
                <a:gd name="T2" fmla="*/ 14 w 15"/>
                <a:gd name="T3" fmla="*/ 570 h 573"/>
                <a:gd name="T4" fmla="*/ 0 w 15"/>
                <a:gd name="T5" fmla="*/ 572 h 573"/>
                <a:gd name="T6" fmla="*/ 0 w 15"/>
                <a:gd name="T7" fmla="*/ 0 h 573"/>
                <a:gd name="T8" fmla="*/ 14 w 15"/>
                <a:gd name="T9" fmla="*/ 2 h 573"/>
                <a:gd name="T10" fmla="*/ 14 w 15"/>
                <a:gd name="T11" fmla="*/ 570 h 5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573"/>
                <a:gd name="T20" fmla="*/ 15 w 15"/>
                <a:gd name="T21" fmla="*/ 573 h 5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573">
                  <a:moveTo>
                    <a:pt x="14" y="2"/>
                  </a:moveTo>
                  <a:lnTo>
                    <a:pt x="14" y="570"/>
                  </a:lnTo>
                  <a:lnTo>
                    <a:pt x="0" y="572"/>
                  </a:lnTo>
                  <a:lnTo>
                    <a:pt x="0" y="0"/>
                  </a:lnTo>
                  <a:lnTo>
                    <a:pt x="14" y="2"/>
                  </a:lnTo>
                  <a:lnTo>
                    <a:pt x="14" y="570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8" name="Freeform 75"/>
            <p:cNvSpPr>
              <a:spLocks/>
            </p:cNvSpPr>
            <p:nvPr/>
          </p:nvSpPr>
          <p:spPr bwMode="auto">
            <a:xfrm>
              <a:off x="5474" y="3403"/>
              <a:ext cx="15" cy="573"/>
            </a:xfrm>
            <a:custGeom>
              <a:avLst/>
              <a:gdLst>
                <a:gd name="T0" fmla="*/ 14 w 15"/>
                <a:gd name="T1" fmla="*/ 570 h 573"/>
                <a:gd name="T2" fmla="*/ 0 w 15"/>
                <a:gd name="T3" fmla="*/ 572 h 573"/>
                <a:gd name="T4" fmla="*/ 0 w 15"/>
                <a:gd name="T5" fmla="*/ 0 h 573"/>
                <a:gd name="T6" fmla="*/ 0 60000 65536"/>
                <a:gd name="T7" fmla="*/ 0 60000 65536"/>
                <a:gd name="T8" fmla="*/ 0 60000 65536"/>
                <a:gd name="T9" fmla="*/ 0 w 15"/>
                <a:gd name="T10" fmla="*/ 0 h 573"/>
                <a:gd name="T11" fmla="*/ 15 w 15"/>
                <a:gd name="T12" fmla="*/ 573 h 5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573">
                  <a:moveTo>
                    <a:pt x="14" y="570"/>
                  </a:moveTo>
                  <a:lnTo>
                    <a:pt x="0" y="57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9" name="Freeform 76"/>
            <p:cNvSpPr>
              <a:spLocks/>
            </p:cNvSpPr>
            <p:nvPr/>
          </p:nvSpPr>
          <p:spPr bwMode="auto">
            <a:xfrm>
              <a:off x="5474" y="3361"/>
              <a:ext cx="14" cy="26"/>
            </a:xfrm>
            <a:custGeom>
              <a:avLst/>
              <a:gdLst>
                <a:gd name="T0" fmla="*/ 0 w 14"/>
                <a:gd name="T1" fmla="*/ 0 h 26"/>
                <a:gd name="T2" fmla="*/ 13 w 14"/>
                <a:gd name="T3" fmla="*/ 0 h 26"/>
                <a:gd name="T4" fmla="*/ 13 w 14"/>
                <a:gd name="T5" fmla="*/ 23 h 26"/>
                <a:gd name="T6" fmla="*/ 0 w 14"/>
                <a:gd name="T7" fmla="*/ 25 h 26"/>
                <a:gd name="T8" fmla="*/ 0 w 14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6"/>
                <a:gd name="T17" fmla="*/ 14 w 14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6">
                  <a:moveTo>
                    <a:pt x="0" y="0"/>
                  </a:moveTo>
                  <a:lnTo>
                    <a:pt x="13" y="0"/>
                  </a:lnTo>
                  <a:lnTo>
                    <a:pt x="13" y="23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0" name="Freeform 77"/>
            <p:cNvSpPr>
              <a:spLocks/>
            </p:cNvSpPr>
            <p:nvPr/>
          </p:nvSpPr>
          <p:spPr bwMode="auto">
            <a:xfrm>
              <a:off x="5474" y="3360"/>
              <a:ext cx="15" cy="30"/>
            </a:xfrm>
            <a:custGeom>
              <a:avLst/>
              <a:gdLst>
                <a:gd name="T0" fmla="*/ 14 w 15"/>
                <a:gd name="T1" fmla="*/ 0 h 30"/>
                <a:gd name="T2" fmla="*/ 14 w 15"/>
                <a:gd name="T3" fmla="*/ 27 h 30"/>
                <a:gd name="T4" fmla="*/ 0 w 15"/>
                <a:gd name="T5" fmla="*/ 29 h 30"/>
                <a:gd name="T6" fmla="*/ 0 w 15"/>
                <a:gd name="T7" fmla="*/ 0 h 30"/>
                <a:gd name="T8" fmla="*/ 14 w 15"/>
                <a:gd name="T9" fmla="*/ 0 h 30"/>
                <a:gd name="T10" fmla="*/ 14 w 15"/>
                <a:gd name="T11" fmla="*/ 27 h 30"/>
                <a:gd name="T12" fmla="*/ 0 w 15"/>
                <a:gd name="T13" fmla="*/ 29 h 30"/>
                <a:gd name="T14" fmla="*/ 0 w 15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30"/>
                <a:gd name="T26" fmla="*/ 15 w 15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30">
                  <a:moveTo>
                    <a:pt x="14" y="0"/>
                  </a:moveTo>
                  <a:lnTo>
                    <a:pt x="14" y="2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1" name="Freeform 78"/>
            <p:cNvSpPr>
              <a:spLocks/>
            </p:cNvSpPr>
            <p:nvPr/>
          </p:nvSpPr>
          <p:spPr bwMode="auto">
            <a:xfrm>
              <a:off x="5460" y="3402"/>
              <a:ext cx="14" cy="571"/>
            </a:xfrm>
            <a:custGeom>
              <a:avLst/>
              <a:gdLst>
                <a:gd name="T0" fmla="*/ 13 w 14"/>
                <a:gd name="T1" fmla="*/ 0 h 571"/>
                <a:gd name="T2" fmla="*/ 0 w 14"/>
                <a:gd name="T3" fmla="*/ 2 h 571"/>
                <a:gd name="T4" fmla="*/ 0 w 14"/>
                <a:gd name="T5" fmla="*/ 568 h 571"/>
                <a:gd name="T6" fmla="*/ 13 w 14"/>
                <a:gd name="T7" fmla="*/ 570 h 571"/>
                <a:gd name="T8" fmla="*/ 13 w 14"/>
                <a:gd name="T9" fmla="*/ 0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571"/>
                <a:gd name="T17" fmla="*/ 14 w 14"/>
                <a:gd name="T18" fmla="*/ 571 h 5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571">
                  <a:moveTo>
                    <a:pt x="13" y="0"/>
                  </a:moveTo>
                  <a:lnTo>
                    <a:pt x="0" y="2"/>
                  </a:lnTo>
                  <a:lnTo>
                    <a:pt x="0" y="568"/>
                  </a:lnTo>
                  <a:lnTo>
                    <a:pt x="13" y="570"/>
                  </a:lnTo>
                  <a:lnTo>
                    <a:pt x="13" y="0"/>
                  </a:ln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2" name="Freeform 79"/>
            <p:cNvSpPr>
              <a:spLocks/>
            </p:cNvSpPr>
            <p:nvPr/>
          </p:nvSpPr>
          <p:spPr bwMode="auto">
            <a:xfrm>
              <a:off x="5460" y="3403"/>
              <a:ext cx="15" cy="573"/>
            </a:xfrm>
            <a:custGeom>
              <a:avLst/>
              <a:gdLst>
                <a:gd name="T0" fmla="*/ 0 w 15"/>
                <a:gd name="T1" fmla="*/ 2 h 573"/>
                <a:gd name="T2" fmla="*/ 0 w 15"/>
                <a:gd name="T3" fmla="*/ 570 h 573"/>
                <a:gd name="T4" fmla="*/ 14 w 15"/>
                <a:gd name="T5" fmla="*/ 572 h 573"/>
                <a:gd name="T6" fmla="*/ 14 w 15"/>
                <a:gd name="T7" fmla="*/ 0 h 573"/>
                <a:gd name="T8" fmla="*/ 0 w 15"/>
                <a:gd name="T9" fmla="*/ 2 h 573"/>
                <a:gd name="T10" fmla="*/ 0 w 15"/>
                <a:gd name="T11" fmla="*/ 570 h 573"/>
                <a:gd name="T12" fmla="*/ 14 w 15"/>
                <a:gd name="T13" fmla="*/ 572 h 573"/>
                <a:gd name="T14" fmla="*/ 14 w 15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573"/>
                <a:gd name="T26" fmla="*/ 15 w 15"/>
                <a:gd name="T27" fmla="*/ 573 h 5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573">
                  <a:moveTo>
                    <a:pt x="0" y="2"/>
                  </a:moveTo>
                  <a:lnTo>
                    <a:pt x="0" y="570"/>
                  </a:lnTo>
                  <a:lnTo>
                    <a:pt x="14" y="572"/>
                  </a:lnTo>
                  <a:lnTo>
                    <a:pt x="14" y="0"/>
                  </a:lnTo>
                  <a:lnTo>
                    <a:pt x="0" y="2"/>
                  </a:lnTo>
                  <a:lnTo>
                    <a:pt x="0" y="570"/>
                  </a:lnTo>
                  <a:lnTo>
                    <a:pt x="14" y="572"/>
                  </a:lnTo>
                  <a:lnTo>
                    <a:pt x="14" y="0"/>
                  </a:lnTo>
                </a:path>
              </a:pathLst>
            </a:custGeom>
            <a:noFill/>
            <a:ln w="12700" cap="rnd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3" name="Freeform 80"/>
            <p:cNvSpPr>
              <a:spLocks/>
            </p:cNvSpPr>
            <p:nvPr/>
          </p:nvSpPr>
          <p:spPr bwMode="auto">
            <a:xfrm>
              <a:off x="5460" y="3361"/>
              <a:ext cx="14" cy="26"/>
            </a:xfrm>
            <a:custGeom>
              <a:avLst/>
              <a:gdLst>
                <a:gd name="T0" fmla="*/ 13 w 14"/>
                <a:gd name="T1" fmla="*/ 0 h 26"/>
                <a:gd name="T2" fmla="*/ 0 w 14"/>
                <a:gd name="T3" fmla="*/ 0 h 26"/>
                <a:gd name="T4" fmla="*/ 0 w 14"/>
                <a:gd name="T5" fmla="*/ 23 h 26"/>
                <a:gd name="T6" fmla="*/ 13 w 14"/>
                <a:gd name="T7" fmla="*/ 25 h 26"/>
                <a:gd name="T8" fmla="*/ 13 w 14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6"/>
                <a:gd name="T17" fmla="*/ 14 w 14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6">
                  <a:moveTo>
                    <a:pt x="13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13" y="25"/>
                  </a:lnTo>
                  <a:lnTo>
                    <a:pt x="13" y="0"/>
                  </a:ln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4" name="Freeform 81"/>
            <p:cNvSpPr>
              <a:spLocks/>
            </p:cNvSpPr>
            <p:nvPr/>
          </p:nvSpPr>
          <p:spPr bwMode="auto">
            <a:xfrm>
              <a:off x="5460" y="3360"/>
              <a:ext cx="15" cy="30"/>
            </a:xfrm>
            <a:custGeom>
              <a:avLst/>
              <a:gdLst>
                <a:gd name="T0" fmla="*/ 0 w 15"/>
                <a:gd name="T1" fmla="*/ 0 h 30"/>
                <a:gd name="T2" fmla="*/ 0 w 15"/>
                <a:gd name="T3" fmla="*/ 27 h 30"/>
                <a:gd name="T4" fmla="*/ 14 w 15"/>
                <a:gd name="T5" fmla="*/ 29 h 30"/>
                <a:gd name="T6" fmla="*/ 14 w 15"/>
                <a:gd name="T7" fmla="*/ 0 h 30"/>
                <a:gd name="T8" fmla="*/ 0 w 15"/>
                <a:gd name="T9" fmla="*/ 0 h 30"/>
                <a:gd name="T10" fmla="*/ 0 w 15"/>
                <a:gd name="T11" fmla="*/ 27 h 30"/>
                <a:gd name="T12" fmla="*/ 14 w 15"/>
                <a:gd name="T13" fmla="*/ 29 h 30"/>
                <a:gd name="T14" fmla="*/ 14 w 15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30"/>
                <a:gd name="T26" fmla="*/ 15 w 15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30">
                  <a:moveTo>
                    <a:pt x="0" y="0"/>
                  </a:moveTo>
                  <a:lnTo>
                    <a:pt x="0" y="27"/>
                  </a:lnTo>
                  <a:lnTo>
                    <a:pt x="14" y="29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4" y="29"/>
                  </a:lnTo>
                  <a:lnTo>
                    <a:pt x="14" y="0"/>
                  </a:lnTo>
                </a:path>
              </a:pathLst>
            </a:custGeom>
            <a:noFill/>
            <a:ln w="12700" cap="rnd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5" name="Freeform 82"/>
            <p:cNvSpPr>
              <a:spLocks/>
            </p:cNvSpPr>
            <p:nvPr/>
          </p:nvSpPr>
          <p:spPr bwMode="auto">
            <a:xfrm>
              <a:off x="5155" y="3421"/>
              <a:ext cx="20" cy="529"/>
            </a:xfrm>
            <a:custGeom>
              <a:avLst/>
              <a:gdLst>
                <a:gd name="T0" fmla="*/ 0 w 20"/>
                <a:gd name="T1" fmla="*/ 2 h 529"/>
                <a:gd name="T2" fmla="*/ 19 w 20"/>
                <a:gd name="T3" fmla="*/ 0 h 529"/>
                <a:gd name="T4" fmla="*/ 19 w 20"/>
                <a:gd name="T5" fmla="*/ 528 h 529"/>
                <a:gd name="T6" fmla="*/ 0 w 20"/>
                <a:gd name="T7" fmla="*/ 514 h 529"/>
                <a:gd name="T8" fmla="*/ 0 w 20"/>
                <a:gd name="T9" fmla="*/ 2 h 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29"/>
                <a:gd name="T17" fmla="*/ 20 w 20"/>
                <a:gd name="T18" fmla="*/ 529 h 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29">
                  <a:moveTo>
                    <a:pt x="0" y="2"/>
                  </a:moveTo>
                  <a:lnTo>
                    <a:pt x="19" y="0"/>
                  </a:lnTo>
                  <a:lnTo>
                    <a:pt x="19" y="528"/>
                  </a:lnTo>
                  <a:lnTo>
                    <a:pt x="0" y="514"/>
                  </a:lnTo>
                  <a:lnTo>
                    <a:pt x="0" y="2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6" name="Freeform 83"/>
            <p:cNvSpPr>
              <a:spLocks/>
            </p:cNvSpPr>
            <p:nvPr/>
          </p:nvSpPr>
          <p:spPr bwMode="auto">
            <a:xfrm>
              <a:off x="5154" y="3421"/>
              <a:ext cx="22" cy="533"/>
            </a:xfrm>
            <a:custGeom>
              <a:avLst/>
              <a:gdLst>
                <a:gd name="T0" fmla="*/ 21 w 22"/>
                <a:gd name="T1" fmla="*/ 0 h 533"/>
                <a:gd name="T2" fmla="*/ 21 w 22"/>
                <a:gd name="T3" fmla="*/ 532 h 533"/>
                <a:gd name="T4" fmla="*/ 0 w 22"/>
                <a:gd name="T5" fmla="*/ 518 h 533"/>
                <a:gd name="T6" fmla="*/ 0 w 22"/>
                <a:gd name="T7" fmla="*/ 2 h 533"/>
                <a:gd name="T8" fmla="*/ 21 w 22"/>
                <a:gd name="T9" fmla="*/ 0 h 533"/>
                <a:gd name="T10" fmla="*/ 21 w 22"/>
                <a:gd name="T11" fmla="*/ 532 h 533"/>
                <a:gd name="T12" fmla="*/ 0 w 22"/>
                <a:gd name="T13" fmla="*/ 518 h 533"/>
                <a:gd name="T14" fmla="*/ 0 w 22"/>
                <a:gd name="T15" fmla="*/ 2 h 5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533"/>
                <a:gd name="T26" fmla="*/ 22 w 22"/>
                <a:gd name="T27" fmla="*/ 533 h 5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533">
                  <a:moveTo>
                    <a:pt x="21" y="0"/>
                  </a:moveTo>
                  <a:lnTo>
                    <a:pt x="21" y="532"/>
                  </a:lnTo>
                  <a:lnTo>
                    <a:pt x="0" y="518"/>
                  </a:lnTo>
                  <a:lnTo>
                    <a:pt x="0" y="2"/>
                  </a:lnTo>
                  <a:lnTo>
                    <a:pt x="21" y="0"/>
                  </a:lnTo>
                  <a:lnTo>
                    <a:pt x="21" y="532"/>
                  </a:lnTo>
                  <a:lnTo>
                    <a:pt x="0" y="518"/>
                  </a:lnTo>
                  <a:lnTo>
                    <a:pt x="0" y="2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7" name="Freeform 84"/>
            <p:cNvSpPr>
              <a:spLocks/>
            </p:cNvSpPr>
            <p:nvPr/>
          </p:nvSpPr>
          <p:spPr bwMode="auto">
            <a:xfrm>
              <a:off x="5176" y="3409"/>
              <a:ext cx="118" cy="561"/>
            </a:xfrm>
            <a:custGeom>
              <a:avLst/>
              <a:gdLst>
                <a:gd name="T0" fmla="*/ 0 w 118"/>
                <a:gd name="T1" fmla="*/ 12 h 561"/>
                <a:gd name="T2" fmla="*/ 115 w 118"/>
                <a:gd name="T3" fmla="*/ 0 h 561"/>
                <a:gd name="T4" fmla="*/ 117 w 118"/>
                <a:gd name="T5" fmla="*/ 560 h 561"/>
                <a:gd name="T6" fmla="*/ 0 w 118"/>
                <a:gd name="T7" fmla="*/ 541 h 561"/>
                <a:gd name="T8" fmla="*/ 0 w 118"/>
                <a:gd name="T9" fmla="*/ 12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561"/>
                <a:gd name="T17" fmla="*/ 118 w 118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561">
                  <a:moveTo>
                    <a:pt x="0" y="12"/>
                  </a:moveTo>
                  <a:lnTo>
                    <a:pt x="115" y="0"/>
                  </a:lnTo>
                  <a:lnTo>
                    <a:pt x="117" y="560"/>
                  </a:lnTo>
                  <a:lnTo>
                    <a:pt x="0" y="541"/>
                  </a:lnTo>
                  <a:lnTo>
                    <a:pt x="0" y="12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8" name="Freeform 85"/>
            <p:cNvSpPr>
              <a:spLocks/>
            </p:cNvSpPr>
            <p:nvPr/>
          </p:nvSpPr>
          <p:spPr bwMode="auto">
            <a:xfrm>
              <a:off x="5175" y="3410"/>
              <a:ext cx="120" cy="563"/>
            </a:xfrm>
            <a:custGeom>
              <a:avLst/>
              <a:gdLst>
                <a:gd name="T0" fmla="*/ 117 w 120"/>
                <a:gd name="T1" fmla="*/ 0 h 563"/>
                <a:gd name="T2" fmla="*/ 119 w 120"/>
                <a:gd name="T3" fmla="*/ 562 h 563"/>
                <a:gd name="T4" fmla="*/ 0 w 120"/>
                <a:gd name="T5" fmla="*/ 543 h 563"/>
                <a:gd name="T6" fmla="*/ 0 w 120"/>
                <a:gd name="T7" fmla="*/ 12 h 563"/>
                <a:gd name="T8" fmla="*/ 117 w 120"/>
                <a:gd name="T9" fmla="*/ 0 h 563"/>
                <a:gd name="T10" fmla="*/ 119 w 120"/>
                <a:gd name="T11" fmla="*/ 562 h 563"/>
                <a:gd name="T12" fmla="*/ 0 w 120"/>
                <a:gd name="T13" fmla="*/ 543 h 563"/>
                <a:gd name="T14" fmla="*/ 0 w 120"/>
                <a:gd name="T15" fmla="*/ 12 h 5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0"/>
                <a:gd name="T25" fmla="*/ 0 h 563"/>
                <a:gd name="T26" fmla="*/ 120 w 120"/>
                <a:gd name="T27" fmla="*/ 563 h 5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0" h="563">
                  <a:moveTo>
                    <a:pt x="117" y="0"/>
                  </a:moveTo>
                  <a:lnTo>
                    <a:pt x="119" y="562"/>
                  </a:lnTo>
                  <a:lnTo>
                    <a:pt x="0" y="543"/>
                  </a:lnTo>
                  <a:lnTo>
                    <a:pt x="0" y="12"/>
                  </a:lnTo>
                  <a:lnTo>
                    <a:pt x="117" y="0"/>
                  </a:lnTo>
                  <a:lnTo>
                    <a:pt x="119" y="562"/>
                  </a:lnTo>
                  <a:lnTo>
                    <a:pt x="0" y="543"/>
                  </a:ln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9" name="Freeform 86"/>
            <p:cNvSpPr>
              <a:spLocks/>
            </p:cNvSpPr>
            <p:nvPr/>
          </p:nvSpPr>
          <p:spPr bwMode="auto">
            <a:xfrm>
              <a:off x="5657" y="3410"/>
              <a:ext cx="124" cy="558"/>
            </a:xfrm>
            <a:custGeom>
              <a:avLst/>
              <a:gdLst>
                <a:gd name="T0" fmla="*/ 0 w 124"/>
                <a:gd name="T1" fmla="*/ 0 h 558"/>
                <a:gd name="T2" fmla="*/ 123 w 124"/>
                <a:gd name="T3" fmla="*/ 9 h 558"/>
                <a:gd name="T4" fmla="*/ 123 w 124"/>
                <a:gd name="T5" fmla="*/ 538 h 558"/>
                <a:gd name="T6" fmla="*/ 0 w 124"/>
                <a:gd name="T7" fmla="*/ 557 h 558"/>
                <a:gd name="T8" fmla="*/ 0 w 124"/>
                <a:gd name="T9" fmla="*/ 0 h 5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558"/>
                <a:gd name="T17" fmla="*/ 124 w 124"/>
                <a:gd name="T18" fmla="*/ 558 h 5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558">
                  <a:moveTo>
                    <a:pt x="0" y="0"/>
                  </a:moveTo>
                  <a:lnTo>
                    <a:pt x="123" y="9"/>
                  </a:lnTo>
                  <a:lnTo>
                    <a:pt x="123" y="538"/>
                  </a:lnTo>
                  <a:lnTo>
                    <a:pt x="0" y="557"/>
                  </a:lnTo>
                  <a:lnTo>
                    <a:pt x="0" y="0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10" name="Freeform 87"/>
            <p:cNvSpPr>
              <a:spLocks/>
            </p:cNvSpPr>
            <p:nvPr/>
          </p:nvSpPr>
          <p:spPr bwMode="auto">
            <a:xfrm>
              <a:off x="5657" y="3409"/>
              <a:ext cx="126" cy="561"/>
            </a:xfrm>
            <a:custGeom>
              <a:avLst/>
              <a:gdLst>
                <a:gd name="T0" fmla="*/ 125 w 126"/>
                <a:gd name="T1" fmla="*/ 9 h 561"/>
                <a:gd name="T2" fmla="*/ 125 w 126"/>
                <a:gd name="T3" fmla="*/ 541 h 561"/>
                <a:gd name="T4" fmla="*/ 0 w 126"/>
                <a:gd name="T5" fmla="*/ 560 h 561"/>
                <a:gd name="T6" fmla="*/ 0 w 126"/>
                <a:gd name="T7" fmla="*/ 0 h 561"/>
                <a:gd name="T8" fmla="*/ 125 w 126"/>
                <a:gd name="T9" fmla="*/ 9 h 561"/>
                <a:gd name="T10" fmla="*/ 125 w 126"/>
                <a:gd name="T11" fmla="*/ 541 h 561"/>
                <a:gd name="T12" fmla="*/ 0 w 126"/>
                <a:gd name="T13" fmla="*/ 560 h 561"/>
                <a:gd name="T14" fmla="*/ 0 w 126"/>
                <a:gd name="T15" fmla="*/ 0 h 5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6"/>
                <a:gd name="T25" fmla="*/ 0 h 561"/>
                <a:gd name="T26" fmla="*/ 126 w 126"/>
                <a:gd name="T27" fmla="*/ 561 h 5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6" h="561">
                  <a:moveTo>
                    <a:pt x="125" y="9"/>
                  </a:moveTo>
                  <a:lnTo>
                    <a:pt x="125" y="541"/>
                  </a:lnTo>
                  <a:lnTo>
                    <a:pt x="0" y="560"/>
                  </a:lnTo>
                  <a:lnTo>
                    <a:pt x="0" y="0"/>
                  </a:lnTo>
                  <a:lnTo>
                    <a:pt x="125" y="9"/>
                  </a:lnTo>
                  <a:lnTo>
                    <a:pt x="125" y="541"/>
                  </a:lnTo>
                  <a:lnTo>
                    <a:pt x="0" y="56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11" name="Freeform 88"/>
            <p:cNvSpPr>
              <a:spLocks/>
            </p:cNvSpPr>
            <p:nvPr/>
          </p:nvSpPr>
          <p:spPr bwMode="auto">
            <a:xfrm>
              <a:off x="5782" y="3421"/>
              <a:ext cx="26" cy="528"/>
            </a:xfrm>
            <a:custGeom>
              <a:avLst/>
              <a:gdLst>
                <a:gd name="T0" fmla="*/ 0 w 26"/>
                <a:gd name="T1" fmla="*/ 0 h 528"/>
                <a:gd name="T2" fmla="*/ 25 w 26"/>
                <a:gd name="T3" fmla="*/ 7 h 528"/>
                <a:gd name="T4" fmla="*/ 25 w 26"/>
                <a:gd name="T5" fmla="*/ 506 h 528"/>
                <a:gd name="T6" fmla="*/ 0 w 26"/>
                <a:gd name="T7" fmla="*/ 527 h 528"/>
                <a:gd name="T8" fmla="*/ 0 w 26"/>
                <a:gd name="T9" fmla="*/ 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8"/>
                <a:gd name="T17" fmla="*/ 26 w 26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8">
                  <a:moveTo>
                    <a:pt x="0" y="0"/>
                  </a:moveTo>
                  <a:lnTo>
                    <a:pt x="25" y="7"/>
                  </a:lnTo>
                  <a:lnTo>
                    <a:pt x="25" y="506"/>
                  </a:lnTo>
                  <a:lnTo>
                    <a:pt x="0" y="527"/>
                  </a:lnTo>
                  <a:lnTo>
                    <a:pt x="0" y="0"/>
                  </a:ln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12" name="Freeform 89"/>
            <p:cNvSpPr>
              <a:spLocks/>
            </p:cNvSpPr>
            <p:nvPr/>
          </p:nvSpPr>
          <p:spPr bwMode="auto">
            <a:xfrm>
              <a:off x="5783" y="3421"/>
              <a:ext cx="27" cy="529"/>
            </a:xfrm>
            <a:custGeom>
              <a:avLst/>
              <a:gdLst>
                <a:gd name="T0" fmla="*/ 26 w 27"/>
                <a:gd name="T1" fmla="*/ 7 h 529"/>
                <a:gd name="T2" fmla="*/ 26 w 27"/>
                <a:gd name="T3" fmla="*/ 507 h 529"/>
                <a:gd name="T4" fmla="*/ 0 w 27"/>
                <a:gd name="T5" fmla="*/ 528 h 529"/>
                <a:gd name="T6" fmla="*/ 0 w 27"/>
                <a:gd name="T7" fmla="*/ 0 h 529"/>
                <a:gd name="T8" fmla="*/ 26 w 27"/>
                <a:gd name="T9" fmla="*/ 7 h 529"/>
                <a:gd name="T10" fmla="*/ 26 w 27"/>
                <a:gd name="T11" fmla="*/ 507 h 529"/>
                <a:gd name="T12" fmla="*/ 0 w 27"/>
                <a:gd name="T13" fmla="*/ 528 h 529"/>
                <a:gd name="T14" fmla="*/ 0 w 27"/>
                <a:gd name="T15" fmla="*/ 0 h 5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"/>
                <a:gd name="T25" fmla="*/ 0 h 529"/>
                <a:gd name="T26" fmla="*/ 27 w 27"/>
                <a:gd name="T27" fmla="*/ 529 h 5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" h="529">
                  <a:moveTo>
                    <a:pt x="26" y="7"/>
                  </a:moveTo>
                  <a:lnTo>
                    <a:pt x="26" y="507"/>
                  </a:lnTo>
                  <a:lnTo>
                    <a:pt x="0" y="528"/>
                  </a:lnTo>
                  <a:lnTo>
                    <a:pt x="0" y="0"/>
                  </a:lnTo>
                  <a:lnTo>
                    <a:pt x="26" y="7"/>
                  </a:lnTo>
                  <a:lnTo>
                    <a:pt x="26" y="507"/>
                  </a:lnTo>
                  <a:lnTo>
                    <a:pt x="0" y="52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13" name="Freeform 90"/>
            <p:cNvSpPr>
              <a:spLocks/>
            </p:cNvSpPr>
            <p:nvPr/>
          </p:nvSpPr>
          <p:spPr bwMode="auto">
            <a:xfrm>
              <a:off x="5155" y="3380"/>
              <a:ext cx="20" cy="29"/>
            </a:xfrm>
            <a:custGeom>
              <a:avLst/>
              <a:gdLst>
                <a:gd name="T0" fmla="*/ 0 w 20"/>
                <a:gd name="T1" fmla="*/ 6 h 29"/>
                <a:gd name="T2" fmla="*/ 19 w 20"/>
                <a:gd name="T3" fmla="*/ 0 h 29"/>
                <a:gd name="T4" fmla="*/ 19 w 20"/>
                <a:gd name="T5" fmla="*/ 26 h 29"/>
                <a:gd name="T6" fmla="*/ 0 w 20"/>
                <a:gd name="T7" fmla="*/ 28 h 29"/>
                <a:gd name="T8" fmla="*/ 0 w 20"/>
                <a:gd name="T9" fmla="*/ 6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29"/>
                <a:gd name="T17" fmla="*/ 20 w 20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29">
                  <a:moveTo>
                    <a:pt x="0" y="6"/>
                  </a:moveTo>
                  <a:lnTo>
                    <a:pt x="19" y="0"/>
                  </a:lnTo>
                  <a:lnTo>
                    <a:pt x="19" y="26"/>
                  </a:lnTo>
                  <a:lnTo>
                    <a:pt x="0" y="28"/>
                  </a:lnTo>
                  <a:lnTo>
                    <a:pt x="0" y="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14" name="Freeform 91"/>
            <p:cNvSpPr>
              <a:spLocks/>
            </p:cNvSpPr>
            <p:nvPr/>
          </p:nvSpPr>
          <p:spPr bwMode="auto">
            <a:xfrm>
              <a:off x="5154" y="3380"/>
              <a:ext cx="22" cy="32"/>
            </a:xfrm>
            <a:custGeom>
              <a:avLst/>
              <a:gdLst>
                <a:gd name="T0" fmla="*/ 21 w 22"/>
                <a:gd name="T1" fmla="*/ 0 h 32"/>
                <a:gd name="T2" fmla="*/ 21 w 22"/>
                <a:gd name="T3" fmla="*/ 29 h 32"/>
                <a:gd name="T4" fmla="*/ 0 w 22"/>
                <a:gd name="T5" fmla="*/ 31 h 32"/>
                <a:gd name="T6" fmla="*/ 0 w 22"/>
                <a:gd name="T7" fmla="*/ 7 h 32"/>
                <a:gd name="T8" fmla="*/ 21 w 22"/>
                <a:gd name="T9" fmla="*/ 0 h 32"/>
                <a:gd name="T10" fmla="*/ 21 w 22"/>
                <a:gd name="T11" fmla="*/ 29 h 32"/>
                <a:gd name="T12" fmla="*/ 0 w 22"/>
                <a:gd name="T13" fmla="*/ 31 h 32"/>
                <a:gd name="T14" fmla="*/ 0 w 22"/>
                <a:gd name="T15" fmla="*/ 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32"/>
                <a:gd name="T26" fmla="*/ 22 w 2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32">
                  <a:moveTo>
                    <a:pt x="21" y="0"/>
                  </a:moveTo>
                  <a:lnTo>
                    <a:pt x="21" y="29"/>
                  </a:lnTo>
                  <a:lnTo>
                    <a:pt x="0" y="31"/>
                  </a:lnTo>
                  <a:lnTo>
                    <a:pt x="0" y="7"/>
                  </a:lnTo>
                  <a:lnTo>
                    <a:pt x="21" y="0"/>
                  </a:lnTo>
                  <a:lnTo>
                    <a:pt x="21" y="29"/>
                  </a:lnTo>
                  <a:lnTo>
                    <a:pt x="0" y="31"/>
                  </a:lnTo>
                  <a:lnTo>
                    <a:pt x="0" y="7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15" name="Freeform 92"/>
            <p:cNvSpPr>
              <a:spLocks/>
            </p:cNvSpPr>
            <p:nvPr/>
          </p:nvSpPr>
          <p:spPr bwMode="auto">
            <a:xfrm>
              <a:off x="5176" y="3368"/>
              <a:ext cx="116" cy="37"/>
            </a:xfrm>
            <a:custGeom>
              <a:avLst/>
              <a:gdLst>
                <a:gd name="T0" fmla="*/ 0 w 116"/>
                <a:gd name="T1" fmla="*/ 11 h 37"/>
                <a:gd name="T2" fmla="*/ 115 w 116"/>
                <a:gd name="T3" fmla="*/ 0 h 37"/>
                <a:gd name="T4" fmla="*/ 115 w 116"/>
                <a:gd name="T5" fmla="*/ 27 h 37"/>
                <a:gd name="T6" fmla="*/ 0 w 116"/>
                <a:gd name="T7" fmla="*/ 36 h 37"/>
                <a:gd name="T8" fmla="*/ 0 w 116"/>
                <a:gd name="T9" fmla="*/ 1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37"/>
                <a:gd name="T17" fmla="*/ 116 w 116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37">
                  <a:moveTo>
                    <a:pt x="0" y="11"/>
                  </a:moveTo>
                  <a:lnTo>
                    <a:pt x="115" y="0"/>
                  </a:lnTo>
                  <a:lnTo>
                    <a:pt x="115" y="27"/>
                  </a:lnTo>
                  <a:lnTo>
                    <a:pt x="0" y="36"/>
                  </a:lnTo>
                  <a:lnTo>
                    <a:pt x="0" y="11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16" name="Freeform 93"/>
            <p:cNvSpPr>
              <a:spLocks/>
            </p:cNvSpPr>
            <p:nvPr/>
          </p:nvSpPr>
          <p:spPr bwMode="auto">
            <a:xfrm>
              <a:off x="5176" y="3369"/>
              <a:ext cx="118" cy="39"/>
            </a:xfrm>
            <a:custGeom>
              <a:avLst/>
              <a:gdLst>
                <a:gd name="T0" fmla="*/ 117 w 118"/>
                <a:gd name="T1" fmla="*/ 0 h 39"/>
                <a:gd name="T2" fmla="*/ 117 w 118"/>
                <a:gd name="T3" fmla="*/ 29 h 39"/>
                <a:gd name="T4" fmla="*/ 0 w 118"/>
                <a:gd name="T5" fmla="*/ 38 h 39"/>
                <a:gd name="T6" fmla="*/ 0 w 118"/>
                <a:gd name="T7" fmla="*/ 12 h 39"/>
                <a:gd name="T8" fmla="*/ 117 w 118"/>
                <a:gd name="T9" fmla="*/ 0 h 39"/>
                <a:gd name="T10" fmla="*/ 117 w 118"/>
                <a:gd name="T11" fmla="*/ 29 h 39"/>
                <a:gd name="T12" fmla="*/ 0 w 118"/>
                <a:gd name="T13" fmla="*/ 38 h 39"/>
                <a:gd name="T14" fmla="*/ 0 w 118"/>
                <a:gd name="T15" fmla="*/ 12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39"/>
                <a:gd name="T26" fmla="*/ 118 w 118"/>
                <a:gd name="T27" fmla="*/ 39 h 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39">
                  <a:moveTo>
                    <a:pt x="117" y="0"/>
                  </a:moveTo>
                  <a:lnTo>
                    <a:pt x="117" y="29"/>
                  </a:lnTo>
                  <a:lnTo>
                    <a:pt x="0" y="38"/>
                  </a:lnTo>
                  <a:lnTo>
                    <a:pt x="0" y="12"/>
                  </a:lnTo>
                  <a:lnTo>
                    <a:pt x="117" y="0"/>
                  </a:lnTo>
                  <a:lnTo>
                    <a:pt x="117" y="29"/>
                  </a:lnTo>
                  <a:lnTo>
                    <a:pt x="0" y="38"/>
                  </a:ln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17" name="Freeform 94"/>
            <p:cNvSpPr>
              <a:spLocks/>
            </p:cNvSpPr>
            <p:nvPr/>
          </p:nvSpPr>
          <p:spPr bwMode="auto">
            <a:xfrm>
              <a:off x="5657" y="3368"/>
              <a:ext cx="124" cy="32"/>
            </a:xfrm>
            <a:custGeom>
              <a:avLst/>
              <a:gdLst>
                <a:gd name="T0" fmla="*/ 0 w 124"/>
                <a:gd name="T1" fmla="*/ 0 h 32"/>
                <a:gd name="T2" fmla="*/ 123 w 124"/>
                <a:gd name="T3" fmla="*/ 8 h 32"/>
                <a:gd name="T4" fmla="*/ 123 w 124"/>
                <a:gd name="T5" fmla="*/ 31 h 32"/>
                <a:gd name="T6" fmla="*/ 0 w 124"/>
                <a:gd name="T7" fmla="*/ 24 h 32"/>
                <a:gd name="T8" fmla="*/ 0 w 124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32"/>
                <a:gd name="T17" fmla="*/ 124 w 12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32">
                  <a:moveTo>
                    <a:pt x="0" y="0"/>
                  </a:moveTo>
                  <a:lnTo>
                    <a:pt x="123" y="8"/>
                  </a:lnTo>
                  <a:lnTo>
                    <a:pt x="123" y="31"/>
                  </a:ln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18" name="Freeform 95"/>
            <p:cNvSpPr>
              <a:spLocks/>
            </p:cNvSpPr>
            <p:nvPr/>
          </p:nvSpPr>
          <p:spPr bwMode="auto">
            <a:xfrm>
              <a:off x="5657" y="3369"/>
              <a:ext cx="126" cy="35"/>
            </a:xfrm>
            <a:custGeom>
              <a:avLst/>
              <a:gdLst>
                <a:gd name="T0" fmla="*/ 125 w 126"/>
                <a:gd name="T1" fmla="*/ 9 h 35"/>
                <a:gd name="T2" fmla="*/ 125 w 126"/>
                <a:gd name="T3" fmla="*/ 34 h 35"/>
                <a:gd name="T4" fmla="*/ 0 w 126"/>
                <a:gd name="T5" fmla="*/ 26 h 35"/>
                <a:gd name="T6" fmla="*/ 0 w 126"/>
                <a:gd name="T7" fmla="*/ 0 h 35"/>
                <a:gd name="T8" fmla="*/ 125 w 126"/>
                <a:gd name="T9" fmla="*/ 9 h 35"/>
                <a:gd name="T10" fmla="*/ 125 w 126"/>
                <a:gd name="T11" fmla="*/ 34 h 35"/>
                <a:gd name="T12" fmla="*/ 0 w 126"/>
                <a:gd name="T13" fmla="*/ 26 h 35"/>
                <a:gd name="T14" fmla="*/ 0 w 126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6"/>
                <a:gd name="T25" fmla="*/ 0 h 35"/>
                <a:gd name="T26" fmla="*/ 126 w 126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6" h="35">
                  <a:moveTo>
                    <a:pt x="125" y="9"/>
                  </a:moveTo>
                  <a:lnTo>
                    <a:pt x="125" y="34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25" y="9"/>
                  </a:lnTo>
                  <a:lnTo>
                    <a:pt x="125" y="34"/>
                  </a:lnTo>
                  <a:lnTo>
                    <a:pt x="0" y="2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19" name="Freeform 96"/>
            <p:cNvSpPr>
              <a:spLocks/>
            </p:cNvSpPr>
            <p:nvPr/>
          </p:nvSpPr>
          <p:spPr bwMode="auto">
            <a:xfrm>
              <a:off x="5782" y="3378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25 w 26"/>
                <a:gd name="T3" fmla="*/ 11 h 32"/>
                <a:gd name="T4" fmla="*/ 25 w 26"/>
                <a:gd name="T5" fmla="*/ 31 h 32"/>
                <a:gd name="T6" fmla="*/ 0 w 26"/>
                <a:gd name="T7" fmla="*/ 22 h 32"/>
                <a:gd name="T8" fmla="*/ 0 w 26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32"/>
                <a:gd name="T17" fmla="*/ 26 w 2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32">
                  <a:moveTo>
                    <a:pt x="0" y="0"/>
                  </a:moveTo>
                  <a:lnTo>
                    <a:pt x="25" y="11"/>
                  </a:lnTo>
                  <a:lnTo>
                    <a:pt x="25" y="31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0" name="Freeform 97"/>
            <p:cNvSpPr>
              <a:spLocks/>
            </p:cNvSpPr>
            <p:nvPr/>
          </p:nvSpPr>
          <p:spPr bwMode="auto">
            <a:xfrm>
              <a:off x="5783" y="3377"/>
              <a:ext cx="27" cy="34"/>
            </a:xfrm>
            <a:custGeom>
              <a:avLst/>
              <a:gdLst>
                <a:gd name="T0" fmla="*/ 26 w 27"/>
                <a:gd name="T1" fmla="*/ 12 h 34"/>
                <a:gd name="T2" fmla="*/ 26 w 27"/>
                <a:gd name="T3" fmla="*/ 33 h 34"/>
                <a:gd name="T4" fmla="*/ 0 w 27"/>
                <a:gd name="T5" fmla="*/ 24 h 34"/>
                <a:gd name="T6" fmla="*/ 0 w 27"/>
                <a:gd name="T7" fmla="*/ 0 h 34"/>
                <a:gd name="T8" fmla="*/ 26 w 27"/>
                <a:gd name="T9" fmla="*/ 12 h 34"/>
                <a:gd name="T10" fmla="*/ 26 w 27"/>
                <a:gd name="T11" fmla="*/ 33 h 34"/>
                <a:gd name="T12" fmla="*/ 0 w 27"/>
                <a:gd name="T13" fmla="*/ 24 h 34"/>
                <a:gd name="T14" fmla="*/ 0 w 27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"/>
                <a:gd name="T25" fmla="*/ 0 h 34"/>
                <a:gd name="T26" fmla="*/ 27 w 27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" h="34">
                  <a:moveTo>
                    <a:pt x="26" y="12"/>
                  </a:moveTo>
                  <a:lnTo>
                    <a:pt x="26" y="33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6" y="12"/>
                  </a:lnTo>
                  <a:lnTo>
                    <a:pt x="26" y="33"/>
                  </a:ln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1" name="Freeform 98"/>
            <p:cNvSpPr>
              <a:spLocks/>
            </p:cNvSpPr>
            <p:nvPr/>
          </p:nvSpPr>
          <p:spPr bwMode="auto">
            <a:xfrm>
              <a:off x="5474" y="3363"/>
              <a:ext cx="1" cy="612"/>
            </a:xfrm>
            <a:custGeom>
              <a:avLst/>
              <a:gdLst>
                <a:gd name="T0" fmla="*/ 0 w 1"/>
                <a:gd name="T1" fmla="*/ 0 h 612"/>
                <a:gd name="T2" fmla="*/ 0 w 1"/>
                <a:gd name="T3" fmla="*/ 611 h 612"/>
                <a:gd name="T4" fmla="*/ 0 60000 65536"/>
                <a:gd name="T5" fmla="*/ 0 60000 65536"/>
                <a:gd name="T6" fmla="*/ 0 w 1"/>
                <a:gd name="T7" fmla="*/ 0 h 612"/>
                <a:gd name="T8" fmla="*/ 1 w 1"/>
                <a:gd name="T9" fmla="*/ 612 h 6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12">
                  <a:moveTo>
                    <a:pt x="0" y="0"/>
                  </a:moveTo>
                  <a:lnTo>
                    <a:pt x="0" y="6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2" name="Freeform 99"/>
            <p:cNvSpPr>
              <a:spLocks/>
            </p:cNvSpPr>
            <p:nvPr/>
          </p:nvSpPr>
          <p:spPr bwMode="auto">
            <a:xfrm>
              <a:off x="5474" y="3363"/>
              <a:ext cx="1" cy="612"/>
            </a:xfrm>
            <a:custGeom>
              <a:avLst/>
              <a:gdLst>
                <a:gd name="T0" fmla="*/ 0 w 1"/>
                <a:gd name="T1" fmla="*/ 0 h 612"/>
                <a:gd name="T2" fmla="*/ 0 w 1"/>
                <a:gd name="T3" fmla="*/ 611 h 612"/>
                <a:gd name="T4" fmla="*/ 0 60000 65536"/>
                <a:gd name="T5" fmla="*/ 0 60000 65536"/>
                <a:gd name="T6" fmla="*/ 0 w 1"/>
                <a:gd name="T7" fmla="*/ 0 h 612"/>
                <a:gd name="T8" fmla="*/ 1 w 1"/>
                <a:gd name="T9" fmla="*/ 612 h 6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12">
                  <a:moveTo>
                    <a:pt x="0" y="0"/>
                  </a:moveTo>
                  <a:lnTo>
                    <a:pt x="0" y="6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" name="Freeform 100"/>
            <p:cNvSpPr>
              <a:spLocks/>
            </p:cNvSpPr>
            <p:nvPr/>
          </p:nvSpPr>
          <p:spPr bwMode="auto">
            <a:xfrm>
              <a:off x="5661" y="3369"/>
              <a:ext cx="11" cy="599"/>
            </a:xfrm>
            <a:custGeom>
              <a:avLst/>
              <a:gdLst>
                <a:gd name="T0" fmla="*/ 0 w 11"/>
                <a:gd name="T1" fmla="*/ 0 h 599"/>
                <a:gd name="T2" fmla="*/ 10 w 11"/>
                <a:gd name="T3" fmla="*/ 2 h 599"/>
                <a:gd name="T4" fmla="*/ 10 w 11"/>
                <a:gd name="T5" fmla="*/ 596 h 599"/>
                <a:gd name="T6" fmla="*/ 0 w 11"/>
                <a:gd name="T7" fmla="*/ 598 h 599"/>
                <a:gd name="T8" fmla="*/ 0 w 11"/>
                <a:gd name="T9" fmla="*/ 0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99"/>
                <a:gd name="T17" fmla="*/ 11 w 11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99">
                  <a:moveTo>
                    <a:pt x="0" y="0"/>
                  </a:moveTo>
                  <a:lnTo>
                    <a:pt x="10" y="2"/>
                  </a:lnTo>
                  <a:lnTo>
                    <a:pt x="10" y="596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" name="Freeform 101"/>
            <p:cNvSpPr>
              <a:spLocks/>
            </p:cNvSpPr>
            <p:nvPr/>
          </p:nvSpPr>
          <p:spPr bwMode="auto">
            <a:xfrm>
              <a:off x="5661" y="3368"/>
              <a:ext cx="11" cy="602"/>
            </a:xfrm>
            <a:custGeom>
              <a:avLst/>
              <a:gdLst>
                <a:gd name="T0" fmla="*/ 10 w 11"/>
                <a:gd name="T1" fmla="*/ 2 h 602"/>
                <a:gd name="T2" fmla="*/ 10 w 11"/>
                <a:gd name="T3" fmla="*/ 599 h 602"/>
                <a:gd name="T4" fmla="*/ 0 w 11"/>
                <a:gd name="T5" fmla="*/ 601 h 602"/>
                <a:gd name="T6" fmla="*/ 0 w 11"/>
                <a:gd name="T7" fmla="*/ 0 h 602"/>
                <a:gd name="T8" fmla="*/ 10 w 11"/>
                <a:gd name="T9" fmla="*/ 2 h 602"/>
                <a:gd name="T10" fmla="*/ 10 w 11"/>
                <a:gd name="T11" fmla="*/ 599 h 602"/>
                <a:gd name="T12" fmla="*/ 0 w 11"/>
                <a:gd name="T13" fmla="*/ 601 h 602"/>
                <a:gd name="T14" fmla="*/ 0 w 11"/>
                <a:gd name="T15" fmla="*/ 0 h 6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602"/>
                <a:gd name="T26" fmla="*/ 11 w 11"/>
                <a:gd name="T27" fmla="*/ 602 h 6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602">
                  <a:moveTo>
                    <a:pt x="10" y="2"/>
                  </a:moveTo>
                  <a:lnTo>
                    <a:pt x="10" y="599"/>
                  </a:lnTo>
                  <a:lnTo>
                    <a:pt x="0" y="601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599"/>
                  </a:lnTo>
                  <a:lnTo>
                    <a:pt x="0" y="60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" name="Freeform 102"/>
            <p:cNvSpPr>
              <a:spLocks/>
            </p:cNvSpPr>
            <p:nvPr/>
          </p:nvSpPr>
          <p:spPr bwMode="auto">
            <a:xfrm>
              <a:off x="5650" y="3369"/>
              <a:ext cx="11" cy="599"/>
            </a:xfrm>
            <a:custGeom>
              <a:avLst/>
              <a:gdLst>
                <a:gd name="T0" fmla="*/ 10 w 11"/>
                <a:gd name="T1" fmla="*/ 0 h 599"/>
                <a:gd name="T2" fmla="*/ 0 w 11"/>
                <a:gd name="T3" fmla="*/ 2 h 599"/>
                <a:gd name="T4" fmla="*/ 0 w 11"/>
                <a:gd name="T5" fmla="*/ 596 h 599"/>
                <a:gd name="T6" fmla="*/ 10 w 11"/>
                <a:gd name="T7" fmla="*/ 598 h 599"/>
                <a:gd name="T8" fmla="*/ 10 w 11"/>
                <a:gd name="T9" fmla="*/ 0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99"/>
                <a:gd name="T17" fmla="*/ 11 w 11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99">
                  <a:moveTo>
                    <a:pt x="10" y="0"/>
                  </a:moveTo>
                  <a:lnTo>
                    <a:pt x="0" y="2"/>
                  </a:lnTo>
                  <a:lnTo>
                    <a:pt x="0" y="596"/>
                  </a:lnTo>
                  <a:lnTo>
                    <a:pt x="10" y="598"/>
                  </a:lnTo>
                  <a:lnTo>
                    <a:pt x="10" y="0"/>
                  </a:ln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6" name="Freeform 103"/>
            <p:cNvSpPr>
              <a:spLocks/>
            </p:cNvSpPr>
            <p:nvPr/>
          </p:nvSpPr>
          <p:spPr bwMode="auto">
            <a:xfrm>
              <a:off x="5650" y="3368"/>
              <a:ext cx="11" cy="602"/>
            </a:xfrm>
            <a:custGeom>
              <a:avLst/>
              <a:gdLst>
                <a:gd name="T0" fmla="*/ 0 w 11"/>
                <a:gd name="T1" fmla="*/ 2 h 602"/>
                <a:gd name="T2" fmla="*/ 0 w 11"/>
                <a:gd name="T3" fmla="*/ 599 h 602"/>
                <a:gd name="T4" fmla="*/ 10 w 11"/>
                <a:gd name="T5" fmla="*/ 601 h 602"/>
                <a:gd name="T6" fmla="*/ 10 w 11"/>
                <a:gd name="T7" fmla="*/ 0 h 602"/>
                <a:gd name="T8" fmla="*/ 0 w 11"/>
                <a:gd name="T9" fmla="*/ 2 h 602"/>
                <a:gd name="T10" fmla="*/ 0 w 11"/>
                <a:gd name="T11" fmla="*/ 599 h 602"/>
                <a:gd name="T12" fmla="*/ 10 w 11"/>
                <a:gd name="T13" fmla="*/ 601 h 602"/>
                <a:gd name="T14" fmla="*/ 10 w 11"/>
                <a:gd name="T15" fmla="*/ 0 h 6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602"/>
                <a:gd name="T26" fmla="*/ 11 w 11"/>
                <a:gd name="T27" fmla="*/ 602 h 6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602">
                  <a:moveTo>
                    <a:pt x="0" y="2"/>
                  </a:moveTo>
                  <a:lnTo>
                    <a:pt x="0" y="599"/>
                  </a:lnTo>
                  <a:lnTo>
                    <a:pt x="10" y="601"/>
                  </a:lnTo>
                  <a:lnTo>
                    <a:pt x="10" y="0"/>
                  </a:lnTo>
                  <a:lnTo>
                    <a:pt x="0" y="2"/>
                  </a:lnTo>
                  <a:lnTo>
                    <a:pt x="0" y="599"/>
                  </a:lnTo>
                  <a:lnTo>
                    <a:pt x="10" y="601"/>
                  </a:lnTo>
                  <a:lnTo>
                    <a:pt x="10" y="0"/>
                  </a:lnTo>
                </a:path>
              </a:pathLst>
            </a:custGeom>
            <a:noFill/>
            <a:ln w="12700" cap="rnd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7" name="Freeform 104"/>
            <p:cNvSpPr>
              <a:spLocks/>
            </p:cNvSpPr>
            <p:nvPr/>
          </p:nvSpPr>
          <p:spPr bwMode="auto">
            <a:xfrm>
              <a:off x="5780" y="3375"/>
              <a:ext cx="12" cy="574"/>
            </a:xfrm>
            <a:custGeom>
              <a:avLst/>
              <a:gdLst>
                <a:gd name="T0" fmla="*/ 0 w 12"/>
                <a:gd name="T1" fmla="*/ 0 h 574"/>
                <a:gd name="T2" fmla="*/ 11 w 12"/>
                <a:gd name="T3" fmla="*/ 4 h 574"/>
                <a:gd name="T4" fmla="*/ 8 w 12"/>
                <a:gd name="T5" fmla="*/ 569 h 574"/>
                <a:gd name="T6" fmla="*/ 0 w 12"/>
                <a:gd name="T7" fmla="*/ 573 h 574"/>
                <a:gd name="T8" fmla="*/ 0 w 12"/>
                <a:gd name="T9" fmla="*/ 0 h 5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574"/>
                <a:gd name="T17" fmla="*/ 12 w 12"/>
                <a:gd name="T18" fmla="*/ 574 h 5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574">
                  <a:moveTo>
                    <a:pt x="0" y="0"/>
                  </a:moveTo>
                  <a:lnTo>
                    <a:pt x="11" y="4"/>
                  </a:lnTo>
                  <a:lnTo>
                    <a:pt x="8" y="569"/>
                  </a:lnTo>
                  <a:lnTo>
                    <a:pt x="0" y="573"/>
                  </a:lnTo>
                  <a:lnTo>
                    <a:pt x="0" y="0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" name="Freeform 105"/>
            <p:cNvSpPr>
              <a:spLocks/>
            </p:cNvSpPr>
            <p:nvPr/>
          </p:nvSpPr>
          <p:spPr bwMode="auto">
            <a:xfrm>
              <a:off x="5780" y="3375"/>
              <a:ext cx="12" cy="575"/>
            </a:xfrm>
            <a:custGeom>
              <a:avLst/>
              <a:gdLst>
                <a:gd name="T0" fmla="*/ 11 w 12"/>
                <a:gd name="T1" fmla="*/ 4 h 575"/>
                <a:gd name="T2" fmla="*/ 8 w 12"/>
                <a:gd name="T3" fmla="*/ 570 h 575"/>
                <a:gd name="T4" fmla="*/ 0 w 12"/>
                <a:gd name="T5" fmla="*/ 574 h 575"/>
                <a:gd name="T6" fmla="*/ 0 w 12"/>
                <a:gd name="T7" fmla="*/ 0 h 575"/>
                <a:gd name="T8" fmla="*/ 11 w 12"/>
                <a:gd name="T9" fmla="*/ 4 h 575"/>
                <a:gd name="T10" fmla="*/ 8 w 12"/>
                <a:gd name="T11" fmla="*/ 570 h 575"/>
                <a:gd name="T12" fmla="*/ 0 w 12"/>
                <a:gd name="T13" fmla="*/ 574 h 575"/>
                <a:gd name="T14" fmla="*/ 0 w 12"/>
                <a:gd name="T15" fmla="*/ 0 h 5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575"/>
                <a:gd name="T26" fmla="*/ 12 w 12"/>
                <a:gd name="T27" fmla="*/ 575 h 5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575">
                  <a:moveTo>
                    <a:pt x="11" y="4"/>
                  </a:moveTo>
                  <a:lnTo>
                    <a:pt x="8" y="570"/>
                  </a:lnTo>
                  <a:lnTo>
                    <a:pt x="0" y="574"/>
                  </a:lnTo>
                  <a:lnTo>
                    <a:pt x="0" y="0"/>
                  </a:lnTo>
                  <a:lnTo>
                    <a:pt x="11" y="4"/>
                  </a:lnTo>
                  <a:lnTo>
                    <a:pt x="8" y="570"/>
                  </a:lnTo>
                  <a:lnTo>
                    <a:pt x="0" y="57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" name="Freeform 106"/>
            <p:cNvSpPr>
              <a:spLocks/>
            </p:cNvSpPr>
            <p:nvPr/>
          </p:nvSpPr>
          <p:spPr bwMode="auto">
            <a:xfrm>
              <a:off x="5772" y="3375"/>
              <a:ext cx="11" cy="575"/>
            </a:xfrm>
            <a:custGeom>
              <a:avLst/>
              <a:gdLst>
                <a:gd name="T0" fmla="*/ 10 w 11"/>
                <a:gd name="T1" fmla="*/ 0 h 575"/>
                <a:gd name="T2" fmla="*/ 0 w 11"/>
                <a:gd name="T3" fmla="*/ 2 h 575"/>
                <a:gd name="T4" fmla="*/ 0 w 11"/>
                <a:gd name="T5" fmla="*/ 574 h 575"/>
                <a:gd name="T6" fmla="*/ 10 w 11"/>
                <a:gd name="T7" fmla="*/ 572 h 575"/>
                <a:gd name="T8" fmla="*/ 10 w 11"/>
                <a:gd name="T9" fmla="*/ 0 h 5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75"/>
                <a:gd name="T17" fmla="*/ 11 w 11"/>
                <a:gd name="T18" fmla="*/ 575 h 5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75">
                  <a:moveTo>
                    <a:pt x="10" y="0"/>
                  </a:moveTo>
                  <a:lnTo>
                    <a:pt x="0" y="2"/>
                  </a:lnTo>
                  <a:lnTo>
                    <a:pt x="0" y="574"/>
                  </a:lnTo>
                  <a:lnTo>
                    <a:pt x="10" y="572"/>
                  </a:lnTo>
                  <a:lnTo>
                    <a:pt x="10" y="0"/>
                  </a:ln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" name="Freeform 107"/>
            <p:cNvSpPr>
              <a:spLocks/>
            </p:cNvSpPr>
            <p:nvPr/>
          </p:nvSpPr>
          <p:spPr bwMode="auto">
            <a:xfrm>
              <a:off x="5772" y="3375"/>
              <a:ext cx="11" cy="579"/>
            </a:xfrm>
            <a:custGeom>
              <a:avLst/>
              <a:gdLst>
                <a:gd name="T0" fmla="*/ 0 w 11"/>
                <a:gd name="T1" fmla="*/ 2 h 579"/>
                <a:gd name="T2" fmla="*/ 0 w 11"/>
                <a:gd name="T3" fmla="*/ 578 h 579"/>
                <a:gd name="T4" fmla="*/ 10 w 11"/>
                <a:gd name="T5" fmla="*/ 576 h 579"/>
                <a:gd name="T6" fmla="*/ 10 w 11"/>
                <a:gd name="T7" fmla="*/ 0 h 579"/>
                <a:gd name="T8" fmla="*/ 0 w 11"/>
                <a:gd name="T9" fmla="*/ 2 h 579"/>
                <a:gd name="T10" fmla="*/ 0 w 11"/>
                <a:gd name="T11" fmla="*/ 578 h 579"/>
                <a:gd name="T12" fmla="*/ 10 w 11"/>
                <a:gd name="T13" fmla="*/ 576 h 579"/>
                <a:gd name="T14" fmla="*/ 10 w 11"/>
                <a:gd name="T15" fmla="*/ 0 h 5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579"/>
                <a:gd name="T26" fmla="*/ 11 w 11"/>
                <a:gd name="T27" fmla="*/ 579 h 5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579">
                  <a:moveTo>
                    <a:pt x="0" y="2"/>
                  </a:moveTo>
                  <a:lnTo>
                    <a:pt x="0" y="578"/>
                  </a:lnTo>
                  <a:lnTo>
                    <a:pt x="10" y="576"/>
                  </a:lnTo>
                  <a:lnTo>
                    <a:pt x="10" y="0"/>
                  </a:lnTo>
                  <a:lnTo>
                    <a:pt x="0" y="2"/>
                  </a:lnTo>
                  <a:lnTo>
                    <a:pt x="0" y="578"/>
                  </a:lnTo>
                  <a:lnTo>
                    <a:pt x="10" y="576"/>
                  </a:lnTo>
                  <a:lnTo>
                    <a:pt x="10" y="0"/>
                  </a:lnTo>
                </a:path>
              </a:pathLst>
            </a:custGeom>
            <a:noFill/>
            <a:ln w="12700" cap="rnd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" name="Freeform 108"/>
            <p:cNvSpPr>
              <a:spLocks/>
            </p:cNvSpPr>
            <p:nvPr/>
          </p:nvSpPr>
          <p:spPr bwMode="auto">
            <a:xfrm>
              <a:off x="5661" y="3369"/>
              <a:ext cx="1" cy="599"/>
            </a:xfrm>
            <a:custGeom>
              <a:avLst/>
              <a:gdLst>
                <a:gd name="T0" fmla="*/ 0 w 1"/>
                <a:gd name="T1" fmla="*/ 0 h 599"/>
                <a:gd name="T2" fmla="*/ 0 w 1"/>
                <a:gd name="T3" fmla="*/ 598 h 599"/>
                <a:gd name="T4" fmla="*/ 0 60000 65536"/>
                <a:gd name="T5" fmla="*/ 0 60000 65536"/>
                <a:gd name="T6" fmla="*/ 0 w 1"/>
                <a:gd name="T7" fmla="*/ 0 h 599"/>
                <a:gd name="T8" fmla="*/ 1 w 1"/>
                <a:gd name="T9" fmla="*/ 599 h 5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99">
                  <a:moveTo>
                    <a:pt x="0" y="0"/>
                  </a:moveTo>
                  <a:lnTo>
                    <a:pt x="0" y="59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" name="Freeform 109"/>
            <p:cNvSpPr>
              <a:spLocks/>
            </p:cNvSpPr>
            <p:nvPr/>
          </p:nvSpPr>
          <p:spPr bwMode="auto">
            <a:xfrm>
              <a:off x="5661" y="3369"/>
              <a:ext cx="1" cy="599"/>
            </a:xfrm>
            <a:custGeom>
              <a:avLst/>
              <a:gdLst>
                <a:gd name="T0" fmla="*/ 0 w 1"/>
                <a:gd name="T1" fmla="*/ 0 h 599"/>
                <a:gd name="T2" fmla="*/ 0 w 1"/>
                <a:gd name="T3" fmla="*/ 598 h 599"/>
                <a:gd name="T4" fmla="*/ 0 60000 65536"/>
                <a:gd name="T5" fmla="*/ 0 60000 65536"/>
                <a:gd name="T6" fmla="*/ 0 w 1"/>
                <a:gd name="T7" fmla="*/ 0 h 599"/>
                <a:gd name="T8" fmla="*/ 1 w 1"/>
                <a:gd name="T9" fmla="*/ 599 h 5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99">
                  <a:moveTo>
                    <a:pt x="0" y="0"/>
                  </a:moveTo>
                  <a:lnTo>
                    <a:pt x="0" y="59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" name="Freeform 110"/>
            <p:cNvSpPr>
              <a:spLocks/>
            </p:cNvSpPr>
            <p:nvPr/>
          </p:nvSpPr>
          <p:spPr bwMode="auto">
            <a:xfrm>
              <a:off x="5781" y="3380"/>
              <a:ext cx="1" cy="570"/>
            </a:xfrm>
            <a:custGeom>
              <a:avLst/>
              <a:gdLst>
                <a:gd name="T0" fmla="*/ 0 w 1"/>
                <a:gd name="T1" fmla="*/ 0 h 570"/>
                <a:gd name="T2" fmla="*/ 0 w 1"/>
                <a:gd name="T3" fmla="*/ 569 h 570"/>
                <a:gd name="T4" fmla="*/ 0 60000 65536"/>
                <a:gd name="T5" fmla="*/ 0 60000 65536"/>
                <a:gd name="T6" fmla="*/ 0 w 1"/>
                <a:gd name="T7" fmla="*/ 0 h 570"/>
                <a:gd name="T8" fmla="*/ 1 w 1"/>
                <a:gd name="T9" fmla="*/ 570 h 5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70">
                  <a:moveTo>
                    <a:pt x="0" y="0"/>
                  </a:moveTo>
                  <a:lnTo>
                    <a:pt x="0" y="5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" name="Freeform 111"/>
            <p:cNvSpPr>
              <a:spLocks/>
            </p:cNvSpPr>
            <p:nvPr/>
          </p:nvSpPr>
          <p:spPr bwMode="auto">
            <a:xfrm>
              <a:off x="5781" y="3380"/>
              <a:ext cx="1" cy="570"/>
            </a:xfrm>
            <a:custGeom>
              <a:avLst/>
              <a:gdLst>
                <a:gd name="T0" fmla="*/ 0 w 1"/>
                <a:gd name="T1" fmla="*/ 0 h 570"/>
                <a:gd name="T2" fmla="*/ 0 w 1"/>
                <a:gd name="T3" fmla="*/ 569 h 570"/>
                <a:gd name="T4" fmla="*/ 0 60000 65536"/>
                <a:gd name="T5" fmla="*/ 0 60000 65536"/>
                <a:gd name="T6" fmla="*/ 0 w 1"/>
                <a:gd name="T7" fmla="*/ 0 h 570"/>
                <a:gd name="T8" fmla="*/ 1 w 1"/>
                <a:gd name="T9" fmla="*/ 570 h 5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70">
                  <a:moveTo>
                    <a:pt x="0" y="0"/>
                  </a:moveTo>
                  <a:lnTo>
                    <a:pt x="0" y="5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" name="Freeform 112"/>
            <p:cNvSpPr>
              <a:spLocks/>
            </p:cNvSpPr>
            <p:nvPr/>
          </p:nvSpPr>
          <p:spPr bwMode="auto">
            <a:xfrm>
              <a:off x="5287" y="3369"/>
              <a:ext cx="10" cy="599"/>
            </a:xfrm>
            <a:custGeom>
              <a:avLst/>
              <a:gdLst>
                <a:gd name="T0" fmla="*/ 9 w 10"/>
                <a:gd name="T1" fmla="*/ 0 h 599"/>
                <a:gd name="T2" fmla="*/ 0 w 10"/>
                <a:gd name="T3" fmla="*/ 2 h 599"/>
                <a:gd name="T4" fmla="*/ 0 w 10"/>
                <a:gd name="T5" fmla="*/ 596 h 599"/>
                <a:gd name="T6" fmla="*/ 9 w 10"/>
                <a:gd name="T7" fmla="*/ 598 h 599"/>
                <a:gd name="T8" fmla="*/ 9 w 10"/>
                <a:gd name="T9" fmla="*/ 0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599"/>
                <a:gd name="T17" fmla="*/ 10 w 10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599">
                  <a:moveTo>
                    <a:pt x="9" y="0"/>
                  </a:moveTo>
                  <a:lnTo>
                    <a:pt x="0" y="2"/>
                  </a:lnTo>
                  <a:lnTo>
                    <a:pt x="0" y="596"/>
                  </a:lnTo>
                  <a:lnTo>
                    <a:pt x="9" y="598"/>
                  </a:lnTo>
                  <a:lnTo>
                    <a:pt x="9" y="0"/>
                  </a:ln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" name="Freeform 113"/>
            <p:cNvSpPr>
              <a:spLocks/>
            </p:cNvSpPr>
            <p:nvPr/>
          </p:nvSpPr>
          <p:spPr bwMode="auto">
            <a:xfrm>
              <a:off x="5287" y="3368"/>
              <a:ext cx="10" cy="602"/>
            </a:xfrm>
            <a:custGeom>
              <a:avLst/>
              <a:gdLst>
                <a:gd name="T0" fmla="*/ 0 w 10"/>
                <a:gd name="T1" fmla="*/ 2 h 602"/>
                <a:gd name="T2" fmla="*/ 0 w 10"/>
                <a:gd name="T3" fmla="*/ 599 h 602"/>
                <a:gd name="T4" fmla="*/ 9 w 10"/>
                <a:gd name="T5" fmla="*/ 601 h 602"/>
                <a:gd name="T6" fmla="*/ 9 w 10"/>
                <a:gd name="T7" fmla="*/ 0 h 602"/>
                <a:gd name="T8" fmla="*/ 0 w 10"/>
                <a:gd name="T9" fmla="*/ 2 h 602"/>
                <a:gd name="T10" fmla="*/ 0 w 10"/>
                <a:gd name="T11" fmla="*/ 599 h 602"/>
                <a:gd name="T12" fmla="*/ 9 w 10"/>
                <a:gd name="T13" fmla="*/ 601 h 602"/>
                <a:gd name="T14" fmla="*/ 9 w 10"/>
                <a:gd name="T15" fmla="*/ 0 h 6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602"/>
                <a:gd name="T26" fmla="*/ 10 w 10"/>
                <a:gd name="T27" fmla="*/ 602 h 6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602">
                  <a:moveTo>
                    <a:pt x="0" y="2"/>
                  </a:moveTo>
                  <a:lnTo>
                    <a:pt x="0" y="599"/>
                  </a:lnTo>
                  <a:lnTo>
                    <a:pt x="9" y="601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599"/>
                  </a:lnTo>
                  <a:lnTo>
                    <a:pt x="9" y="601"/>
                  </a:lnTo>
                  <a:lnTo>
                    <a:pt x="9" y="0"/>
                  </a:lnTo>
                </a:path>
              </a:pathLst>
            </a:custGeom>
            <a:noFill/>
            <a:ln w="12700" cap="rnd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" name="Freeform 114"/>
            <p:cNvSpPr>
              <a:spLocks/>
            </p:cNvSpPr>
            <p:nvPr/>
          </p:nvSpPr>
          <p:spPr bwMode="auto">
            <a:xfrm>
              <a:off x="5294" y="3369"/>
              <a:ext cx="11" cy="599"/>
            </a:xfrm>
            <a:custGeom>
              <a:avLst/>
              <a:gdLst>
                <a:gd name="T0" fmla="*/ 2 w 11"/>
                <a:gd name="T1" fmla="*/ 0 h 599"/>
                <a:gd name="T2" fmla="*/ 10 w 11"/>
                <a:gd name="T3" fmla="*/ 2 h 599"/>
                <a:gd name="T4" fmla="*/ 10 w 11"/>
                <a:gd name="T5" fmla="*/ 596 h 599"/>
                <a:gd name="T6" fmla="*/ 0 w 11"/>
                <a:gd name="T7" fmla="*/ 598 h 599"/>
                <a:gd name="T8" fmla="*/ 2 w 11"/>
                <a:gd name="T9" fmla="*/ 0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99"/>
                <a:gd name="T17" fmla="*/ 11 w 11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99">
                  <a:moveTo>
                    <a:pt x="2" y="0"/>
                  </a:moveTo>
                  <a:lnTo>
                    <a:pt x="10" y="2"/>
                  </a:lnTo>
                  <a:lnTo>
                    <a:pt x="10" y="596"/>
                  </a:lnTo>
                  <a:lnTo>
                    <a:pt x="0" y="598"/>
                  </a:lnTo>
                  <a:lnTo>
                    <a:pt x="2" y="0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" name="Freeform 115"/>
            <p:cNvSpPr>
              <a:spLocks/>
            </p:cNvSpPr>
            <p:nvPr/>
          </p:nvSpPr>
          <p:spPr bwMode="auto">
            <a:xfrm>
              <a:off x="5296" y="3368"/>
              <a:ext cx="12" cy="602"/>
            </a:xfrm>
            <a:custGeom>
              <a:avLst/>
              <a:gdLst>
                <a:gd name="T0" fmla="*/ 11 w 12"/>
                <a:gd name="T1" fmla="*/ 2 h 602"/>
                <a:gd name="T2" fmla="*/ 11 w 12"/>
                <a:gd name="T3" fmla="*/ 599 h 602"/>
                <a:gd name="T4" fmla="*/ 0 w 12"/>
                <a:gd name="T5" fmla="*/ 601 h 602"/>
                <a:gd name="T6" fmla="*/ 0 w 12"/>
                <a:gd name="T7" fmla="*/ 0 h 6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602"/>
                <a:gd name="T14" fmla="*/ 12 w 12"/>
                <a:gd name="T15" fmla="*/ 602 h 6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602">
                  <a:moveTo>
                    <a:pt x="11" y="2"/>
                  </a:moveTo>
                  <a:lnTo>
                    <a:pt x="11" y="599"/>
                  </a:lnTo>
                  <a:lnTo>
                    <a:pt x="0" y="60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9" name="Freeform 116"/>
            <p:cNvSpPr>
              <a:spLocks/>
            </p:cNvSpPr>
            <p:nvPr/>
          </p:nvSpPr>
          <p:spPr bwMode="auto">
            <a:xfrm>
              <a:off x="5294" y="3368"/>
              <a:ext cx="11" cy="602"/>
            </a:xfrm>
            <a:custGeom>
              <a:avLst/>
              <a:gdLst>
                <a:gd name="T0" fmla="*/ 2 w 11"/>
                <a:gd name="T1" fmla="*/ 0 h 602"/>
                <a:gd name="T2" fmla="*/ 10 w 11"/>
                <a:gd name="T3" fmla="*/ 2 h 602"/>
                <a:gd name="T4" fmla="*/ 10 w 11"/>
                <a:gd name="T5" fmla="*/ 599 h 602"/>
                <a:gd name="T6" fmla="*/ 0 w 11"/>
                <a:gd name="T7" fmla="*/ 601 h 602"/>
                <a:gd name="T8" fmla="*/ 2 w 11"/>
                <a:gd name="T9" fmla="*/ 0 h 6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02"/>
                <a:gd name="T17" fmla="*/ 11 w 11"/>
                <a:gd name="T18" fmla="*/ 602 h 6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02">
                  <a:moveTo>
                    <a:pt x="2" y="0"/>
                  </a:moveTo>
                  <a:lnTo>
                    <a:pt x="10" y="2"/>
                  </a:lnTo>
                  <a:lnTo>
                    <a:pt x="10" y="599"/>
                  </a:lnTo>
                  <a:lnTo>
                    <a:pt x="0" y="601"/>
                  </a:lnTo>
                  <a:lnTo>
                    <a:pt x="2" y="0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0" name="Freeform 117"/>
            <p:cNvSpPr>
              <a:spLocks/>
            </p:cNvSpPr>
            <p:nvPr/>
          </p:nvSpPr>
          <p:spPr bwMode="auto">
            <a:xfrm>
              <a:off x="5167" y="3378"/>
              <a:ext cx="11" cy="571"/>
            </a:xfrm>
            <a:custGeom>
              <a:avLst/>
              <a:gdLst>
                <a:gd name="T0" fmla="*/ 10 w 11"/>
                <a:gd name="T1" fmla="*/ 0 h 571"/>
                <a:gd name="T2" fmla="*/ 0 w 11"/>
                <a:gd name="T3" fmla="*/ 4 h 571"/>
                <a:gd name="T4" fmla="*/ 0 w 11"/>
                <a:gd name="T5" fmla="*/ 566 h 571"/>
                <a:gd name="T6" fmla="*/ 10 w 11"/>
                <a:gd name="T7" fmla="*/ 570 h 571"/>
                <a:gd name="T8" fmla="*/ 10 w 11"/>
                <a:gd name="T9" fmla="*/ 0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71"/>
                <a:gd name="T17" fmla="*/ 11 w 11"/>
                <a:gd name="T18" fmla="*/ 571 h 5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71">
                  <a:moveTo>
                    <a:pt x="10" y="0"/>
                  </a:moveTo>
                  <a:lnTo>
                    <a:pt x="0" y="4"/>
                  </a:lnTo>
                  <a:lnTo>
                    <a:pt x="0" y="566"/>
                  </a:lnTo>
                  <a:lnTo>
                    <a:pt x="10" y="570"/>
                  </a:lnTo>
                  <a:lnTo>
                    <a:pt x="10" y="0"/>
                  </a:ln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1" name="Freeform 118"/>
            <p:cNvSpPr>
              <a:spLocks/>
            </p:cNvSpPr>
            <p:nvPr/>
          </p:nvSpPr>
          <p:spPr bwMode="auto">
            <a:xfrm>
              <a:off x="5167" y="3378"/>
              <a:ext cx="11" cy="572"/>
            </a:xfrm>
            <a:custGeom>
              <a:avLst/>
              <a:gdLst>
                <a:gd name="T0" fmla="*/ 0 w 11"/>
                <a:gd name="T1" fmla="*/ 4 h 572"/>
                <a:gd name="T2" fmla="*/ 0 w 11"/>
                <a:gd name="T3" fmla="*/ 567 h 572"/>
                <a:gd name="T4" fmla="*/ 10 w 11"/>
                <a:gd name="T5" fmla="*/ 571 h 572"/>
                <a:gd name="T6" fmla="*/ 10 w 11"/>
                <a:gd name="T7" fmla="*/ 0 h 572"/>
                <a:gd name="T8" fmla="*/ 0 w 11"/>
                <a:gd name="T9" fmla="*/ 4 h 572"/>
                <a:gd name="T10" fmla="*/ 0 w 11"/>
                <a:gd name="T11" fmla="*/ 567 h 572"/>
                <a:gd name="T12" fmla="*/ 10 w 11"/>
                <a:gd name="T13" fmla="*/ 571 h 572"/>
                <a:gd name="T14" fmla="*/ 10 w 11"/>
                <a:gd name="T15" fmla="*/ 0 h 5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572"/>
                <a:gd name="T26" fmla="*/ 11 w 11"/>
                <a:gd name="T27" fmla="*/ 572 h 5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572">
                  <a:moveTo>
                    <a:pt x="0" y="4"/>
                  </a:moveTo>
                  <a:lnTo>
                    <a:pt x="0" y="567"/>
                  </a:lnTo>
                  <a:lnTo>
                    <a:pt x="10" y="571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67"/>
                  </a:lnTo>
                  <a:lnTo>
                    <a:pt x="10" y="571"/>
                  </a:lnTo>
                  <a:lnTo>
                    <a:pt x="10" y="0"/>
                  </a:lnTo>
                </a:path>
              </a:pathLst>
            </a:custGeom>
            <a:noFill/>
            <a:ln w="12700" cap="rnd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2" name="Freeform 119"/>
            <p:cNvSpPr>
              <a:spLocks/>
            </p:cNvSpPr>
            <p:nvPr/>
          </p:nvSpPr>
          <p:spPr bwMode="auto">
            <a:xfrm>
              <a:off x="5175" y="3378"/>
              <a:ext cx="12" cy="572"/>
            </a:xfrm>
            <a:custGeom>
              <a:avLst/>
              <a:gdLst>
                <a:gd name="T0" fmla="*/ 0 w 12"/>
                <a:gd name="T1" fmla="*/ 2 h 572"/>
                <a:gd name="T2" fmla="*/ 11 w 12"/>
                <a:gd name="T3" fmla="*/ 0 h 572"/>
                <a:gd name="T4" fmla="*/ 8 w 12"/>
                <a:gd name="T5" fmla="*/ 571 h 572"/>
                <a:gd name="T6" fmla="*/ 0 w 12"/>
                <a:gd name="T7" fmla="*/ 569 h 572"/>
                <a:gd name="T8" fmla="*/ 0 w 12"/>
                <a:gd name="T9" fmla="*/ 2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572"/>
                <a:gd name="T17" fmla="*/ 12 w 12"/>
                <a:gd name="T18" fmla="*/ 572 h 5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572">
                  <a:moveTo>
                    <a:pt x="0" y="2"/>
                  </a:moveTo>
                  <a:lnTo>
                    <a:pt x="11" y="0"/>
                  </a:lnTo>
                  <a:lnTo>
                    <a:pt x="8" y="571"/>
                  </a:lnTo>
                  <a:lnTo>
                    <a:pt x="0" y="569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3" name="Freeform 120"/>
            <p:cNvSpPr>
              <a:spLocks/>
            </p:cNvSpPr>
            <p:nvPr/>
          </p:nvSpPr>
          <p:spPr bwMode="auto">
            <a:xfrm>
              <a:off x="5175" y="3378"/>
              <a:ext cx="12" cy="576"/>
            </a:xfrm>
            <a:custGeom>
              <a:avLst/>
              <a:gdLst>
                <a:gd name="T0" fmla="*/ 11 w 12"/>
                <a:gd name="T1" fmla="*/ 0 h 576"/>
                <a:gd name="T2" fmla="*/ 8 w 12"/>
                <a:gd name="T3" fmla="*/ 575 h 576"/>
                <a:gd name="T4" fmla="*/ 0 w 12"/>
                <a:gd name="T5" fmla="*/ 573 h 576"/>
                <a:gd name="T6" fmla="*/ 0 w 12"/>
                <a:gd name="T7" fmla="*/ 2 h 576"/>
                <a:gd name="T8" fmla="*/ 11 w 12"/>
                <a:gd name="T9" fmla="*/ 0 h 576"/>
                <a:gd name="T10" fmla="*/ 8 w 12"/>
                <a:gd name="T11" fmla="*/ 575 h 576"/>
                <a:gd name="T12" fmla="*/ 0 w 12"/>
                <a:gd name="T13" fmla="*/ 573 h 576"/>
                <a:gd name="T14" fmla="*/ 0 w 12"/>
                <a:gd name="T15" fmla="*/ 2 h 5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576"/>
                <a:gd name="T26" fmla="*/ 12 w 12"/>
                <a:gd name="T27" fmla="*/ 576 h 5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576">
                  <a:moveTo>
                    <a:pt x="11" y="0"/>
                  </a:moveTo>
                  <a:lnTo>
                    <a:pt x="8" y="575"/>
                  </a:lnTo>
                  <a:lnTo>
                    <a:pt x="0" y="573"/>
                  </a:lnTo>
                  <a:lnTo>
                    <a:pt x="0" y="2"/>
                  </a:lnTo>
                  <a:lnTo>
                    <a:pt x="11" y="0"/>
                  </a:lnTo>
                  <a:lnTo>
                    <a:pt x="8" y="575"/>
                  </a:lnTo>
                  <a:lnTo>
                    <a:pt x="0" y="573"/>
                  </a:lnTo>
                  <a:lnTo>
                    <a:pt x="0" y="2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4" name="Freeform 121"/>
            <p:cNvSpPr>
              <a:spLocks/>
            </p:cNvSpPr>
            <p:nvPr/>
          </p:nvSpPr>
          <p:spPr bwMode="auto">
            <a:xfrm>
              <a:off x="5295" y="3370"/>
              <a:ext cx="1" cy="598"/>
            </a:xfrm>
            <a:custGeom>
              <a:avLst/>
              <a:gdLst>
                <a:gd name="T0" fmla="*/ 0 w 1"/>
                <a:gd name="T1" fmla="*/ 0 h 598"/>
                <a:gd name="T2" fmla="*/ 0 w 1"/>
                <a:gd name="T3" fmla="*/ 597 h 598"/>
                <a:gd name="T4" fmla="*/ 0 60000 65536"/>
                <a:gd name="T5" fmla="*/ 0 60000 65536"/>
                <a:gd name="T6" fmla="*/ 0 w 1"/>
                <a:gd name="T7" fmla="*/ 0 h 598"/>
                <a:gd name="T8" fmla="*/ 1 w 1"/>
                <a:gd name="T9" fmla="*/ 598 h 5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98">
                  <a:moveTo>
                    <a:pt x="0" y="0"/>
                  </a:moveTo>
                  <a:lnTo>
                    <a:pt x="0" y="59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5" name="Freeform 122"/>
            <p:cNvSpPr>
              <a:spLocks/>
            </p:cNvSpPr>
            <p:nvPr/>
          </p:nvSpPr>
          <p:spPr bwMode="auto">
            <a:xfrm>
              <a:off x="5295" y="3370"/>
              <a:ext cx="1" cy="598"/>
            </a:xfrm>
            <a:custGeom>
              <a:avLst/>
              <a:gdLst>
                <a:gd name="T0" fmla="*/ 0 w 1"/>
                <a:gd name="T1" fmla="*/ 0 h 598"/>
                <a:gd name="T2" fmla="*/ 0 w 1"/>
                <a:gd name="T3" fmla="*/ 597 h 598"/>
                <a:gd name="T4" fmla="*/ 0 60000 65536"/>
                <a:gd name="T5" fmla="*/ 0 60000 65536"/>
                <a:gd name="T6" fmla="*/ 0 w 1"/>
                <a:gd name="T7" fmla="*/ 0 h 598"/>
                <a:gd name="T8" fmla="*/ 1 w 1"/>
                <a:gd name="T9" fmla="*/ 598 h 5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98">
                  <a:moveTo>
                    <a:pt x="0" y="0"/>
                  </a:moveTo>
                  <a:lnTo>
                    <a:pt x="0" y="59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6" name="Freeform 123"/>
            <p:cNvSpPr>
              <a:spLocks/>
            </p:cNvSpPr>
            <p:nvPr/>
          </p:nvSpPr>
          <p:spPr bwMode="auto">
            <a:xfrm>
              <a:off x="5176" y="3384"/>
              <a:ext cx="1" cy="566"/>
            </a:xfrm>
            <a:custGeom>
              <a:avLst/>
              <a:gdLst>
                <a:gd name="T0" fmla="*/ 0 w 1"/>
                <a:gd name="T1" fmla="*/ 0 h 566"/>
                <a:gd name="T2" fmla="*/ 0 w 1"/>
                <a:gd name="T3" fmla="*/ 565 h 566"/>
                <a:gd name="T4" fmla="*/ 0 60000 65536"/>
                <a:gd name="T5" fmla="*/ 0 60000 65536"/>
                <a:gd name="T6" fmla="*/ 0 w 1"/>
                <a:gd name="T7" fmla="*/ 0 h 566"/>
                <a:gd name="T8" fmla="*/ 1 w 1"/>
                <a:gd name="T9" fmla="*/ 566 h 5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6">
                  <a:moveTo>
                    <a:pt x="0" y="0"/>
                  </a:moveTo>
                  <a:lnTo>
                    <a:pt x="0" y="5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7" name="Freeform 124"/>
            <p:cNvSpPr>
              <a:spLocks/>
            </p:cNvSpPr>
            <p:nvPr/>
          </p:nvSpPr>
          <p:spPr bwMode="auto">
            <a:xfrm>
              <a:off x="5176" y="3384"/>
              <a:ext cx="1" cy="566"/>
            </a:xfrm>
            <a:custGeom>
              <a:avLst/>
              <a:gdLst>
                <a:gd name="T0" fmla="*/ 0 w 1"/>
                <a:gd name="T1" fmla="*/ 0 h 566"/>
                <a:gd name="T2" fmla="*/ 0 w 1"/>
                <a:gd name="T3" fmla="*/ 565 h 566"/>
                <a:gd name="T4" fmla="*/ 0 60000 65536"/>
                <a:gd name="T5" fmla="*/ 0 60000 65536"/>
                <a:gd name="T6" fmla="*/ 0 w 1"/>
                <a:gd name="T7" fmla="*/ 0 h 566"/>
                <a:gd name="T8" fmla="*/ 1 w 1"/>
                <a:gd name="T9" fmla="*/ 566 h 5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6">
                  <a:moveTo>
                    <a:pt x="0" y="0"/>
                  </a:moveTo>
                  <a:lnTo>
                    <a:pt x="0" y="5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8" name="Freeform 125"/>
            <p:cNvSpPr>
              <a:spLocks/>
            </p:cNvSpPr>
            <p:nvPr/>
          </p:nvSpPr>
          <p:spPr bwMode="auto">
            <a:xfrm>
              <a:off x="5154" y="3385"/>
              <a:ext cx="654" cy="54"/>
            </a:xfrm>
            <a:custGeom>
              <a:avLst/>
              <a:gdLst>
                <a:gd name="T0" fmla="*/ 0 w 654"/>
                <a:gd name="T1" fmla="*/ 26 h 54"/>
                <a:gd name="T2" fmla="*/ 21 w 654"/>
                <a:gd name="T3" fmla="*/ 21 h 54"/>
                <a:gd name="T4" fmla="*/ 139 w 654"/>
                <a:gd name="T5" fmla="*/ 7 h 54"/>
                <a:gd name="T6" fmla="*/ 319 w 654"/>
                <a:gd name="T7" fmla="*/ 0 h 54"/>
                <a:gd name="T8" fmla="*/ 501 w 654"/>
                <a:gd name="T9" fmla="*/ 9 h 54"/>
                <a:gd name="T10" fmla="*/ 625 w 654"/>
                <a:gd name="T11" fmla="*/ 16 h 54"/>
                <a:gd name="T12" fmla="*/ 653 w 654"/>
                <a:gd name="T13" fmla="*/ 30 h 54"/>
                <a:gd name="T14" fmla="*/ 653 w 654"/>
                <a:gd name="T15" fmla="*/ 39 h 54"/>
                <a:gd name="T16" fmla="*/ 625 w 654"/>
                <a:gd name="T17" fmla="*/ 41 h 54"/>
                <a:gd name="T18" fmla="*/ 495 w 654"/>
                <a:gd name="T19" fmla="*/ 30 h 54"/>
                <a:gd name="T20" fmla="*/ 319 w 654"/>
                <a:gd name="T21" fmla="*/ 26 h 54"/>
                <a:gd name="T22" fmla="*/ 137 w 654"/>
                <a:gd name="T23" fmla="*/ 32 h 54"/>
                <a:gd name="T24" fmla="*/ 21 w 654"/>
                <a:gd name="T25" fmla="*/ 44 h 54"/>
                <a:gd name="T26" fmla="*/ 0 w 654"/>
                <a:gd name="T27" fmla="*/ 53 h 54"/>
                <a:gd name="T28" fmla="*/ 0 w 654"/>
                <a:gd name="T29" fmla="*/ 26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4"/>
                <a:gd name="T46" fmla="*/ 0 h 54"/>
                <a:gd name="T47" fmla="*/ 654 w 654"/>
                <a:gd name="T48" fmla="*/ 54 h 5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4" h="54">
                  <a:moveTo>
                    <a:pt x="0" y="26"/>
                  </a:moveTo>
                  <a:lnTo>
                    <a:pt x="21" y="21"/>
                  </a:lnTo>
                  <a:lnTo>
                    <a:pt x="139" y="7"/>
                  </a:lnTo>
                  <a:lnTo>
                    <a:pt x="319" y="0"/>
                  </a:lnTo>
                  <a:lnTo>
                    <a:pt x="501" y="9"/>
                  </a:lnTo>
                  <a:lnTo>
                    <a:pt x="625" y="16"/>
                  </a:lnTo>
                  <a:lnTo>
                    <a:pt x="653" y="30"/>
                  </a:lnTo>
                  <a:lnTo>
                    <a:pt x="653" y="39"/>
                  </a:lnTo>
                  <a:lnTo>
                    <a:pt x="625" y="41"/>
                  </a:lnTo>
                  <a:lnTo>
                    <a:pt x="495" y="30"/>
                  </a:lnTo>
                  <a:lnTo>
                    <a:pt x="319" y="26"/>
                  </a:lnTo>
                  <a:lnTo>
                    <a:pt x="137" y="32"/>
                  </a:lnTo>
                  <a:lnTo>
                    <a:pt x="21" y="44"/>
                  </a:lnTo>
                  <a:lnTo>
                    <a:pt x="0" y="53"/>
                  </a:lnTo>
                  <a:lnTo>
                    <a:pt x="0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9" name="Freeform 126"/>
            <p:cNvSpPr>
              <a:spLocks/>
            </p:cNvSpPr>
            <p:nvPr/>
          </p:nvSpPr>
          <p:spPr bwMode="auto">
            <a:xfrm>
              <a:off x="5155" y="3384"/>
              <a:ext cx="655" cy="57"/>
            </a:xfrm>
            <a:custGeom>
              <a:avLst/>
              <a:gdLst>
                <a:gd name="T0" fmla="*/ 21 w 655"/>
                <a:gd name="T1" fmla="*/ 21 h 57"/>
                <a:gd name="T2" fmla="*/ 140 w 655"/>
                <a:gd name="T3" fmla="*/ 7 h 57"/>
                <a:gd name="T4" fmla="*/ 320 w 655"/>
                <a:gd name="T5" fmla="*/ 0 h 57"/>
                <a:gd name="T6" fmla="*/ 502 w 655"/>
                <a:gd name="T7" fmla="*/ 9 h 57"/>
                <a:gd name="T8" fmla="*/ 627 w 655"/>
                <a:gd name="T9" fmla="*/ 17 h 57"/>
                <a:gd name="T10" fmla="*/ 654 w 655"/>
                <a:gd name="T11" fmla="*/ 32 h 57"/>
                <a:gd name="T12" fmla="*/ 654 w 655"/>
                <a:gd name="T13" fmla="*/ 42 h 57"/>
                <a:gd name="T14" fmla="*/ 627 w 655"/>
                <a:gd name="T15" fmla="*/ 44 h 57"/>
                <a:gd name="T16" fmla="*/ 496 w 655"/>
                <a:gd name="T17" fmla="*/ 32 h 57"/>
                <a:gd name="T18" fmla="*/ 320 w 655"/>
                <a:gd name="T19" fmla="*/ 26 h 57"/>
                <a:gd name="T20" fmla="*/ 138 w 655"/>
                <a:gd name="T21" fmla="*/ 34 h 57"/>
                <a:gd name="T22" fmla="*/ 21 w 655"/>
                <a:gd name="T23" fmla="*/ 46 h 57"/>
                <a:gd name="T24" fmla="*/ 0 w 655"/>
                <a:gd name="T25" fmla="*/ 56 h 57"/>
                <a:gd name="T26" fmla="*/ 0 w 655"/>
                <a:gd name="T27" fmla="*/ 26 h 57"/>
                <a:gd name="T28" fmla="*/ 21 w 655"/>
                <a:gd name="T29" fmla="*/ 21 h 57"/>
                <a:gd name="T30" fmla="*/ 140 w 655"/>
                <a:gd name="T31" fmla="*/ 7 h 57"/>
                <a:gd name="T32" fmla="*/ 320 w 655"/>
                <a:gd name="T33" fmla="*/ 0 h 57"/>
                <a:gd name="T34" fmla="*/ 502 w 655"/>
                <a:gd name="T35" fmla="*/ 9 h 57"/>
                <a:gd name="T36" fmla="*/ 627 w 655"/>
                <a:gd name="T37" fmla="*/ 17 h 57"/>
                <a:gd name="T38" fmla="*/ 654 w 655"/>
                <a:gd name="T39" fmla="*/ 32 h 57"/>
                <a:gd name="T40" fmla="*/ 654 w 655"/>
                <a:gd name="T41" fmla="*/ 42 h 57"/>
                <a:gd name="T42" fmla="*/ 627 w 655"/>
                <a:gd name="T43" fmla="*/ 44 h 57"/>
                <a:gd name="T44" fmla="*/ 496 w 655"/>
                <a:gd name="T45" fmla="*/ 32 h 57"/>
                <a:gd name="T46" fmla="*/ 320 w 655"/>
                <a:gd name="T47" fmla="*/ 26 h 57"/>
                <a:gd name="T48" fmla="*/ 138 w 655"/>
                <a:gd name="T49" fmla="*/ 34 h 57"/>
                <a:gd name="T50" fmla="*/ 21 w 655"/>
                <a:gd name="T51" fmla="*/ 46 h 57"/>
                <a:gd name="T52" fmla="*/ 0 w 655"/>
                <a:gd name="T53" fmla="*/ 56 h 57"/>
                <a:gd name="T54" fmla="*/ 0 w 655"/>
                <a:gd name="T55" fmla="*/ 26 h 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55"/>
                <a:gd name="T85" fmla="*/ 0 h 57"/>
                <a:gd name="T86" fmla="*/ 655 w 655"/>
                <a:gd name="T87" fmla="*/ 57 h 5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55" h="57">
                  <a:moveTo>
                    <a:pt x="21" y="21"/>
                  </a:moveTo>
                  <a:lnTo>
                    <a:pt x="140" y="7"/>
                  </a:lnTo>
                  <a:lnTo>
                    <a:pt x="320" y="0"/>
                  </a:lnTo>
                  <a:lnTo>
                    <a:pt x="502" y="9"/>
                  </a:lnTo>
                  <a:lnTo>
                    <a:pt x="627" y="17"/>
                  </a:lnTo>
                  <a:lnTo>
                    <a:pt x="654" y="32"/>
                  </a:lnTo>
                  <a:lnTo>
                    <a:pt x="654" y="42"/>
                  </a:lnTo>
                  <a:lnTo>
                    <a:pt x="627" y="44"/>
                  </a:lnTo>
                  <a:lnTo>
                    <a:pt x="496" y="32"/>
                  </a:lnTo>
                  <a:lnTo>
                    <a:pt x="320" y="26"/>
                  </a:lnTo>
                  <a:lnTo>
                    <a:pt x="138" y="34"/>
                  </a:lnTo>
                  <a:lnTo>
                    <a:pt x="21" y="46"/>
                  </a:lnTo>
                  <a:lnTo>
                    <a:pt x="0" y="56"/>
                  </a:lnTo>
                  <a:lnTo>
                    <a:pt x="0" y="26"/>
                  </a:lnTo>
                  <a:lnTo>
                    <a:pt x="21" y="21"/>
                  </a:lnTo>
                  <a:lnTo>
                    <a:pt x="140" y="7"/>
                  </a:lnTo>
                  <a:lnTo>
                    <a:pt x="320" y="0"/>
                  </a:lnTo>
                  <a:lnTo>
                    <a:pt x="502" y="9"/>
                  </a:lnTo>
                  <a:lnTo>
                    <a:pt x="627" y="17"/>
                  </a:lnTo>
                  <a:lnTo>
                    <a:pt x="654" y="32"/>
                  </a:lnTo>
                  <a:lnTo>
                    <a:pt x="654" y="42"/>
                  </a:lnTo>
                  <a:lnTo>
                    <a:pt x="627" y="44"/>
                  </a:lnTo>
                  <a:lnTo>
                    <a:pt x="496" y="32"/>
                  </a:lnTo>
                  <a:lnTo>
                    <a:pt x="320" y="26"/>
                  </a:lnTo>
                  <a:lnTo>
                    <a:pt x="138" y="34"/>
                  </a:lnTo>
                  <a:lnTo>
                    <a:pt x="21" y="46"/>
                  </a:lnTo>
                  <a:lnTo>
                    <a:pt x="0" y="56"/>
                  </a:lnTo>
                  <a:lnTo>
                    <a:pt x="0" y="2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0" name="Freeform 127"/>
            <p:cNvSpPr>
              <a:spLocks/>
            </p:cNvSpPr>
            <p:nvPr/>
          </p:nvSpPr>
          <p:spPr bwMode="auto">
            <a:xfrm>
              <a:off x="5155" y="3412"/>
              <a:ext cx="655" cy="29"/>
            </a:xfrm>
            <a:custGeom>
              <a:avLst/>
              <a:gdLst>
                <a:gd name="T0" fmla="*/ 654 w 655"/>
                <a:gd name="T1" fmla="*/ 26 h 29"/>
                <a:gd name="T2" fmla="*/ 627 w 655"/>
                <a:gd name="T3" fmla="*/ 16 h 29"/>
                <a:gd name="T4" fmla="*/ 496 w 655"/>
                <a:gd name="T5" fmla="*/ 4 h 29"/>
                <a:gd name="T6" fmla="*/ 320 w 655"/>
                <a:gd name="T7" fmla="*/ 0 h 29"/>
                <a:gd name="T8" fmla="*/ 138 w 655"/>
                <a:gd name="T9" fmla="*/ 7 h 29"/>
                <a:gd name="T10" fmla="*/ 21 w 655"/>
                <a:gd name="T11" fmla="*/ 19 h 29"/>
                <a:gd name="T12" fmla="*/ 0 w 655"/>
                <a:gd name="T13" fmla="*/ 28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5"/>
                <a:gd name="T22" fmla="*/ 0 h 29"/>
                <a:gd name="T23" fmla="*/ 655 w 655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5" h="29">
                  <a:moveTo>
                    <a:pt x="654" y="26"/>
                  </a:moveTo>
                  <a:lnTo>
                    <a:pt x="627" y="16"/>
                  </a:lnTo>
                  <a:lnTo>
                    <a:pt x="496" y="4"/>
                  </a:lnTo>
                  <a:lnTo>
                    <a:pt x="320" y="0"/>
                  </a:lnTo>
                  <a:lnTo>
                    <a:pt x="138" y="7"/>
                  </a:lnTo>
                  <a:lnTo>
                    <a:pt x="21" y="19"/>
                  </a:lnTo>
                  <a:lnTo>
                    <a:pt x="0" y="28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1" name="Freeform 128"/>
            <p:cNvSpPr>
              <a:spLocks/>
            </p:cNvSpPr>
            <p:nvPr/>
          </p:nvSpPr>
          <p:spPr bwMode="auto">
            <a:xfrm>
              <a:off x="5155" y="3412"/>
              <a:ext cx="655" cy="29"/>
            </a:xfrm>
            <a:custGeom>
              <a:avLst/>
              <a:gdLst>
                <a:gd name="T0" fmla="*/ 654 w 655"/>
                <a:gd name="T1" fmla="*/ 26 h 29"/>
                <a:gd name="T2" fmla="*/ 627 w 655"/>
                <a:gd name="T3" fmla="*/ 16 h 29"/>
                <a:gd name="T4" fmla="*/ 496 w 655"/>
                <a:gd name="T5" fmla="*/ 4 h 29"/>
                <a:gd name="T6" fmla="*/ 320 w 655"/>
                <a:gd name="T7" fmla="*/ 0 h 29"/>
                <a:gd name="T8" fmla="*/ 138 w 655"/>
                <a:gd name="T9" fmla="*/ 7 h 29"/>
                <a:gd name="T10" fmla="*/ 21 w 655"/>
                <a:gd name="T11" fmla="*/ 19 h 29"/>
                <a:gd name="T12" fmla="*/ 0 w 655"/>
                <a:gd name="T13" fmla="*/ 28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5"/>
                <a:gd name="T22" fmla="*/ 0 h 29"/>
                <a:gd name="T23" fmla="*/ 655 w 655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5" h="29">
                  <a:moveTo>
                    <a:pt x="654" y="26"/>
                  </a:moveTo>
                  <a:lnTo>
                    <a:pt x="627" y="16"/>
                  </a:lnTo>
                  <a:lnTo>
                    <a:pt x="496" y="4"/>
                  </a:lnTo>
                  <a:lnTo>
                    <a:pt x="320" y="0"/>
                  </a:lnTo>
                  <a:lnTo>
                    <a:pt x="138" y="7"/>
                  </a:lnTo>
                  <a:lnTo>
                    <a:pt x="21" y="19"/>
                  </a:lnTo>
                  <a:lnTo>
                    <a:pt x="0" y="28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2" name="Freeform 129"/>
            <p:cNvSpPr>
              <a:spLocks/>
            </p:cNvSpPr>
            <p:nvPr/>
          </p:nvSpPr>
          <p:spPr bwMode="auto">
            <a:xfrm>
              <a:off x="5155" y="3385"/>
              <a:ext cx="655" cy="32"/>
            </a:xfrm>
            <a:custGeom>
              <a:avLst/>
              <a:gdLst>
                <a:gd name="T0" fmla="*/ 0 w 655"/>
                <a:gd name="T1" fmla="*/ 27 h 32"/>
                <a:gd name="T2" fmla="*/ 21 w 655"/>
                <a:gd name="T3" fmla="*/ 21 h 32"/>
                <a:gd name="T4" fmla="*/ 140 w 655"/>
                <a:gd name="T5" fmla="*/ 7 h 32"/>
                <a:gd name="T6" fmla="*/ 320 w 655"/>
                <a:gd name="T7" fmla="*/ 0 h 32"/>
                <a:gd name="T8" fmla="*/ 502 w 655"/>
                <a:gd name="T9" fmla="*/ 10 h 32"/>
                <a:gd name="T10" fmla="*/ 627 w 655"/>
                <a:gd name="T11" fmla="*/ 16 h 32"/>
                <a:gd name="T12" fmla="*/ 654 w 655"/>
                <a:gd name="T13" fmla="*/ 31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5"/>
                <a:gd name="T22" fmla="*/ 0 h 32"/>
                <a:gd name="T23" fmla="*/ 655 w 655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5" h="32">
                  <a:moveTo>
                    <a:pt x="0" y="27"/>
                  </a:moveTo>
                  <a:lnTo>
                    <a:pt x="21" y="21"/>
                  </a:lnTo>
                  <a:lnTo>
                    <a:pt x="140" y="7"/>
                  </a:lnTo>
                  <a:lnTo>
                    <a:pt x="320" y="0"/>
                  </a:lnTo>
                  <a:lnTo>
                    <a:pt x="502" y="10"/>
                  </a:lnTo>
                  <a:lnTo>
                    <a:pt x="627" y="16"/>
                  </a:lnTo>
                  <a:lnTo>
                    <a:pt x="654" y="31"/>
                  </a:lnTo>
                </a:path>
              </a:pathLst>
            </a:custGeom>
            <a:noFill/>
            <a:ln w="12700" cap="rnd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3" name="Freeform 130"/>
            <p:cNvSpPr>
              <a:spLocks/>
            </p:cNvSpPr>
            <p:nvPr/>
          </p:nvSpPr>
          <p:spPr bwMode="auto">
            <a:xfrm>
              <a:off x="5155" y="3385"/>
              <a:ext cx="655" cy="32"/>
            </a:xfrm>
            <a:custGeom>
              <a:avLst/>
              <a:gdLst>
                <a:gd name="T0" fmla="*/ 0 w 655"/>
                <a:gd name="T1" fmla="*/ 27 h 32"/>
                <a:gd name="T2" fmla="*/ 21 w 655"/>
                <a:gd name="T3" fmla="*/ 21 h 32"/>
                <a:gd name="T4" fmla="*/ 140 w 655"/>
                <a:gd name="T5" fmla="*/ 7 h 32"/>
                <a:gd name="T6" fmla="*/ 320 w 655"/>
                <a:gd name="T7" fmla="*/ 0 h 32"/>
                <a:gd name="T8" fmla="*/ 502 w 655"/>
                <a:gd name="T9" fmla="*/ 10 h 32"/>
                <a:gd name="T10" fmla="*/ 627 w 655"/>
                <a:gd name="T11" fmla="*/ 16 h 32"/>
                <a:gd name="T12" fmla="*/ 654 w 655"/>
                <a:gd name="T13" fmla="*/ 31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5"/>
                <a:gd name="T22" fmla="*/ 0 h 32"/>
                <a:gd name="T23" fmla="*/ 655 w 655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5" h="32">
                  <a:moveTo>
                    <a:pt x="0" y="27"/>
                  </a:moveTo>
                  <a:lnTo>
                    <a:pt x="21" y="21"/>
                  </a:lnTo>
                  <a:lnTo>
                    <a:pt x="140" y="7"/>
                  </a:lnTo>
                  <a:lnTo>
                    <a:pt x="320" y="0"/>
                  </a:lnTo>
                  <a:lnTo>
                    <a:pt x="502" y="10"/>
                  </a:lnTo>
                  <a:lnTo>
                    <a:pt x="627" y="16"/>
                  </a:lnTo>
                  <a:lnTo>
                    <a:pt x="654" y="31"/>
                  </a:lnTo>
                </a:path>
              </a:pathLst>
            </a:custGeom>
            <a:noFill/>
            <a:ln w="12700" cap="rnd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4" name="Rectangle 131"/>
            <p:cNvSpPr>
              <a:spLocks noChangeArrowheads="1"/>
            </p:cNvSpPr>
            <p:nvPr/>
          </p:nvSpPr>
          <p:spPr bwMode="auto">
            <a:xfrm>
              <a:off x="5780" y="3501"/>
              <a:ext cx="31" cy="9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255" name="Rectangle 132"/>
            <p:cNvSpPr>
              <a:spLocks noChangeArrowheads="1"/>
            </p:cNvSpPr>
            <p:nvPr/>
          </p:nvSpPr>
          <p:spPr bwMode="auto">
            <a:xfrm>
              <a:off x="5584" y="3499"/>
              <a:ext cx="31" cy="6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256" name="Rectangle 133"/>
            <p:cNvSpPr>
              <a:spLocks noChangeArrowheads="1"/>
            </p:cNvSpPr>
            <p:nvPr/>
          </p:nvSpPr>
          <p:spPr bwMode="auto">
            <a:xfrm>
              <a:off x="5584" y="3499"/>
              <a:ext cx="33" cy="6"/>
            </a:xfrm>
            <a:prstGeom prst="rect">
              <a:avLst/>
            </a:prstGeom>
            <a:solidFill>
              <a:srgbClr val="4C4C4C"/>
            </a:solidFill>
            <a:ln w="12700">
              <a:solidFill>
                <a:srgbClr val="4C4C4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257" name="Rectangle 134"/>
            <p:cNvSpPr>
              <a:spLocks noChangeArrowheads="1"/>
            </p:cNvSpPr>
            <p:nvPr/>
          </p:nvSpPr>
          <p:spPr bwMode="auto">
            <a:xfrm>
              <a:off x="5780" y="3503"/>
              <a:ext cx="33" cy="7"/>
            </a:xfrm>
            <a:prstGeom prst="rect">
              <a:avLst/>
            </a:prstGeom>
            <a:solidFill>
              <a:srgbClr val="4C4C4C"/>
            </a:solidFill>
            <a:ln w="12700">
              <a:solidFill>
                <a:srgbClr val="4C4C4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258" name="Freeform 135"/>
            <p:cNvSpPr>
              <a:spLocks/>
            </p:cNvSpPr>
            <p:nvPr/>
          </p:nvSpPr>
          <p:spPr bwMode="auto">
            <a:xfrm>
              <a:off x="5696" y="3513"/>
              <a:ext cx="101" cy="491"/>
            </a:xfrm>
            <a:custGeom>
              <a:avLst/>
              <a:gdLst>
                <a:gd name="T0" fmla="*/ 0 w 101"/>
                <a:gd name="T1" fmla="*/ 0 h 491"/>
                <a:gd name="T2" fmla="*/ 100 w 101"/>
                <a:gd name="T3" fmla="*/ 0 h 491"/>
                <a:gd name="T4" fmla="*/ 100 w 101"/>
                <a:gd name="T5" fmla="*/ 490 h 491"/>
                <a:gd name="T6" fmla="*/ 0 w 101"/>
                <a:gd name="T7" fmla="*/ 476 h 491"/>
                <a:gd name="T8" fmla="*/ 0 w 101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491"/>
                <a:gd name="T17" fmla="*/ 101 w 101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491">
                  <a:moveTo>
                    <a:pt x="0" y="0"/>
                  </a:moveTo>
                  <a:lnTo>
                    <a:pt x="100" y="0"/>
                  </a:lnTo>
                  <a:lnTo>
                    <a:pt x="100" y="490"/>
                  </a:lnTo>
                  <a:lnTo>
                    <a:pt x="0" y="476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9" name="Freeform 136"/>
            <p:cNvSpPr>
              <a:spLocks/>
            </p:cNvSpPr>
            <p:nvPr/>
          </p:nvSpPr>
          <p:spPr bwMode="auto">
            <a:xfrm>
              <a:off x="5696" y="3511"/>
              <a:ext cx="104" cy="496"/>
            </a:xfrm>
            <a:custGeom>
              <a:avLst/>
              <a:gdLst>
                <a:gd name="T0" fmla="*/ 103 w 104"/>
                <a:gd name="T1" fmla="*/ 0 h 496"/>
                <a:gd name="T2" fmla="*/ 103 w 104"/>
                <a:gd name="T3" fmla="*/ 495 h 496"/>
                <a:gd name="T4" fmla="*/ 0 w 104"/>
                <a:gd name="T5" fmla="*/ 480 h 496"/>
                <a:gd name="T6" fmla="*/ 0 w 104"/>
                <a:gd name="T7" fmla="*/ 0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496"/>
                <a:gd name="T14" fmla="*/ 104 w 104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496">
                  <a:moveTo>
                    <a:pt x="103" y="0"/>
                  </a:moveTo>
                  <a:lnTo>
                    <a:pt x="103" y="495"/>
                  </a:lnTo>
                  <a:lnTo>
                    <a:pt x="0" y="48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0" name="Freeform 137"/>
            <p:cNvSpPr>
              <a:spLocks/>
            </p:cNvSpPr>
            <p:nvPr/>
          </p:nvSpPr>
          <p:spPr bwMode="auto">
            <a:xfrm>
              <a:off x="5696" y="3512"/>
              <a:ext cx="104" cy="495"/>
            </a:xfrm>
            <a:custGeom>
              <a:avLst/>
              <a:gdLst>
                <a:gd name="T0" fmla="*/ 0 w 104"/>
                <a:gd name="T1" fmla="*/ 0 h 495"/>
                <a:gd name="T2" fmla="*/ 103 w 104"/>
                <a:gd name="T3" fmla="*/ 0 h 495"/>
                <a:gd name="T4" fmla="*/ 103 w 104"/>
                <a:gd name="T5" fmla="*/ 494 h 495"/>
                <a:gd name="T6" fmla="*/ 0 w 104"/>
                <a:gd name="T7" fmla="*/ 479 h 495"/>
                <a:gd name="T8" fmla="*/ 0 w 104"/>
                <a:gd name="T9" fmla="*/ 0 h 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495"/>
                <a:gd name="T17" fmla="*/ 104 w 104"/>
                <a:gd name="T18" fmla="*/ 495 h 4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495">
                  <a:moveTo>
                    <a:pt x="0" y="0"/>
                  </a:moveTo>
                  <a:lnTo>
                    <a:pt x="103" y="0"/>
                  </a:lnTo>
                  <a:lnTo>
                    <a:pt x="103" y="494"/>
                  </a:lnTo>
                  <a:lnTo>
                    <a:pt x="0" y="47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1" name="Freeform 138"/>
            <p:cNvSpPr>
              <a:spLocks/>
            </p:cNvSpPr>
            <p:nvPr/>
          </p:nvSpPr>
          <p:spPr bwMode="auto">
            <a:xfrm>
              <a:off x="5799" y="3513"/>
              <a:ext cx="103" cy="491"/>
            </a:xfrm>
            <a:custGeom>
              <a:avLst/>
              <a:gdLst>
                <a:gd name="T0" fmla="*/ 0 w 103"/>
                <a:gd name="T1" fmla="*/ 0 h 491"/>
                <a:gd name="T2" fmla="*/ 102 w 103"/>
                <a:gd name="T3" fmla="*/ 0 h 491"/>
                <a:gd name="T4" fmla="*/ 102 w 103"/>
                <a:gd name="T5" fmla="*/ 456 h 491"/>
                <a:gd name="T6" fmla="*/ 0 w 103"/>
                <a:gd name="T7" fmla="*/ 490 h 491"/>
                <a:gd name="T8" fmla="*/ 0 w 103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491"/>
                <a:gd name="T17" fmla="*/ 103 w 103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491">
                  <a:moveTo>
                    <a:pt x="0" y="0"/>
                  </a:moveTo>
                  <a:lnTo>
                    <a:pt x="102" y="0"/>
                  </a:lnTo>
                  <a:lnTo>
                    <a:pt x="102" y="456"/>
                  </a:lnTo>
                  <a:lnTo>
                    <a:pt x="0" y="490"/>
                  </a:ln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2" name="Freeform 139"/>
            <p:cNvSpPr>
              <a:spLocks/>
            </p:cNvSpPr>
            <p:nvPr/>
          </p:nvSpPr>
          <p:spPr bwMode="auto">
            <a:xfrm>
              <a:off x="5799" y="3511"/>
              <a:ext cx="105" cy="496"/>
            </a:xfrm>
            <a:custGeom>
              <a:avLst/>
              <a:gdLst>
                <a:gd name="T0" fmla="*/ 104 w 105"/>
                <a:gd name="T1" fmla="*/ 0 h 496"/>
                <a:gd name="T2" fmla="*/ 104 w 105"/>
                <a:gd name="T3" fmla="*/ 461 h 496"/>
                <a:gd name="T4" fmla="*/ 0 w 105"/>
                <a:gd name="T5" fmla="*/ 495 h 496"/>
                <a:gd name="T6" fmla="*/ 0 w 105"/>
                <a:gd name="T7" fmla="*/ 0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496"/>
                <a:gd name="T14" fmla="*/ 105 w 105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496">
                  <a:moveTo>
                    <a:pt x="104" y="0"/>
                  </a:moveTo>
                  <a:lnTo>
                    <a:pt x="104" y="461"/>
                  </a:lnTo>
                  <a:lnTo>
                    <a:pt x="0" y="49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" name="Freeform 140"/>
            <p:cNvSpPr>
              <a:spLocks/>
            </p:cNvSpPr>
            <p:nvPr/>
          </p:nvSpPr>
          <p:spPr bwMode="auto">
            <a:xfrm>
              <a:off x="5799" y="3512"/>
              <a:ext cx="105" cy="495"/>
            </a:xfrm>
            <a:custGeom>
              <a:avLst/>
              <a:gdLst>
                <a:gd name="T0" fmla="*/ 0 w 105"/>
                <a:gd name="T1" fmla="*/ 0 h 495"/>
                <a:gd name="T2" fmla="*/ 104 w 105"/>
                <a:gd name="T3" fmla="*/ 0 h 495"/>
                <a:gd name="T4" fmla="*/ 104 w 105"/>
                <a:gd name="T5" fmla="*/ 460 h 495"/>
                <a:gd name="T6" fmla="*/ 0 w 105"/>
                <a:gd name="T7" fmla="*/ 494 h 495"/>
                <a:gd name="T8" fmla="*/ 0 w 105"/>
                <a:gd name="T9" fmla="*/ 0 h 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495"/>
                <a:gd name="T17" fmla="*/ 105 w 105"/>
                <a:gd name="T18" fmla="*/ 495 h 4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495">
                  <a:moveTo>
                    <a:pt x="0" y="0"/>
                  </a:moveTo>
                  <a:lnTo>
                    <a:pt x="104" y="0"/>
                  </a:lnTo>
                  <a:lnTo>
                    <a:pt x="104" y="460"/>
                  </a:lnTo>
                  <a:lnTo>
                    <a:pt x="0" y="49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4" name="Freeform 141"/>
            <p:cNvSpPr>
              <a:spLocks/>
            </p:cNvSpPr>
            <p:nvPr/>
          </p:nvSpPr>
          <p:spPr bwMode="auto">
            <a:xfrm>
              <a:off x="5529" y="3508"/>
              <a:ext cx="166" cy="513"/>
            </a:xfrm>
            <a:custGeom>
              <a:avLst/>
              <a:gdLst>
                <a:gd name="T0" fmla="*/ 0 w 166"/>
                <a:gd name="T1" fmla="*/ 0 h 513"/>
                <a:gd name="T2" fmla="*/ 165 w 166"/>
                <a:gd name="T3" fmla="*/ 0 h 513"/>
                <a:gd name="T4" fmla="*/ 165 w 166"/>
                <a:gd name="T5" fmla="*/ 495 h 513"/>
                <a:gd name="T6" fmla="*/ 0 w 166"/>
                <a:gd name="T7" fmla="*/ 512 h 513"/>
                <a:gd name="T8" fmla="*/ 0 w 166"/>
                <a:gd name="T9" fmla="*/ 0 h 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513"/>
                <a:gd name="T17" fmla="*/ 166 w 166"/>
                <a:gd name="T18" fmla="*/ 513 h 5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513">
                  <a:moveTo>
                    <a:pt x="0" y="0"/>
                  </a:moveTo>
                  <a:lnTo>
                    <a:pt x="165" y="0"/>
                  </a:lnTo>
                  <a:lnTo>
                    <a:pt x="165" y="495"/>
                  </a:lnTo>
                  <a:lnTo>
                    <a:pt x="0" y="512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5" name="Freeform 142"/>
            <p:cNvSpPr>
              <a:spLocks/>
            </p:cNvSpPr>
            <p:nvPr/>
          </p:nvSpPr>
          <p:spPr bwMode="auto">
            <a:xfrm>
              <a:off x="5530" y="3508"/>
              <a:ext cx="168" cy="517"/>
            </a:xfrm>
            <a:custGeom>
              <a:avLst/>
              <a:gdLst>
                <a:gd name="T0" fmla="*/ 167 w 168"/>
                <a:gd name="T1" fmla="*/ 0 h 517"/>
                <a:gd name="T2" fmla="*/ 167 w 168"/>
                <a:gd name="T3" fmla="*/ 499 h 517"/>
                <a:gd name="T4" fmla="*/ 0 w 168"/>
                <a:gd name="T5" fmla="*/ 516 h 517"/>
                <a:gd name="T6" fmla="*/ 0 w 168"/>
                <a:gd name="T7" fmla="*/ 0 h 517"/>
                <a:gd name="T8" fmla="*/ 167 w 168"/>
                <a:gd name="T9" fmla="*/ 0 h 517"/>
                <a:gd name="T10" fmla="*/ 167 w 168"/>
                <a:gd name="T11" fmla="*/ 499 h 517"/>
                <a:gd name="T12" fmla="*/ 0 w 168"/>
                <a:gd name="T13" fmla="*/ 516 h 517"/>
                <a:gd name="T14" fmla="*/ 0 w 168"/>
                <a:gd name="T15" fmla="*/ 0 h 5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8"/>
                <a:gd name="T25" fmla="*/ 0 h 517"/>
                <a:gd name="T26" fmla="*/ 168 w 168"/>
                <a:gd name="T27" fmla="*/ 517 h 5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8" h="517">
                  <a:moveTo>
                    <a:pt x="167" y="0"/>
                  </a:moveTo>
                  <a:lnTo>
                    <a:pt x="167" y="499"/>
                  </a:lnTo>
                  <a:lnTo>
                    <a:pt x="0" y="516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499"/>
                  </a:lnTo>
                  <a:lnTo>
                    <a:pt x="0" y="5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CC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6" name="Freeform 143"/>
            <p:cNvSpPr>
              <a:spLocks/>
            </p:cNvSpPr>
            <p:nvPr/>
          </p:nvSpPr>
          <p:spPr bwMode="auto">
            <a:xfrm>
              <a:off x="5483" y="3508"/>
              <a:ext cx="45" cy="513"/>
            </a:xfrm>
            <a:custGeom>
              <a:avLst/>
              <a:gdLst>
                <a:gd name="T0" fmla="*/ 44 w 45"/>
                <a:gd name="T1" fmla="*/ 0 h 513"/>
                <a:gd name="T2" fmla="*/ 0 w 45"/>
                <a:gd name="T3" fmla="*/ 9 h 513"/>
                <a:gd name="T4" fmla="*/ 0 w 45"/>
                <a:gd name="T5" fmla="*/ 464 h 513"/>
                <a:gd name="T6" fmla="*/ 44 w 45"/>
                <a:gd name="T7" fmla="*/ 512 h 513"/>
                <a:gd name="T8" fmla="*/ 44 w 45"/>
                <a:gd name="T9" fmla="*/ 0 h 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513"/>
                <a:gd name="T17" fmla="*/ 45 w 45"/>
                <a:gd name="T18" fmla="*/ 513 h 5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513">
                  <a:moveTo>
                    <a:pt x="44" y="0"/>
                  </a:moveTo>
                  <a:lnTo>
                    <a:pt x="0" y="9"/>
                  </a:lnTo>
                  <a:lnTo>
                    <a:pt x="0" y="464"/>
                  </a:lnTo>
                  <a:lnTo>
                    <a:pt x="44" y="512"/>
                  </a:lnTo>
                  <a:lnTo>
                    <a:pt x="44" y="0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7" name="Freeform 144"/>
            <p:cNvSpPr>
              <a:spLocks/>
            </p:cNvSpPr>
            <p:nvPr/>
          </p:nvSpPr>
          <p:spPr bwMode="auto">
            <a:xfrm>
              <a:off x="5484" y="3508"/>
              <a:ext cx="47" cy="517"/>
            </a:xfrm>
            <a:custGeom>
              <a:avLst/>
              <a:gdLst>
                <a:gd name="T0" fmla="*/ 0 w 47"/>
                <a:gd name="T1" fmla="*/ 9 h 517"/>
                <a:gd name="T2" fmla="*/ 0 w 47"/>
                <a:gd name="T3" fmla="*/ 467 h 517"/>
                <a:gd name="T4" fmla="*/ 46 w 47"/>
                <a:gd name="T5" fmla="*/ 516 h 517"/>
                <a:gd name="T6" fmla="*/ 46 w 47"/>
                <a:gd name="T7" fmla="*/ 0 h 517"/>
                <a:gd name="T8" fmla="*/ 0 w 47"/>
                <a:gd name="T9" fmla="*/ 9 h 517"/>
                <a:gd name="T10" fmla="*/ 0 w 47"/>
                <a:gd name="T11" fmla="*/ 467 h 517"/>
                <a:gd name="T12" fmla="*/ 46 w 47"/>
                <a:gd name="T13" fmla="*/ 516 h 517"/>
                <a:gd name="T14" fmla="*/ 46 w 47"/>
                <a:gd name="T15" fmla="*/ 0 h 5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"/>
                <a:gd name="T25" fmla="*/ 0 h 517"/>
                <a:gd name="T26" fmla="*/ 47 w 47"/>
                <a:gd name="T27" fmla="*/ 517 h 5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" h="517">
                  <a:moveTo>
                    <a:pt x="0" y="9"/>
                  </a:moveTo>
                  <a:lnTo>
                    <a:pt x="0" y="467"/>
                  </a:lnTo>
                  <a:lnTo>
                    <a:pt x="46" y="516"/>
                  </a:lnTo>
                  <a:lnTo>
                    <a:pt x="46" y="0"/>
                  </a:lnTo>
                  <a:lnTo>
                    <a:pt x="0" y="9"/>
                  </a:lnTo>
                  <a:lnTo>
                    <a:pt x="0" y="467"/>
                  </a:lnTo>
                  <a:lnTo>
                    <a:pt x="46" y="516"/>
                  </a:lnTo>
                  <a:lnTo>
                    <a:pt x="46" y="0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8" name="Freeform 145"/>
            <p:cNvSpPr>
              <a:spLocks/>
            </p:cNvSpPr>
            <p:nvPr/>
          </p:nvSpPr>
          <p:spPr bwMode="auto">
            <a:xfrm>
              <a:off x="5301" y="3583"/>
              <a:ext cx="68" cy="388"/>
            </a:xfrm>
            <a:custGeom>
              <a:avLst/>
              <a:gdLst>
                <a:gd name="T0" fmla="*/ 0 w 68"/>
                <a:gd name="T1" fmla="*/ 0 h 388"/>
                <a:gd name="T2" fmla="*/ 67 w 68"/>
                <a:gd name="T3" fmla="*/ 0 h 388"/>
                <a:gd name="T4" fmla="*/ 67 w 68"/>
                <a:gd name="T5" fmla="*/ 387 h 388"/>
                <a:gd name="T6" fmla="*/ 0 w 68"/>
                <a:gd name="T7" fmla="*/ 383 h 388"/>
                <a:gd name="T8" fmla="*/ 0 w 68"/>
                <a:gd name="T9" fmla="*/ 0 h 3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388"/>
                <a:gd name="T17" fmla="*/ 68 w 68"/>
                <a:gd name="T18" fmla="*/ 388 h 3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388">
                  <a:moveTo>
                    <a:pt x="0" y="0"/>
                  </a:moveTo>
                  <a:lnTo>
                    <a:pt x="67" y="0"/>
                  </a:lnTo>
                  <a:lnTo>
                    <a:pt x="67" y="387"/>
                  </a:lnTo>
                  <a:lnTo>
                    <a:pt x="0" y="383"/>
                  </a:lnTo>
                  <a:lnTo>
                    <a:pt x="0" y="0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9" name="Freeform 146"/>
            <p:cNvSpPr>
              <a:spLocks/>
            </p:cNvSpPr>
            <p:nvPr/>
          </p:nvSpPr>
          <p:spPr bwMode="auto">
            <a:xfrm>
              <a:off x="5300" y="3582"/>
              <a:ext cx="70" cy="391"/>
            </a:xfrm>
            <a:custGeom>
              <a:avLst/>
              <a:gdLst>
                <a:gd name="T0" fmla="*/ 69 w 70"/>
                <a:gd name="T1" fmla="*/ 0 h 391"/>
                <a:gd name="T2" fmla="*/ 69 w 70"/>
                <a:gd name="T3" fmla="*/ 390 h 391"/>
                <a:gd name="T4" fmla="*/ 0 w 70"/>
                <a:gd name="T5" fmla="*/ 383 h 391"/>
                <a:gd name="T6" fmla="*/ 0 w 70"/>
                <a:gd name="T7" fmla="*/ 0 h 391"/>
                <a:gd name="T8" fmla="*/ 69 w 70"/>
                <a:gd name="T9" fmla="*/ 0 h 391"/>
                <a:gd name="T10" fmla="*/ 69 w 70"/>
                <a:gd name="T11" fmla="*/ 390 h 391"/>
                <a:gd name="T12" fmla="*/ 0 w 70"/>
                <a:gd name="T13" fmla="*/ 386 h 391"/>
                <a:gd name="T14" fmla="*/ 0 w 70"/>
                <a:gd name="T15" fmla="*/ 0 h 3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391"/>
                <a:gd name="T26" fmla="*/ 70 w 70"/>
                <a:gd name="T27" fmla="*/ 391 h 3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391">
                  <a:moveTo>
                    <a:pt x="69" y="0"/>
                  </a:moveTo>
                  <a:lnTo>
                    <a:pt x="69" y="390"/>
                  </a:lnTo>
                  <a:lnTo>
                    <a:pt x="0" y="383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390"/>
                  </a:lnTo>
                  <a:lnTo>
                    <a:pt x="0" y="38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70" name="Freeform 147"/>
            <p:cNvSpPr>
              <a:spLocks/>
            </p:cNvSpPr>
            <p:nvPr/>
          </p:nvSpPr>
          <p:spPr bwMode="auto">
            <a:xfrm>
              <a:off x="5136" y="3582"/>
              <a:ext cx="80" cy="412"/>
            </a:xfrm>
            <a:custGeom>
              <a:avLst/>
              <a:gdLst>
                <a:gd name="T0" fmla="*/ 0 w 80"/>
                <a:gd name="T1" fmla="*/ 0 h 412"/>
                <a:gd name="T2" fmla="*/ 79 w 80"/>
                <a:gd name="T3" fmla="*/ 0 h 412"/>
                <a:gd name="T4" fmla="*/ 79 w 80"/>
                <a:gd name="T5" fmla="*/ 411 h 412"/>
                <a:gd name="T6" fmla="*/ 0 w 80"/>
                <a:gd name="T7" fmla="*/ 390 h 412"/>
                <a:gd name="T8" fmla="*/ 0 w 80"/>
                <a:gd name="T9" fmla="*/ 0 h 4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12"/>
                <a:gd name="T17" fmla="*/ 80 w 80"/>
                <a:gd name="T18" fmla="*/ 412 h 4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12">
                  <a:moveTo>
                    <a:pt x="0" y="0"/>
                  </a:moveTo>
                  <a:lnTo>
                    <a:pt x="79" y="0"/>
                  </a:lnTo>
                  <a:lnTo>
                    <a:pt x="79" y="411"/>
                  </a:lnTo>
                  <a:lnTo>
                    <a:pt x="0" y="390"/>
                  </a:ln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71" name="Freeform 148"/>
            <p:cNvSpPr>
              <a:spLocks/>
            </p:cNvSpPr>
            <p:nvPr/>
          </p:nvSpPr>
          <p:spPr bwMode="auto">
            <a:xfrm>
              <a:off x="5137" y="3583"/>
              <a:ext cx="82" cy="414"/>
            </a:xfrm>
            <a:custGeom>
              <a:avLst/>
              <a:gdLst>
                <a:gd name="T0" fmla="*/ 81 w 82"/>
                <a:gd name="T1" fmla="*/ 0 h 414"/>
                <a:gd name="T2" fmla="*/ 81 w 82"/>
                <a:gd name="T3" fmla="*/ 413 h 414"/>
                <a:gd name="T4" fmla="*/ 0 w 82"/>
                <a:gd name="T5" fmla="*/ 392 h 414"/>
                <a:gd name="T6" fmla="*/ 0 w 82"/>
                <a:gd name="T7" fmla="*/ 0 h 414"/>
                <a:gd name="T8" fmla="*/ 81 w 82"/>
                <a:gd name="T9" fmla="*/ 0 h 414"/>
                <a:gd name="T10" fmla="*/ 81 w 82"/>
                <a:gd name="T11" fmla="*/ 413 h 414"/>
                <a:gd name="T12" fmla="*/ 0 w 82"/>
                <a:gd name="T13" fmla="*/ 392 h 414"/>
                <a:gd name="T14" fmla="*/ 0 w 82"/>
                <a:gd name="T15" fmla="*/ 0 h 4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2"/>
                <a:gd name="T25" fmla="*/ 0 h 414"/>
                <a:gd name="T26" fmla="*/ 82 w 82"/>
                <a:gd name="T27" fmla="*/ 414 h 4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2" h="414">
                  <a:moveTo>
                    <a:pt x="81" y="0"/>
                  </a:moveTo>
                  <a:lnTo>
                    <a:pt x="81" y="413"/>
                  </a:lnTo>
                  <a:lnTo>
                    <a:pt x="0" y="39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413"/>
                  </a:lnTo>
                  <a:lnTo>
                    <a:pt x="0" y="3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6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72" name="Freeform 149"/>
            <p:cNvSpPr>
              <a:spLocks/>
            </p:cNvSpPr>
            <p:nvPr/>
          </p:nvSpPr>
          <p:spPr bwMode="auto">
            <a:xfrm>
              <a:off x="5218" y="3582"/>
              <a:ext cx="67" cy="412"/>
            </a:xfrm>
            <a:custGeom>
              <a:avLst/>
              <a:gdLst>
                <a:gd name="T0" fmla="*/ 0 w 67"/>
                <a:gd name="T1" fmla="*/ 0 h 412"/>
                <a:gd name="T2" fmla="*/ 64 w 67"/>
                <a:gd name="T3" fmla="*/ 0 h 412"/>
                <a:gd name="T4" fmla="*/ 66 w 67"/>
                <a:gd name="T5" fmla="*/ 390 h 412"/>
                <a:gd name="T6" fmla="*/ 0 w 67"/>
                <a:gd name="T7" fmla="*/ 411 h 412"/>
                <a:gd name="T8" fmla="*/ 0 w 67"/>
                <a:gd name="T9" fmla="*/ 0 h 4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2"/>
                <a:gd name="T17" fmla="*/ 67 w 67"/>
                <a:gd name="T18" fmla="*/ 412 h 4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2">
                  <a:moveTo>
                    <a:pt x="0" y="0"/>
                  </a:moveTo>
                  <a:lnTo>
                    <a:pt x="64" y="0"/>
                  </a:lnTo>
                  <a:lnTo>
                    <a:pt x="66" y="390"/>
                  </a:lnTo>
                  <a:lnTo>
                    <a:pt x="0" y="411"/>
                  </a:lnTo>
                  <a:lnTo>
                    <a:pt x="0" y="0"/>
                  </a:ln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73" name="Freeform 150"/>
            <p:cNvSpPr>
              <a:spLocks/>
            </p:cNvSpPr>
            <p:nvPr/>
          </p:nvSpPr>
          <p:spPr bwMode="auto">
            <a:xfrm>
              <a:off x="5218" y="3583"/>
              <a:ext cx="69" cy="414"/>
            </a:xfrm>
            <a:custGeom>
              <a:avLst/>
              <a:gdLst>
                <a:gd name="T0" fmla="*/ 66 w 69"/>
                <a:gd name="T1" fmla="*/ 0 h 414"/>
                <a:gd name="T2" fmla="*/ 68 w 69"/>
                <a:gd name="T3" fmla="*/ 392 h 414"/>
                <a:gd name="T4" fmla="*/ 0 w 69"/>
                <a:gd name="T5" fmla="*/ 413 h 414"/>
                <a:gd name="T6" fmla="*/ 0 w 69"/>
                <a:gd name="T7" fmla="*/ 0 h 414"/>
                <a:gd name="T8" fmla="*/ 66 w 69"/>
                <a:gd name="T9" fmla="*/ 0 h 414"/>
                <a:gd name="T10" fmla="*/ 68 w 69"/>
                <a:gd name="T11" fmla="*/ 392 h 414"/>
                <a:gd name="T12" fmla="*/ 0 w 69"/>
                <a:gd name="T13" fmla="*/ 413 h 414"/>
                <a:gd name="T14" fmla="*/ 0 w 69"/>
                <a:gd name="T15" fmla="*/ 0 h 4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9"/>
                <a:gd name="T25" fmla="*/ 0 h 414"/>
                <a:gd name="T26" fmla="*/ 69 w 69"/>
                <a:gd name="T27" fmla="*/ 414 h 4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9" h="414">
                  <a:moveTo>
                    <a:pt x="66" y="0"/>
                  </a:moveTo>
                  <a:lnTo>
                    <a:pt x="68" y="392"/>
                  </a:lnTo>
                  <a:lnTo>
                    <a:pt x="0" y="413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8" y="392"/>
                  </a:lnTo>
                  <a:lnTo>
                    <a:pt x="0" y="4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74" name="Freeform 151"/>
            <p:cNvSpPr>
              <a:spLocks/>
            </p:cNvSpPr>
            <p:nvPr/>
          </p:nvSpPr>
          <p:spPr bwMode="auto">
            <a:xfrm>
              <a:off x="5799" y="3570"/>
              <a:ext cx="94" cy="55"/>
            </a:xfrm>
            <a:custGeom>
              <a:avLst/>
              <a:gdLst>
                <a:gd name="T0" fmla="*/ 0 w 94"/>
                <a:gd name="T1" fmla="*/ 2 h 55"/>
                <a:gd name="T2" fmla="*/ 93 w 94"/>
                <a:gd name="T3" fmla="*/ 0 h 55"/>
                <a:gd name="T4" fmla="*/ 93 w 94"/>
                <a:gd name="T5" fmla="*/ 47 h 55"/>
                <a:gd name="T6" fmla="*/ 0 w 94"/>
                <a:gd name="T7" fmla="*/ 54 h 55"/>
                <a:gd name="T8" fmla="*/ 0 w 94"/>
                <a:gd name="T9" fmla="*/ 2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5"/>
                <a:gd name="T17" fmla="*/ 94 w 94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5">
                  <a:moveTo>
                    <a:pt x="0" y="2"/>
                  </a:moveTo>
                  <a:lnTo>
                    <a:pt x="93" y="0"/>
                  </a:lnTo>
                  <a:lnTo>
                    <a:pt x="93" y="47"/>
                  </a:lnTo>
                  <a:lnTo>
                    <a:pt x="0" y="54"/>
                  </a:lnTo>
                  <a:lnTo>
                    <a:pt x="0" y="2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75" name="Freeform 152"/>
            <p:cNvSpPr>
              <a:spLocks/>
            </p:cNvSpPr>
            <p:nvPr/>
          </p:nvSpPr>
          <p:spPr bwMode="auto">
            <a:xfrm>
              <a:off x="5799" y="3570"/>
              <a:ext cx="96" cy="59"/>
            </a:xfrm>
            <a:custGeom>
              <a:avLst/>
              <a:gdLst>
                <a:gd name="T0" fmla="*/ 95 w 96"/>
                <a:gd name="T1" fmla="*/ 0 h 59"/>
                <a:gd name="T2" fmla="*/ 95 w 96"/>
                <a:gd name="T3" fmla="*/ 51 h 59"/>
                <a:gd name="T4" fmla="*/ 0 w 96"/>
                <a:gd name="T5" fmla="*/ 58 h 59"/>
                <a:gd name="T6" fmla="*/ 0 w 96"/>
                <a:gd name="T7" fmla="*/ 2 h 59"/>
                <a:gd name="T8" fmla="*/ 95 w 96"/>
                <a:gd name="T9" fmla="*/ 0 h 59"/>
                <a:gd name="T10" fmla="*/ 95 w 96"/>
                <a:gd name="T11" fmla="*/ 51 h 59"/>
                <a:gd name="T12" fmla="*/ 0 w 96"/>
                <a:gd name="T13" fmla="*/ 58 h 59"/>
                <a:gd name="T14" fmla="*/ 0 w 96"/>
                <a:gd name="T15" fmla="*/ 2 h 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"/>
                <a:gd name="T25" fmla="*/ 0 h 59"/>
                <a:gd name="T26" fmla="*/ 96 w 96"/>
                <a:gd name="T27" fmla="*/ 59 h 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" h="59">
                  <a:moveTo>
                    <a:pt x="95" y="0"/>
                  </a:moveTo>
                  <a:lnTo>
                    <a:pt x="95" y="51"/>
                  </a:lnTo>
                  <a:lnTo>
                    <a:pt x="0" y="58"/>
                  </a:lnTo>
                  <a:lnTo>
                    <a:pt x="0" y="2"/>
                  </a:lnTo>
                  <a:lnTo>
                    <a:pt x="95" y="0"/>
                  </a:lnTo>
                  <a:lnTo>
                    <a:pt x="95" y="51"/>
                  </a:lnTo>
                  <a:lnTo>
                    <a:pt x="0" y="58"/>
                  </a:lnTo>
                  <a:lnTo>
                    <a:pt x="0" y="2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76" name="Freeform 153"/>
            <p:cNvSpPr>
              <a:spLocks/>
            </p:cNvSpPr>
            <p:nvPr/>
          </p:nvSpPr>
          <p:spPr bwMode="auto">
            <a:xfrm>
              <a:off x="5799" y="3641"/>
              <a:ext cx="94" cy="62"/>
            </a:xfrm>
            <a:custGeom>
              <a:avLst/>
              <a:gdLst>
                <a:gd name="T0" fmla="*/ 0 w 94"/>
                <a:gd name="T1" fmla="*/ 7 h 62"/>
                <a:gd name="T2" fmla="*/ 93 w 94"/>
                <a:gd name="T3" fmla="*/ 0 h 62"/>
                <a:gd name="T4" fmla="*/ 93 w 94"/>
                <a:gd name="T5" fmla="*/ 52 h 62"/>
                <a:gd name="T6" fmla="*/ 0 w 94"/>
                <a:gd name="T7" fmla="*/ 61 h 62"/>
                <a:gd name="T8" fmla="*/ 0 w 94"/>
                <a:gd name="T9" fmla="*/ 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2"/>
                <a:gd name="T17" fmla="*/ 94 w 9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2">
                  <a:moveTo>
                    <a:pt x="0" y="7"/>
                  </a:moveTo>
                  <a:lnTo>
                    <a:pt x="93" y="0"/>
                  </a:lnTo>
                  <a:lnTo>
                    <a:pt x="93" y="52"/>
                  </a:lnTo>
                  <a:lnTo>
                    <a:pt x="0" y="61"/>
                  </a:lnTo>
                  <a:lnTo>
                    <a:pt x="0" y="7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77" name="Freeform 154"/>
            <p:cNvSpPr>
              <a:spLocks/>
            </p:cNvSpPr>
            <p:nvPr/>
          </p:nvSpPr>
          <p:spPr bwMode="auto">
            <a:xfrm>
              <a:off x="5799" y="3640"/>
              <a:ext cx="96" cy="64"/>
            </a:xfrm>
            <a:custGeom>
              <a:avLst/>
              <a:gdLst>
                <a:gd name="T0" fmla="*/ 95 w 96"/>
                <a:gd name="T1" fmla="*/ 0 h 64"/>
                <a:gd name="T2" fmla="*/ 95 w 96"/>
                <a:gd name="T3" fmla="*/ 53 h 64"/>
                <a:gd name="T4" fmla="*/ 0 w 96"/>
                <a:gd name="T5" fmla="*/ 63 h 64"/>
                <a:gd name="T6" fmla="*/ 0 w 96"/>
                <a:gd name="T7" fmla="*/ 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64"/>
                <a:gd name="T14" fmla="*/ 96 w 9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64">
                  <a:moveTo>
                    <a:pt x="95" y="0"/>
                  </a:moveTo>
                  <a:lnTo>
                    <a:pt x="95" y="53"/>
                  </a:lnTo>
                  <a:lnTo>
                    <a:pt x="0" y="63"/>
                  </a:lnTo>
                  <a:lnTo>
                    <a:pt x="0" y="7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78" name="Freeform 155"/>
            <p:cNvSpPr>
              <a:spLocks/>
            </p:cNvSpPr>
            <p:nvPr/>
          </p:nvSpPr>
          <p:spPr bwMode="auto">
            <a:xfrm>
              <a:off x="5799" y="3640"/>
              <a:ext cx="96" cy="64"/>
            </a:xfrm>
            <a:custGeom>
              <a:avLst/>
              <a:gdLst>
                <a:gd name="T0" fmla="*/ 0 w 96"/>
                <a:gd name="T1" fmla="*/ 7 h 64"/>
                <a:gd name="T2" fmla="*/ 95 w 96"/>
                <a:gd name="T3" fmla="*/ 0 h 64"/>
                <a:gd name="T4" fmla="*/ 95 w 96"/>
                <a:gd name="T5" fmla="*/ 53 h 64"/>
                <a:gd name="T6" fmla="*/ 0 w 96"/>
                <a:gd name="T7" fmla="*/ 63 h 64"/>
                <a:gd name="T8" fmla="*/ 0 w 96"/>
                <a:gd name="T9" fmla="*/ 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64"/>
                <a:gd name="T17" fmla="*/ 96 w 9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64">
                  <a:moveTo>
                    <a:pt x="0" y="7"/>
                  </a:moveTo>
                  <a:lnTo>
                    <a:pt x="95" y="0"/>
                  </a:lnTo>
                  <a:lnTo>
                    <a:pt x="95" y="53"/>
                  </a:lnTo>
                  <a:lnTo>
                    <a:pt x="0" y="63"/>
                  </a:lnTo>
                  <a:lnTo>
                    <a:pt x="0" y="7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79" name="Freeform 156"/>
            <p:cNvSpPr>
              <a:spLocks/>
            </p:cNvSpPr>
            <p:nvPr/>
          </p:nvSpPr>
          <p:spPr bwMode="auto">
            <a:xfrm>
              <a:off x="5799" y="3715"/>
              <a:ext cx="94" cy="65"/>
            </a:xfrm>
            <a:custGeom>
              <a:avLst/>
              <a:gdLst>
                <a:gd name="T0" fmla="*/ 0 w 94"/>
                <a:gd name="T1" fmla="*/ 14 h 65"/>
                <a:gd name="T2" fmla="*/ 93 w 94"/>
                <a:gd name="T3" fmla="*/ 0 h 65"/>
                <a:gd name="T4" fmla="*/ 93 w 94"/>
                <a:gd name="T5" fmla="*/ 45 h 65"/>
                <a:gd name="T6" fmla="*/ 0 w 94"/>
                <a:gd name="T7" fmla="*/ 64 h 65"/>
                <a:gd name="T8" fmla="*/ 0 w 94"/>
                <a:gd name="T9" fmla="*/ 14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5"/>
                <a:gd name="T17" fmla="*/ 94 w 9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5">
                  <a:moveTo>
                    <a:pt x="0" y="14"/>
                  </a:moveTo>
                  <a:lnTo>
                    <a:pt x="93" y="0"/>
                  </a:lnTo>
                  <a:lnTo>
                    <a:pt x="93" y="45"/>
                  </a:lnTo>
                  <a:lnTo>
                    <a:pt x="0" y="64"/>
                  </a:lnTo>
                  <a:lnTo>
                    <a:pt x="0" y="14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0" name="Freeform 157"/>
            <p:cNvSpPr>
              <a:spLocks/>
            </p:cNvSpPr>
            <p:nvPr/>
          </p:nvSpPr>
          <p:spPr bwMode="auto">
            <a:xfrm>
              <a:off x="5799" y="3716"/>
              <a:ext cx="96" cy="68"/>
            </a:xfrm>
            <a:custGeom>
              <a:avLst/>
              <a:gdLst>
                <a:gd name="T0" fmla="*/ 95 w 96"/>
                <a:gd name="T1" fmla="*/ 0 h 68"/>
                <a:gd name="T2" fmla="*/ 95 w 96"/>
                <a:gd name="T3" fmla="*/ 48 h 68"/>
                <a:gd name="T4" fmla="*/ 0 w 96"/>
                <a:gd name="T5" fmla="*/ 67 h 68"/>
                <a:gd name="T6" fmla="*/ 0 w 96"/>
                <a:gd name="T7" fmla="*/ 14 h 68"/>
                <a:gd name="T8" fmla="*/ 95 w 96"/>
                <a:gd name="T9" fmla="*/ 0 h 68"/>
                <a:gd name="T10" fmla="*/ 95 w 96"/>
                <a:gd name="T11" fmla="*/ 48 h 68"/>
                <a:gd name="T12" fmla="*/ 0 w 96"/>
                <a:gd name="T13" fmla="*/ 67 h 68"/>
                <a:gd name="T14" fmla="*/ 0 w 96"/>
                <a:gd name="T15" fmla="*/ 14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"/>
                <a:gd name="T25" fmla="*/ 0 h 68"/>
                <a:gd name="T26" fmla="*/ 96 w 9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" h="68">
                  <a:moveTo>
                    <a:pt x="95" y="0"/>
                  </a:moveTo>
                  <a:lnTo>
                    <a:pt x="95" y="48"/>
                  </a:lnTo>
                  <a:lnTo>
                    <a:pt x="0" y="67"/>
                  </a:lnTo>
                  <a:lnTo>
                    <a:pt x="0" y="14"/>
                  </a:lnTo>
                  <a:lnTo>
                    <a:pt x="95" y="0"/>
                  </a:lnTo>
                  <a:lnTo>
                    <a:pt x="95" y="48"/>
                  </a:lnTo>
                  <a:lnTo>
                    <a:pt x="0" y="67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1" name="Freeform 158"/>
            <p:cNvSpPr>
              <a:spLocks/>
            </p:cNvSpPr>
            <p:nvPr/>
          </p:nvSpPr>
          <p:spPr bwMode="auto">
            <a:xfrm>
              <a:off x="5799" y="3784"/>
              <a:ext cx="94" cy="78"/>
            </a:xfrm>
            <a:custGeom>
              <a:avLst/>
              <a:gdLst>
                <a:gd name="T0" fmla="*/ 0 w 94"/>
                <a:gd name="T1" fmla="*/ 18 h 78"/>
                <a:gd name="T2" fmla="*/ 93 w 94"/>
                <a:gd name="T3" fmla="*/ 0 h 78"/>
                <a:gd name="T4" fmla="*/ 93 w 94"/>
                <a:gd name="T5" fmla="*/ 50 h 78"/>
                <a:gd name="T6" fmla="*/ 0 w 94"/>
                <a:gd name="T7" fmla="*/ 77 h 78"/>
                <a:gd name="T8" fmla="*/ 0 w 94"/>
                <a:gd name="T9" fmla="*/ 18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8"/>
                <a:gd name="T17" fmla="*/ 94 w 94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8">
                  <a:moveTo>
                    <a:pt x="0" y="18"/>
                  </a:moveTo>
                  <a:lnTo>
                    <a:pt x="93" y="0"/>
                  </a:lnTo>
                  <a:lnTo>
                    <a:pt x="93" y="50"/>
                  </a:lnTo>
                  <a:lnTo>
                    <a:pt x="0" y="77"/>
                  </a:lnTo>
                  <a:lnTo>
                    <a:pt x="0" y="18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2" name="Freeform 159"/>
            <p:cNvSpPr>
              <a:spLocks/>
            </p:cNvSpPr>
            <p:nvPr/>
          </p:nvSpPr>
          <p:spPr bwMode="auto">
            <a:xfrm>
              <a:off x="5799" y="3784"/>
              <a:ext cx="96" cy="81"/>
            </a:xfrm>
            <a:custGeom>
              <a:avLst/>
              <a:gdLst>
                <a:gd name="T0" fmla="*/ 95 w 96"/>
                <a:gd name="T1" fmla="*/ 0 h 81"/>
                <a:gd name="T2" fmla="*/ 95 w 96"/>
                <a:gd name="T3" fmla="*/ 53 h 81"/>
                <a:gd name="T4" fmla="*/ 0 w 96"/>
                <a:gd name="T5" fmla="*/ 80 h 81"/>
                <a:gd name="T6" fmla="*/ 0 w 96"/>
                <a:gd name="T7" fmla="*/ 19 h 81"/>
                <a:gd name="T8" fmla="*/ 95 w 96"/>
                <a:gd name="T9" fmla="*/ 0 h 81"/>
                <a:gd name="T10" fmla="*/ 95 w 96"/>
                <a:gd name="T11" fmla="*/ 53 h 81"/>
                <a:gd name="T12" fmla="*/ 0 w 96"/>
                <a:gd name="T13" fmla="*/ 80 h 81"/>
                <a:gd name="T14" fmla="*/ 0 w 96"/>
                <a:gd name="T15" fmla="*/ 19 h 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"/>
                <a:gd name="T25" fmla="*/ 0 h 81"/>
                <a:gd name="T26" fmla="*/ 96 w 96"/>
                <a:gd name="T27" fmla="*/ 81 h 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" h="81">
                  <a:moveTo>
                    <a:pt x="95" y="0"/>
                  </a:moveTo>
                  <a:lnTo>
                    <a:pt x="95" y="53"/>
                  </a:lnTo>
                  <a:lnTo>
                    <a:pt x="0" y="80"/>
                  </a:lnTo>
                  <a:lnTo>
                    <a:pt x="0" y="19"/>
                  </a:lnTo>
                  <a:lnTo>
                    <a:pt x="95" y="0"/>
                  </a:lnTo>
                  <a:lnTo>
                    <a:pt x="95" y="53"/>
                  </a:lnTo>
                  <a:lnTo>
                    <a:pt x="0" y="80"/>
                  </a:lnTo>
                  <a:lnTo>
                    <a:pt x="0" y="19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3" name="Freeform 160"/>
            <p:cNvSpPr>
              <a:spLocks/>
            </p:cNvSpPr>
            <p:nvPr/>
          </p:nvSpPr>
          <p:spPr bwMode="auto">
            <a:xfrm>
              <a:off x="5799" y="3565"/>
              <a:ext cx="96" cy="13"/>
            </a:xfrm>
            <a:custGeom>
              <a:avLst/>
              <a:gdLst>
                <a:gd name="T0" fmla="*/ 0 w 96"/>
                <a:gd name="T1" fmla="*/ 12 h 13"/>
                <a:gd name="T2" fmla="*/ 95 w 96"/>
                <a:gd name="T3" fmla="*/ 0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0" y="12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4" name="Freeform 161"/>
            <p:cNvSpPr>
              <a:spLocks/>
            </p:cNvSpPr>
            <p:nvPr/>
          </p:nvSpPr>
          <p:spPr bwMode="auto">
            <a:xfrm>
              <a:off x="5799" y="3565"/>
              <a:ext cx="96" cy="13"/>
            </a:xfrm>
            <a:custGeom>
              <a:avLst/>
              <a:gdLst>
                <a:gd name="T0" fmla="*/ 0 w 96"/>
                <a:gd name="T1" fmla="*/ 12 h 13"/>
                <a:gd name="T2" fmla="*/ 95 w 96"/>
                <a:gd name="T3" fmla="*/ 0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0" y="12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5" name="Freeform 162"/>
            <p:cNvSpPr>
              <a:spLocks/>
            </p:cNvSpPr>
            <p:nvPr/>
          </p:nvSpPr>
          <p:spPr bwMode="auto">
            <a:xfrm>
              <a:off x="5799" y="3576"/>
              <a:ext cx="96" cy="12"/>
            </a:xfrm>
            <a:custGeom>
              <a:avLst/>
              <a:gdLst>
                <a:gd name="T0" fmla="*/ 95 w 96"/>
                <a:gd name="T1" fmla="*/ 0 h 12"/>
                <a:gd name="T2" fmla="*/ 0 w 96"/>
                <a:gd name="T3" fmla="*/ 11 h 12"/>
                <a:gd name="T4" fmla="*/ 0 60000 65536"/>
                <a:gd name="T5" fmla="*/ 0 60000 65536"/>
                <a:gd name="T6" fmla="*/ 0 w 96"/>
                <a:gd name="T7" fmla="*/ 0 h 12"/>
                <a:gd name="T8" fmla="*/ 96 w 96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2">
                  <a:moveTo>
                    <a:pt x="95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6" name="Freeform 163"/>
            <p:cNvSpPr>
              <a:spLocks/>
            </p:cNvSpPr>
            <p:nvPr/>
          </p:nvSpPr>
          <p:spPr bwMode="auto">
            <a:xfrm>
              <a:off x="5799" y="3576"/>
              <a:ext cx="96" cy="12"/>
            </a:xfrm>
            <a:custGeom>
              <a:avLst/>
              <a:gdLst>
                <a:gd name="T0" fmla="*/ 95 w 96"/>
                <a:gd name="T1" fmla="*/ 0 h 12"/>
                <a:gd name="T2" fmla="*/ 0 w 96"/>
                <a:gd name="T3" fmla="*/ 11 h 12"/>
                <a:gd name="T4" fmla="*/ 0 60000 65536"/>
                <a:gd name="T5" fmla="*/ 0 60000 65536"/>
                <a:gd name="T6" fmla="*/ 0 w 96"/>
                <a:gd name="T7" fmla="*/ 0 h 12"/>
                <a:gd name="T8" fmla="*/ 96 w 96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2">
                  <a:moveTo>
                    <a:pt x="95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7" name="Freeform 164"/>
            <p:cNvSpPr>
              <a:spLocks/>
            </p:cNvSpPr>
            <p:nvPr/>
          </p:nvSpPr>
          <p:spPr bwMode="auto">
            <a:xfrm>
              <a:off x="5799" y="3584"/>
              <a:ext cx="96" cy="14"/>
            </a:xfrm>
            <a:custGeom>
              <a:avLst/>
              <a:gdLst>
                <a:gd name="T0" fmla="*/ 95 w 96"/>
                <a:gd name="T1" fmla="*/ 0 h 14"/>
                <a:gd name="T2" fmla="*/ 0 w 96"/>
                <a:gd name="T3" fmla="*/ 13 h 14"/>
                <a:gd name="T4" fmla="*/ 0 60000 65536"/>
                <a:gd name="T5" fmla="*/ 0 60000 65536"/>
                <a:gd name="T6" fmla="*/ 0 w 96"/>
                <a:gd name="T7" fmla="*/ 0 h 14"/>
                <a:gd name="T8" fmla="*/ 96 w 9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4">
                  <a:moveTo>
                    <a:pt x="9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8" name="Freeform 165"/>
            <p:cNvSpPr>
              <a:spLocks/>
            </p:cNvSpPr>
            <p:nvPr/>
          </p:nvSpPr>
          <p:spPr bwMode="auto">
            <a:xfrm>
              <a:off x="5799" y="3584"/>
              <a:ext cx="96" cy="14"/>
            </a:xfrm>
            <a:custGeom>
              <a:avLst/>
              <a:gdLst>
                <a:gd name="T0" fmla="*/ 95 w 96"/>
                <a:gd name="T1" fmla="*/ 0 h 14"/>
                <a:gd name="T2" fmla="*/ 0 w 96"/>
                <a:gd name="T3" fmla="*/ 13 h 14"/>
                <a:gd name="T4" fmla="*/ 0 60000 65536"/>
                <a:gd name="T5" fmla="*/ 0 60000 65536"/>
                <a:gd name="T6" fmla="*/ 0 w 96"/>
                <a:gd name="T7" fmla="*/ 0 h 14"/>
                <a:gd name="T8" fmla="*/ 96 w 9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4">
                  <a:moveTo>
                    <a:pt x="9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9" name="Freeform 166"/>
            <p:cNvSpPr>
              <a:spLocks/>
            </p:cNvSpPr>
            <p:nvPr/>
          </p:nvSpPr>
          <p:spPr bwMode="auto">
            <a:xfrm>
              <a:off x="5799" y="3594"/>
              <a:ext cx="96" cy="13"/>
            </a:xfrm>
            <a:custGeom>
              <a:avLst/>
              <a:gdLst>
                <a:gd name="T0" fmla="*/ 95 w 96"/>
                <a:gd name="T1" fmla="*/ 0 h 13"/>
                <a:gd name="T2" fmla="*/ 0 w 96"/>
                <a:gd name="T3" fmla="*/ 12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9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0" name="Freeform 167"/>
            <p:cNvSpPr>
              <a:spLocks/>
            </p:cNvSpPr>
            <p:nvPr/>
          </p:nvSpPr>
          <p:spPr bwMode="auto">
            <a:xfrm>
              <a:off x="5799" y="3594"/>
              <a:ext cx="96" cy="13"/>
            </a:xfrm>
            <a:custGeom>
              <a:avLst/>
              <a:gdLst>
                <a:gd name="T0" fmla="*/ 95 w 96"/>
                <a:gd name="T1" fmla="*/ 0 h 13"/>
                <a:gd name="T2" fmla="*/ 0 w 96"/>
                <a:gd name="T3" fmla="*/ 12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9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1" name="Freeform 168"/>
            <p:cNvSpPr>
              <a:spLocks/>
            </p:cNvSpPr>
            <p:nvPr/>
          </p:nvSpPr>
          <p:spPr bwMode="auto">
            <a:xfrm>
              <a:off x="5799" y="3602"/>
              <a:ext cx="96" cy="13"/>
            </a:xfrm>
            <a:custGeom>
              <a:avLst/>
              <a:gdLst>
                <a:gd name="T0" fmla="*/ 95 w 96"/>
                <a:gd name="T1" fmla="*/ 0 h 13"/>
                <a:gd name="T2" fmla="*/ 0 w 96"/>
                <a:gd name="T3" fmla="*/ 12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9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2" name="Freeform 169"/>
            <p:cNvSpPr>
              <a:spLocks/>
            </p:cNvSpPr>
            <p:nvPr/>
          </p:nvSpPr>
          <p:spPr bwMode="auto">
            <a:xfrm>
              <a:off x="5799" y="3602"/>
              <a:ext cx="96" cy="13"/>
            </a:xfrm>
            <a:custGeom>
              <a:avLst/>
              <a:gdLst>
                <a:gd name="T0" fmla="*/ 95 w 96"/>
                <a:gd name="T1" fmla="*/ 0 h 13"/>
                <a:gd name="T2" fmla="*/ 0 w 96"/>
                <a:gd name="T3" fmla="*/ 12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9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3" name="Freeform 170"/>
            <p:cNvSpPr>
              <a:spLocks/>
            </p:cNvSpPr>
            <p:nvPr/>
          </p:nvSpPr>
          <p:spPr bwMode="auto">
            <a:xfrm>
              <a:off x="5799" y="3611"/>
              <a:ext cx="96" cy="13"/>
            </a:xfrm>
            <a:custGeom>
              <a:avLst/>
              <a:gdLst>
                <a:gd name="T0" fmla="*/ 95 w 96"/>
                <a:gd name="T1" fmla="*/ 0 h 13"/>
                <a:gd name="T2" fmla="*/ 0 w 96"/>
                <a:gd name="T3" fmla="*/ 12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9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4" name="Freeform 171"/>
            <p:cNvSpPr>
              <a:spLocks/>
            </p:cNvSpPr>
            <p:nvPr/>
          </p:nvSpPr>
          <p:spPr bwMode="auto">
            <a:xfrm>
              <a:off x="5799" y="3611"/>
              <a:ext cx="96" cy="13"/>
            </a:xfrm>
            <a:custGeom>
              <a:avLst/>
              <a:gdLst>
                <a:gd name="T0" fmla="*/ 95 w 96"/>
                <a:gd name="T1" fmla="*/ 0 h 13"/>
                <a:gd name="T2" fmla="*/ 0 w 96"/>
                <a:gd name="T3" fmla="*/ 12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9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5" name="Freeform 172"/>
            <p:cNvSpPr>
              <a:spLocks/>
            </p:cNvSpPr>
            <p:nvPr/>
          </p:nvSpPr>
          <p:spPr bwMode="auto">
            <a:xfrm>
              <a:off x="5799" y="3622"/>
              <a:ext cx="96" cy="13"/>
            </a:xfrm>
            <a:custGeom>
              <a:avLst/>
              <a:gdLst>
                <a:gd name="T0" fmla="*/ 0 w 96"/>
                <a:gd name="T1" fmla="*/ 12 h 13"/>
                <a:gd name="T2" fmla="*/ 95 w 96"/>
                <a:gd name="T3" fmla="*/ 0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0" y="12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6" name="Freeform 173"/>
            <p:cNvSpPr>
              <a:spLocks/>
            </p:cNvSpPr>
            <p:nvPr/>
          </p:nvSpPr>
          <p:spPr bwMode="auto">
            <a:xfrm>
              <a:off x="5799" y="3622"/>
              <a:ext cx="96" cy="13"/>
            </a:xfrm>
            <a:custGeom>
              <a:avLst/>
              <a:gdLst>
                <a:gd name="T0" fmla="*/ 0 w 96"/>
                <a:gd name="T1" fmla="*/ 12 h 13"/>
                <a:gd name="T2" fmla="*/ 95 w 96"/>
                <a:gd name="T3" fmla="*/ 0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0" y="12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7" name="Freeform 174"/>
            <p:cNvSpPr>
              <a:spLocks/>
            </p:cNvSpPr>
            <p:nvPr/>
          </p:nvSpPr>
          <p:spPr bwMode="auto">
            <a:xfrm>
              <a:off x="5799" y="3638"/>
              <a:ext cx="96" cy="13"/>
            </a:xfrm>
            <a:custGeom>
              <a:avLst/>
              <a:gdLst>
                <a:gd name="T0" fmla="*/ 0 w 96"/>
                <a:gd name="T1" fmla="*/ 12 h 13"/>
                <a:gd name="T2" fmla="*/ 95 w 96"/>
                <a:gd name="T3" fmla="*/ 0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0" y="12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8" name="Freeform 175"/>
            <p:cNvSpPr>
              <a:spLocks/>
            </p:cNvSpPr>
            <p:nvPr/>
          </p:nvSpPr>
          <p:spPr bwMode="auto">
            <a:xfrm>
              <a:off x="5799" y="3638"/>
              <a:ext cx="96" cy="13"/>
            </a:xfrm>
            <a:custGeom>
              <a:avLst/>
              <a:gdLst>
                <a:gd name="T0" fmla="*/ 0 w 96"/>
                <a:gd name="T1" fmla="*/ 12 h 13"/>
                <a:gd name="T2" fmla="*/ 95 w 96"/>
                <a:gd name="T3" fmla="*/ 0 h 13"/>
                <a:gd name="T4" fmla="*/ 0 60000 65536"/>
                <a:gd name="T5" fmla="*/ 0 60000 65536"/>
                <a:gd name="T6" fmla="*/ 0 w 96"/>
                <a:gd name="T7" fmla="*/ 0 h 13"/>
                <a:gd name="T8" fmla="*/ 96 w 9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3">
                  <a:moveTo>
                    <a:pt x="0" y="12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9" name="Freeform 176"/>
            <p:cNvSpPr>
              <a:spLocks/>
            </p:cNvSpPr>
            <p:nvPr/>
          </p:nvSpPr>
          <p:spPr bwMode="auto">
            <a:xfrm>
              <a:off x="5799" y="3648"/>
              <a:ext cx="94" cy="13"/>
            </a:xfrm>
            <a:custGeom>
              <a:avLst/>
              <a:gdLst>
                <a:gd name="T0" fmla="*/ 93 w 94"/>
                <a:gd name="T1" fmla="*/ 0 h 13"/>
                <a:gd name="T2" fmla="*/ 0 w 94"/>
                <a:gd name="T3" fmla="*/ 12 h 13"/>
                <a:gd name="T4" fmla="*/ 0 60000 65536"/>
                <a:gd name="T5" fmla="*/ 0 60000 65536"/>
                <a:gd name="T6" fmla="*/ 0 w 94"/>
                <a:gd name="T7" fmla="*/ 0 h 13"/>
                <a:gd name="T8" fmla="*/ 94 w 9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3">
                  <a:moveTo>
                    <a:pt x="9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0" name="Freeform 177"/>
            <p:cNvSpPr>
              <a:spLocks/>
            </p:cNvSpPr>
            <p:nvPr/>
          </p:nvSpPr>
          <p:spPr bwMode="auto">
            <a:xfrm>
              <a:off x="5799" y="3648"/>
              <a:ext cx="94" cy="13"/>
            </a:xfrm>
            <a:custGeom>
              <a:avLst/>
              <a:gdLst>
                <a:gd name="T0" fmla="*/ 93 w 94"/>
                <a:gd name="T1" fmla="*/ 0 h 13"/>
                <a:gd name="T2" fmla="*/ 0 w 94"/>
                <a:gd name="T3" fmla="*/ 12 h 13"/>
                <a:gd name="T4" fmla="*/ 0 60000 65536"/>
                <a:gd name="T5" fmla="*/ 0 60000 65536"/>
                <a:gd name="T6" fmla="*/ 0 w 94"/>
                <a:gd name="T7" fmla="*/ 0 h 13"/>
                <a:gd name="T8" fmla="*/ 94 w 9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3">
                  <a:moveTo>
                    <a:pt x="9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1" name="Freeform 178"/>
            <p:cNvSpPr>
              <a:spLocks/>
            </p:cNvSpPr>
            <p:nvPr/>
          </p:nvSpPr>
          <p:spPr bwMode="auto">
            <a:xfrm>
              <a:off x="5799" y="3658"/>
              <a:ext cx="94" cy="13"/>
            </a:xfrm>
            <a:custGeom>
              <a:avLst/>
              <a:gdLst>
                <a:gd name="T0" fmla="*/ 93 w 94"/>
                <a:gd name="T1" fmla="*/ 0 h 13"/>
                <a:gd name="T2" fmla="*/ 0 w 94"/>
                <a:gd name="T3" fmla="*/ 12 h 13"/>
                <a:gd name="T4" fmla="*/ 0 60000 65536"/>
                <a:gd name="T5" fmla="*/ 0 60000 65536"/>
                <a:gd name="T6" fmla="*/ 0 w 94"/>
                <a:gd name="T7" fmla="*/ 0 h 13"/>
                <a:gd name="T8" fmla="*/ 94 w 9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3">
                  <a:moveTo>
                    <a:pt x="9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2" name="Freeform 179"/>
            <p:cNvSpPr>
              <a:spLocks/>
            </p:cNvSpPr>
            <p:nvPr/>
          </p:nvSpPr>
          <p:spPr bwMode="auto">
            <a:xfrm>
              <a:off x="5799" y="3658"/>
              <a:ext cx="94" cy="13"/>
            </a:xfrm>
            <a:custGeom>
              <a:avLst/>
              <a:gdLst>
                <a:gd name="T0" fmla="*/ 93 w 94"/>
                <a:gd name="T1" fmla="*/ 0 h 13"/>
                <a:gd name="T2" fmla="*/ 0 w 94"/>
                <a:gd name="T3" fmla="*/ 12 h 13"/>
                <a:gd name="T4" fmla="*/ 0 60000 65536"/>
                <a:gd name="T5" fmla="*/ 0 60000 65536"/>
                <a:gd name="T6" fmla="*/ 0 w 94"/>
                <a:gd name="T7" fmla="*/ 0 h 13"/>
                <a:gd name="T8" fmla="*/ 94 w 9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3">
                  <a:moveTo>
                    <a:pt x="9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3" name="Freeform 180"/>
            <p:cNvSpPr>
              <a:spLocks/>
            </p:cNvSpPr>
            <p:nvPr/>
          </p:nvSpPr>
          <p:spPr bwMode="auto">
            <a:xfrm>
              <a:off x="5799" y="3668"/>
              <a:ext cx="94" cy="13"/>
            </a:xfrm>
            <a:custGeom>
              <a:avLst/>
              <a:gdLst>
                <a:gd name="T0" fmla="*/ 93 w 94"/>
                <a:gd name="T1" fmla="*/ 0 h 13"/>
                <a:gd name="T2" fmla="*/ 0 w 94"/>
                <a:gd name="T3" fmla="*/ 12 h 13"/>
                <a:gd name="T4" fmla="*/ 0 60000 65536"/>
                <a:gd name="T5" fmla="*/ 0 60000 65536"/>
                <a:gd name="T6" fmla="*/ 0 w 94"/>
                <a:gd name="T7" fmla="*/ 0 h 13"/>
                <a:gd name="T8" fmla="*/ 94 w 9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3">
                  <a:moveTo>
                    <a:pt x="9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4" name="Freeform 181"/>
            <p:cNvSpPr>
              <a:spLocks/>
            </p:cNvSpPr>
            <p:nvPr/>
          </p:nvSpPr>
          <p:spPr bwMode="auto">
            <a:xfrm>
              <a:off x="5799" y="3668"/>
              <a:ext cx="94" cy="13"/>
            </a:xfrm>
            <a:custGeom>
              <a:avLst/>
              <a:gdLst>
                <a:gd name="T0" fmla="*/ 93 w 94"/>
                <a:gd name="T1" fmla="*/ 0 h 13"/>
                <a:gd name="T2" fmla="*/ 0 w 94"/>
                <a:gd name="T3" fmla="*/ 12 h 13"/>
                <a:gd name="T4" fmla="*/ 0 60000 65536"/>
                <a:gd name="T5" fmla="*/ 0 60000 65536"/>
                <a:gd name="T6" fmla="*/ 0 w 94"/>
                <a:gd name="T7" fmla="*/ 0 h 13"/>
                <a:gd name="T8" fmla="*/ 94 w 9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3">
                  <a:moveTo>
                    <a:pt x="9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5" name="Freeform 182"/>
            <p:cNvSpPr>
              <a:spLocks/>
            </p:cNvSpPr>
            <p:nvPr/>
          </p:nvSpPr>
          <p:spPr bwMode="auto">
            <a:xfrm>
              <a:off x="5799" y="3677"/>
              <a:ext cx="94" cy="12"/>
            </a:xfrm>
            <a:custGeom>
              <a:avLst/>
              <a:gdLst>
                <a:gd name="T0" fmla="*/ 93 w 94"/>
                <a:gd name="T1" fmla="*/ 0 h 12"/>
                <a:gd name="T2" fmla="*/ 0 w 94"/>
                <a:gd name="T3" fmla="*/ 11 h 12"/>
                <a:gd name="T4" fmla="*/ 0 60000 65536"/>
                <a:gd name="T5" fmla="*/ 0 60000 65536"/>
                <a:gd name="T6" fmla="*/ 0 w 94"/>
                <a:gd name="T7" fmla="*/ 0 h 12"/>
                <a:gd name="T8" fmla="*/ 94 w 94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2">
                  <a:moveTo>
                    <a:pt x="93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6" name="Freeform 183"/>
            <p:cNvSpPr>
              <a:spLocks/>
            </p:cNvSpPr>
            <p:nvPr/>
          </p:nvSpPr>
          <p:spPr bwMode="auto">
            <a:xfrm>
              <a:off x="5799" y="3677"/>
              <a:ext cx="94" cy="12"/>
            </a:xfrm>
            <a:custGeom>
              <a:avLst/>
              <a:gdLst>
                <a:gd name="T0" fmla="*/ 93 w 94"/>
                <a:gd name="T1" fmla="*/ 0 h 12"/>
                <a:gd name="T2" fmla="*/ 0 w 94"/>
                <a:gd name="T3" fmla="*/ 11 h 12"/>
                <a:gd name="T4" fmla="*/ 0 60000 65536"/>
                <a:gd name="T5" fmla="*/ 0 60000 65536"/>
                <a:gd name="T6" fmla="*/ 0 w 94"/>
                <a:gd name="T7" fmla="*/ 0 h 12"/>
                <a:gd name="T8" fmla="*/ 94 w 94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2">
                  <a:moveTo>
                    <a:pt x="93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7" name="Freeform 184"/>
            <p:cNvSpPr>
              <a:spLocks/>
            </p:cNvSpPr>
            <p:nvPr/>
          </p:nvSpPr>
          <p:spPr bwMode="auto">
            <a:xfrm>
              <a:off x="5799" y="3684"/>
              <a:ext cx="94" cy="13"/>
            </a:xfrm>
            <a:custGeom>
              <a:avLst/>
              <a:gdLst>
                <a:gd name="T0" fmla="*/ 93 w 94"/>
                <a:gd name="T1" fmla="*/ 0 h 13"/>
                <a:gd name="T2" fmla="*/ 0 w 94"/>
                <a:gd name="T3" fmla="*/ 12 h 13"/>
                <a:gd name="T4" fmla="*/ 0 60000 65536"/>
                <a:gd name="T5" fmla="*/ 0 60000 65536"/>
                <a:gd name="T6" fmla="*/ 0 w 94"/>
                <a:gd name="T7" fmla="*/ 0 h 13"/>
                <a:gd name="T8" fmla="*/ 94 w 9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3">
                  <a:moveTo>
                    <a:pt x="9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8" name="Freeform 185"/>
            <p:cNvSpPr>
              <a:spLocks/>
            </p:cNvSpPr>
            <p:nvPr/>
          </p:nvSpPr>
          <p:spPr bwMode="auto">
            <a:xfrm>
              <a:off x="5799" y="3684"/>
              <a:ext cx="94" cy="13"/>
            </a:xfrm>
            <a:custGeom>
              <a:avLst/>
              <a:gdLst>
                <a:gd name="T0" fmla="*/ 93 w 94"/>
                <a:gd name="T1" fmla="*/ 0 h 13"/>
                <a:gd name="T2" fmla="*/ 0 w 94"/>
                <a:gd name="T3" fmla="*/ 12 h 13"/>
                <a:gd name="T4" fmla="*/ 0 60000 65536"/>
                <a:gd name="T5" fmla="*/ 0 60000 65536"/>
                <a:gd name="T6" fmla="*/ 0 w 94"/>
                <a:gd name="T7" fmla="*/ 0 h 13"/>
                <a:gd name="T8" fmla="*/ 94 w 9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3">
                  <a:moveTo>
                    <a:pt x="9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9" name="Freeform 186"/>
            <p:cNvSpPr>
              <a:spLocks/>
            </p:cNvSpPr>
            <p:nvPr/>
          </p:nvSpPr>
          <p:spPr bwMode="auto">
            <a:xfrm>
              <a:off x="5799" y="3694"/>
              <a:ext cx="94" cy="12"/>
            </a:xfrm>
            <a:custGeom>
              <a:avLst/>
              <a:gdLst>
                <a:gd name="T0" fmla="*/ 0 w 94"/>
                <a:gd name="T1" fmla="*/ 11 h 12"/>
                <a:gd name="T2" fmla="*/ 93 w 94"/>
                <a:gd name="T3" fmla="*/ 0 h 12"/>
                <a:gd name="T4" fmla="*/ 0 60000 65536"/>
                <a:gd name="T5" fmla="*/ 0 60000 65536"/>
                <a:gd name="T6" fmla="*/ 0 w 94"/>
                <a:gd name="T7" fmla="*/ 0 h 12"/>
                <a:gd name="T8" fmla="*/ 94 w 94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2">
                  <a:moveTo>
                    <a:pt x="0" y="11"/>
                  </a:moveTo>
                  <a:lnTo>
                    <a:pt x="9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0" name="Freeform 187"/>
            <p:cNvSpPr>
              <a:spLocks/>
            </p:cNvSpPr>
            <p:nvPr/>
          </p:nvSpPr>
          <p:spPr bwMode="auto">
            <a:xfrm>
              <a:off x="5799" y="3694"/>
              <a:ext cx="94" cy="12"/>
            </a:xfrm>
            <a:custGeom>
              <a:avLst/>
              <a:gdLst>
                <a:gd name="T0" fmla="*/ 0 w 94"/>
                <a:gd name="T1" fmla="*/ 11 h 12"/>
                <a:gd name="T2" fmla="*/ 93 w 94"/>
                <a:gd name="T3" fmla="*/ 0 h 12"/>
                <a:gd name="T4" fmla="*/ 0 60000 65536"/>
                <a:gd name="T5" fmla="*/ 0 60000 65536"/>
                <a:gd name="T6" fmla="*/ 0 w 94"/>
                <a:gd name="T7" fmla="*/ 0 h 12"/>
                <a:gd name="T8" fmla="*/ 94 w 94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2">
                  <a:moveTo>
                    <a:pt x="0" y="11"/>
                  </a:moveTo>
                  <a:lnTo>
                    <a:pt x="9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1" name="Freeform 188"/>
            <p:cNvSpPr>
              <a:spLocks/>
            </p:cNvSpPr>
            <p:nvPr/>
          </p:nvSpPr>
          <p:spPr bwMode="auto">
            <a:xfrm>
              <a:off x="5799" y="3713"/>
              <a:ext cx="96" cy="15"/>
            </a:xfrm>
            <a:custGeom>
              <a:avLst/>
              <a:gdLst>
                <a:gd name="T0" fmla="*/ 0 w 96"/>
                <a:gd name="T1" fmla="*/ 14 h 15"/>
                <a:gd name="T2" fmla="*/ 95 w 96"/>
                <a:gd name="T3" fmla="*/ 0 h 15"/>
                <a:gd name="T4" fmla="*/ 0 60000 65536"/>
                <a:gd name="T5" fmla="*/ 0 60000 65536"/>
                <a:gd name="T6" fmla="*/ 0 w 96"/>
                <a:gd name="T7" fmla="*/ 0 h 15"/>
                <a:gd name="T8" fmla="*/ 96 w 96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5">
                  <a:moveTo>
                    <a:pt x="0" y="14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2" name="Freeform 189"/>
            <p:cNvSpPr>
              <a:spLocks/>
            </p:cNvSpPr>
            <p:nvPr/>
          </p:nvSpPr>
          <p:spPr bwMode="auto">
            <a:xfrm>
              <a:off x="5799" y="3713"/>
              <a:ext cx="96" cy="15"/>
            </a:xfrm>
            <a:custGeom>
              <a:avLst/>
              <a:gdLst>
                <a:gd name="T0" fmla="*/ 0 w 96"/>
                <a:gd name="T1" fmla="*/ 14 h 15"/>
                <a:gd name="T2" fmla="*/ 95 w 96"/>
                <a:gd name="T3" fmla="*/ 0 h 15"/>
                <a:gd name="T4" fmla="*/ 0 60000 65536"/>
                <a:gd name="T5" fmla="*/ 0 60000 65536"/>
                <a:gd name="T6" fmla="*/ 0 w 96"/>
                <a:gd name="T7" fmla="*/ 0 h 15"/>
                <a:gd name="T8" fmla="*/ 96 w 96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5">
                  <a:moveTo>
                    <a:pt x="0" y="14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3" name="Freeform 190"/>
            <p:cNvSpPr>
              <a:spLocks/>
            </p:cNvSpPr>
            <p:nvPr/>
          </p:nvSpPr>
          <p:spPr bwMode="auto">
            <a:xfrm>
              <a:off x="5799" y="3723"/>
              <a:ext cx="96" cy="16"/>
            </a:xfrm>
            <a:custGeom>
              <a:avLst/>
              <a:gdLst>
                <a:gd name="T0" fmla="*/ 95 w 96"/>
                <a:gd name="T1" fmla="*/ 0 h 16"/>
                <a:gd name="T2" fmla="*/ 0 w 96"/>
                <a:gd name="T3" fmla="*/ 15 h 16"/>
                <a:gd name="T4" fmla="*/ 0 60000 65536"/>
                <a:gd name="T5" fmla="*/ 0 60000 65536"/>
                <a:gd name="T6" fmla="*/ 0 w 96"/>
                <a:gd name="T7" fmla="*/ 0 h 16"/>
                <a:gd name="T8" fmla="*/ 96 w 96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6">
                  <a:moveTo>
                    <a:pt x="95" y="0"/>
                  </a:moveTo>
                  <a:lnTo>
                    <a:pt x="0" y="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4" name="Freeform 191"/>
            <p:cNvSpPr>
              <a:spLocks/>
            </p:cNvSpPr>
            <p:nvPr/>
          </p:nvSpPr>
          <p:spPr bwMode="auto">
            <a:xfrm>
              <a:off x="5799" y="3723"/>
              <a:ext cx="96" cy="16"/>
            </a:xfrm>
            <a:custGeom>
              <a:avLst/>
              <a:gdLst>
                <a:gd name="T0" fmla="*/ 95 w 96"/>
                <a:gd name="T1" fmla="*/ 0 h 16"/>
                <a:gd name="T2" fmla="*/ 0 w 96"/>
                <a:gd name="T3" fmla="*/ 15 h 16"/>
                <a:gd name="T4" fmla="*/ 0 60000 65536"/>
                <a:gd name="T5" fmla="*/ 0 60000 65536"/>
                <a:gd name="T6" fmla="*/ 0 w 96"/>
                <a:gd name="T7" fmla="*/ 0 h 16"/>
                <a:gd name="T8" fmla="*/ 96 w 96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6">
                  <a:moveTo>
                    <a:pt x="95" y="0"/>
                  </a:moveTo>
                  <a:lnTo>
                    <a:pt x="0" y="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5" name="Freeform 192"/>
            <p:cNvSpPr>
              <a:spLocks/>
            </p:cNvSpPr>
            <p:nvPr/>
          </p:nvSpPr>
          <p:spPr bwMode="auto">
            <a:xfrm>
              <a:off x="5799" y="3733"/>
              <a:ext cx="96" cy="14"/>
            </a:xfrm>
            <a:custGeom>
              <a:avLst/>
              <a:gdLst>
                <a:gd name="T0" fmla="*/ 95 w 96"/>
                <a:gd name="T1" fmla="*/ 0 h 14"/>
                <a:gd name="T2" fmla="*/ 0 w 96"/>
                <a:gd name="T3" fmla="*/ 13 h 14"/>
                <a:gd name="T4" fmla="*/ 0 60000 65536"/>
                <a:gd name="T5" fmla="*/ 0 60000 65536"/>
                <a:gd name="T6" fmla="*/ 0 w 96"/>
                <a:gd name="T7" fmla="*/ 0 h 14"/>
                <a:gd name="T8" fmla="*/ 96 w 9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4">
                  <a:moveTo>
                    <a:pt x="9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6" name="Freeform 193"/>
            <p:cNvSpPr>
              <a:spLocks/>
            </p:cNvSpPr>
            <p:nvPr/>
          </p:nvSpPr>
          <p:spPr bwMode="auto">
            <a:xfrm>
              <a:off x="5799" y="3733"/>
              <a:ext cx="96" cy="14"/>
            </a:xfrm>
            <a:custGeom>
              <a:avLst/>
              <a:gdLst>
                <a:gd name="T0" fmla="*/ 95 w 96"/>
                <a:gd name="T1" fmla="*/ 0 h 14"/>
                <a:gd name="T2" fmla="*/ 0 w 96"/>
                <a:gd name="T3" fmla="*/ 13 h 14"/>
                <a:gd name="T4" fmla="*/ 0 60000 65536"/>
                <a:gd name="T5" fmla="*/ 0 60000 65536"/>
                <a:gd name="T6" fmla="*/ 0 w 96"/>
                <a:gd name="T7" fmla="*/ 0 h 14"/>
                <a:gd name="T8" fmla="*/ 96 w 9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4">
                  <a:moveTo>
                    <a:pt x="9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7" name="Freeform 194"/>
            <p:cNvSpPr>
              <a:spLocks/>
            </p:cNvSpPr>
            <p:nvPr/>
          </p:nvSpPr>
          <p:spPr bwMode="auto">
            <a:xfrm>
              <a:off x="5799" y="3739"/>
              <a:ext cx="96" cy="18"/>
            </a:xfrm>
            <a:custGeom>
              <a:avLst/>
              <a:gdLst>
                <a:gd name="T0" fmla="*/ 95 w 96"/>
                <a:gd name="T1" fmla="*/ 0 h 18"/>
                <a:gd name="T2" fmla="*/ 0 w 96"/>
                <a:gd name="T3" fmla="*/ 17 h 18"/>
                <a:gd name="T4" fmla="*/ 0 60000 65536"/>
                <a:gd name="T5" fmla="*/ 0 60000 65536"/>
                <a:gd name="T6" fmla="*/ 0 w 96"/>
                <a:gd name="T7" fmla="*/ 0 h 18"/>
                <a:gd name="T8" fmla="*/ 96 w 96"/>
                <a:gd name="T9" fmla="*/ 18 h 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8">
                  <a:moveTo>
                    <a:pt x="95" y="0"/>
                  </a:move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8" name="Freeform 195"/>
            <p:cNvSpPr>
              <a:spLocks/>
            </p:cNvSpPr>
            <p:nvPr/>
          </p:nvSpPr>
          <p:spPr bwMode="auto">
            <a:xfrm>
              <a:off x="5799" y="3739"/>
              <a:ext cx="96" cy="18"/>
            </a:xfrm>
            <a:custGeom>
              <a:avLst/>
              <a:gdLst>
                <a:gd name="T0" fmla="*/ 95 w 96"/>
                <a:gd name="T1" fmla="*/ 0 h 18"/>
                <a:gd name="T2" fmla="*/ 0 w 96"/>
                <a:gd name="T3" fmla="*/ 17 h 18"/>
                <a:gd name="T4" fmla="*/ 0 60000 65536"/>
                <a:gd name="T5" fmla="*/ 0 60000 65536"/>
                <a:gd name="T6" fmla="*/ 0 w 96"/>
                <a:gd name="T7" fmla="*/ 0 h 18"/>
                <a:gd name="T8" fmla="*/ 96 w 96"/>
                <a:gd name="T9" fmla="*/ 18 h 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8">
                  <a:moveTo>
                    <a:pt x="95" y="0"/>
                  </a:move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9" name="Freeform 196"/>
            <p:cNvSpPr>
              <a:spLocks/>
            </p:cNvSpPr>
            <p:nvPr/>
          </p:nvSpPr>
          <p:spPr bwMode="auto">
            <a:xfrm>
              <a:off x="5799" y="3749"/>
              <a:ext cx="96" cy="18"/>
            </a:xfrm>
            <a:custGeom>
              <a:avLst/>
              <a:gdLst>
                <a:gd name="T0" fmla="*/ 95 w 96"/>
                <a:gd name="T1" fmla="*/ 0 h 18"/>
                <a:gd name="T2" fmla="*/ 0 w 96"/>
                <a:gd name="T3" fmla="*/ 17 h 18"/>
                <a:gd name="T4" fmla="*/ 0 60000 65536"/>
                <a:gd name="T5" fmla="*/ 0 60000 65536"/>
                <a:gd name="T6" fmla="*/ 0 w 96"/>
                <a:gd name="T7" fmla="*/ 0 h 18"/>
                <a:gd name="T8" fmla="*/ 96 w 96"/>
                <a:gd name="T9" fmla="*/ 18 h 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8">
                  <a:moveTo>
                    <a:pt x="95" y="0"/>
                  </a:move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0" name="Freeform 197"/>
            <p:cNvSpPr>
              <a:spLocks/>
            </p:cNvSpPr>
            <p:nvPr/>
          </p:nvSpPr>
          <p:spPr bwMode="auto">
            <a:xfrm>
              <a:off x="5799" y="3749"/>
              <a:ext cx="96" cy="18"/>
            </a:xfrm>
            <a:custGeom>
              <a:avLst/>
              <a:gdLst>
                <a:gd name="T0" fmla="*/ 95 w 96"/>
                <a:gd name="T1" fmla="*/ 0 h 18"/>
                <a:gd name="T2" fmla="*/ 0 w 96"/>
                <a:gd name="T3" fmla="*/ 17 h 18"/>
                <a:gd name="T4" fmla="*/ 0 60000 65536"/>
                <a:gd name="T5" fmla="*/ 0 60000 65536"/>
                <a:gd name="T6" fmla="*/ 0 w 96"/>
                <a:gd name="T7" fmla="*/ 0 h 18"/>
                <a:gd name="T8" fmla="*/ 96 w 96"/>
                <a:gd name="T9" fmla="*/ 18 h 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8">
                  <a:moveTo>
                    <a:pt x="95" y="0"/>
                  </a:move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1" name="Freeform 198"/>
            <p:cNvSpPr>
              <a:spLocks/>
            </p:cNvSpPr>
            <p:nvPr/>
          </p:nvSpPr>
          <p:spPr bwMode="auto">
            <a:xfrm>
              <a:off x="5799" y="3757"/>
              <a:ext cx="96" cy="20"/>
            </a:xfrm>
            <a:custGeom>
              <a:avLst/>
              <a:gdLst>
                <a:gd name="T0" fmla="*/ 95 w 96"/>
                <a:gd name="T1" fmla="*/ 0 h 20"/>
                <a:gd name="T2" fmla="*/ 0 w 96"/>
                <a:gd name="T3" fmla="*/ 19 h 20"/>
                <a:gd name="T4" fmla="*/ 0 60000 65536"/>
                <a:gd name="T5" fmla="*/ 0 60000 65536"/>
                <a:gd name="T6" fmla="*/ 0 w 96"/>
                <a:gd name="T7" fmla="*/ 0 h 20"/>
                <a:gd name="T8" fmla="*/ 96 w 96"/>
                <a:gd name="T9" fmla="*/ 20 h 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0">
                  <a:moveTo>
                    <a:pt x="95" y="0"/>
                  </a:moveTo>
                  <a:lnTo>
                    <a:pt x="0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2" name="Freeform 199"/>
            <p:cNvSpPr>
              <a:spLocks/>
            </p:cNvSpPr>
            <p:nvPr/>
          </p:nvSpPr>
          <p:spPr bwMode="auto">
            <a:xfrm>
              <a:off x="5799" y="3760"/>
              <a:ext cx="96" cy="18"/>
            </a:xfrm>
            <a:custGeom>
              <a:avLst/>
              <a:gdLst>
                <a:gd name="T0" fmla="*/ 95 w 96"/>
                <a:gd name="T1" fmla="*/ 0 h 18"/>
                <a:gd name="T2" fmla="*/ 0 w 96"/>
                <a:gd name="T3" fmla="*/ 17 h 18"/>
                <a:gd name="T4" fmla="*/ 0 60000 65536"/>
                <a:gd name="T5" fmla="*/ 0 60000 65536"/>
                <a:gd name="T6" fmla="*/ 0 w 96"/>
                <a:gd name="T7" fmla="*/ 0 h 18"/>
                <a:gd name="T8" fmla="*/ 96 w 96"/>
                <a:gd name="T9" fmla="*/ 18 h 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8">
                  <a:moveTo>
                    <a:pt x="95" y="0"/>
                  </a:move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3" name="Freeform 200"/>
            <p:cNvSpPr>
              <a:spLocks/>
            </p:cNvSpPr>
            <p:nvPr/>
          </p:nvSpPr>
          <p:spPr bwMode="auto">
            <a:xfrm>
              <a:off x="5799" y="3780"/>
              <a:ext cx="96" cy="22"/>
            </a:xfrm>
            <a:custGeom>
              <a:avLst/>
              <a:gdLst>
                <a:gd name="T0" fmla="*/ 0 w 96"/>
                <a:gd name="T1" fmla="*/ 21 h 22"/>
                <a:gd name="T2" fmla="*/ 95 w 96"/>
                <a:gd name="T3" fmla="*/ 0 h 22"/>
                <a:gd name="T4" fmla="*/ 0 60000 65536"/>
                <a:gd name="T5" fmla="*/ 0 60000 65536"/>
                <a:gd name="T6" fmla="*/ 0 w 96"/>
                <a:gd name="T7" fmla="*/ 0 h 22"/>
                <a:gd name="T8" fmla="*/ 96 w 96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2">
                  <a:moveTo>
                    <a:pt x="0" y="21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4" name="Freeform 201"/>
            <p:cNvSpPr>
              <a:spLocks/>
            </p:cNvSpPr>
            <p:nvPr/>
          </p:nvSpPr>
          <p:spPr bwMode="auto">
            <a:xfrm>
              <a:off x="5799" y="3780"/>
              <a:ext cx="96" cy="22"/>
            </a:xfrm>
            <a:custGeom>
              <a:avLst/>
              <a:gdLst>
                <a:gd name="T0" fmla="*/ 0 w 96"/>
                <a:gd name="T1" fmla="*/ 21 h 22"/>
                <a:gd name="T2" fmla="*/ 95 w 96"/>
                <a:gd name="T3" fmla="*/ 0 h 22"/>
                <a:gd name="T4" fmla="*/ 0 60000 65536"/>
                <a:gd name="T5" fmla="*/ 0 60000 65536"/>
                <a:gd name="T6" fmla="*/ 0 w 96"/>
                <a:gd name="T7" fmla="*/ 0 h 22"/>
                <a:gd name="T8" fmla="*/ 96 w 96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2">
                  <a:moveTo>
                    <a:pt x="0" y="21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5" name="Freeform 202"/>
            <p:cNvSpPr>
              <a:spLocks/>
            </p:cNvSpPr>
            <p:nvPr/>
          </p:nvSpPr>
          <p:spPr bwMode="auto">
            <a:xfrm>
              <a:off x="5799" y="3791"/>
              <a:ext cx="96" cy="19"/>
            </a:xfrm>
            <a:custGeom>
              <a:avLst/>
              <a:gdLst>
                <a:gd name="T0" fmla="*/ 95 w 96"/>
                <a:gd name="T1" fmla="*/ 0 h 19"/>
                <a:gd name="T2" fmla="*/ 0 w 96"/>
                <a:gd name="T3" fmla="*/ 18 h 19"/>
                <a:gd name="T4" fmla="*/ 0 60000 65536"/>
                <a:gd name="T5" fmla="*/ 0 60000 65536"/>
                <a:gd name="T6" fmla="*/ 0 w 96"/>
                <a:gd name="T7" fmla="*/ 0 h 19"/>
                <a:gd name="T8" fmla="*/ 96 w 96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9">
                  <a:moveTo>
                    <a:pt x="95" y="0"/>
                  </a:moveTo>
                  <a:lnTo>
                    <a:pt x="0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" name="Freeform 203"/>
            <p:cNvSpPr>
              <a:spLocks/>
            </p:cNvSpPr>
            <p:nvPr/>
          </p:nvSpPr>
          <p:spPr bwMode="auto">
            <a:xfrm>
              <a:off x="5799" y="3791"/>
              <a:ext cx="96" cy="19"/>
            </a:xfrm>
            <a:custGeom>
              <a:avLst/>
              <a:gdLst>
                <a:gd name="T0" fmla="*/ 95 w 96"/>
                <a:gd name="T1" fmla="*/ 0 h 19"/>
                <a:gd name="T2" fmla="*/ 0 w 96"/>
                <a:gd name="T3" fmla="*/ 18 h 19"/>
                <a:gd name="T4" fmla="*/ 0 60000 65536"/>
                <a:gd name="T5" fmla="*/ 0 60000 65536"/>
                <a:gd name="T6" fmla="*/ 0 w 96"/>
                <a:gd name="T7" fmla="*/ 0 h 19"/>
                <a:gd name="T8" fmla="*/ 96 w 96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9">
                  <a:moveTo>
                    <a:pt x="95" y="0"/>
                  </a:moveTo>
                  <a:lnTo>
                    <a:pt x="0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" name="Freeform 204"/>
            <p:cNvSpPr>
              <a:spLocks/>
            </p:cNvSpPr>
            <p:nvPr/>
          </p:nvSpPr>
          <p:spPr bwMode="auto">
            <a:xfrm>
              <a:off x="5799" y="3800"/>
              <a:ext cx="96" cy="23"/>
            </a:xfrm>
            <a:custGeom>
              <a:avLst/>
              <a:gdLst>
                <a:gd name="T0" fmla="*/ 95 w 96"/>
                <a:gd name="T1" fmla="*/ 0 h 23"/>
                <a:gd name="T2" fmla="*/ 0 w 96"/>
                <a:gd name="T3" fmla="*/ 22 h 23"/>
                <a:gd name="T4" fmla="*/ 0 60000 65536"/>
                <a:gd name="T5" fmla="*/ 0 60000 65536"/>
                <a:gd name="T6" fmla="*/ 0 w 96"/>
                <a:gd name="T7" fmla="*/ 0 h 23"/>
                <a:gd name="T8" fmla="*/ 96 w 96"/>
                <a:gd name="T9" fmla="*/ 23 h 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3">
                  <a:moveTo>
                    <a:pt x="95" y="0"/>
                  </a:moveTo>
                  <a:lnTo>
                    <a:pt x="0" y="2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" name="Freeform 205"/>
            <p:cNvSpPr>
              <a:spLocks/>
            </p:cNvSpPr>
            <p:nvPr/>
          </p:nvSpPr>
          <p:spPr bwMode="auto">
            <a:xfrm>
              <a:off x="5799" y="3800"/>
              <a:ext cx="96" cy="23"/>
            </a:xfrm>
            <a:custGeom>
              <a:avLst/>
              <a:gdLst>
                <a:gd name="T0" fmla="*/ 95 w 96"/>
                <a:gd name="T1" fmla="*/ 0 h 23"/>
                <a:gd name="T2" fmla="*/ 0 w 96"/>
                <a:gd name="T3" fmla="*/ 22 h 23"/>
                <a:gd name="T4" fmla="*/ 0 60000 65536"/>
                <a:gd name="T5" fmla="*/ 0 60000 65536"/>
                <a:gd name="T6" fmla="*/ 0 w 96"/>
                <a:gd name="T7" fmla="*/ 0 h 23"/>
                <a:gd name="T8" fmla="*/ 96 w 96"/>
                <a:gd name="T9" fmla="*/ 23 h 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3">
                  <a:moveTo>
                    <a:pt x="95" y="0"/>
                  </a:moveTo>
                  <a:lnTo>
                    <a:pt x="0" y="2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9" name="Freeform 206"/>
            <p:cNvSpPr>
              <a:spLocks/>
            </p:cNvSpPr>
            <p:nvPr/>
          </p:nvSpPr>
          <p:spPr bwMode="auto">
            <a:xfrm>
              <a:off x="5799" y="3810"/>
              <a:ext cx="96" cy="22"/>
            </a:xfrm>
            <a:custGeom>
              <a:avLst/>
              <a:gdLst>
                <a:gd name="T0" fmla="*/ 95 w 96"/>
                <a:gd name="T1" fmla="*/ 0 h 22"/>
                <a:gd name="T2" fmla="*/ 0 w 96"/>
                <a:gd name="T3" fmla="*/ 21 h 22"/>
                <a:gd name="T4" fmla="*/ 0 60000 65536"/>
                <a:gd name="T5" fmla="*/ 0 60000 65536"/>
                <a:gd name="T6" fmla="*/ 0 w 96"/>
                <a:gd name="T7" fmla="*/ 0 h 22"/>
                <a:gd name="T8" fmla="*/ 96 w 96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2">
                  <a:moveTo>
                    <a:pt x="95" y="0"/>
                  </a:moveTo>
                  <a:lnTo>
                    <a:pt x="0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0" name="Freeform 207"/>
            <p:cNvSpPr>
              <a:spLocks/>
            </p:cNvSpPr>
            <p:nvPr/>
          </p:nvSpPr>
          <p:spPr bwMode="auto">
            <a:xfrm>
              <a:off x="5799" y="3810"/>
              <a:ext cx="96" cy="22"/>
            </a:xfrm>
            <a:custGeom>
              <a:avLst/>
              <a:gdLst>
                <a:gd name="T0" fmla="*/ 95 w 96"/>
                <a:gd name="T1" fmla="*/ 0 h 22"/>
                <a:gd name="T2" fmla="*/ 0 w 96"/>
                <a:gd name="T3" fmla="*/ 21 h 22"/>
                <a:gd name="T4" fmla="*/ 0 60000 65536"/>
                <a:gd name="T5" fmla="*/ 0 60000 65536"/>
                <a:gd name="T6" fmla="*/ 0 w 96"/>
                <a:gd name="T7" fmla="*/ 0 h 22"/>
                <a:gd name="T8" fmla="*/ 96 w 96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2">
                  <a:moveTo>
                    <a:pt x="95" y="0"/>
                  </a:moveTo>
                  <a:lnTo>
                    <a:pt x="0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1" name="Freeform 208"/>
            <p:cNvSpPr>
              <a:spLocks/>
            </p:cNvSpPr>
            <p:nvPr/>
          </p:nvSpPr>
          <p:spPr bwMode="auto">
            <a:xfrm>
              <a:off x="5799" y="3820"/>
              <a:ext cx="96" cy="22"/>
            </a:xfrm>
            <a:custGeom>
              <a:avLst/>
              <a:gdLst>
                <a:gd name="T0" fmla="*/ 95 w 96"/>
                <a:gd name="T1" fmla="*/ 0 h 22"/>
                <a:gd name="T2" fmla="*/ 0 w 96"/>
                <a:gd name="T3" fmla="*/ 21 h 22"/>
                <a:gd name="T4" fmla="*/ 0 60000 65536"/>
                <a:gd name="T5" fmla="*/ 0 60000 65536"/>
                <a:gd name="T6" fmla="*/ 0 w 96"/>
                <a:gd name="T7" fmla="*/ 0 h 22"/>
                <a:gd name="T8" fmla="*/ 96 w 96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2">
                  <a:moveTo>
                    <a:pt x="95" y="0"/>
                  </a:moveTo>
                  <a:lnTo>
                    <a:pt x="0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2" name="Freeform 209"/>
            <p:cNvSpPr>
              <a:spLocks/>
            </p:cNvSpPr>
            <p:nvPr/>
          </p:nvSpPr>
          <p:spPr bwMode="auto">
            <a:xfrm>
              <a:off x="5799" y="3820"/>
              <a:ext cx="96" cy="22"/>
            </a:xfrm>
            <a:custGeom>
              <a:avLst/>
              <a:gdLst>
                <a:gd name="T0" fmla="*/ 95 w 96"/>
                <a:gd name="T1" fmla="*/ 0 h 22"/>
                <a:gd name="T2" fmla="*/ 0 w 96"/>
                <a:gd name="T3" fmla="*/ 21 h 22"/>
                <a:gd name="T4" fmla="*/ 0 60000 65536"/>
                <a:gd name="T5" fmla="*/ 0 60000 65536"/>
                <a:gd name="T6" fmla="*/ 0 w 96"/>
                <a:gd name="T7" fmla="*/ 0 h 22"/>
                <a:gd name="T8" fmla="*/ 96 w 96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2">
                  <a:moveTo>
                    <a:pt x="95" y="0"/>
                  </a:moveTo>
                  <a:lnTo>
                    <a:pt x="0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3" name="Freeform 210"/>
            <p:cNvSpPr>
              <a:spLocks/>
            </p:cNvSpPr>
            <p:nvPr/>
          </p:nvSpPr>
          <p:spPr bwMode="auto">
            <a:xfrm>
              <a:off x="5799" y="3829"/>
              <a:ext cx="96" cy="26"/>
            </a:xfrm>
            <a:custGeom>
              <a:avLst/>
              <a:gdLst>
                <a:gd name="T0" fmla="*/ 95 w 96"/>
                <a:gd name="T1" fmla="*/ 0 h 26"/>
                <a:gd name="T2" fmla="*/ 0 w 96"/>
                <a:gd name="T3" fmla="*/ 25 h 26"/>
                <a:gd name="T4" fmla="*/ 0 60000 65536"/>
                <a:gd name="T5" fmla="*/ 0 60000 65536"/>
                <a:gd name="T6" fmla="*/ 0 w 96"/>
                <a:gd name="T7" fmla="*/ 0 h 26"/>
                <a:gd name="T8" fmla="*/ 96 w 96"/>
                <a:gd name="T9" fmla="*/ 26 h 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6">
                  <a:moveTo>
                    <a:pt x="95" y="0"/>
                  </a:moveTo>
                  <a:lnTo>
                    <a:pt x="0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" name="Freeform 211"/>
            <p:cNvSpPr>
              <a:spLocks/>
            </p:cNvSpPr>
            <p:nvPr/>
          </p:nvSpPr>
          <p:spPr bwMode="auto">
            <a:xfrm>
              <a:off x="5799" y="3829"/>
              <a:ext cx="96" cy="26"/>
            </a:xfrm>
            <a:custGeom>
              <a:avLst/>
              <a:gdLst>
                <a:gd name="T0" fmla="*/ 95 w 96"/>
                <a:gd name="T1" fmla="*/ 0 h 26"/>
                <a:gd name="T2" fmla="*/ 0 w 96"/>
                <a:gd name="T3" fmla="*/ 25 h 26"/>
                <a:gd name="T4" fmla="*/ 0 60000 65536"/>
                <a:gd name="T5" fmla="*/ 0 60000 65536"/>
                <a:gd name="T6" fmla="*/ 0 w 96"/>
                <a:gd name="T7" fmla="*/ 0 h 26"/>
                <a:gd name="T8" fmla="*/ 96 w 96"/>
                <a:gd name="T9" fmla="*/ 26 h 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6">
                  <a:moveTo>
                    <a:pt x="95" y="0"/>
                  </a:moveTo>
                  <a:lnTo>
                    <a:pt x="0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" name="Freeform 212"/>
            <p:cNvSpPr>
              <a:spLocks/>
            </p:cNvSpPr>
            <p:nvPr/>
          </p:nvSpPr>
          <p:spPr bwMode="auto">
            <a:xfrm>
              <a:off x="5799" y="3836"/>
              <a:ext cx="96" cy="28"/>
            </a:xfrm>
            <a:custGeom>
              <a:avLst/>
              <a:gdLst>
                <a:gd name="T0" fmla="*/ 0 w 96"/>
                <a:gd name="T1" fmla="*/ 27 h 28"/>
                <a:gd name="T2" fmla="*/ 95 w 96"/>
                <a:gd name="T3" fmla="*/ 0 h 28"/>
                <a:gd name="T4" fmla="*/ 0 60000 65536"/>
                <a:gd name="T5" fmla="*/ 0 60000 65536"/>
                <a:gd name="T6" fmla="*/ 0 w 96"/>
                <a:gd name="T7" fmla="*/ 0 h 28"/>
                <a:gd name="T8" fmla="*/ 96 w 96"/>
                <a:gd name="T9" fmla="*/ 28 h 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8">
                  <a:moveTo>
                    <a:pt x="0" y="27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6" name="Freeform 213"/>
            <p:cNvSpPr>
              <a:spLocks/>
            </p:cNvSpPr>
            <p:nvPr/>
          </p:nvSpPr>
          <p:spPr bwMode="auto">
            <a:xfrm>
              <a:off x="5799" y="3836"/>
              <a:ext cx="96" cy="28"/>
            </a:xfrm>
            <a:custGeom>
              <a:avLst/>
              <a:gdLst>
                <a:gd name="T0" fmla="*/ 0 w 96"/>
                <a:gd name="T1" fmla="*/ 27 h 28"/>
                <a:gd name="T2" fmla="*/ 95 w 96"/>
                <a:gd name="T3" fmla="*/ 0 h 28"/>
                <a:gd name="T4" fmla="*/ 0 60000 65536"/>
                <a:gd name="T5" fmla="*/ 0 60000 65536"/>
                <a:gd name="T6" fmla="*/ 0 w 96"/>
                <a:gd name="T7" fmla="*/ 0 h 28"/>
                <a:gd name="T8" fmla="*/ 96 w 96"/>
                <a:gd name="T9" fmla="*/ 28 h 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8">
                  <a:moveTo>
                    <a:pt x="0" y="27"/>
                  </a:moveTo>
                  <a:lnTo>
                    <a:pt x="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7" name="Freeform 214"/>
            <p:cNvSpPr>
              <a:spLocks/>
            </p:cNvSpPr>
            <p:nvPr/>
          </p:nvSpPr>
          <p:spPr bwMode="auto">
            <a:xfrm>
              <a:off x="5529" y="3571"/>
              <a:ext cx="153" cy="62"/>
            </a:xfrm>
            <a:custGeom>
              <a:avLst/>
              <a:gdLst>
                <a:gd name="T0" fmla="*/ 0 w 153"/>
                <a:gd name="T1" fmla="*/ 0 h 62"/>
                <a:gd name="T2" fmla="*/ 152 w 153"/>
                <a:gd name="T3" fmla="*/ 0 h 62"/>
                <a:gd name="T4" fmla="*/ 152 w 153"/>
                <a:gd name="T5" fmla="*/ 59 h 62"/>
                <a:gd name="T6" fmla="*/ 0 w 153"/>
                <a:gd name="T7" fmla="*/ 61 h 62"/>
                <a:gd name="T8" fmla="*/ 0 w 153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62"/>
                <a:gd name="T17" fmla="*/ 153 w 153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62">
                  <a:moveTo>
                    <a:pt x="0" y="0"/>
                  </a:moveTo>
                  <a:lnTo>
                    <a:pt x="152" y="0"/>
                  </a:lnTo>
                  <a:lnTo>
                    <a:pt x="152" y="59"/>
                  </a:lnTo>
                  <a:lnTo>
                    <a:pt x="0" y="61"/>
                  </a:lnTo>
                  <a:lnTo>
                    <a:pt x="0" y="0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8" name="Freeform 215"/>
            <p:cNvSpPr>
              <a:spLocks/>
            </p:cNvSpPr>
            <p:nvPr/>
          </p:nvSpPr>
          <p:spPr bwMode="auto">
            <a:xfrm>
              <a:off x="5529" y="3571"/>
              <a:ext cx="156" cy="64"/>
            </a:xfrm>
            <a:custGeom>
              <a:avLst/>
              <a:gdLst>
                <a:gd name="T0" fmla="*/ 155 w 156"/>
                <a:gd name="T1" fmla="*/ 0 h 64"/>
                <a:gd name="T2" fmla="*/ 155 w 156"/>
                <a:gd name="T3" fmla="*/ 61 h 64"/>
                <a:gd name="T4" fmla="*/ 0 w 156"/>
                <a:gd name="T5" fmla="*/ 63 h 64"/>
                <a:gd name="T6" fmla="*/ 0 w 156"/>
                <a:gd name="T7" fmla="*/ 0 h 64"/>
                <a:gd name="T8" fmla="*/ 155 w 156"/>
                <a:gd name="T9" fmla="*/ 0 h 64"/>
                <a:gd name="T10" fmla="*/ 155 w 156"/>
                <a:gd name="T11" fmla="*/ 61 h 64"/>
                <a:gd name="T12" fmla="*/ 0 w 156"/>
                <a:gd name="T13" fmla="*/ 63 h 64"/>
                <a:gd name="T14" fmla="*/ 0 w 15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6"/>
                <a:gd name="T25" fmla="*/ 0 h 64"/>
                <a:gd name="T26" fmla="*/ 156 w 15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6" h="64">
                  <a:moveTo>
                    <a:pt x="155" y="0"/>
                  </a:moveTo>
                  <a:lnTo>
                    <a:pt x="155" y="61"/>
                  </a:lnTo>
                  <a:lnTo>
                    <a:pt x="0" y="63"/>
                  </a:lnTo>
                  <a:lnTo>
                    <a:pt x="0" y="0"/>
                  </a:lnTo>
                  <a:lnTo>
                    <a:pt x="155" y="0"/>
                  </a:lnTo>
                  <a:lnTo>
                    <a:pt x="155" y="61"/>
                  </a:ln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9" name="Freeform 216"/>
            <p:cNvSpPr>
              <a:spLocks/>
            </p:cNvSpPr>
            <p:nvPr/>
          </p:nvSpPr>
          <p:spPr bwMode="auto">
            <a:xfrm>
              <a:off x="5532" y="3653"/>
              <a:ext cx="150" cy="59"/>
            </a:xfrm>
            <a:custGeom>
              <a:avLst/>
              <a:gdLst>
                <a:gd name="T0" fmla="*/ 0 w 150"/>
                <a:gd name="T1" fmla="*/ 2 h 59"/>
                <a:gd name="T2" fmla="*/ 149 w 150"/>
                <a:gd name="T3" fmla="*/ 0 h 59"/>
                <a:gd name="T4" fmla="*/ 149 w 150"/>
                <a:gd name="T5" fmla="*/ 54 h 59"/>
                <a:gd name="T6" fmla="*/ 0 w 150"/>
                <a:gd name="T7" fmla="*/ 58 h 59"/>
                <a:gd name="T8" fmla="*/ 0 w 150"/>
                <a:gd name="T9" fmla="*/ 2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59"/>
                <a:gd name="T17" fmla="*/ 150 w 15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59">
                  <a:moveTo>
                    <a:pt x="0" y="2"/>
                  </a:moveTo>
                  <a:lnTo>
                    <a:pt x="149" y="0"/>
                  </a:lnTo>
                  <a:lnTo>
                    <a:pt x="149" y="54"/>
                  </a:lnTo>
                  <a:lnTo>
                    <a:pt x="0" y="58"/>
                  </a:lnTo>
                  <a:lnTo>
                    <a:pt x="0" y="2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0" name="Freeform 217"/>
            <p:cNvSpPr>
              <a:spLocks/>
            </p:cNvSpPr>
            <p:nvPr/>
          </p:nvSpPr>
          <p:spPr bwMode="auto">
            <a:xfrm>
              <a:off x="5531" y="3653"/>
              <a:ext cx="154" cy="61"/>
            </a:xfrm>
            <a:custGeom>
              <a:avLst/>
              <a:gdLst>
                <a:gd name="T0" fmla="*/ 153 w 154"/>
                <a:gd name="T1" fmla="*/ 0 h 61"/>
                <a:gd name="T2" fmla="*/ 153 w 154"/>
                <a:gd name="T3" fmla="*/ 56 h 61"/>
                <a:gd name="T4" fmla="*/ 0 w 154"/>
                <a:gd name="T5" fmla="*/ 60 h 61"/>
                <a:gd name="T6" fmla="*/ 0 w 154"/>
                <a:gd name="T7" fmla="*/ 2 h 61"/>
                <a:gd name="T8" fmla="*/ 153 w 154"/>
                <a:gd name="T9" fmla="*/ 0 h 61"/>
                <a:gd name="T10" fmla="*/ 153 w 154"/>
                <a:gd name="T11" fmla="*/ 56 h 61"/>
                <a:gd name="T12" fmla="*/ 0 w 154"/>
                <a:gd name="T13" fmla="*/ 60 h 61"/>
                <a:gd name="T14" fmla="*/ 0 w 154"/>
                <a:gd name="T15" fmla="*/ 2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4"/>
                <a:gd name="T25" fmla="*/ 0 h 61"/>
                <a:gd name="T26" fmla="*/ 154 w 154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4" h="61">
                  <a:moveTo>
                    <a:pt x="153" y="0"/>
                  </a:moveTo>
                  <a:lnTo>
                    <a:pt x="153" y="56"/>
                  </a:lnTo>
                  <a:lnTo>
                    <a:pt x="0" y="60"/>
                  </a:lnTo>
                  <a:lnTo>
                    <a:pt x="0" y="2"/>
                  </a:lnTo>
                  <a:lnTo>
                    <a:pt x="153" y="0"/>
                  </a:lnTo>
                  <a:lnTo>
                    <a:pt x="153" y="56"/>
                  </a:lnTo>
                  <a:lnTo>
                    <a:pt x="0" y="60"/>
                  </a:lnTo>
                  <a:lnTo>
                    <a:pt x="0" y="2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1" name="Freeform 218"/>
            <p:cNvSpPr>
              <a:spLocks/>
            </p:cNvSpPr>
            <p:nvPr/>
          </p:nvSpPr>
          <p:spPr bwMode="auto">
            <a:xfrm>
              <a:off x="5529" y="3730"/>
              <a:ext cx="153" cy="64"/>
            </a:xfrm>
            <a:custGeom>
              <a:avLst/>
              <a:gdLst>
                <a:gd name="T0" fmla="*/ 0 w 153"/>
                <a:gd name="T1" fmla="*/ 7 h 64"/>
                <a:gd name="T2" fmla="*/ 152 w 153"/>
                <a:gd name="T3" fmla="*/ 0 h 64"/>
                <a:gd name="T4" fmla="*/ 152 w 153"/>
                <a:gd name="T5" fmla="*/ 59 h 64"/>
                <a:gd name="T6" fmla="*/ 0 w 153"/>
                <a:gd name="T7" fmla="*/ 63 h 64"/>
                <a:gd name="T8" fmla="*/ 0 w 153"/>
                <a:gd name="T9" fmla="*/ 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64"/>
                <a:gd name="T17" fmla="*/ 153 w 153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64">
                  <a:moveTo>
                    <a:pt x="0" y="7"/>
                  </a:moveTo>
                  <a:lnTo>
                    <a:pt x="152" y="0"/>
                  </a:lnTo>
                  <a:lnTo>
                    <a:pt x="152" y="59"/>
                  </a:lnTo>
                  <a:lnTo>
                    <a:pt x="0" y="63"/>
                  </a:lnTo>
                  <a:lnTo>
                    <a:pt x="0" y="7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2" name="Freeform 219"/>
            <p:cNvSpPr>
              <a:spLocks/>
            </p:cNvSpPr>
            <p:nvPr/>
          </p:nvSpPr>
          <p:spPr bwMode="auto">
            <a:xfrm>
              <a:off x="5529" y="3731"/>
              <a:ext cx="156" cy="66"/>
            </a:xfrm>
            <a:custGeom>
              <a:avLst/>
              <a:gdLst>
                <a:gd name="T0" fmla="*/ 155 w 156"/>
                <a:gd name="T1" fmla="*/ 0 h 66"/>
                <a:gd name="T2" fmla="*/ 155 w 156"/>
                <a:gd name="T3" fmla="*/ 61 h 66"/>
                <a:gd name="T4" fmla="*/ 0 w 156"/>
                <a:gd name="T5" fmla="*/ 65 h 66"/>
                <a:gd name="T6" fmla="*/ 0 w 156"/>
                <a:gd name="T7" fmla="*/ 7 h 66"/>
                <a:gd name="T8" fmla="*/ 155 w 156"/>
                <a:gd name="T9" fmla="*/ 0 h 66"/>
                <a:gd name="T10" fmla="*/ 155 w 156"/>
                <a:gd name="T11" fmla="*/ 61 h 66"/>
                <a:gd name="T12" fmla="*/ 0 w 156"/>
                <a:gd name="T13" fmla="*/ 65 h 66"/>
                <a:gd name="T14" fmla="*/ 0 w 156"/>
                <a:gd name="T15" fmla="*/ 7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6"/>
                <a:gd name="T25" fmla="*/ 0 h 66"/>
                <a:gd name="T26" fmla="*/ 156 w 156"/>
                <a:gd name="T27" fmla="*/ 66 h 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6" h="66">
                  <a:moveTo>
                    <a:pt x="155" y="0"/>
                  </a:moveTo>
                  <a:lnTo>
                    <a:pt x="155" y="61"/>
                  </a:lnTo>
                  <a:lnTo>
                    <a:pt x="0" y="65"/>
                  </a:lnTo>
                  <a:lnTo>
                    <a:pt x="0" y="7"/>
                  </a:lnTo>
                  <a:lnTo>
                    <a:pt x="155" y="0"/>
                  </a:lnTo>
                  <a:lnTo>
                    <a:pt x="155" y="61"/>
                  </a:lnTo>
                  <a:lnTo>
                    <a:pt x="0" y="65"/>
                  </a:lnTo>
                  <a:lnTo>
                    <a:pt x="0" y="7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3" name="Freeform 220"/>
            <p:cNvSpPr>
              <a:spLocks/>
            </p:cNvSpPr>
            <p:nvPr/>
          </p:nvSpPr>
          <p:spPr bwMode="auto">
            <a:xfrm>
              <a:off x="5529" y="3811"/>
              <a:ext cx="153" cy="70"/>
            </a:xfrm>
            <a:custGeom>
              <a:avLst/>
              <a:gdLst>
                <a:gd name="T0" fmla="*/ 0 w 153"/>
                <a:gd name="T1" fmla="*/ 9 h 70"/>
                <a:gd name="T2" fmla="*/ 152 w 153"/>
                <a:gd name="T3" fmla="*/ 0 h 70"/>
                <a:gd name="T4" fmla="*/ 152 w 153"/>
                <a:gd name="T5" fmla="*/ 58 h 70"/>
                <a:gd name="T6" fmla="*/ 0 w 153"/>
                <a:gd name="T7" fmla="*/ 69 h 70"/>
                <a:gd name="T8" fmla="*/ 0 w 153"/>
                <a:gd name="T9" fmla="*/ 9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70"/>
                <a:gd name="T17" fmla="*/ 153 w 15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70">
                  <a:moveTo>
                    <a:pt x="0" y="9"/>
                  </a:moveTo>
                  <a:lnTo>
                    <a:pt x="152" y="0"/>
                  </a:lnTo>
                  <a:lnTo>
                    <a:pt x="152" y="58"/>
                  </a:lnTo>
                  <a:lnTo>
                    <a:pt x="0" y="69"/>
                  </a:lnTo>
                  <a:lnTo>
                    <a:pt x="0" y="9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4" name="Freeform 221"/>
            <p:cNvSpPr>
              <a:spLocks/>
            </p:cNvSpPr>
            <p:nvPr/>
          </p:nvSpPr>
          <p:spPr bwMode="auto">
            <a:xfrm>
              <a:off x="5529" y="3810"/>
              <a:ext cx="156" cy="73"/>
            </a:xfrm>
            <a:custGeom>
              <a:avLst/>
              <a:gdLst>
                <a:gd name="T0" fmla="*/ 155 w 156"/>
                <a:gd name="T1" fmla="*/ 0 h 73"/>
                <a:gd name="T2" fmla="*/ 155 w 156"/>
                <a:gd name="T3" fmla="*/ 60 h 73"/>
                <a:gd name="T4" fmla="*/ 0 w 156"/>
                <a:gd name="T5" fmla="*/ 72 h 73"/>
                <a:gd name="T6" fmla="*/ 0 w 156"/>
                <a:gd name="T7" fmla="*/ 9 h 73"/>
                <a:gd name="T8" fmla="*/ 155 w 156"/>
                <a:gd name="T9" fmla="*/ 0 h 73"/>
                <a:gd name="T10" fmla="*/ 155 w 156"/>
                <a:gd name="T11" fmla="*/ 60 h 73"/>
                <a:gd name="T12" fmla="*/ 0 w 156"/>
                <a:gd name="T13" fmla="*/ 72 h 73"/>
                <a:gd name="T14" fmla="*/ 0 w 156"/>
                <a:gd name="T15" fmla="*/ 9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6"/>
                <a:gd name="T25" fmla="*/ 0 h 73"/>
                <a:gd name="T26" fmla="*/ 156 w 15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6" h="73">
                  <a:moveTo>
                    <a:pt x="155" y="0"/>
                  </a:moveTo>
                  <a:lnTo>
                    <a:pt x="155" y="60"/>
                  </a:lnTo>
                  <a:lnTo>
                    <a:pt x="0" y="72"/>
                  </a:lnTo>
                  <a:lnTo>
                    <a:pt x="0" y="9"/>
                  </a:lnTo>
                  <a:lnTo>
                    <a:pt x="155" y="0"/>
                  </a:lnTo>
                  <a:lnTo>
                    <a:pt x="155" y="60"/>
                  </a:lnTo>
                  <a:lnTo>
                    <a:pt x="0" y="72"/>
                  </a:lnTo>
                  <a:lnTo>
                    <a:pt x="0" y="9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5" name="Freeform 222"/>
            <p:cNvSpPr>
              <a:spLocks/>
            </p:cNvSpPr>
            <p:nvPr/>
          </p:nvSpPr>
          <p:spPr bwMode="auto">
            <a:xfrm>
              <a:off x="5529" y="3569"/>
              <a:ext cx="156" cy="13"/>
            </a:xfrm>
            <a:custGeom>
              <a:avLst/>
              <a:gdLst>
                <a:gd name="T0" fmla="*/ 0 w 156"/>
                <a:gd name="T1" fmla="*/ 12 h 13"/>
                <a:gd name="T2" fmla="*/ 155 w 156"/>
                <a:gd name="T3" fmla="*/ 0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0" y="12"/>
                  </a:moveTo>
                  <a:lnTo>
                    <a:pt x="1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" name="Freeform 223"/>
            <p:cNvSpPr>
              <a:spLocks/>
            </p:cNvSpPr>
            <p:nvPr/>
          </p:nvSpPr>
          <p:spPr bwMode="auto">
            <a:xfrm>
              <a:off x="5529" y="3569"/>
              <a:ext cx="156" cy="13"/>
            </a:xfrm>
            <a:custGeom>
              <a:avLst/>
              <a:gdLst>
                <a:gd name="T0" fmla="*/ 0 w 156"/>
                <a:gd name="T1" fmla="*/ 12 h 13"/>
                <a:gd name="T2" fmla="*/ 155 w 156"/>
                <a:gd name="T3" fmla="*/ 0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0" y="12"/>
                  </a:moveTo>
                  <a:lnTo>
                    <a:pt x="1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7" name="Freeform 224"/>
            <p:cNvSpPr>
              <a:spLocks/>
            </p:cNvSpPr>
            <p:nvPr/>
          </p:nvSpPr>
          <p:spPr bwMode="auto">
            <a:xfrm>
              <a:off x="5529" y="358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8" name="Freeform 225"/>
            <p:cNvSpPr>
              <a:spLocks/>
            </p:cNvSpPr>
            <p:nvPr/>
          </p:nvSpPr>
          <p:spPr bwMode="auto">
            <a:xfrm>
              <a:off x="5529" y="359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9" name="Freeform 226"/>
            <p:cNvSpPr>
              <a:spLocks/>
            </p:cNvSpPr>
            <p:nvPr/>
          </p:nvSpPr>
          <p:spPr bwMode="auto">
            <a:xfrm>
              <a:off x="5529" y="359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50" name="Freeform 227"/>
            <p:cNvSpPr>
              <a:spLocks/>
            </p:cNvSpPr>
            <p:nvPr/>
          </p:nvSpPr>
          <p:spPr bwMode="auto">
            <a:xfrm>
              <a:off x="5529" y="3623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51" name="Freeform 228"/>
            <p:cNvSpPr>
              <a:spLocks/>
            </p:cNvSpPr>
            <p:nvPr/>
          </p:nvSpPr>
          <p:spPr bwMode="auto">
            <a:xfrm>
              <a:off x="5529" y="3650"/>
              <a:ext cx="156" cy="14"/>
            </a:xfrm>
            <a:custGeom>
              <a:avLst/>
              <a:gdLst>
                <a:gd name="T0" fmla="*/ 0 w 156"/>
                <a:gd name="T1" fmla="*/ 13 h 14"/>
                <a:gd name="T2" fmla="*/ 155 w 156"/>
                <a:gd name="T3" fmla="*/ 0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0" y="13"/>
                  </a:moveTo>
                  <a:lnTo>
                    <a:pt x="1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52" name="Freeform 229"/>
            <p:cNvSpPr>
              <a:spLocks/>
            </p:cNvSpPr>
            <p:nvPr/>
          </p:nvSpPr>
          <p:spPr bwMode="auto">
            <a:xfrm>
              <a:off x="5529" y="3650"/>
              <a:ext cx="156" cy="14"/>
            </a:xfrm>
            <a:custGeom>
              <a:avLst/>
              <a:gdLst>
                <a:gd name="T0" fmla="*/ 0 w 156"/>
                <a:gd name="T1" fmla="*/ 13 h 14"/>
                <a:gd name="T2" fmla="*/ 155 w 156"/>
                <a:gd name="T3" fmla="*/ 0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0" y="13"/>
                  </a:moveTo>
                  <a:lnTo>
                    <a:pt x="1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53" name="Freeform 230"/>
            <p:cNvSpPr>
              <a:spLocks/>
            </p:cNvSpPr>
            <p:nvPr/>
          </p:nvSpPr>
          <p:spPr bwMode="auto">
            <a:xfrm>
              <a:off x="5529" y="3650"/>
              <a:ext cx="156" cy="14"/>
            </a:xfrm>
            <a:custGeom>
              <a:avLst/>
              <a:gdLst>
                <a:gd name="T0" fmla="*/ 0 w 156"/>
                <a:gd name="T1" fmla="*/ 13 h 14"/>
                <a:gd name="T2" fmla="*/ 155 w 156"/>
                <a:gd name="T3" fmla="*/ 0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0" y="13"/>
                  </a:moveTo>
                  <a:lnTo>
                    <a:pt x="1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54" name="Line 231"/>
            <p:cNvSpPr>
              <a:spLocks noChangeShapeType="1"/>
            </p:cNvSpPr>
            <p:nvPr/>
          </p:nvSpPr>
          <p:spPr bwMode="auto">
            <a:xfrm>
              <a:off x="5536" y="365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55" name="Line 232"/>
            <p:cNvSpPr>
              <a:spLocks noChangeShapeType="1"/>
            </p:cNvSpPr>
            <p:nvPr/>
          </p:nvSpPr>
          <p:spPr bwMode="auto">
            <a:xfrm flipV="1">
              <a:off x="5544" y="3641"/>
              <a:ext cx="126" cy="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56" name="Freeform 233"/>
            <p:cNvSpPr>
              <a:spLocks/>
            </p:cNvSpPr>
            <p:nvPr/>
          </p:nvSpPr>
          <p:spPr bwMode="auto">
            <a:xfrm>
              <a:off x="5529" y="3662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57" name="Freeform 234"/>
            <p:cNvSpPr>
              <a:spLocks/>
            </p:cNvSpPr>
            <p:nvPr/>
          </p:nvSpPr>
          <p:spPr bwMode="auto">
            <a:xfrm>
              <a:off x="5529" y="3662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58" name="Freeform 235"/>
            <p:cNvSpPr>
              <a:spLocks/>
            </p:cNvSpPr>
            <p:nvPr/>
          </p:nvSpPr>
          <p:spPr bwMode="auto">
            <a:xfrm>
              <a:off x="5529" y="3671"/>
              <a:ext cx="156" cy="14"/>
            </a:xfrm>
            <a:custGeom>
              <a:avLst/>
              <a:gdLst>
                <a:gd name="T0" fmla="*/ 155 w 156"/>
                <a:gd name="T1" fmla="*/ 0 h 14"/>
                <a:gd name="T2" fmla="*/ 0 w 156"/>
                <a:gd name="T3" fmla="*/ 13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15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59" name="Freeform 236"/>
            <p:cNvSpPr>
              <a:spLocks/>
            </p:cNvSpPr>
            <p:nvPr/>
          </p:nvSpPr>
          <p:spPr bwMode="auto">
            <a:xfrm>
              <a:off x="5529" y="3671"/>
              <a:ext cx="156" cy="14"/>
            </a:xfrm>
            <a:custGeom>
              <a:avLst/>
              <a:gdLst>
                <a:gd name="T0" fmla="*/ 155 w 156"/>
                <a:gd name="T1" fmla="*/ 0 h 14"/>
                <a:gd name="T2" fmla="*/ 0 w 156"/>
                <a:gd name="T3" fmla="*/ 13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15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0" name="Freeform 237"/>
            <p:cNvSpPr>
              <a:spLocks/>
            </p:cNvSpPr>
            <p:nvPr/>
          </p:nvSpPr>
          <p:spPr bwMode="auto">
            <a:xfrm>
              <a:off x="5529" y="3681"/>
              <a:ext cx="156" cy="14"/>
            </a:xfrm>
            <a:custGeom>
              <a:avLst/>
              <a:gdLst>
                <a:gd name="T0" fmla="*/ 155 w 156"/>
                <a:gd name="T1" fmla="*/ 0 h 14"/>
                <a:gd name="T2" fmla="*/ 0 w 156"/>
                <a:gd name="T3" fmla="*/ 13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15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1" name="Freeform 238"/>
            <p:cNvSpPr>
              <a:spLocks/>
            </p:cNvSpPr>
            <p:nvPr/>
          </p:nvSpPr>
          <p:spPr bwMode="auto">
            <a:xfrm>
              <a:off x="5529" y="3681"/>
              <a:ext cx="156" cy="14"/>
            </a:xfrm>
            <a:custGeom>
              <a:avLst/>
              <a:gdLst>
                <a:gd name="T0" fmla="*/ 155 w 156"/>
                <a:gd name="T1" fmla="*/ 0 h 14"/>
                <a:gd name="T2" fmla="*/ 0 w 156"/>
                <a:gd name="T3" fmla="*/ 13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15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2" name="Freeform 239"/>
            <p:cNvSpPr>
              <a:spLocks/>
            </p:cNvSpPr>
            <p:nvPr/>
          </p:nvSpPr>
          <p:spPr bwMode="auto">
            <a:xfrm>
              <a:off x="5529" y="369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3" name="Freeform 240"/>
            <p:cNvSpPr>
              <a:spLocks/>
            </p:cNvSpPr>
            <p:nvPr/>
          </p:nvSpPr>
          <p:spPr bwMode="auto">
            <a:xfrm>
              <a:off x="5529" y="369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4" name="Freeform 241"/>
            <p:cNvSpPr>
              <a:spLocks/>
            </p:cNvSpPr>
            <p:nvPr/>
          </p:nvSpPr>
          <p:spPr bwMode="auto">
            <a:xfrm>
              <a:off x="5529" y="370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5" name="Freeform 242"/>
            <p:cNvSpPr>
              <a:spLocks/>
            </p:cNvSpPr>
            <p:nvPr/>
          </p:nvSpPr>
          <p:spPr bwMode="auto">
            <a:xfrm>
              <a:off x="5529" y="370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6" name="Freeform 243"/>
            <p:cNvSpPr>
              <a:spLocks/>
            </p:cNvSpPr>
            <p:nvPr/>
          </p:nvSpPr>
          <p:spPr bwMode="auto">
            <a:xfrm>
              <a:off x="5529" y="3730"/>
              <a:ext cx="156" cy="13"/>
            </a:xfrm>
            <a:custGeom>
              <a:avLst/>
              <a:gdLst>
                <a:gd name="T0" fmla="*/ 0 w 156"/>
                <a:gd name="T1" fmla="*/ 12 h 13"/>
                <a:gd name="T2" fmla="*/ 155 w 156"/>
                <a:gd name="T3" fmla="*/ 0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0" y="12"/>
                  </a:moveTo>
                  <a:lnTo>
                    <a:pt x="1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7" name="Freeform 244"/>
            <p:cNvSpPr>
              <a:spLocks/>
            </p:cNvSpPr>
            <p:nvPr/>
          </p:nvSpPr>
          <p:spPr bwMode="auto">
            <a:xfrm>
              <a:off x="5529" y="3730"/>
              <a:ext cx="156" cy="13"/>
            </a:xfrm>
            <a:custGeom>
              <a:avLst/>
              <a:gdLst>
                <a:gd name="T0" fmla="*/ 0 w 156"/>
                <a:gd name="T1" fmla="*/ 12 h 13"/>
                <a:gd name="T2" fmla="*/ 155 w 156"/>
                <a:gd name="T3" fmla="*/ 0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0" y="12"/>
                  </a:moveTo>
                  <a:lnTo>
                    <a:pt x="1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8" name="Freeform 245"/>
            <p:cNvSpPr>
              <a:spLocks/>
            </p:cNvSpPr>
            <p:nvPr/>
          </p:nvSpPr>
          <p:spPr bwMode="auto">
            <a:xfrm>
              <a:off x="5529" y="3739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9" name="Freeform 246"/>
            <p:cNvSpPr>
              <a:spLocks/>
            </p:cNvSpPr>
            <p:nvPr/>
          </p:nvSpPr>
          <p:spPr bwMode="auto">
            <a:xfrm>
              <a:off x="5529" y="3739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70" name="Freeform 247"/>
            <p:cNvSpPr>
              <a:spLocks/>
            </p:cNvSpPr>
            <p:nvPr/>
          </p:nvSpPr>
          <p:spPr bwMode="auto">
            <a:xfrm>
              <a:off x="5529" y="3749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71" name="Freeform 248"/>
            <p:cNvSpPr>
              <a:spLocks/>
            </p:cNvSpPr>
            <p:nvPr/>
          </p:nvSpPr>
          <p:spPr bwMode="auto">
            <a:xfrm>
              <a:off x="5529" y="3749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72" name="Freeform 249"/>
            <p:cNvSpPr>
              <a:spLocks/>
            </p:cNvSpPr>
            <p:nvPr/>
          </p:nvSpPr>
          <p:spPr bwMode="auto">
            <a:xfrm>
              <a:off x="5529" y="376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73" name="Freeform 250"/>
            <p:cNvSpPr>
              <a:spLocks/>
            </p:cNvSpPr>
            <p:nvPr/>
          </p:nvSpPr>
          <p:spPr bwMode="auto">
            <a:xfrm>
              <a:off x="5529" y="377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74" name="Freeform 251"/>
            <p:cNvSpPr>
              <a:spLocks/>
            </p:cNvSpPr>
            <p:nvPr/>
          </p:nvSpPr>
          <p:spPr bwMode="auto">
            <a:xfrm>
              <a:off x="5529" y="377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75" name="Freeform 252"/>
            <p:cNvSpPr>
              <a:spLocks/>
            </p:cNvSpPr>
            <p:nvPr/>
          </p:nvSpPr>
          <p:spPr bwMode="auto">
            <a:xfrm>
              <a:off x="5529" y="3780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76" name="Freeform 253"/>
            <p:cNvSpPr>
              <a:spLocks/>
            </p:cNvSpPr>
            <p:nvPr/>
          </p:nvSpPr>
          <p:spPr bwMode="auto">
            <a:xfrm>
              <a:off x="5529" y="3780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77" name="Freeform 254"/>
            <p:cNvSpPr>
              <a:spLocks/>
            </p:cNvSpPr>
            <p:nvPr/>
          </p:nvSpPr>
          <p:spPr bwMode="auto">
            <a:xfrm>
              <a:off x="5529" y="3809"/>
              <a:ext cx="156" cy="14"/>
            </a:xfrm>
            <a:custGeom>
              <a:avLst/>
              <a:gdLst>
                <a:gd name="T0" fmla="*/ 0 w 156"/>
                <a:gd name="T1" fmla="*/ 13 h 14"/>
                <a:gd name="T2" fmla="*/ 155 w 156"/>
                <a:gd name="T3" fmla="*/ 0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0" y="13"/>
                  </a:moveTo>
                  <a:lnTo>
                    <a:pt x="1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78" name="Freeform 255"/>
            <p:cNvSpPr>
              <a:spLocks/>
            </p:cNvSpPr>
            <p:nvPr/>
          </p:nvSpPr>
          <p:spPr bwMode="auto">
            <a:xfrm>
              <a:off x="5529" y="3809"/>
              <a:ext cx="156" cy="14"/>
            </a:xfrm>
            <a:custGeom>
              <a:avLst/>
              <a:gdLst>
                <a:gd name="T0" fmla="*/ 0 w 156"/>
                <a:gd name="T1" fmla="*/ 13 h 14"/>
                <a:gd name="T2" fmla="*/ 155 w 156"/>
                <a:gd name="T3" fmla="*/ 0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0" y="13"/>
                  </a:moveTo>
                  <a:lnTo>
                    <a:pt x="1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79" name="Freeform 256"/>
            <p:cNvSpPr>
              <a:spLocks/>
            </p:cNvSpPr>
            <p:nvPr/>
          </p:nvSpPr>
          <p:spPr bwMode="auto">
            <a:xfrm>
              <a:off x="5529" y="3819"/>
              <a:ext cx="156" cy="14"/>
            </a:xfrm>
            <a:custGeom>
              <a:avLst/>
              <a:gdLst>
                <a:gd name="T0" fmla="*/ 155 w 156"/>
                <a:gd name="T1" fmla="*/ 0 h 14"/>
                <a:gd name="T2" fmla="*/ 0 w 156"/>
                <a:gd name="T3" fmla="*/ 13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15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0" name="Freeform 257"/>
            <p:cNvSpPr>
              <a:spLocks/>
            </p:cNvSpPr>
            <p:nvPr/>
          </p:nvSpPr>
          <p:spPr bwMode="auto">
            <a:xfrm>
              <a:off x="5529" y="3819"/>
              <a:ext cx="156" cy="14"/>
            </a:xfrm>
            <a:custGeom>
              <a:avLst/>
              <a:gdLst>
                <a:gd name="T0" fmla="*/ 155 w 156"/>
                <a:gd name="T1" fmla="*/ 0 h 14"/>
                <a:gd name="T2" fmla="*/ 0 w 156"/>
                <a:gd name="T3" fmla="*/ 13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15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1" name="Freeform 258"/>
            <p:cNvSpPr>
              <a:spLocks/>
            </p:cNvSpPr>
            <p:nvPr/>
          </p:nvSpPr>
          <p:spPr bwMode="auto">
            <a:xfrm>
              <a:off x="5529" y="3829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2" name="Freeform 259"/>
            <p:cNvSpPr>
              <a:spLocks/>
            </p:cNvSpPr>
            <p:nvPr/>
          </p:nvSpPr>
          <p:spPr bwMode="auto">
            <a:xfrm>
              <a:off x="5529" y="3829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3" name="Freeform 260"/>
            <p:cNvSpPr>
              <a:spLocks/>
            </p:cNvSpPr>
            <p:nvPr/>
          </p:nvSpPr>
          <p:spPr bwMode="auto">
            <a:xfrm>
              <a:off x="5529" y="3838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4" name="Freeform 261"/>
            <p:cNvSpPr>
              <a:spLocks/>
            </p:cNvSpPr>
            <p:nvPr/>
          </p:nvSpPr>
          <p:spPr bwMode="auto">
            <a:xfrm>
              <a:off x="5529" y="3838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5" name="Freeform 262"/>
            <p:cNvSpPr>
              <a:spLocks/>
            </p:cNvSpPr>
            <p:nvPr/>
          </p:nvSpPr>
          <p:spPr bwMode="auto">
            <a:xfrm>
              <a:off x="5529" y="3850"/>
              <a:ext cx="156" cy="14"/>
            </a:xfrm>
            <a:custGeom>
              <a:avLst/>
              <a:gdLst>
                <a:gd name="T0" fmla="*/ 155 w 156"/>
                <a:gd name="T1" fmla="*/ 0 h 14"/>
                <a:gd name="T2" fmla="*/ 0 w 156"/>
                <a:gd name="T3" fmla="*/ 13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15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6" name="Freeform 263"/>
            <p:cNvSpPr>
              <a:spLocks/>
            </p:cNvSpPr>
            <p:nvPr/>
          </p:nvSpPr>
          <p:spPr bwMode="auto">
            <a:xfrm>
              <a:off x="5529" y="3850"/>
              <a:ext cx="156" cy="14"/>
            </a:xfrm>
            <a:custGeom>
              <a:avLst/>
              <a:gdLst>
                <a:gd name="T0" fmla="*/ 155 w 156"/>
                <a:gd name="T1" fmla="*/ 0 h 14"/>
                <a:gd name="T2" fmla="*/ 0 w 156"/>
                <a:gd name="T3" fmla="*/ 13 h 14"/>
                <a:gd name="T4" fmla="*/ 0 60000 65536"/>
                <a:gd name="T5" fmla="*/ 0 60000 65536"/>
                <a:gd name="T6" fmla="*/ 0 w 156"/>
                <a:gd name="T7" fmla="*/ 0 h 14"/>
                <a:gd name="T8" fmla="*/ 156 w 15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4">
                  <a:moveTo>
                    <a:pt x="155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7" name="Freeform 264"/>
            <p:cNvSpPr>
              <a:spLocks/>
            </p:cNvSpPr>
            <p:nvPr/>
          </p:nvSpPr>
          <p:spPr bwMode="auto">
            <a:xfrm>
              <a:off x="5529" y="386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8" name="Freeform 265"/>
            <p:cNvSpPr>
              <a:spLocks/>
            </p:cNvSpPr>
            <p:nvPr/>
          </p:nvSpPr>
          <p:spPr bwMode="auto">
            <a:xfrm>
              <a:off x="5529" y="3861"/>
              <a:ext cx="156" cy="13"/>
            </a:xfrm>
            <a:custGeom>
              <a:avLst/>
              <a:gdLst>
                <a:gd name="T0" fmla="*/ 155 w 156"/>
                <a:gd name="T1" fmla="*/ 0 h 13"/>
                <a:gd name="T2" fmla="*/ 0 w 156"/>
                <a:gd name="T3" fmla="*/ 12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155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9" name="Freeform 266"/>
            <p:cNvSpPr>
              <a:spLocks/>
            </p:cNvSpPr>
            <p:nvPr/>
          </p:nvSpPr>
          <p:spPr bwMode="auto">
            <a:xfrm>
              <a:off x="5529" y="3871"/>
              <a:ext cx="156" cy="13"/>
            </a:xfrm>
            <a:custGeom>
              <a:avLst/>
              <a:gdLst>
                <a:gd name="T0" fmla="*/ 0 w 156"/>
                <a:gd name="T1" fmla="*/ 12 h 13"/>
                <a:gd name="T2" fmla="*/ 155 w 156"/>
                <a:gd name="T3" fmla="*/ 0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0" y="12"/>
                  </a:moveTo>
                  <a:lnTo>
                    <a:pt x="1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90" name="Freeform 267"/>
            <p:cNvSpPr>
              <a:spLocks/>
            </p:cNvSpPr>
            <p:nvPr/>
          </p:nvSpPr>
          <p:spPr bwMode="auto">
            <a:xfrm>
              <a:off x="5529" y="3871"/>
              <a:ext cx="156" cy="13"/>
            </a:xfrm>
            <a:custGeom>
              <a:avLst/>
              <a:gdLst>
                <a:gd name="T0" fmla="*/ 0 w 156"/>
                <a:gd name="T1" fmla="*/ 12 h 13"/>
                <a:gd name="T2" fmla="*/ 155 w 156"/>
                <a:gd name="T3" fmla="*/ 0 h 13"/>
                <a:gd name="T4" fmla="*/ 0 60000 65536"/>
                <a:gd name="T5" fmla="*/ 0 60000 65536"/>
                <a:gd name="T6" fmla="*/ 0 w 156"/>
                <a:gd name="T7" fmla="*/ 0 h 13"/>
                <a:gd name="T8" fmla="*/ 156 w 15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3">
                  <a:moveTo>
                    <a:pt x="0" y="12"/>
                  </a:moveTo>
                  <a:lnTo>
                    <a:pt x="1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91" name="Freeform 268"/>
            <p:cNvSpPr>
              <a:spLocks/>
            </p:cNvSpPr>
            <p:nvPr/>
          </p:nvSpPr>
          <p:spPr bwMode="auto">
            <a:xfrm>
              <a:off x="5531" y="3557"/>
              <a:ext cx="154" cy="1"/>
            </a:xfrm>
            <a:custGeom>
              <a:avLst/>
              <a:gdLst>
                <a:gd name="T0" fmla="*/ 0 w 154"/>
                <a:gd name="T1" fmla="*/ 0 h 1"/>
                <a:gd name="T2" fmla="*/ 153 w 154"/>
                <a:gd name="T3" fmla="*/ 0 h 1"/>
                <a:gd name="T4" fmla="*/ 0 60000 65536"/>
                <a:gd name="T5" fmla="*/ 0 60000 65536"/>
                <a:gd name="T6" fmla="*/ 0 w 154"/>
                <a:gd name="T7" fmla="*/ 0 h 1"/>
                <a:gd name="T8" fmla="*/ 154 w 15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">
                  <a:moveTo>
                    <a:pt x="0" y="0"/>
                  </a:moveTo>
                  <a:lnTo>
                    <a:pt x="153" y="0"/>
                  </a:lnTo>
                </a:path>
              </a:pathLst>
            </a:custGeom>
            <a:noFill/>
            <a:ln w="12700" cap="rnd">
              <a:solidFill>
                <a:srgbClr val="D900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92" name="Freeform 269"/>
            <p:cNvSpPr>
              <a:spLocks/>
            </p:cNvSpPr>
            <p:nvPr/>
          </p:nvSpPr>
          <p:spPr bwMode="auto">
            <a:xfrm>
              <a:off x="5531" y="3557"/>
              <a:ext cx="154" cy="1"/>
            </a:xfrm>
            <a:custGeom>
              <a:avLst/>
              <a:gdLst>
                <a:gd name="T0" fmla="*/ 0 w 154"/>
                <a:gd name="T1" fmla="*/ 0 h 1"/>
                <a:gd name="T2" fmla="*/ 153 w 154"/>
                <a:gd name="T3" fmla="*/ 0 h 1"/>
                <a:gd name="T4" fmla="*/ 0 60000 65536"/>
                <a:gd name="T5" fmla="*/ 0 60000 65536"/>
                <a:gd name="T6" fmla="*/ 0 w 154"/>
                <a:gd name="T7" fmla="*/ 0 h 1"/>
                <a:gd name="T8" fmla="*/ 154 w 15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">
                  <a:moveTo>
                    <a:pt x="0" y="0"/>
                  </a:moveTo>
                  <a:lnTo>
                    <a:pt x="153" y="0"/>
                  </a:lnTo>
                </a:path>
              </a:pathLst>
            </a:custGeom>
            <a:noFill/>
            <a:ln w="12700" cap="rnd">
              <a:solidFill>
                <a:srgbClr val="D900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93" name="Freeform 270"/>
            <p:cNvSpPr>
              <a:spLocks/>
            </p:cNvSpPr>
            <p:nvPr/>
          </p:nvSpPr>
          <p:spPr bwMode="auto">
            <a:xfrm>
              <a:off x="5801" y="3553"/>
              <a:ext cx="95" cy="13"/>
            </a:xfrm>
            <a:custGeom>
              <a:avLst/>
              <a:gdLst>
                <a:gd name="T0" fmla="*/ 0 w 95"/>
                <a:gd name="T1" fmla="*/ 12 h 13"/>
                <a:gd name="T2" fmla="*/ 94 w 95"/>
                <a:gd name="T3" fmla="*/ 0 h 13"/>
                <a:gd name="T4" fmla="*/ 0 60000 65536"/>
                <a:gd name="T5" fmla="*/ 0 60000 65536"/>
                <a:gd name="T6" fmla="*/ 0 w 95"/>
                <a:gd name="T7" fmla="*/ 0 h 13"/>
                <a:gd name="T8" fmla="*/ 95 w 95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" h="13">
                  <a:moveTo>
                    <a:pt x="0" y="12"/>
                  </a:moveTo>
                  <a:lnTo>
                    <a:pt x="94" y="0"/>
                  </a:lnTo>
                </a:path>
              </a:pathLst>
            </a:custGeom>
            <a:noFill/>
            <a:ln w="12700" cap="rnd">
              <a:solidFill>
                <a:srgbClr val="D900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94" name="Freeform 271"/>
            <p:cNvSpPr>
              <a:spLocks/>
            </p:cNvSpPr>
            <p:nvPr/>
          </p:nvSpPr>
          <p:spPr bwMode="auto">
            <a:xfrm>
              <a:off x="5801" y="3553"/>
              <a:ext cx="95" cy="13"/>
            </a:xfrm>
            <a:custGeom>
              <a:avLst/>
              <a:gdLst>
                <a:gd name="T0" fmla="*/ 0 w 95"/>
                <a:gd name="T1" fmla="*/ 12 h 13"/>
                <a:gd name="T2" fmla="*/ 94 w 95"/>
                <a:gd name="T3" fmla="*/ 0 h 13"/>
                <a:gd name="T4" fmla="*/ 0 60000 65536"/>
                <a:gd name="T5" fmla="*/ 0 60000 65536"/>
                <a:gd name="T6" fmla="*/ 0 w 95"/>
                <a:gd name="T7" fmla="*/ 0 h 13"/>
                <a:gd name="T8" fmla="*/ 95 w 95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" h="13">
                  <a:moveTo>
                    <a:pt x="0" y="12"/>
                  </a:moveTo>
                  <a:lnTo>
                    <a:pt x="94" y="0"/>
                  </a:lnTo>
                </a:path>
              </a:pathLst>
            </a:custGeom>
            <a:noFill/>
            <a:ln w="12700" cap="rnd">
              <a:solidFill>
                <a:srgbClr val="D900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95" name="Freeform 272"/>
            <p:cNvSpPr>
              <a:spLocks/>
            </p:cNvSpPr>
            <p:nvPr/>
          </p:nvSpPr>
          <p:spPr bwMode="auto">
            <a:xfrm>
              <a:off x="5216" y="3644"/>
              <a:ext cx="60" cy="59"/>
            </a:xfrm>
            <a:custGeom>
              <a:avLst/>
              <a:gdLst>
                <a:gd name="T0" fmla="*/ 0 w 60"/>
                <a:gd name="T1" fmla="*/ 2 h 59"/>
                <a:gd name="T2" fmla="*/ 59 w 60"/>
                <a:gd name="T3" fmla="*/ 0 h 59"/>
                <a:gd name="T4" fmla="*/ 59 w 60"/>
                <a:gd name="T5" fmla="*/ 51 h 59"/>
                <a:gd name="T6" fmla="*/ 0 w 60"/>
                <a:gd name="T7" fmla="*/ 58 h 59"/>
                <a:gd name="T8" fmla="*/ 0 w 60"/>
                <a:gd name="T9" fmla="*/ 2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59"/>
                <a:gd name="T17" fmla="*/ 60 w 6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59">
                  <a:moveTo>
                    <a:pt x="0" y="2"/>
                  </a:moveTo>
                  <a:lnTo>
                    <a:pt x="59" y="0"/>
                  </a:lnTo>
                  <a:lnTo>
                    <a:pt x="59" y="51"/>
                  </a:lnTo>
                  <a:lnTo>
                    <a:pt x="0" y="58"/>
                  </a:lnTo>
                  <a:lnTo>
                    <a:pt x="0" y="2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96" name="Freeform 273"/>
            <p:cNvSpPr>
              <a:spLocks/>
            </p:cNvSpPr>
            <p:nvPr/>
          </p:nvSpPr>
          <p:spPr bwMode="auto">
            <a:xfrm>
              <a:off x="5218" y="3646"/>
              <a:ext cx="63" cy="61"/>
            </a:xfrm>
            <a:custGeom>
              <a:avLst/>
              <a:gdLst>
                <a:gd name="T0" fmla="*/ 62 w 63"/>
                <a:gd name="T1" fmla="*/ 0 h 61"/>
                <a:gd name="T2" fmla="*/ 62 w 63"/>
                <a:gd name="T3" fmla="*/ 53 h 61"/>
                <a:gd name="T4" fmla="*/ 0 w 63"/>
                <a:gd name="T5" fmla="*/ 60 h 61"/>
                <a:gd name="T6" fmla="*/ 0 w 63"/>
                <a:gd name="T7" fmla="*/ 2 h 61"/>
                <a:gd name="T8" fmla="*/ 62 w 63"/>
                <a:gd name="T9" fmla="*/ 0 h 61"/>
                <a:gd name="T10" fmla="*/ 62 w 63"/>
                <a:gd name="T11" fmla="*/ 53 h 61"/>
                <a:gd name="T12" fmla="*/ 0 w 63"/>
                <a:gd name="T13" fmla="*/ 60 h 61"/>
                <a:gd name="T14" fmla="*/ 0 w 63"/>
                <a:gd name="T15" fmla="*/ 2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3"/>
                <a:gd name="T25" fmla="*/ 0 h 61"/>
                <a:gd name="T26" fmla="*/ 63 w 63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3" h="61">
                  <a:moveTo>
                    <a:pt x="62" y="0"/>
                  </a:moveTo>
                  <a:lnTo>
                    <a:pt x="62" y="53"/>
                  </a:lnTo>
                  <a:lnTo>
                    <a:pt x="0" y="60"/>
                  </a:lnTo>
                  <a:lnTo>
                    <a:pt x="0" y="2"/>
                  </a:lnTo>
                  <a:lnTo>
                    <a:pt x="62" y="0"/>
                  </a:lnTo>
                  <a:lnTo>
                    <a:pt x="62" y="53"/>
                  </a:lnTo>
                  <a:lnTo>
                    <a:pt x="0" y="60"/>
                  </a:lnTo>
                  <a:lnTo>
                    <a:pt x="0" y="2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97" name="Freeform 274"/>
            <p:cNvSpPr>
              <a:spLocks/>
            </p:cNvSpPr>
            <p:nvPr/>
          </p:nvSpPr>
          <p:spPr bwMode="auto">
            <a:xfrm>
              <a:off x="5216" y="3715"/>
              <a:ext cx="60" cy="64"/>
            </a:xfrm>
            <a:custGeom>
              <a:avLst/>
              <a:gdLst>
                <a:gd name="T0" fmla="*/ 0 w 60"/>
                <a:gd name="T1" fmla="*/ 7 h 64"/>
                <a:gd name="T2" fmla="*/ 59 w 60"/>
                <a:gd name="T3" fmla="*/ 0 h 64"/>
                <a:gd name="T4" fmla="*/ 59 w 60"/>
                <a:gd name="T5" fmla="*/ 56 h 64"/>
                <a:gd name="T6" fmla="*/ 0 w 60"/>
                <a:gd name="T7" fmla="*/ 63 h 64"/>
                <a:gd name="T8" fmla="*/ 0 w 60"/>
                <a:gd name="T9" fmla="*/ 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64"/>
                <a:gd name="T17" fmla="*/ 60 w 6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64">
                  <a:moveTo>
                    <a:pt x="0" y="7"/>
                  </a:moveTo>
                  <a:lnTo>
                    <a:pt x="59" y="0"/>
                  </a:lnTo>
                  <a:lnTo>
                    <a:pt x="59" y="56"/>
                  </a:lnTo>
                  <a:lnTo>
                    <a:pt x="0" y="63"/>
                  </a:lnTo>
                  <a:lnTo>
                    <a:pt x="0" y="7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98" name="Freeform 275"/>
            <p:cNvSpPr>
              <a:spLocks/>
            </p:cNvSpPr>
            <p:nvPr/>
          </p:nvSpPr>
          <p:spPr bwMode="auto">
            <a:xfrm>
              <a:off x="5218" y="3718"/>
              <a:ext cx="63" cy="66"/>
            </a:xfrm>
            <a:custGeom>
              <a:avLst/>
              <a:gdLst>
                <a:gd name="T0" fmla="*/ 62 w 63"/>
                <a:gd name="T1" fmla="*/ 0 h 66"/>
                <a:gd name="T2" fmla="*/ 62 w 63"/>
                <a:gd name="T3" fmla="*/ 58 h 66"/>
                <a:gd name="T4" fmla="*/ 0 w 63"/>
                <a:gd name="T5" fmla="*/ 65 h 66"/>
                <a:gd name="T6" fmla="*/ 0 w 63"/>
                <a:gd name="T7" fmla="*/ 7 h 66"/>
                <a:gd name="T8" fmla="*/ 62 w 63"/>
                <a:gd name="T9" fmla="*/ 0 h 66"/>
                <a:gd name="T10" fmla="*/ 62 w 63"/>
                <a:gd name="T11" fmla="*/ 58 h 66"/>
                <a:gd name="T12" fmla="*/ 0 w 63"/>
                <a:gd name="T13" fmla="*/ 65 h 66"/>
                <a:gd name="T14" fmla="*/ 0 w 63"/>
                <a:gd name="T15" fmla="*/ 7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3"/>
                <a:gd name="T25" fmla="*/ 0 h 66"/>
                <a:gd name="T26" fmla="*/ 63 w 63"/>
                <a:gd name="T27" fmla="*/ 66 h 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3" h="66">
                  <a:moveTo>
                    <a:pt x="62" y="0"/>
                  </a:moveTo>
                  <a:lnTo>
                    <a:pt x="62" y="58"/>
                  </a:lnTo>
                  <a:lnTo>
                    <a:pt x="0" y="65"/>
                  </a:lnTo>
                  <a:lnTo>
                    <a:pt x="0" y="7"/>
                  </a:lnTo>
                  <a:lnTo>
                    <a:pt x="62" y="0"/>
                  </a:lnTo>
                  <a:lnTo>
                    <a:pt x="62" y="58"/>
                  </a:lnTo>
                  <a:lnTo>
                    <a:pt x="0" y="65"/>
                  </a:lnTo>
                  <a:lnTo>
                    <a:pt x="0" y="7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99" name="Freeform 276"/>
            <p:cNvSpPr>
              <a:spLocks/>
            </p:cNvSpPr>
            <p:nvPr/>
          </p:nvSpPr>
          <p:spPr bwMode="auto">
            <a:xfrm>
              <a:off x="5216" y="3792"/>
              <a:ext cx="60" cy="64"/>
            </a:xfrm>
            <a:custGeom>
              <a:avLst/>
              <a:gdLst>
                <a:gd name="T0" fmla="*/ 0 w 60"/>
                <a:gd name="T1" fmla="*/ 7 h 64"/>
                <a:gd name="T2" fmla="*/ 59 w 60"/>
                <a:gd name="T3" fmla="*/ 0 h 64"/>
                <a:gd name="T4" fmla="*/ 59 w 60"/>
                <a:gd name="T5" fmla="*/ 51 h 64"/>
                <a:gd name="T6" fmla="*/ 0 w 60"/>
                <a:gd name="T7" fmla="*/ 63 h 64"/>
                <a:gd name="T8" fmla="*/ 0 w 60"/>
                <a:gd name="T9" fmla="*/ 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64"/>
                <a:gd name="T17" fmla="*/ 60 w 6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64">
                  <a:moveTo>
                    <a:pt x="0" y="7"/>
                  </a:moveTo>
                  <a:lnTo>
                    <a:pt x="59" y="0"/>
                  </a:lnTo>
                  <a:lnTo>
                    <a:pt x="59" y="51"/>
                  </a:lnTo>
                  <a:lnTo>
                    <a:pt x="0" y="63"/>
                  </a:lnTo>
                  <a:lnTo>
                    <a:pt x="0" y="7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0" name="Freeform 277"/>
            <p:cNvSpPr>
              <a:spLocks/>
            </p:cNvSpPr>
            <p:nvPr/>
          </p:nvSpPr>
          <p:spPr bwMode="auto">
            <a:xfrm>
              <a:off x="5218" y="3796"/>
              <a:ext cx="63" cy="66"/>
            </a:xfrm>
            <a:custGeom>
              <a:avLst/>
              <a:gdLst>
                <a:gd name="T0" fmla="*/ 62 w 63"/>
                <a:gd name="T1" fmla="*/ 0 h 66"/>
                <a:gd name="T2" fmla="*/ 62 w 63"/>
                <a:gd name="T3" fmla="*/ 53 h 66"/>
                <a:gd name="T4" fmla="*/ 0 w 63"/>
                <a:gd name="T5" fmla="*/ 65 h 66"/>
                <a:gd name="T6" fmla="*/ 0 w 63"/>
                <a:gd name="T7" fmla="*/ 7 h 66"/>
                <a:gd name="T8" fmla="*/ 62 w 63"/>
                <a:gd name="T9" fmla="*/ 0 h 66"/>
                <a:gd name="T10" fmla="*/ 62 w 63"/>
                <a:gd name="T11" fmla="*/ 53 h 66"/>
                <a:gd name="T12" fmla="*/ 0 w 63"/>
                <a:gd name="T13" fmla="*/ 65 h 66"/>
                <a:gd name="T14" fmla="*/ 0 w 63"/>
                <a:gd name="T15" fmla="*/ 7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3"/>
                <a:gd name="T25" fmla="*/ 0 h 66"/>
                <a:gd name="T26" fmla="*/ 63 w 63"/>
                <a:gd name="T27" fmla="*/ 66 h 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3" h="66">
                  <a:moveTo>
                    <a:pt x="62" y="0"/>
                  </a:moveTo>
                  <a:lnTo>
                    <a:pt x="62" y="53"/>
                  </a:lnTo>
                  <a:lnTo>
                    <a:pt x="0" y="65"/>
                  </a:lnTo>
                  <a:lnTo>
                    <a:pt x="0" y="7"/>
                  </a:lnTo>
                  <a:lnTo>
                    <a:pt x="62" y="0"/>
                  </a:lnTo>
                  <a:lnTo>
                    <a:pt x="62" y="53"/>
                  </a:lnTo>
                  <a:lnTo>
                    <a:pt x="0" y="65"/>
                  </a:lnTo>
                  <a:lnTo>
                    <a:pt x="0" y="7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1" name="Freeform 278"/>
            <p:cNvSpPr>
              <a:spLocks/>
            </p:cNvSpPr>
            <p:nvPr/>
          </p:nvSpPr>
          <p:spPr bwMode="auto">
            <a:xfrm>
              <a:off x="5216" y="3864"/>
              <a:ext cx="63" cy="73"/>
            </a:xfrm>
            <a:custGeom>
              <a:avLst/>
              <a:gdLst>
                <a:gd name="T0" fmla="*/ 0 w 63"/>
                <a:gd name="T1" fmla="*/ 16 h 73"/>
                <a:gd name="T2" fmla="*/ 62 w 63"/>
                <a:gd name="T3" fmla="*/ 0 h 73"/>
                <a:gd name="T4" fmla="*/ 62 w 63"/>
                <a:gd name="T5" fmla="*/ 56 h 73"/>
                <a:gd name="T6" fmla="*/ 0 w 63"/>
                <a:gd name="T7" fmla="*/ 72 h 73"/>
                <a:gd name="T8" fmla="*/ 0 w 63"/>
                <a:gd name="T9" fmla="*/ 16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73"/>
                <a:gd name="T17" fmla="*/ 63 w 63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73">
                  <a:moveTo>
                    <a:pt x="0" y="16"/>
                  </a:moveTo>
                  <a:lnTo>
                    <a:pt x="62" y="0"/>
                  </a:lnTo>
                  <a:lnTo>
                    <a:pt x="62" y="56"/>
                  </a:lnTo>
                  <a:lnTo>
                    <a:pt x="0" y="72"/>
                  </a:lnTo>
                  <a:lnTo>
                    <a:pt x="0" y="16"/>
                  </a:lnTo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2" name="Freeform 279"/>
            <p:cNvSpPr>
              <a:spLocks/>
            </p:cNvSpPr>
            <p:nvPr/>
          </p:nvSpPr>
          <p:spPr bwMode="auto">
            <a:xfrm>
              <a:off x="5218" y="3866"/>
              <a:ext cx="65" cy="75"/>
            </a:xfrm>
            <a:custGeom>
              <a:avLst/>
              <a:gdLst>
                <a:gd name="T0" fmla="*/ 64 w 65"/>
                <a:gd name="T1" fmla="*/ 0 h 75"/>
                <a:gd name="T2" fmla="*/ 64 w 65"/>
                <a:gd name="T3" fmla="*/ 57 h 75"/>
                <a:gd name="T4" fmla="*/ 0 w 65"/>
                <a:gd name="T5" fmla="*/ 74 h 75"/>
                <a:gd name="T6" fmla="*/ 0 w 65"/>
                <a:gd name="T7" fmla="*/ 16 h 75"/>
                <a:gd name="T8" fmla="*/ 64 w 65"/>
                <a:gd name="T9" fmla="*/ 0 h 75"/>
                <a:gd name="T10" fmla="*/ 64 w 65"/>
                <a:gd name="T11" fmla="*/ 57 h 75"/>
                <a:gd name="T12" fmla="*/ 0 w 65"/>
                <a:gd name="T13" fmla="*/ 74 h 75"/>
                <a:gd name="T14" fmla="*/ 0 w 65"/>
                <a:gd name="T15" fmla="*/ 16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75"/>
                <a:gd name="T26" fmla="*/ 65 w 65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75">
                  <a:moveTo>
                    <a:pt x="64" y="0"/>
                  </a:moveTo>
                  <a:lnTo>
                    <a:pt x="64" y="57"/>
                  </a:lnTo>
                  <a:lnTo>
                    <a:pt x="0" y="74"/>
                  </a:lnTo>
                  <a:lnTo>
                    <a:pt x="0" y="16"/>
                  </a:lnTo>
                  <a:lnTo>
                    <a:pt x="64" y="0"/>
                  </a:lnTo>
                  <a:lnTo>
                    <a:pt x="64" y="57"/>
                  </a:lnTo>
                  <a:lnTo>
                    <a:pt x="0" y="74"/>
                  </a:lnTo>
                  <a:lnTo>
                    <a:pt x="0" y="16"/>
                  </a:lnTo>
                </a:path>
              </a:pathLst>
            </a:custGeom>
            <a:noFill/>
            <a:ln w="12700" cap="rnd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3" name="Freeform 280"/>
            <p:cNvSpPr>
              <a:spLocks/>
            </p:cNvSpPr>
            <p:nvPr/>
          </p:nvSpPr>
          <p:spPr bwMode="auto">
            <a:xfrm>
              <a:off x="5216" y="3640"/>
              <a:ext cx="64" cy="14"/>
            </a:xfrm>
            <a:custGeom>
              <a:avLst/>
              <a:gdLst>
                <a:gd name="T0" fmla="*/ 0 w 64"/>
                <a:gd name="T1" fmla="*/ 13 h 14"/>
                <a:gd name="T2" fmla="*/ 63 w 64"/>
                <a:gd name="T3" fmla="*/ 0 h 14"/>
                <a:gd name="T4" fmla="*/ 0 60000 65536"/>
                <a:gd name="T5" fmla="*/ 0 60000 65536"/>
                <a:gd name="T6" fmla="*/ 0 w 64"/>
                <a:gd name="T7" fmla="*/ 0 h 14"/>
                <a:gd name="T8" fmla="*/ 64 w 64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4">
                  <a:moveTo>
                    <a:pt x="0" y="13"/>
                  </a:move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4" name="Freeform 281"/>
            <p:cNvSpPr>
              <a:spLocks/>
            </p:cNvSpPr>
            <p:nvPr/>
          </p:nvSpPr>
          <p:spPr bwMode="auto">
            <a:xfrm>
              <a:off x="5216" y="3640"/>
              <a:ext cx="64" cy="14"/>
            </a:xfrm>
            <a:custGeom>
              <a:avLst/>
              <a:gdLst>
                <a:gd name="T0" fmla="*/ 0 w 64"/>
                <a:gd name="T1" fmla="*/ 13 h 14"/>
                <a:gd name="T2" fmla="*/ 63 w 64"/>
                <a:gd name="T3" fmla="*/ 0 h 14"/>
                <a:gd name="T4" fmla="*/ 0 60000 65536"/>
                <a:gd name="T5" fmla="*/ 0 60000 65536"/>
                <a:gd name="T6" fmla="*/ 0 w 64"/>
                <a:gd name="T7" fmla="*/ 0 h 14"/>
                <a:gd name="T8" fmla="*/ 64 w 64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4">
                  <a:moveTo>
                    <a:pt x="0" y="13"/>
                  </a:move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5" name="Freeform 282"/>
            <p:cNvSpPr>
              <a:spLocks/>
            </p:cNvSpPr>
            <p:nvPr/>
          </p:nvSpPr>
          <p:spPr bwMode="auto">
            <a:xfrm>
              <a:off x="5216" y="3653"/>
              <a:ext cx="64" cy="13"/>
            </a:xfrm>
            <a:custGeom>
              <a:avLst/>
              <a:gdLst>
                <a:gd name="T0" fmla="*/ 63 w 64"/>
                <a:gd name="T1" fmla="*/ 0 h 13"/>
                <a:gd name="T2" fmla="*/ 0 w 64"/>
                <a:gd name="T3" fmla="*/ 12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6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6" name="Freeform 283"/>
            <p:cNvSpPr>
              <a:spLocks/>
            </p:cNvSpPr>
            <p:nvPr/>
          </p:nvSpPr>
          <p:spPr bwMode="auto">
            <a:xfrm>
              <a:off x="5216" y="3653"/>
              <a:ext cx="64" cy="13"/>
            </a:xfrm>
            <a:custGeom>
              <a:avLst/>
              <a:gdLst>
                <a:gd name="T0" fmla="*/ 63 w 64"/>
                <a:gd name="T1" fmla="*/ 0 h 13"/>
                <a:gd name="T2" fmla="*/ 0 w 64"/>
                <a:gd name="T3" fmla="*/ 12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6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7" name="Freeform 284"/>
            <p:cNvSpPr>
              <a:spLocks/>
            </p:cNvSpPr>
            <p:nvPr/>
          </p:nvSpPr>
          <p:spPr bwMode="auto">
            <a:xfrm>
              <a:off x="5216" y="3662"/>
              <a:ext cx="64" cy="13"/>
            </a:xfrm>
            <a:custGeom>
              <a:avLst/>
              <a:gdLst>
                <a:gd name="T0" fmla="*/ 63 w 64"/>
                <a:gd name="T1" fmla="*/ 0 h 13"/>
                <a:gd name="T2" fmla="*/ 0 w 64"/>
                <a:gd name="T3" fmla="*/ 12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6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8" name="Freeform 285"/>
            <p:cNvSpPr>
              <a:spLocks/>
            </p:cNvSpPr>
            <p:nvPr/>
          </p:nvSpPr>
          <p:spPr bwMode="auto">
            <a:xfrm>
              <a:off x="5216" y="3662"/>
              <a:ext cx="64" cy="13"/>
            </a:xfrm>
            <a:custGeom>
              <a:avLst/>
              <a:gdLst>
                <a:gd name="T0" fmla="*/ 63 w 64"/>
                <a:gd name="T1" fmla="*/ 0 h 13"/>
                <a:gd name="T2" fmla="*/ 0 w 64"/>
                <a:gd name="T3" fmla="*/ 12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6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9" name="Freeform 286"/>
            <p:cNvSpPr>
              <a:spLocks/>
            </p:cNvSpPr>
            <p:nvPr/>
          </p:nvSpPr>
          <p:spPr bwMode="auto">
            <a:xfrm>
              <a:off x="5216" y="3671"/>
              <a:ext cx="64" cy="14"/>
            </a:xfrm>
            <a:custGeom>
              <a:avLst/>
              <a:gdLst>
                <a:gd name="T0" fmla="*/ 63 w 64"/>
                <a:gd name="T1" fmla="*/ 0 h 14"/>
                <a:gd name="T2" fmla="*/ 0 w 64"/>
                <a:gd name="T3" fmla="*/ 13 h 14"/>
                <a:gd name="T4" fmla="*/ 0 60000 65536"/>
                <a:gd name="T5" fmla="*/ 0 60000 65536"/>
                <a:gd name="T6" fmla="*/ 0 w 64"/>
                <a:gd name="T7" fmla="*/ 0 h 14"/>
                <a:gd name="T8" fmla="*/ 64 w 64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4">
                  <a:moveTo>
                    <a:pt x="63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10" name="Freeform 287"/>
            <p:cNvSpPr>
              <a:spLocks/>
            </p:cNvSpPr>
            <p:nvPr/>
          </p:nvSpPr>
          <p:spPr bwMode="auto">
            <a:xfrm>
              <a:off x="5216" y="3671"/>
              <a:ext cx="64" cy="14"/>
            </a:xfrm>
            <a:custGeom>
              <a:avLst/>
              <a:gdLst>
                <a:gd name="T0" fmla="*/ 63 w 64"/>
                <a:gd name="T1" fmla="*/ 0 h 14"/>
                <a:gd name="T2" fmla="*/ 0 w 64"/>
                <a:gd name="T3" fmla="*/ 13 h 14"/>
                <a:gd name="T4" fmla="*/ 0 60000 65536"/>
                <a:gd name="T5" fmla="*/ 0 60000 65536"/>
                <a:gd name="T6" fmla="*/ 0 w 64"/>
                <a:gd name="T7" fmla="*/ 0 h 14"/>
                <a:gd name="T8" fmla="*/ 64 w 64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4">
                  <a:moveTo>
                    <a:pt x="63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11" name="Freeform 288"/>
            <p:cNvSpPr>
              <a:spLocks/>
            </p:cNvSpPr>
            <p:nvPr/>
          </p:nvSpPr>
          <p:spPr bwMode="auto">
            <a:xfrm>
              <a:off x="5216" y="3681"/>
              <a:ext cx="64" cy="14"/>
            </a:xfrm>
            <a:custGeom>
              <a:avLst/>
              <a:gdLst>
                <a:gd name="T0" fmla="*/ 63 w 64"/>
                <a:gd name="T1" fmla="*/ 0 h 14"/>
                <a:gd name="T2" fmla="*/ 0 w 64"/>
                <a:gd name="T3" fmla="*/ 13 h 14"/>
                <a:gd name="T4" fmla="*/ 0 60000 65536"/>
                <a:gd name="T5" fmla="*/ 0 60000 65536"/>
                <a:gd name="T6" fmla="*/ 0 w 64"/>
                <a:gd name="T7" fmla="*/ 0 h 14"/>
                <a:gd name="T8" fmla="*/ 64 w 64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4">
                  <a:moveTo>
                    <a:pt x="63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12" name="Freeform 289"/>
            <p:cNvSpPr>
              <a:spLocks/>
            </p:cNvSpPr>
            <p:nvPr/>
          </p:nvSpPr>
          <p:spPr bwMode="auto">
            <a:xfrm>
              <a:off x="5216" y="3681"/>
              <a:ext cx="64" cy="14"/>
            </a:xfrm>
            <a:custGeom>
              <a:avLst/>
              <a:gdLst>
                <a:gd name="T0" fmla="*/ 63 w 64"/>
                <a:gd name="T1" fmla="*/ 0 h 14"/>
                <a:gd name="T2" fmla="*/ 0 w 64"/>
                <a:gd name="T3" fmla="*/ 13 h 14"/>
                <a:gd name="T4" fmla="*/ 0 60000 65536"/>
                <a:gd name="T5" fmla="*/ 0 60000 65536"/>
                <a:gd name="T6" fmla="*/ 0 w 64"/>
                <a:gd name="T7" fmla="*/ 0 h 14"/>
                <a:gd name="T8" fmla="*/ 64 w 64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4">
                  <a:moveTo>
                    <a:pt x="63" y="0"/>
                  </a:moveTo>
                  <a:lnTo>
                    <a:pt x="0" y="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13" name="Freeform 290"/>
            <p:cNvSpPr>
              <a:spLocks/>
            </p:cNvSpPr>
            <p:nvPr/>
          </p:nvSpPr>
          <p:spPr bwMode="auto">
            <a:xfrm>
              <a:off x="5216" y="3691"/>
              <a:ext cx="64" cy="13"/>
            </a:xfrm>
            <a:custGeom>
              <a:avLst/>
              <a:gdLst>
                <a:gd name="T0" fmla="*/ 63 w 64"/>
                <a:gd name="T1" fmla="*/ 0 h 13"/>
                <a:gd name="T2" fmla="*/ 0 w 64"/>
                <a:gd name="T3" fmla="*/ 12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6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14" name="Freeform 291"/>
            <p:cNvSpPr>
              <a:spLocks/>
            </p:cNvSpPr>
            <p:nvPr/>
          </p:nvSpPr>
          <p:spPr bwMode="auto">
            <a:xfrm>
              <a:off x="5216" y="3691"/>
              <a:ext cx="64" cy="13"/>
            </a:xfrm>
            <a:custGeom>
              <a:avLst/>
              <a:gdLst>
                <a:gd name="T0" fmla="*/ 63 w 64"/>
                <a:gd name="T1" fmla="*/ 0 h 13"/>
                <a:gd name="T2" fmla="*/ 0 w 64"/>
                <a:gd name="T3" fmla="*/ 12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6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15" name="Freeform 292"/>
            <p:cNvSpPr>
              <a:spLocks/>
            </p:cNvSpPr>
            <p:nvPr/>
          </p:nvSpPr>
          <p:spPr bwMode="auto">
            <a:xfrm>
              <a:off x="5216" y="3701"/>
              <a:ext cx="64" cy="13"/>
            </a:xfrm>
            <a:custGeom>
              <a:avLst/>
              <a:gdLst>
                <a:gd name="T0" fmla="*/ 0 w 64"/>
                <a:gd name="T1" fmla="*/ 12 h 13"/>
                <a:gd name="T2" fmla="*/ 63 w 64"/>
                <a:gd name="T3" fmla="*/ 0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0" y="12"/>
                  </a:move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16" name="Freeform 293"/>
            <p:cNvSpPr>
              <a:spLocks/>
            </p:cNvSpPr>
            <p:nvPr/>
          </p:nvSpPr>
          <p:spPr bwMode="auto">
            <a:xfrm>
              <a:off x="5216" y="3701"/>
              <a:ext cx="64" cy="13"/>
            </a:xfrm>
            <a:custGeom>
              <a:avLst/>
              <a:gdLst>
                <a:gd name="T0" fmla="*/ 0 w 64"/>
                <a:gd name="T1" fmla="*/ 12 h 13"/>
                <a:gd name="T2" fmla="*/ 63 w 64"/>
                <a:gd name="T3" fmla="*/ 0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0" y="12"/>
                  </a:move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17" name="Freeform 294"/>
            <p:cNvSpPr>
              <a:spLocks/>
            </p:cNvSpPr>
            <p:nvPr/>
          </p:nvSpPr>
          <p:spPr bwMode="auto">
            <a:xfrm>
              <a:off x="5216" y="3715"/>
              <a:ext cx="64" cy="13"/>
            </a:xfrm>
            <a:custGeom>
              <a:avLst/>
              <a:gdLst>
                <a:gd name="T0" fmla="*/ 0 w 64"/>
                <a:gd name="T1" fmla="*/ 12 h 13"/>
                <a:gd name="T2" fmla="*/ 63 w 64"/>
                <a:gd name="T3" fmla="*/ 0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0" y="12"/>
                  </a:move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18" name="Freeform 295"/>
            <p:cNvSpPr>
              <a:spLocks/>
            </p:cNvSpPr>
            <p:nvPr/>
          </p:nvSpPr>
          <p:spPr bwMode="auto">
            <a:xfrm>
              <a:off x="5216" y="3715"/>
              <a:ext cx="64" cy="13"/>
            </a:xfrm>
            <a:custGeom>
              <a:avLst/>
              <a:gdLst>
                <a:gd name="T0" fmla="*/ 0 w 64"/>
                <a:gd name="T1" fmla="*/ 12 h 13"/>
                <a:gd name="T2" fmla="*/ 63 w 64"/>
                <a:gd name="T3" fmla="*/ 0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0" y="12"/>
                  </a:move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19" name="Freeform 296"/>
            <p:cNvSpPr>
              <a:spLocks/>
            </p:cNvSpPr>
            <p:nvPr/>
          </p:nvSpPr>
          <p:spPr bwMode="auto">
            <a:xfrm>
              <a:off x="5216" y="3725"/>
              <a:ext cx="64" cy="13"/>
            </a:xfrm>
            <a:custGeom>
              <a:avLst/>
              <a:gdLst>
                <a:gd name="T0" fmla="*/ 63 w 64"/>
                <a:gd name="T1" fmla="*/ 0 h 13"/>
                <a:gd name="T2" fmla="*/ 0 w 64"/>
                <a:gd name="T3" fmla="*/ 12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6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0" name="Freeform 297"/>
            <p:cNvSpPr>
              <a:spLocks/>
            </p:cNvSpPr>
            <p:nvPr/>
          </p:nvSpPr>
          <p:spPr bwMode="auto">
            <a:xfrm>
              <a:off x="5216" y="3725"/>
              <a:ext cx="64" cy="13"/>
            </a:xfrm>
            <a:custGeom>
              <a:avLst/>
              <a:gdLst>
                <a:gd name="T0" fmla="*/ 63 w 64"/>
                <a:gd name="T1" fmla="*/ 0 h 13"/>
                <a:gd name="T2" fmla="*/ 0 w 64"/>
                <a:gd name="T3" fmla="*/ 12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6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1" name="Freeform 298"/>
            <p:cNvSpPr>
              <a:spLocks/>
            </p:cNvSpPr>
            <p:nvPr/>
          </p:nvSpPr>
          <p:spPr bwMode="auto">
            <a:xfrm>
              <a:off x="5216" y="3736"/>
              <a:ext cx="64" cy="12"/>
            </a:xfrm>
            <a:custGeom>
              <a:avLst/>
              <a:gdLst>
                <a:gd name="T0" fmla="*/ 63 w 64"/>
                <a:gd name="T1" fmla="*/ 0 h 12"/>
                <a:gd name="T2" fmla="*/ 0 w 64"/>
                <a:gd name="T3" fmla="*/ 11 h 12"/>
                <a:gd name="T4" fmla="*/ 0 60000 65536"/>
                <a:gd name="T5" fmla="*/ 0 60000 65536"/>
                <a:gd name="T6" fmla="*/ 0 w 64"/>
                <a:gd name="T7" fmla="*/ 0 h 12"/>
                <a:gd name="T8" fmla="*/ 64 w 64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2">
                  <a:moveTo>
                    <a:pt x="63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2" name="Freeform 299"/>
            <p:cNvSpPr>
              <a:spLocks/>
            </p:cNvSpPr>
            <p:nvPr/>
          </p:nvSpPr>
          <p:spPr bwMode="auto">
            <a:xfrm>
              <a:off x="5216" y="3736"/>
              <a:ext cx="64" cy="12"/>
            </a:xfrm>
            <a:custGeom>
              <a:avLst/>
              <a:gdLst>
                <a:gd name="T0" fmla="*/ 63 w 64"/>
                <a:gd name="T1" fmla="*/ 0 h 12"/>
                <a:gd name="T2" fmla="*/ 0 w 64"/>
                <a:gd name="T3" fmla="*/ 11 h 12"/>
                <a:gd name="T4" fmla="*/ 0 60000 65536"/>
                <a:gd name="T5" fmla="*/ 0 60000 65536"/>
                <a:gd name="T6" fmla="*/ 0 w 64"/>
                <a:gd name="T7" fmla="*/ 0 h 12"/>
                <a:gd name="T8" fmla="*/ 64 w 64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2">
                  <a:moveTo>
                    <a:pt x="63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3" name="Freeform 300"/>
            <p:cNvSpPr>
              <a:spLocks/>
            </p:cNvSpPr>
            <p:nvPr/>
          </p:nvSpPr>
          <p:spPr bwMode="auto">
            <a:xfrm>
              <a:off x="5216" y="3747"/>
              <a:ext cx="64" cy="13"/>
            </a:xfrm>
            <a:custGeom>
              <a:avLst/>
              <a:gdLst>
                <a:gd name="T0" fmla="*/ 63 w 64"/>
                <a:gd name="T1" fmla="*/ 0 h 13"/>
                <a:gd name="T2" fmla="*/ 0 w 64"/>
                <a:gd name="T3" fmla="*/ 12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6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4" name="Freeform 301"/>
            <p:cNvSpPr>
              <a:spLocks/>
            </p:cNvSpPr>
            <p:nvPr/>
          </p:nvSpPr>
          <p:spPr bwMode="auto">
            <a:xfrm>
              <a:off x="5216" y="3747"/>
              <a:ext cx="64" cy="13"/>
            </a:xfrm>
            <a:custGeom>
              <a:avLst/>
              <a:gdLst>
                <a:gd name="T0" fmla="*/ 63 w 64"/>
                <a:gd name="T1" fmla="*/ 0 h 13"/>
                <a:gd name="T2" fmla="*/ 0 w 64"/>
                <a:gd name="T3" fmla="*/ 12 h 13"/>
                <a:gd name="T4" fmla="*/ 0 60000 65536"/>
                <a:gd name="T5" fmla="*/ 0 60000 65536"/>
                <a:gd name="T6" fmla="*/ 0 w 64"/>
                <a:gd name="T7" fmla="*/ 0 h 13"/>
                <a:gd name="T8" fmla="*/ 64 w 6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3">
                  <a:moveTo>
                    <a:pt x="63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5" name="Freeform 302"/>
            <p:cNvSpPr>
              <a:spLocks/>
            </p:cNvSpPr>
            <p:nvPr/>
          </p:nvSpPr>
          <p:spPr bwMode="auto">
            <a:xfrm>
              <a:off x="5216" y="3756"/>
              <a:ext cx="63" cy="13"/>
            </a:xfrm>
            <a:custGeom>
              <a:avLst/>
              <a:gdLst>
                <a:gd name="T0" fmla="*/ 62 w 63"/>
                <a:gd name="T1" fmla="*/ 0 h 13"/>
                <a:gd name="T2" fmla="*/ 0 w 63"/>
                <a:gd name="T3" fmla="*/ 12 h 13"/>
                <a:gd name="T4" fmla="*/ 0 60000 65536"/>
                <a:gd name="T5" fmla="*/ 0 60000 65536"/>
                <a:gd name="T6" fmla="*/ 0 w 63"/>
                <a:gd name="T7" fmla="*/ 0 h 13"/>
                <a:gd name="T8" fmla="*/ 63 w 63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" h="13">
                  <a:moveTo>
                    <a:pt x="62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6" name="Freeform 303"/>
            <p:cNvSpPr>
              <a:spLocks/>
            </p:cNvSpPr>
            <p:nvPr/>
          </p:nvSpPr>
          <p:spPr bwMode="auto">
            <a:xfrm>
              <a:off x="5216" y="3756"/>
              <a:ext cx="63" cy="13"/>
            </a:xfrm>
            <a:custGeom>
              <a:avLst/>
              <a:gdLst>
                <a:gd name="T0" fmla="*/ 62 w 63"/>
                <a:gd name="T1" fmla="*/ 0 h 13"/>
                <a:gd name="T2" fmla="*/ 0 w 63"/>
                <a:gd name="T3" fmla="*/ 12 h 13"/>
                <a:gd name="T4" fmla="*/ 0 60000 65536"/>
                <a:gd name="T5" fmla="*/ 0 60000 65536"/>
                <a:gd name="T6" fmla="*/ 0 w 63"/>
                <a:gd name="T7" fmla="*/ 0 h 13"/>
                <a:gd name="T8" fmla="*/ 63 w 63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" h="13">
                  <a:moveTo>
                    <a:pt x="62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" name="Line 304"/>
            <p:cNvSpPr>
              <a:spLocks noChangeShapeType="1"/>
            </p:cNvSpPr>
            <p:nvPr/>
          </p:nvSpPr>
          <p:spPr bwMode="auto">
            <a:xfrm flipH="1">
              <a:off x="5207" y="3773"/>
              <a:ext cx="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8" name="Freeform 305"/>
            <p:cNvSpPr>
              <a:spLocks/>
            </p:cNvSpPr>
            <p:nvPr/>
          </p:nvSpPr>
          <p:spPr bwMode="auto">
            <a:xfrm>
              <a:off x="5216" y="3766"/>
              <a:ext cx="63" cy="13"/>
            </a:xfrm>
            <a:custGeom>
              <a:avLst/>
              <a:gdLst>
                <a:gd name="T0" fmla="*/ 62 w 63"/>
                <a:gd name="T1" fmla="*/ 0 h 13"/>
                <a:gd name="T2" fmla="*/ 0 w 63"/>
                <a:gd name="T3" fmla="*/ 12 h 13"/>
                <a:gd name="T4" fmla="*/ 0 60000 65536"/>
                <a:gd name="T5" fmla="*/ 0 60000 65536"/>
                <a:gd name="T6" fmla="*/ 0 w 63"/>
                <a:gd name="T7" fmla="*/ 0 h 13"/>
                <a:gd name="T8" fmla="*/ 63 w 63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" h="13">
                  <a:moveTo>
                    <a:pt x="62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" name="Freeform 306"/>
            <p:cNvSpPr>
              <a:spLocks/>
            </p:cNvSpPr>
            <p:nvPr/>
          </p:nvSpPr>
          <p:spPr bwMode="auto">
            <a:xfrm>
              <a:off x="5216" y="3776"/>
              <a:ext cx="63" cy="13"/>
            </a:xfrm>
            <a:custGeom>
              <a:avLst/>
              <a:gdLst>
                <a:gd name="T0" fmla="*/ 0 w 63"/>
                <a:gd name="T1" fmla="*/ 12 h 13"/>
                <a:gd name="T2" fmla="*/ 62 w 63"/>
                <a:gd name="T3" fmla="*/ 0 h 13"/>
                <a:gd name="T4" fmla="*/ 0 60000 65536"/>
                <a:gd name="T5" fmla="*/ 0 60000 65536"/>
                <a:gd name="T6" fmla="*/ 0 w 63"/>
                <a:gd name="T7" fmla="*/ 0 h 13"/>
                <a:gd name="T8" fmla="*/ 63 w 63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" h="13">
                  <a:moveTo>
                    <a:pt x="0" y="12"/>
                  </a:moveTo>
                  <a:lnTo>
                    <a:pt x="6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" name="Freeform 307"/>
            <p:cNvSpPr>
              <a:spLocks/>
            </p:cNvSpPr>
            <p:nvPr/>
          </p:nvSpPr>
          <p:spPr bwMode="auto">
            <a:xfrm>
              <a:off x="5216" y="3776"/>
              <a:ext cx="63" cy="13"/>
            </a:xfrm>
            <a:custGeom>
              <a:avLst/>
              <a:gdLst>
                <a:gd name="T0" fmla="*/ 0 w 63"/>
                <a:gd name="T1" fmla="*/ 12 h 13"/>
                <a:gd name="T2" fmla="*/ 62 w 63"/>
                <a:gd name="T3" fmla="*/ 0 h 13"/>
                <a:gd name="T4" fmla="*/ 0 60000 65536"/>
                <a:gd name="T5" fmla="*/ 0 60000 65536"/>
                <a:gd name="T6" fmla="*/ 0 w 63"/>
                <a:gd name="T7" fmla="*/ 0 h 13"/>
                <a:gd name="T8" fmla="*/ 63 w 63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" h="13">
                  <a:moveTo>
                    <a:pt x="0" y="12"/>
                  </a:moveTo>
                  <a:lnTo>
                    <a:pt x="6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" name="Freeform 308"/>
            <p:cNvSpPr>
              <a:spLocks/>
            </p:cNvSpPr>
            <p:nvPr/>
          </p:nvSpPr>
          <p:spPr bwMode="auto">
            <a:xfrm>
              <a:off x="5216" y="3792"/>
              <a:ext cx="67" cy="13"/>
            </a:xfrm>
            <a:custGeom>
              <a:avLst/>
              <a:gdLst>
                <a:gd name="T0" fmla="*/ 0 w 67"/>
                <a:gd name="T1" fmla="*/ 12 h 13"/>
                <a:gd name="T2" fmla="*/ 66 w 67"/>
                <a:gd name="T3" fmla="*/ 0 h 13"/>
                <a:gd name="T4" fmla="*/ 0 60000 65536"/>
                <a:gd name="T5" fmla="*/ 0 60000 65536"/>
                <a:gd name="T6" fmla="*/ 0 w 67"/>
                <a:gd name="T7" fmla="*/ 0 h 13"/>
                <a:gd name="T8" fmla="*/ 67 w 67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3">
                  <a:moveTo>
                    <a:pt x="0" y="12"/>
                  </a:moveTo>
                  <a:lnTo>
                    <a:pt x="6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" name="Freeform 309"/>
            <p:cNvSpPr>
              <a:spLocks/>
            </p:cNvSpPr>
            <p:nvPr/>
          </p:nvSpPr>
          <p:spPr bwMode="auto">
            <a:xfrm>
              <a:off x="5216" y="3792"/>
              <a:ext cx="67" cy="13"/>
            </a:xfrm>
            <a:custGeom>
              <a:avLst/>
              <a:gdLst>
                <a:gd name="T0" fmla="*/ 0 w 67"/>
                <a:gd name="T1" fmla="*/ 12 h 13"/>
                <a:gd name="T2" fmla="*/ 66 w 67"/>
                <a:gd name="T3" fmla="*/ 0 h 13"/>
                <a:gd name="T4" fmla="*/ 0 60000 65536"/>
                <a:gd name="T5" fmla="*/ 0 60000 65536"/>
                <a:gd name="T6" fmla="*/ 0 w 67"/>
                <a:gd name="T7" fmla="*/ 0 h 13"/>
                <a:gd name="T8" fmla="*/ 67 w 67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3">
                  <a:moveTo>
                    <a:pt x="0" y="12"/>
                  </a:moveTo>
                  <a:lnTo>
                    <a:pt x="6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3" name="Freeform 310"/>
            <p:cNvSpPr>
              <a:spLocks/>
            </p:cNvSpPr>
            <p:nvPr/>
          </p:nvSpPr>
          <p:spPr bwMode="auto">
            <a:xfrm>
              <a:off x="5216" y="3802"/>
              <a:ext cx="67" cy="13"/>
            </a:xfrm>
            <a:custGeom>
              <a:avLst/>
              <a:gdLst>
                <a:gd name="T0" fmla="*/ 66 w 67"/>
                <a:gd name="T1" fmla="*/ 0 h 13"/>
                <a:gd name="T2" fmla="*/ 0 w 67"/>
                <a:gd name="T3" fmla="*/ 12 h 13"/>
                <a:gd name="T4" fmla="*/ 0 60000 65536"/>
                <a:gd name="T5" fmla="*/ 0 60000 65536"/>
                <a:gd name="T6" fmla="*/ 0 w 67"/>
                <a:gd name="T7" fmla="*/ 0 h 13"/>
                <a:gd name="T8" fmla="*/ 67 w 67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3">
                  <a:moveTo>
                    <a:pt x="66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" name="Freeform 311"/>
            <p:cNvSpPr>
              <a:spLocks/>
            </p:cNvSpPr>
            <p:nvPr/>
          </p:nvSpPr>
          <p:spPr bwMode="auto">
            <a:xfrm>
              <a:off x="5216" y="3802"/>
              <a:ext cx="67" cy="13"/>
            </a:xfrm>
            <a:custGeom>
              <a:avLst/>
              <a:gdLst>
                <a:gd name="T0" fmla="*/ 66 w 67"/>
                <a:gd name="T1" fmla="*/ 0 h 13"/>
                <a:gd name="T2" fmla="*/ 0 w 67"/>
                <a:gd name="T3" fmla="*/ 12 h 13"/>
                <a:gd name="T4" fmla="*/ 0 60000 65536"/>
                <a:gd name="T5" fmla="*/ 0 60000 65536"/>
                <a:gd name="T6" fmla="*/ 0 w 67"/>
                <a:gd name="T7" fmla="*/ 0 h 13"/>
                <a:gd name="T8" fmla="*/ 67 w 67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3">
                  <a:moveTo>
                    <a:pt x="66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5" name="Freeform 312"/>
            <p:cNvSpPr>
              <a:spLocks/>
            </p:cNvSpPr>
            <p:nvPr/>
          </p:nvSpPr>
          <p:spPr bwMode="auto">
            <a:xfrm>
              <a:off x="5216" y="3813"/>
              <a:ext cx="67" cy="12"/>
            </a:xfrm>
            <a:custGeom>
              <a:avLst/>
              <a:gdLst>
                <a:gd name="T0" fmla="*/ 66 w 67"/>
                <a:gd name="T1" fmla="*/ 0 h 12"/>
                <a:gd name="T2" fmla="*/ 0 w 67"/>
                <a:gd name="T3" fmla="*/ 11 h 12"/>
                <a:gd name="T4" fmla="*/ 0 60000 65536"/>
                <a:gd name="T5" fmla="*/ 0 60000 65536"/>
                <a:gd name="T6" fmla="*/ 0 w 67"/>
                <a:gd name="T7" fmla="*/ 0 h 12"/>
                <a:gd name="T8" fmla="*/ 67 w 67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2">
                  <a:moveTo>
                    <a:pt x="66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6" name="Freeform 313"/>
            <p:cNvSpPr>
              <a:spLocks/>
            </p:cNvSpPr>
            <p:nvPr/>
          </p:nvSpPr>
          <p:spPr bwMode="auto">
            <a:xfrm>
              <a:off x="5216" y="3813"/>
              <a:ext cx="67" cy="12"/>
            </a:xfrm>
            <a:custGeom>
              <a:avLst/>
              <a:gdLst>
                <a:gd name="T0" fmla="*/ 66 w 67"/>
                <a:gd name="T1" fmla="*/ 0 h 12"/>
                <a:gd name="T2" fmla="*/ 0 w 67"/>
                <a:gd name="T3" fmla="*/ 11 h 12"/>
                <a:gd name="T4" fmla="*/ 0 60000 65536"/>
                <a:gd name="T5" fmla="*/ 0 60000 65536"/>
                <a:gd name="T6" fmla="*/ 0 w 67"/>
                <a:gd name="T7" fmla="*/ 0 h 12"/>
                <a:gd name="T8" fmla="*/ 67 w 67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2">
                  <a:moveTo>
                    <a:pt x="66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7" name="Freeform 314"/>
            <p:cNvSpPr>
              <a:spLocks/>
            </p:cNvSpPr>
            <p:nvPr/>
          </p:nvSpPr>
          <p:spPr bwMode="auto">
            <a:xfrm>
              <a:off x="5216" y="3823"/>
              <a:ext cx="67" cy="12"/>
            </a:xfrm>
            <a:custGeom>
              <a:avLst/>
              <a:gdLst>
                <a:gd name="T0" fmla="*/ 66 w 67"/>
                <a:gd name="T1" fmla="*/ 0 h 12"/>
                <a:gd name="T2" fmla="*/ 0 w 67"/>
                <a:gd name="T3" fmla="*/ 11 h 12"/>
                <a:gd name="T4" fmla="*/ 0 60000 65536"/>
                <a:gd name="T5" fmla="*/ 0 60000 65536"/>
                <a:gd name="T6" fmla="*/ 0 w 67"/>
                <a:gd name="T7" fmla="*/ 0 h 12"/>
                <a:gd name="T8" fmla="*/ 67 w 67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2">
                  <a:moveTo>
                    <a:pt x="66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8" name="Freeform 315"/>
            <p:cNvSpPr>
              <a:spLocks/>
            </p:cNvSpPr>
            <p:nvPr/>
          </p:nvSpPr>
          <p:spPr bwMode="auto">
            <a:xfrm>
              <a:off x="5216" y="3823"/>
              <a:ext cx="67" cy="12"/>
            </a:xfrm>
            <a:custGeom>
              <a:avLst/>
              <a:gdLst>
                <a:gd name="T0" fmla="*/ 66 w 67"/>
                <a:gd name="T1" fmla="*/ 0 h 12"/>
                <a:gd name="T2" fmla="*/ 0 w 67"/>
                <a:gd name="T3" fmla="*/ 11 h 12"/>
                <a:gd name="T4" fmla="*/ 0 60000 65536"/>
                <a:gd name="T5" fmla="*/ 0 60000 65536"/>
                <a:gd name="T6" fmla="*/ 0 w 67"/>
                <a:gd name="T7" fmla="*/ 0 h 12"/>
                <a:gd name="T8" fmla="*/ 67 w 67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2">
                  <a:moveTo>
                    <a:pt x="66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9" name="Freeform 316"/>
            <p:cNvSpPr>
              <a:spLocks/>
            </p:cNvSpPr>
            <p:nvPr/>
          </p:nvSpPr>
          <p:spPr bwMode="auto">
            <a:xfrm>
              <a:off x="5216" y="3831"/>
              <a:ext cx="67" cy="13"/>
            </a:xfrm>
            <a:custGeom>
              <a:avLst/>
              <a:gdLst>
                <a:gd name="T0" fmla="*/ 66 w 67"/>
                <a:gd name="T1" fmla="*/ 0 h 13"/>
                <a:gd name="T2" fmla="*/ 0 w 67"/>
                <a:gd name="T3" fmla="*/ 12 h 13"/>
                <a:gd name="T4" fmla="*/ 0 60000 65536"/>
                <a:gd name="T5" fmla="*/ 0 60000 65536"/>
                <a:gd name="T6" fmla="*/ 0 w 67"/>
                <a:gd name="T7" fmla="*/ 0 h 13"/>
                <a:gd name="T8" fmla="*/ 67 w 67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3">
                  <a:moveTo>
                    <a:pt x="66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0" name="Freeform 317"/>
            <p:cNvSpPr>
              <a:spLocks/>
            </p:cNvSpPr>
            <p:nvPr/>
          </p:nvSpPr>
          <p:spPr bwMode="auto">
            <a:xfrm>
              <a:off x="5216" y="3831"/>
              <a:ext cx="67" cy="13"/>
            </a:xfrm>
            <a:custGeom>
              <a:avLst/>
              <a:gdLst>
                <a:gd name="T0" fmla="*/ 66 w 67"/>
                <a:gd name="T1" fmla="*/ 0 h 13"/>
                <a:gd name="T2" fmla="*/ 0 w 67"/>
                <a:gd name="T3" fmla="*/ 12 h 13"/>
                <a:gd name="T4" fmla="*/ 0 60000 65536"/>
                <a:gd name="T5" fmla="*/ 0 60000 65536"/>
                <a:gd name="T6" fmla="*/ 0 w 67"/>
                <a:gd name="T7" fmla="*/ 0 h 13"/>
                <a:gd name="T8" fmla="*/ 67 w 67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3">
                  <a:moveTo>
                    <a:pt x="66" y="0"/>
                  </a:move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1" name="Freeform 318"/>
            <p:cNvSpPr>
              <a:spLocks/>
            </p:cNvSpPr>
            <p:nvPr/>
          </p:nvSpPr>
          <p:spPr bwMode="auto">
            <a:xfrm>
              <a:off x="5216" y="3842"/>
              <a:ext cx="67" cy="15"/>
            </a:xfrm>
            <a:custGeom>
              <a:avLst/>
              <a:gdLst>
                <a:gd name="T0" fmla="*/ 66 w 67"/>
                <a:gd name="T1" fmla="*/ 0 h 15"/>
                <a:gd name="T2" fmla="*/ 0 w 67"/>
                <a:gd name="T3" fmla="*/ 14 h 15"/>
                <a:gd name="T4" fmla="*/ 0 60000 65536"/>
                <a:gd name="T5" fmla="*/ 0 60000 65536"/>
                <a:gd name="T6" fmla="*/ 0 w 67"/>
                <a:gd name="T7" fmla="*/ 0 h 15"/>
                <a:gd name="T8" fmla="*/ 67 w 67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5">
                  <a:moveTo>
                    <a:pt x="66" y="0"/>
                  </a:move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2" name="Freeform 319"/>
            <p:cNvSpPr>
              <a:spLocks/>
            </p:cNvSpPr>
            <p:nvPr/>
          </p:nvSpPr>
          <p:spPr bwMode="auto">
            <a:xfrm>
              <a:off x="5216" y="3842"/>
              <a:ext cx="67" cy="15"/>
            </a:xfrm>
            <a:custGeom>
              <a:avLst/>
              <a:gdLst>
                <a:gd name="T0" fmla="*/ 66 w 67"/>
                <a:gd name="T1" fmla="*/ 0 h 15"/>
                <a:gd name="T2" fmla="*/ 0 w 67"/>
                <a:gd name="T3" fmla="*/ 14 h 15"/>
                <a:gd name="T4" fmla="*/ 0 60000 65536"/>
                <a:gd name="T5" fmla="*/ 0 60000 65536"/>
                <a:gd name="T6" fmla="*/ 0 w 67"/>
                <a:gd name="T7" fmla="*/ 0 h 15"/>
                <a:gd name="T8" fmla="*/ 67 w 67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5">
                  <a:moveTo>
                    <a:pt x="66" y="0"/>
                  </a:move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3" name="Freeform 320"/>
            <p:cNvSpPr>
              <a:spLocks/>
            </p:cNvSpPr>
            <p:nvPr/>
          </p:nvSpPr>
          <p:spPr bwMode="auto">
            <a:xfrm>
              <a:off x="5216" y="3851"/>
              <a:ext cx="67" cy="16"/>
            </a:xfrm>
            <a:custGeom>
              <a:avLst/>
              <a:gdLst>
                <a:gd name="T0" fmla="*/ 0 w 67"/>
                <a:gd name="T1" fmla="*/ 15 h 16"/>
                <a:gd name="T2" fmla="*/ 66 w 67"/>
                <a:gd name="T3" fmla="*/ 0 h 16"/>
                <a:gd name="T4" fmla="*/ 0 60000 65536"/>
                <a:gd name="T5" fmla="*/ 0 60000 65536"/>
                <a:gd name="T6" fmla="*/ 0 w 67"/>
                <a:gd name="T7" fmla="*/ 0 h 16"/>
                <a:gd name="T8" fmla="*/ 67 w 67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6">
                  <a:moveTo>
                    <a:pt x="0" y="15"/>
                  </a:moveTo>
                  <a:lnTo>
                    <a:pt x="6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4" name="Freeform 321"/>
            <p:cNvSpPr>
              <a:spLocks/>
            </p:cNvSpPr>
            <p:nvPr/>
          </p:nvSpPr>
          <p:spPr bwMode="auto">
            <a:xfrm>
              <a:off x="5216" y="3851"/>
              <a:ext cx="67" cy="16"/>
            </a:xfrm>
            <a:custGeom>
              <a:avLst/>
              <a:gdLst>
                <a:gd name="T0" fmla="*/ 0 w 67"/>
                <a:gd name="T1" fmla="*/ 15 h 16"/>
                <a:gd name="T2" fmla="*/ 66 w 67"/>
                <a:gd name="T3" fmla="*/ 0 h 16"/>
                <a:gd name="T4" fmla="*/ 0 60000 65536"/>
                <a:gd name="T5" fmla="*/ 0 60000 65536"/>
                <a:gd name="T6" fmla="*/ 0 w 67"/>
                <a:gd name="T7" fmla="*/ 0 h 16"/>
                <a:gd name="T8" fmla="*/ 67 w 67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6">
                  <a:moveTo>
                    <a:pt x="0" y="15"/>
                  </a:moveTo>
                  <a:lnTo>
                    <a:pt x="6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5" name="Freeform 322"/>
            <p:cNvSpPr>
              <a:spLocks/>
            </p:cNvSpPr>
            <p:nvPr/>
          </p:nvSpPr>
          <p:spPr bwMode="auto">
            <a:xfrm>
              <a:off x="5216" y="3864"/>
              <a:ext cx="67" cy="17"/>
            </a:xfrm>
            <a:custGeom>
              <a:avLst/>
              <a:gdLst>
                <a:gd name="T0" fmla="*/ 0 w 67"/>
                <a:gd name="T1" fmla="*/ 16 h 17"/>
                <a:gd name="T2" fmla="*/ 66 w 67"/>
                <a:gd name="T3" fmla="*/ 0 h 17"/>
                <a:gd name="T4" fmla="*/ 0 60000 65536"/>
                <a:gd name="T5" fmla="*/ 0 60000 65536"/>
                <a:gd name="T6" fmla="*/ 0 w 67"/>
                <a:gd name="T7" fmla="*/ 0 h 17"/>
                <a:gd name="T8" fmla="*/ 67 w 67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7">
                  <a:moveTo>
                    <a:pt x="0" y="16"/>
                  </a:moveTo>
                  <a:lnTo>
                    <a:pt x="6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6" name="Freeform 323"/>
            <p:cNvSpPr>
              <a:spLocks/>
            </p:cNvSpPr>
            <p:nvPr/>
          </p:nvSpPr>
          <p:spPr bwMode="auto">
            <a:xfrm>
              <a:off x="5216" y="3864"/>
              <a:ext cx="67" cy="17"/>
            </a:xfrm>
            <a:custGeom>
              <a:avLst/>
              <a:gdLst>
                <a:gd name="T0" fmla="*/ 0 w 67"/>
                <a:gd name="T1" fmla="*/ 16 h 17"/>
                <a:gd name="T2" fmla="*/ 66 w 67"/>
                <a:gd name="T3" fmla="*/ 0 h 17"/>
                <a:gd name="T4" fmla="*/ 0 60000 65536"/>
                <a:gd name="T5" fmla="*/ 0 60000 65536"/>
                <a:gd name="T6" fmla="*/ 0 w 67"/>
                <a:gd name="T7" fmla="*/ 0 h 17"/>
                <a:gd name="T8" fmla="*/ 67 w 67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7">
                  <a:moveTo>
                    <a:pt x="0" y="16"/>
                  </a:moveTo>
                  <a:lnTo>
                    <a:pt x="6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7" name="Freeform 324"/>
            <p:cNvSpPr>
              <a:spLocks/>
            </p:cNvSpPr>
            <p:nvPr/>
          </p:nvSpPr>
          <p:spPr bwMode="auto">
            <a:xfrm>
              <a:off x="5216" y="3875"/>
              <a:ext cx="67" cy="16"/>
            </a:xfrm>
            <a:custGeom>
              <a:avLst/>
              <a:gdLst>
                <a:gd name="T0" fmla="*/ 66 w 67"/>
                <a:gd name="T1" fmla="*/ 0 h 16"/>
                <a:gd name="T2" fmla="*/ 0 w 67"/>
                <a:gd name="T3" fmla="*/ 15 h 16"/>
                <a:gd name="T4" fmla="*/ 0 60000 65536"/>
                <a:gd name="T5" fmla="*/ 0 60000 65536"/>
                <a:gd name="T6" fmla="*/ 0 w 67"/>
                <a:gd name="T7" fmla="*/ 0 h 16"/>
                <a:gd name="T8" fmla="*/ 67 w 67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6">
                  <a:moveTo>
                    <a:pt x="66" y="0"/>
                  </a:moveTo>
                  <a:lnTo>
                    <a:pt x="0" y="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8" name="Freeform 325"/>
            <p:cNvSpPr>
              <a:spLocks/>
            </p:cNvSpPr>
            <p:nvPr/>
          </p:nvSpPr>
          <p:spPr bwMode="auto">
            <a:xfrm>
              <a:off x="5216" y="3875"/>
              <a:ext cx="67" cy="16"/>
            </a:xfrm>
            <a:custGeom>
              <a:avLst/>
              <a:gdLst>
                <a:gd name="T0" fmla="*/ 66 w 67"/>
                <a:gd name="T1" fmla="*/ 0 h 16"/>
                <a:gd name="T2" fmla="*/ 0 w 67"/>
                <a:gd name="T3" fmla="*/ 15 h 16"/>
                <a:gd name="T4" fmla="*/ 0 60000 65536"/>
                <a:gd name="T5" fmla="*/ 0 60000 65536"/>
                <a:gd name="T6" fmla="*/ 0 w 67"/>
                <a:gd name="T7" fmla="*/ 0 h 16"/>
                <a:gd name="T8" fmla="*/ 67 w 67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6">
                  <a:moveTo>
                    <a:pt x="66" y="0"/>
                  </a:moveTo>
                  <a:lnTo>
                    <a:pt x="0" y="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9" name="Freeform 326"/>
            <p:cNvSpPr>
              <a:spLocks/>
            </p:cNvSpPr>
            <p:nvPr/>
          </p:nvSpPr>
          <p:spPr bwMode="auto">
            <a:xfrm>
              <a:off x="5216" y="3884"/>
              <a:ext cx="67" cy="18"/>
            </a:xfrm>
            <a:custGeom>
              <a:avLst/>
              <a:gdLst>
                <a:gd name="T0" fmla="*/ 66 w 67"/>
                <a:gd name="T1" fmla="*/ 0 h 18"/>
                <a:gd name="T2" fmla="*/ 0 w 67"/>
                <a:gd name="T3" fmla="*/ 17 h 18"/>
                <a:gd name="T4" fmla="*/ 0 60000 65536"/>
                <a:gd name="T5" fmla="*/ 0 60000 65536"/>
                <a:gd name="T6" fmla="*/ 0 w 67"/>
                <a:gd name="T7" fmla="*/ 0 h 18"/>
                <a:gd name="T8" fmla="*/ 67 w 67"/>
                <a:gd name="T9" fmla="*/ 18 h 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8">
                  <a:moveTo>
                    <a:pt x="66" y="0"/>
                  </a:move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50" name="Freeform 327"/>
            <p:cNvSpPr>
              <a:spLocks/>
            </p:cNvSpPr>
            <p:nvPr/>
          </p:nvSpPr>
          <p:spPr bwMode="auto">
            <a:xfrm>
              <a:off x="5216" y="3884"/>
              <a:ext cx="67" cy="18"/>
            </a:xfrm>
            <a:custGeom>
              <a:avLst/>
              <a:gdLst>
                <a:gd name="T0" fmla="*/ 66 w 67"/>
                <a:gd name="T1" fmla="*/ 0 h 18"/>
                <a:gd name="T2" fmla="*/ 0 w 67"/>
                <a:gd name="T3" fmla="*/ 17 h 18"/>
                <a:gd name="T4" fmla="*/ 0 60000 65536"/>
                <a:gd name="T5" fmla="*/ 0 60000 65536"/>
                <a:gd name="T6" fmla="*/ 0 w 67"/>
                <a:gd name="T7" fmla="*/ 0 h 18"/>
                <a:gd name="T8" fmla="*/ 67 w 67"/>
                <a:gd name="T9" fmla="*/ 18 h 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8">
                  <a:moveTo>
                    <a:pt x="66" y="0"/>
                  </a:move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51" name="Freeform 328"/>
            <p:cNvSpPr>
              <a:spLocks/>
            </p:cNvSpPr>
            <p:nvPr/>
          </p:nvSpPr>
          <p:spPr bwMode="auto">
            <a:xfrm>
              <a:off x="5216" y="3895"/>
              <a:ext cx="67" cy="17"/>
            </a:xfrm>
            <a:custGeom>
              <a:avLst/>
              <a:gdLst>
                <a:gd name="T0" fmla="*/ 66 w 67"/>
                <a:gd name="T1" fmla="*/ 0 h 17"/>
                <a:gd name="T2" fmla="*/ 0 w 67"/>
                <a:gd name="T3" fmla="*/ 16 h 17"/>
                <a:gd name="T4" fmla="*/ 0 60000 65536"/>
                <a:gd name="T5" fmla="*/ 0 60000 65536"/>
                <a:gd name="T6" fmla="*/ 0 w 67"/>
                <a:gd name="T7" fmla="*/ 0 h 17"/>
                <a:gd name="T8" fmla="*/ 67 w 67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7">
                  <a:moveTo>
                    <a:pt x="66" y="0"/>
                  </a:moveTo>
                  <a:lnTo>
                    <a:pt x="0" y="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52" name="Freeform 329"/>
            <p:cNvSpPr>
              <a:spLocks/>
            </p:cNvSpPr>
            <p:nvPr/>
          </p:nvSpPr>
          <p:spPr bwMode="auto">
            <a:xfrm>
              <a:off x="5216" y="3895"/>
              <a:ext cx="67" cy="17"/>
            </a:xfrm>
            <a:custGeom>
              <a:avLst/>
              <a:gdLst>
                <a:gd name="T0" fmla="*/ 66 w 67"/>
                <a:gd name="T1" fmla="*/ 0 h 17"/>
                <a:gd name="T2" fmla="*/ 0 w 67"/>
                <a:gd name="T3" fmla="*/ 16 h 17"/>
                <a:gd name="T4" fmla="*/ 0 60000 65536"/>
                <a:gd name="T5" fmla="*/ 0 60000 65536"/>
                <a:gd name="T6" fmla="*/ 0 w 67"/>
                <a:gd name="T7" fmla="*/ 0 h 17"/>
                <a:gd name="T8" fmla="*/ 67 w 67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7">
                  <a:moveTo>
                    <a:pt x="66" y="0"/>
                  </a:moveTo>
                  <a:lnTo>
                    <a:pt x="0" y="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53" name="Freeform 330"/>
            <p:cNvSpPr>
              <a:spLocks/>
            </p:cNvSpPr>
            <p:nvPr/>
          </p:nvSpPr>
          <p:spPr bwMode="auto">
            <a:xfrm>
              <a:off x="5216" y="3904"/>
              <a:ext cx="67" cy="19"/>
            </a:xfrm>
            <a:custGeom>
              <a:avLst/>
              <a:gdLst>
                <a:gd name="T0" fmla="*/ 66 w 67"/>
                <a:gd name="T1" fmla="*/ 0 h 19"/>
                <a:gd name="T2" fmla="*/ 0 w 67"/>
                <a:gd name="T3" fmla="*/ 18 h 19"/>
                <a:gd name="T4" fmla="*/ 0 60000 65536"/>
                <a:gd name="T5" fmla="*/ 0 60000 65536"/>
                <a:gd name="T6" fmla="*/ 0 w 67"/>
                <a:gd name="T7" fmla="*/ 0 h 19"/>
                <a:gd name="T8" fmla="*/ 67 w 67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9">
                  <a:moveTo>
                    <a:pt x="66" y="0"/>
                  </a:moveTo>
                  <a:lnTo>
                    <a:pt x="0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54" name="Freeform 331"/>
            <p:cNvSpPr>
              <a:spLocks/>
            </p:cNvSpPr>
            <p:nvPr/>
          </p:nvSpPr>
          <p:spPr bwMode="auto">
            <a:xfrm>
              <a:off x="5216" y="3904"/>
              <a:ext cx="67" cy="19"/>
            </a:xfrm>
            <a:custGeom>
              <a:avLst/>
              <a:gdLst>
                <a:gd name="T0" fmla="*/ 66 w 67"/>
                <a:gd name="T1" fmla="*/ 0 h 19"/>
                <a:gd name="T2" fmla="*/ 0 w 67"/>
                <a:gd name="T3" fmla="*/ 18 h 19"/>
                <a:gd name="T4" fmla="*/ 0 60000 65536"/>
                <a:gd name="T5" fmla="*/ 0 60000 65536"/>
                <a:gd name="T6" fmla="*/ 0 w 67"/>
                <a:gd name="T7" fmla="*/ 0 h 19"/>
                <a:gd name="T8" fmla="*/ 67 w 67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9">
                  <a:moveTo>
                    <a:pt x="66" y="0"/>
                  </a:moveTo>
                  <a:lnTo>
                    <a:pt x="0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55" name="Freeform 332"/>
            <p:cNvSpPr>
              <a:spLocks/>
            </p:cNvSpPr>
            <p:nvPr/>
          </p:nvSpPr>
          <p:spPr bwMode="auto">
            <a:xfrm>
              <a:off x="5216" y="3914"/>
              <a:ext cx="67" cy="20"/>
            </a:xfrm>
            <a:custGeom>
              <a:avLst/>
              <a:gdLst>
                <a:gd name="T0" fmla="*/ 66 w 67"/>
                <a:gd name="T1" fmla="*/ 0 h 20"/>
                <a:gd name="T2" fmla="*/ 0 w 67"/>
                <a:gd name="T3" fmla="*/ 19 h 20"/>
                <a:gd name="T4" fmla="*/ 0 60000 65536"/>
                <a:gd name="T5" fmla="*/ 0 60000 65536"/>
                <a:gd name="T6" fmla="*/ 0 w 67"/>
                <a:gd name="T7" fmla="*/ 0 h 20"/>
                <a:gd name="T8" fmla="*/ 67 w 67"/>
                <a:gd name="T9" fmla="*/ 20 h 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20">
                  <a:moveTo>
                    <a:pt x="66" y="0"/>
                  </a:moveTo>
                  <a:lnTo>
                    <a:pt x="0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56" name="Line 333"/>
            <p:cNvSpPr>
              <a:spLocks noChangeShapeType="1"/>
            </p:cNvSpPr>
            <p:nvPr/>
          </p:nvSpPr>
          <p:spPr bwMode="auto">
            <a:xfrm>
              <a:off x="5289" y="391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57" name="Line 334"/>
            <p:cNvSpPr>
              <a:spLocks noChangeShapeType="1"/>
            </p:cNvSpPr>
            <p:nvPr/>
          </p:nvSpPr>
          <p:spPr bwMode="auto">
            <a:xfrm flipH="1">
              <a:off x="5207" y="3924"/>
              <a:ext cx="88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58" name="Freeform 335"/>
            <p:cNvSpPr>
              <a:spLocks/>
            </p:cNvSpPr>
            <p:nvPr/>
          </p:nvSpPr>
          <p:spPr bwMode="auto">
            <a:xfrm>
              <a:off x="5216" y="3924"/>
              <a:ext cx="67" cy="19"/>
            </a:xfrm>
            <a:custGeom>
              <a:avLst/>
              <a:gdLst>
                <a:gd name="T0" fmla="*/ 0 w 67"/>
                <a:gd name="T1" fmla="*/ 18 h 19"/>
                <a:gd name="T2" fmla="*/ 66 w 67"/>
                <a:gd name="T3" fmla="*/ 0 h 19"/>
                <a:gd name="T4" fmla="*/ 0 60000 65536"/>
                <a:gd name="T5" fmla="*/ 0 60000 65536"/>
                <a:gd name="T6" fmla="*/ 0 w 67"/>
                <a:gd name="T7" fmla="*/ 0 h 19"/>
                <a:gd name="T8" fmla="*/ 67 w 67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9">
                  <a:moveTo>
                    <a:pt x="0" y="18"/>
                  </a:moveTo>
                  <a:lnTo>
                    <a:pt x="6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59" name="Freeform 336"/>
            <p:cNvSpPr>
              <a:spLocks/>
            </p:cNvSpPr>
            <p:nvPr/>
          </p:nvSpPr>
          <p:spPr bwMode="auto">
            <a:xfrm>
              <a:off x="5216" y="3924"/>
              <a:ext cx="67" cy="19"/>
            </a:xfrm>
            <a:custGeom>
              <a:avLst/>
              <a:gdLst>
                <a:gd name="T0" fmla="*/ 0 w 67"/>
                <a:gd name="T1" fmla="*/ 18 h 19"/>
                <a:gd name="T2" fmla="*/ 66 w 67"/>
                <a:gd name="T3" fmla="*/ 0 h 19"/>
                <a:gd name="T4" fmla="*/ 0 60000 65536"/>
                <a:gd name="T5" fmla="*/ 0 60000 65536"/>
                <a:gd name="T6" fmla="*/ 0 w 67"/>
                <a:gd name="T7" fmla="*/ 0 h 19"/>
                <a:gd name="T8" fmla="*/ 67 w 67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" h="19">
                  <a:moveTo>
                    <a:pt x="0" y="18"/>
                  </a:moveTo>
                  <a:lnTo>
                    <a:pt x="6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60" name="Freeform 337"/>
            <p:cNvSpPr>
              <a:spLocks/>
            </p:cNvSpPr>
            <p:nvPr/>
          </p:nvSpPr>
          <p:spPr bwMode="auto">
            <a:xfrm>
              <a:off x="5218" y="3627"/>
              <a:ext cx="60" cy="13"/>
            </a:xfrm>
            <a:custGeom>
              <a:avLst/>
              <a:gdLst>
                <a:gd name="T0" fmla="*/ 0 w 60"/>
                <a:gd name="T1" fmla="*/ 12 h 13"/>
                <a:gd name="T2" fmla="*/ 59 w 60"/>
                <a:gd name="T3" fmla="*/ 0 h 13"/>
                <a:gd name="T4" fmla="*/ 0 60000 65536"/>
                <a:gd name="T5" fmla="*/ 0 60000 65536"/>
                <a:gd name="T6" fmla="*/ 0 w 60"/>
                <a:gd name="T7" fmla="*/ 0 h 13"/>
                <a:gd name="T8" fmla="*/ 60 w 60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" h="13">
                  <a:moveTo>
                    <a:pt x="0" y="12"/>
                  </a:moveTo>
                  <a:lnTo>
                    <a:pt x="59" y="0"/>
                  </a:lnTo>
                </a:path>
              </a:pathLst>
            </a:custGeom>
            <a:noFill/>
            <a:ln w="12700" cap="rnd">
              <a:solidFill>
                <a:srgbClr val="D900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61" name="Freeform 338"/>
            <p:cNvSpPr>
              <a:spLocks/>
            </p:cNvSpPr>
            <p:nvPr/>
          </p:nvSpPr>
          <p:spPr bwMode="auto">
            <a:xfrm>
              <a:off x="5218" y="3627"/>
              <a:ext cx="60" cy="13"/>
            </a:xfrm>
            <a:custGeom>
              <a:avLst/>
              <a:gdLst>
                <a:gd name="T0" fmla="*/ 0 w 60"/>
                <a:gd name="T1" fmla="*/ 12 h 13"/>
                <a:gd name="T2" fmla="*/ 59 w 60"/>
                <a:gd name="T3" fmla="*/ 0 h 13"/>
                <a:gd name="T4" fmla="*/ 0 60000 65536"/>
                <a:gd name="T5" fmla="*/ 0 60000 65536"/>
                <a:gd name="T6" fmla="*/ 0 w 60"/>
                <a:gd name="T7" fmla="*/ 0 h 13"/>
                <a:gd name="T8" fmla="*/ 60 w 60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" h="13">
                  <a:moveTo>
                    <a:pt x="0" y="12"/>
                  </a:moveTo>
                  <a:lnTo>
                    <a:pt x="59" y="0"/>
                  </a:lnTo>
                </a:path>
              </a:pathLst>
            </a:custGeom>
            <a:noFill/>
            <a:ln w="12700" cap="rnd">
              <a:solidFill>
                <a:srgbClr val="D900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62" name="Rectangle 339"/>
            <p:cNvSpPr>
              <a:spLocks noChangeArrowheads="1"/>
            </p:cNvSpPr>
            <p:nvPr/>
          </p:nvSpPr>
          <p:spPr bwMode="auto">
            <a:xfrm>
              <a:off x="5310" y="3605"/>
              <a:ext cx="50" cy="1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63" name="Rectangle 340"/>
            <p:cNvSpPr>
              <a:spLocks noChangeArrowheads="1"/>
            </p:cNvSpPr>
            <p:nvPr/>
          </p:nvSpPr>
          <p:spPr bwMode="auto">
            <a:xfrm>
              <a:off x="5310" y="3637"/>
              <a:ext cx="50" cy="25"/>
            </a:xfrm>
            <a:prstGeom prst="rect">
              <a:avLst/>
            </a:prstGeom>
            <a:solidFill>
              <a:srgbClr val="B3B3B3"/>
            </a:solidFill>
            <a:ln w="12700">
              <a:solidFill>
                <a:srgbClr val="B3B3B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64" name="Rectangle 341"/>
            <p:cNvSpPr>
              <a:spLocks noChangeArrowheads="1"/>
            </p:cNvSpPr>
            <p:nvPr/>
          </p:nvSpPr>
          <p:spPr bwMode="auto">
            <a:xfrm>
              <a:off x="5318" y="3759"/>
              <a:ext cx="30" cy="2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65" name="Rectangle 342"/>
            <p:cNvSpPr>
              <a:spLocks noChangeArrowheads="1"/>
            </p:cNvSpPr>
            <p:nvPr/>
          </p:nvSpPr>
          <p:spPr bwMode="auto">
            <a:xfrm>
              <a:off x="5318" y="3796"/>
              <a:ext cx="27" cy="1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66" name="Rectangle 343"/>
            <p:cNvSpPr>
              <a:spLocks noChangeArrowheads="1"/>
            </p:cNvSpPr>
            <p:nvPr/>
          </p:nvSpPr>
          <p:spPr bwMode="auto">
            <a:xfrm>
              <a:off x="5321" y="3762"/>
              <a:ext cx="28" cy="19"/>
            </a:xfrm>
            <a:prstGeom prst="rect">
              <a:avLst/>
            </a:prstGeom>
            <a:solidFill>
              <a:srgbClr val="B3B3B3"/>
            </a:solidFill>
            <a:ln w="12700">
              <a:solidFill>
                <a:srgbClr val="B3B3B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67" name="Rectangle 344"/>
            <p:cNvSpPr>
              <a:spLocks noChangeArrowheads="1"/>
            </p:cNvSpPr>
            <p:nvPr/>
          </p:nvSpPr>
          <p:spPr bwMode="auto">
            <a:xfrm>
              <a:off x="5321" y="3796"/>
              <a:ext cx="27" cy="19"/>
            </a:xfrm>
            <a:prstGeom prst="rect">
              <a:avLst/>
            </a:prstGeom>
            <a:solidFill>
              <a:srgbClr val="B3B3B3"/>
            </a:solidFill>
            <a:ln w="12700">
              <a:solidFill>
                <a:srgbClr val="B3B3B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68" name="Freeform 345"/>
            <p:cNvSpPr>
              <a:spLocks/>
            </p:cNvSpPr>
            <p:nvPr/>
          </p:nvSpPr>
          <p:spPr bwMode="auto">
            <a:xfrm>
              <a:off x="5300" y="3583"/>
              <a:ext cx="70" cy="393"/>
            </a:xfrm>
            <a:custGeom>
              <a:avLst/>
              <a:gdLst>
                <a:gd name="T0" fmla="*/ 69 w 70"/>
                <a:gd name="T1" fmla="*/ 0 h 393"/>
                <a:gd name="T2" fmla="*/ 69 w 70"/>
                <a:gd name="T3" fmla="*/ 392 h 393"/>
                <a:gd name="T4" fmla="*/ 0 w 70"/>
                <a:gd name="T5" fmla="*/ 388 h 393"/>
                <a:gd name="T6" fmla="*/ 0 60000 65536"/>
                <a:gd name="T7" fmla="*/ 0 60000 65536"/>
                <a:gd name="T8" fmla="*/ 0 60000 65536"/>
                <a:gd name="T9" fmla="*/ 0 w 70"/>
                <a:gd name="T10" fmla="*/ 0 h 393"/>
                <a:gd name="T11" fmla="*/ 70 w 70"/>
                <a:gd name="T12" fmla="*/ 393 h 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393">
                  <a:moveTo>
                    <a:pt x="69" y="0"/>
                  </a:moveTo>
                  <a:lnTo>
                    <a:pt x="69" y="392"/>
                  </a:lnTo>
                  <a:lnTo>
                    <a:pt x="0" y="3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69" name="Freeform 346"/>
            <p:cNvSpPr>
              <a:spLocks/>
            </p:cNvSpPr>
            <p:nvPr/>
          </p:nvSpPr>
          <p:spPr bwMode="auto">
            <a:xfrm>
              <a:off x="5300" y="3583"/>
              <a:ext cx="70" cy="393"/>
            </a:xfrm>
            <a:custGeom>
              <a:avLst/>
              <a:gdLst>
                <a:gd name="T0" fmla="*/ 69 w 70"/>
                <a:gd name="T1" fmla="*/ 0 h 393"/>
                <a:gd name="T2" fmla="*/ 69 w 70"/>
                <a:gd name="T3" fmla="*/ 392 h 393"/>
                <a:gd name="T4" fmla="*/ 0 w 70"/>
                <a:gd name="T5" fmla="*/ 388 h 393"/>
                <a:gd name="T6" fmla="*/ 0 60000 65536"/>
                <a:gd name="T7" fmla="*/ 0 60000 65536"/>
                <a:gd name="T8" fmla="*/ 0 60000 65536"/>
                <a:gd name="T9" fmla="*/ 0 w 70"/>
                <a:gd name="T10" fmla="*/ 0 h 393"/>
                <a:gd name="T11" fmla="*/ 70 w 70"/>
                <a:gd name="T12" fmla="*/ 393 h 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393">
                  <a:moveTo>
                    <a:pt x="69" y="0"/>
                  </a:moveTo>
                  <a:lnTo>
                    <a:pt x="69" y="392"/>
                  </a:lnTo>
                  <a:lnTo>
                    <a:pt x="0" y="3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70" name="Freeform 347"/>
            <p:cNvSpPr>
              <a:spLocks/>
            </p:cNvSpPr>
            <p:nvPr/>
          </p:nvSpPr>
          <p:spPr bwMode="auto">
            <a:xfrm>
              <a:off x="5300" y="3583"/>
              <a:ext cx="70" cy="383"/>
            </a:xfrm>
            <a:custGeom>
              <a:avLst/>
              <a:gdLst>
                <a:gd name="T0" fmla="*/ 0 w 70"/>
                <a:gd name="T1" fmla="*/ 382 h 383"/>
                <a:gd name="T2" fmla="*/ 0 w 70"/>
                <a:gd name="T3" fmla="*/ 0 h 383"/>
                <a:gd name="T4" fmla="*/ 69 w 70"/>
                <a:gd name="T5" fmla="*/ 0 h 383"/>
                <a:gd name="T6" fmla="*/ 0 60000 65536"/>
                <a:gd name="T7" fmla="*/ 0 60000 65536"/>
                <a:gd name="T8" fmla="*/ 0 60000 65536"/>
                <a:gd name="T9" fmla="*/ 0 w 70"/>
                <a:gd name="T10" fmla="*/ 0 h 383"/>
                <a:gd name="T11" fmla="*/ 70 w 70"/>
                <a:gd name="T12" fmla="*/ 383 h 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383">
                  <a:moveTo>
                    <a:pt x="0" y="382"/>
                  </a:moveTo>
                  <a:lnTo>
                    <a:pt x="0" y="0"/>
                  </a:lnTo>
                  <a:lnTo>
                    <a:pt x="69" y="0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71" name="Freeform 348"/>
            <p:cNvSpPr>
              <a:spLocks/>
            </p:cNvSpPr>
            <p:nvPr/>
          </p:nvSpPr>
          <p:spPr bwMode="auto">
            <a:xfrm>
              <a:off x="5300" y="3582"/>
              <a:ext cx="70" cy="386"/>
            </a:xfrm>
            <a:custGeom>
              <a:avLst/>
              <a:gdLst>
                <a:gd name="T0" fmla="*/ 0 w 70"/>
                <a:gd name="T1" fmla="*/ 385 h 386"/>
                <a:gd name="T2" fmla="*/ 0 w 70"/>
                <a:gd name="T3" fmla="*/ 0 h 386"/>
                <a:gd name="T4" fmla="*/ 69 w 70"/>
                <a:gd name="T5" fmla="*/ 0 h 386"/>
                <a:gd name="T6" fmla="*/ 0 60000 65536"/>
                <a:gd name="T7" fmla="*/ 0 60000 65536"/>
                <a:gd name="T8" fmla="*/ 0 60000 65536"/>
                <a:gd name="T9" fmla="*/ 0 w 70"/>
                <a:gd name="T10" fmla="*/ 0 h 386"/>
                <a:gd name="T11" fmla="*/ 70 w 70"/>
                <a:gd name="T12" fmla="*/ 386 h 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386">
                  <a:moveTo>
                    <a:pt x="0" y="385"/>
                  </a:moveTo>
                  <a:lnTo>
                    <a:pt x="0" y="0"/>
                  </a:lnTo>
                  <a:lnTo>
                    <a:pt x="69" y="0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72" name="Rectangle 349"/>
            <p:cNvSpPr>
              <a:spLocks noChangeArrowheads="1"/>
            </p:cNvSpPr>
            <p:nvPr/>
          </p:nvSpPr>
          <p:spPr bwMode="auto">
            <a:xfrm>
              <a:off x="5753" y="3433"/>
              <a:ext cx="81" cy="62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D9D9D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73" name="Rectangle 350"/>
            <p:cNvSpPr>
              <a:spLocks noChangeArrowheads="1"/>
            </p:cNvSpPr>
            <p:nvPr/>
          </p:nvSpPr>
          <p:spPr bwMode="auto">
            <a:xfrm>
              <a:off x="5764" y="3442"/>
              <a:ext cx="60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74" name="Rectangle 351"/>
            <p:cNvSpPr>
              <a:spLocks noChangeArrowheads="1"/>
            </p:cNvSpPr>
            <p:nvPr/>
          </p:nvSpPr>
          <p:spPr bwMode="auto">
            <a:xfrm>
              <a:off x="5557" y="3431"/>
              <a:ext cx="81" cy="62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D9D9D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75" name="Rectangle 352"/>
            <p:cNvSpPr>
              <a:spLocks noChangeArrowheads="1"/>
            </p:cNvSpPr>
            <p:nvPr/>
          </p:nvSpPr>
          <p:spPr bwMode="auto">
            <a:xfrm>
              <a:off x="5568" y="3438"/>
              <a:ext cx="59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476" name="Freeform 353"/>
            <p:cNvSpPr>
              <a:spLocks/>
            </p:cNvSpPr>
            <p:nvPr/>
          </p:nvSpPr>
          <p:spPr bwMode="auto">
            <a:xfrm>
              <a:off x="5529" y="3603"/>
              <a:ext cx="156" cy="12"/>
            </a:xfrm>
            <a:custGeom>
              <a:avLst/>
              <a:gdLst>
                <a:gd name="T0" fmla="*/ 155 w 156"/>
                <a:gd name="T1" fmla="*/ 0 h 12"/>
                <a:gd name="T2" fmla="*/ 0 w 156"/>
                <a:gd name="T3" fmla="*/ 11 h 12"/>
                <a:gd name="T4" fmla="*/ 0 60000 65536"/>
                <a:gd name="T5" fmla="*/ 0 60000 65536"/>
                <a:gd name="T6" fmla="*/ 0 w 156"/>
                <a:gd name="T7" fmla="*/ 0 h 12"/>
                <a:gd name="T8" fmla="*/ 156 w 156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2">
                  <a:moveTo>
                    <a:pt x="155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77" name="Freeform 354"/>
            <p:cNvSpPr>
              <a:spLocks/>
            </p:cNvSpPr>
            <p:nvPr/>
          </p:nvSpPr>
          <p:spPr bwMode="auto">
            <a:xfrm>
              <a:off x="5529" y="3615"/>
              <a:ext cx="156" cy="12"/>
            </a:xfrm>
            <a:custGeom>
              <a:avLst/>
              <a:gdLst>
                <a:gd name="T0" fmla="*/ 155 w 156"/>
                <a:gd name="T1" fmla="*/ 0 h 12"/>
                <a:gd name="T2" fmla="*/ 0 w 156"/>
                <a:gd name="T3" fmla="*/ 11 h 12"/>
                <a:gd name="T4" fmla="*/ 0 60000 65536"/>
                <a:gd name="T5" fmla="*/ 0 60000 65536"/>
                <a:gd name="T6" fmla="*/ 0 w 156"/>
                <a:gd name="T7" fmla="*/ 0 h 12"/>
                <a:gd name="T8" fmla="*/ 156 w 156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12">
                  <a:moveTo>
                    <a:pt x="155" y="0"/>
                  </a:moveTo>
                  <a:lnTo>
                    <a:pt x="0" y="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61" name="Line 355"/>
          <p:cNvSpPr>
            <a:spLocks noChangeShapeType="1"/>
          </p:cNvSpPr>
          <p:nvPr/>
        </p:nvSpPr>
        <p:spPr bwMode="auto">
          <a:xfrm>
            <a:off x="5114925" y="5291138"/>
            <a:ext cx="1939925" cy="0"/>
          </a:xfrm>
          <a:prstGeom prst="line">
            <a:avLst/>
          </a:prstGeom>
          <a:noFill/>
          <a:ln w="12700">
            <a:solidFill>
              <a:srgbClr val="FF5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62" name="Line 356"/>
          <p:cNvSpPr>
            <a:spLocks noChangeShapeType="1"/>
          </p:cNvSpPr>
          <p:nvPr/>
        </p:nvSpPr>
        <p:spPr bwMode="auto">
          <a:xfrm flipV="1">
            <a:off x="5100638" y="4999038"/>
            <a:ext cx="0" cy="303212"/>
          </a:xfrm>
          <a:prstGeom prst="line">
            <a:avLst/>
          </a:prstGeom>
          <a:noFill/>
          <a:ln w="12700">
            <a:solidFill>
              <a:srgbClr val="FF5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163" name="Group 357"/>
          <p:cNvGrpSpPr>
            <a:grpSpLocks/>
          </p:cNvGrpSpPr>
          <p:nvPr/>
        </p:nvGrpSpPr>
        <p:grpSpPr bwMode="auto">
          <a:xfrm>
            <a:off x="7319963" y="1752600"/>
            <a:ext cx="749300" cy="452438"/>
            <a:chOff x="5328" y="1248"/>
            <a:chExt cx="568" cy="307"/>
          </a:xfrm>
        </p:grpSpPr>
        <p:sp>
          <p:nvSpPr>
            <p:cNvPr id="5178" name="AutoShape 358"/>
            <p:cNvSpPr>
              <a:spLocks noChangeArrowheads="1"/>
            </p:cNvSpPr>
            <p:nvPr/>
          </p:nvSpPr>
          <p:spPr bwMode="auto">
            <a:xfrm>
              <a:off x="5328" y="1248"/>
              <a:ext cx="568" cy="307"/>
            </a:xfrm>
            <a:prstGeom prst="cube">
              <a:avLst>
                <a:gd name="adj" fmla="val 21579"/>
              </a:avLst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79" name="Rectangle 359"/>
            <p:cNvSpPr>
              <a:spLocks noChangeArrowheads="1"/>
            </p:cNvSpPr>
            <p:nvPr/>
          </p:nvSpPr>
          <p:spPr bwMode="auto">
            <a:xfrm>
              <a:off x="5756" y="134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80" name="Rectangle 360"/>
            <p:cNvSpPr>
              <a:spLocks noChangeArrowheads="1"/>
            </p:cNvSpPr>
            <p:nvPr/>
          </p:nvSpPr>
          <p:spPr bwMode="auto">
            <a:xfrm>
              <a:off x="5675" y="134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81" name="Rectangle 361"/>
            <p:cNvSpPr>
              <a:spLocks noChangeArrowheads="1"/>
            </p:cNvSpPr>
            <p:nvPr/>
          </p:nvSpPr>
          <p:spPr bwMode="auto">
            <a:xfrm>
              <a:off x="5594" y="134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82" name="Rectangle 362"/>
            <p:cNvSpPr>
              <a:spLocks noChangeArrowheads="1"/>
            </p:cNvSpPr>
            <p:nvPr/>
          </p:nvSpPr>
          <p:spPr bwMode="auto">
            <a:xfrm>
              <a:off x="5513" y="134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83" name="Rectangle 363"/>
            <p:cNvSpPr>
              <a:spLocks noChangeArrowheads="1"/>
            </p:cNvSpPr>
            <p:nvPr/>
          </p:nvSpPr>
          <p:spPr bwMode="auto">
            <a:xfrm>
              <a:off x="5432" y="134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84" name="Rectangle 364"/>
            <p:cNvSpPr>
              <a:spLocks noChangeArrowheads="1"/>
            </p:cNvSpPr>
            <p:nvPr/>
          </p:nvSpPr>
          <p:spPr bwMode="auto">
            <a:xfrm>
              <a:off x="5351" y="1343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5164" name="Group 365"/>
          <p:cNvGrpSpPr>
            <a:grpSpLocks/>
          </p:cNvGrpSpPr>
          <p:nvPr/>
        </p:nvGrpSpPr>
        <p:grpSpPr bwMode="auto">
          <a:xfrm>
            <a:off x="7445375" y="1893888"/>
            <a:ext cx="750888" cy="454025"/>
            <a:chOff x="5424" y="1344"/>
            <a:chExt cx="568" cy="307"/>
          </a:xfrm>
        </p:grpSpPr>
        <p:sp>
          <p:nvSpPr>
            <p:cNvPr id="5171" name="AutoShape 366"/>
            <p:cNvSpPr>
              <a:spLocks noChangeArrowheads="1"/>
            </p:cNvSpPr>
            <p:nvPr/>
          </p:nvSpPr>
          <p:spPr bwMode="auto">
            <a:xfrm>
              <a:off x="5424" y="1344"/>
              <a:ext cx="568" cy="307"/>
            </a:xfrm>
            <a:prstGeom prst="cube">
              <a:avLst>
                <a:gd name="adj" fmla="val 21579"/>
              </a:avLst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72" name="Rectangle 367"/>
            <p:cNvSpPr>
              <a:spLocks noChangeArrowheads="1"/>
            </p:cNvSpPr>
            <p:nvPr/>
          </p:nvSpPr>
          <p:spPr bwMode="auto">
            <a:xfrm>
              <a:off x="5852" y="143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73" name="Rectangle 368"/>
            <p:cNvSpPr>
              <a:spLocks noChangeArrowheads="1"/>
            </p:cNvSpPr>
            <p:nvPr/>
          </p:nvSpPr>
          <p:spPr bwMode="auto">
            <a:xfrm>
              <a:off x="5771" y="143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74" name="Rectangle 369"/>
            <p:cNvSpPr>
              <a:spLocks noChangeArrowheads="1"/>
            </p:cNvSpPr>
            <p:nvPr/>
          </p:nvSpPr>
          <p:spPr bwMode="auto">
            <a:xfrm>
              <a:off x="5690" y="143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75" name="Rectangle 370"/>
            <p:cNvSpPr>
              <a:spLocks noChangeArrowheads="1"/>
            </p:cNvSpPr>
            <p:nvPr/>
          </p:nvSpPr>
          <p:spPr bwMode="auto">
            <a:xfrm>
              <a:off x="5609" y="143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76" name="Rectangle 371"/>
            <p:cNvSpPr>
              <a:spLocks noChangeArrowheads="1"/>
            </p:cNvSpPr>
            <p:nvPr/>
          </p:nvSpPr>
          <p:spPr bwMode="auto">
            <a:xfrm>
              <a:off x="5528" y="143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5177" name="Rectangle 372"/>
            <p:cNvSpPr>
              <a:spLocks noChangeArrowheads="1"/>
            </p:cNvSpPr>
            <p:nvPr/>
          </p:nvSpPr>
          <p:spPr bwMode="auto">
            <a:xfrm>
              <a:off x="5447" y="1439"/>
              <a:ext cx="54" cy="18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sp>
        <p:nvSpPr>
          <p:cNvPr id="5165" name="Line 373"/>
          <p:cNvSpPr>
            <a:spLocks noChangeShapeType="1"/>
          </p:cNvSpPr>
          <p:nvPr/>
        </p:nvSpPr>
        <p:spPr bwMode="auto">
          <a:xfrm flipH="1" flipV="1">
            <a:off x="5294313" y="2166938"/>
            <a:ext cx="1887537" cy="127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66" name="Line 374"/>
          <p:cNvSpPr>
            <a:spLocks noChangeShapeType="1"/>
          </p:cNvSpPr>
          <p:nvPr/>
        </p:nvSpPr>
        <p:spPr bwMode="auto">
          <a:xfrm flipV="1">
            <a:off x="5194300" y="5106988"/>
            <a:ext cx="1803400" cy="127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67" name="Line 375"/>
          <p:cNvSpPr>
            <a:spLocks noChangeShapeType="1"/>
          </p:cNvSpPr>
          <p:nvPr/>
        </p:nvSpPr>
        <p:spPr bwMode="auto">
          <a:xfrm flipH="1">
            <a:off x="4322763" y="2270125"/>
            <a:ext cx="419100" cy="20955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68" name="Line 376"/>
          <p:cNvSpPr>
            <a:spLocks noChangeShapeType="1"/>
          </p:cNvSpPr>
          <p:nvPr/>
        </p:nvSpPr>
        <p:spPr bwMode="auto">
          <a:xfrm flipH="1">
            <a:off x="4398963" y="2589213"/>
            <a:ext cx="22225" cy="180975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69" name="Text Box 377"/>
          <p:cNvSpPr txBox="1">
            <a:spLocks noChangeArrowheads="1"/>
          </p:cNvSpPr>
          <p:nvPr/>
        </p:nvSpPr>
        <p:spPr bwMode="auto">
          <a:xfrm>
            <a:off x="5805488" y="2276475"/>
            <a:ext cx="833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en-US" altLang="ko-KR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70" name="Rectangle 378"/>
          <p:cNvSpPr>
            <a:spLocks noChangeArrowheads="1"/>
          </p:cNvSpPr>
          <p:nvPr/>
        </p:nvSpPr>
        <p:spPr bwMode="auto">
          <a:xfrm>
            <a:off x="3676650" y="5791200"/>
            <a:ext cx="1495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Arial" panose="020B0604020202020204" pitchFamily="34" charset="0"/>
                <a:cs typeface="Arial" panose="020B0604020202020204" pitchFamily="34" charset="0"/>
              </a:rPr>
              <a:t>SOURCE: UNISYS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rrowheads="1"/>
          </p:cNvSpPr>
          <p:nvPr/>
        </p:nvSpPr>
        <p:spPr bwMode="auto">
          <a:xfrm rot="2520000">
            <a:off x="198438" y="3992563"/>
            <a:ext cx="2303462" cy="117792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711200" y="6248400"/>
            <a:ext cx="189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3149600" y="6248400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6152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 lIns="0" tIns="46038" rIns="0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Storage-Area Network (SAN) Solution</a:t>
            </a:r>
            <a:endParaRPr lang="en-US" altLang="ko-KR" smtClean="0"/>
          </a:p>
        </p:txBody>
      </p:sp>
      <p:grpSp>
        <p:nvGrpSpPr>
          <p:cNvPr id="6153" name="Group 6"/>
          <p:cNvGrpSpPr>
            <a:grpSpLocks/>
          </p:cNvGrpSpPr>
          <p:nvPr/>
        </p:nvGrpSpPr>
        <p:grpSpPr bwMode="auto">
          <a:xfrm>
            <a:off x="611188" y="1317625"/>
            <a:ext cx="7720012" cy="4586288"/>
            <a:chOff x="213" y="769"/>
            <a:chExt cx="5153" cy="3278"/>
          </a:xfrm>
        </p:grpSpPr>
        <p:sp>
          <p:nvSpPr>
            <p:cNvPr id="28686" name="Line 7"/>
            <p:cNvSpPr>
              <a:spLocks noChangeShapeType="1"/>
            </p:cNvSpPr>
            <p:nvPr/>
          </p:nvSpPr>
          <p:spPr bwMode="auto">
            <a:xfrm>
              <a:off x="3242" y="2208"/>
              <a:ext cx="373" cy="0"/>
            </a:xfrm>
            <a:prstGeom prst="line">
              <a:avLst/>
            </a:prstGeom>
            <a:noFill/>
            <a:ln w="12700">
              <a:solidFill>
                <a:srgbClr val="FF5F00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687" name="Line 8"/>
            <p:cNvSpPr>
              <a:spLocks noChangeShapeType="1"/>
            </p:cNvSpPr>
            <p:nvPr/>
          </p:nvSpPr>
          <p:spPr bwMode="auto">
            <a:xfrm flipH="1" flipV="1">
              <a:off x="4090" y="3113"/>
              <a:ext cx="482" cy="638"/>
            </a:xfrm>
            <a:prstGeom prst="line">
              <a:avLst/>
            </a:prstGeom>
            <a:noFill/>
            <a:ln w="12700">
              <a:solidFill>
                <a:srgbClr val="FF5F00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688" name="Line 9"/>
            <p:cNvSpPr>
              <a:spLocks noChangeShapeType="1"/>
            </p:cNvSpPr>
            <p:nvPr/>
          </p:nvSpPr>
          <p:spPr bwMode="auto">
            <a:xfrm flipH="1" flipV="1">
              <a:off x="4175" y="2873"/>
              <a:ext cx="482" cy="254"/>
            </a:xfrm>
            <a:prstGeom prst="line">
              <a:avLst/>
            </a:prstGeom>
            <a:noFill/>
            <a:ln w="12700">
              <a:solidFill>
                <a:srgbClr val="FF5F00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 flipH="1">
              <a:off x="4261" y="2257"/>
              <a:ext cx="439" cy="0"/>
            </a:xfrm>
            <a:prstGeom prst="line">
              <a:avLst/>
            </a:prstGeom>
            <a:noFill/>
            <a:ln w="12700">
              <a:solidFill>
                <a:srgbClr val="FF5F00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690" name="Line 11"/>
            <p:cNvSpPr>
              <a:spLocks noChangeShapeType="1"/>
            </p:cNvSpPr>
            <p:nvPr/>
          </p:nvSpPr>
          <p:spPr bwMode="auto">
            <a:xfrm flipH="1">
              <a:off x="4176" y="1354"/>
              <a:ext cx="482" cy="363"/>
            </a:xfrm>
            <a:prstGeom prst="line">
              <a:avLst/>
            </a:prstGeom>
            <a:noFill/>
            <a:ln w="12700">
              <a:solidFill>
                <a:srgbClr val="FF5F00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691" name="Oval 12"/>
            <p:cNvSpPr>
              <a:spLocks noChangeArrowheads="1"/>
            </p:cNvSpPr>
            <p:nvPr/>
          </p:nvSpPr>
          <p:spPr bwMode="auto">
            <a:xfrm rot="2520000">
              <a:off x="213" y="1488"/>
              <a:ext cx="1451" cy="742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pSp>
          <p:nvGrpSpPr>
            <p:cNvPr id="6167" name="Group 13"/>
            <p:cNvGrpSpPr>
              <a:grpSpLocks/>
            </p:cNvGrpSpPr>
            <p:nvPr/>
          </p:nvGrpSpPr>
          <p:grpSpPr bwMode="auto">
            <a:xfrm>
              <a:off x="4693" y="2064"/>
              <a:ext cx="505" cy="307"/>
              <a:chOff x="5280" y="2064"/>
              <a:chExt cx="568" cy="307"/>
            </a:xfrm>
          </p:grpSpPr>
          <p:sp>
            <p:nvSpPr>
              <p:cNvPr id="6521" name="AutoShape 14"/>
              <p:cNvSpPr>
                <a:spLocks noChangeArrowheads="1"/>
              </p:cNvSpPr>
              <p:nvPr/>
            </p:nvSpPr>
            <p:spPr bwMode="auto">
              <a:xfrm>
                <a:off x="5280" y="2064"/>
                <a:ext cx="568" cy="307"/>
              </a:xfrm>
              <a:prstGeom prst="cube">
                <a:avLst>
                  <a:gd name="adj" fmla="val 21579"/>
                </a:avLst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22" name="Rectangle 15"/>
              <p:cNvSpPr>
                <a:spLocks noChangeArrowheads="1"/>
              </p:cNvSpPr>
              <p:nvPr/>
            </p:nvSpPr>
            <p:spPr bwMode="auto">
              <a:xfrm>
                <a:off x="5708" y="215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23" name="Rectangle 16"/>
              <p:cNvSpPr>
                <a:spLocks noChangeArrowheads="1"/>
              </p:cNvSpPr>
              <p:nvPr/>
            </p:nvSpPr>
            <p:spPr bwMode="auto">
              <a:xfrm>
                <a:off x="5627" y="215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24" name="Rectangle 17"/>
              <p:cNvSpPr>
                <a:spLocks noChangeArrowheads="1"/>
              </p:cNvSpPr>
              <p:nvPr/>
            </p:nvSpPr>
            <p:spPr bwMode="auto">
              <a:xfrm>
                <a:off x="5546" y="215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25" name="Rectangle 18"/>
              <p:cNvSpPr>
                <a:spLocks noChangeArrowheads="1"/>
              </p:cNvSpPr>
              <p:nvPr/>
            </p:nvSpPr>
            <p:spPr bwMode="auto">
              <a:xfrm>
                <a:off x="5465" y="215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26" name="Rectangle 19"/>
              <p:cNvSpPr>
                <a:spLocks noChangeArrowheads="1"/>
              </p:cNvSpPr>
              <p:nvPr/>
            </p:nvSpPr>
            <p:spPr bwMode="auto">
              <a:xfrm>
                <a:off x="5384" y="215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27" name="Rectangle 20"/>
              <p:cNvSpPr>
                <a:spLocks noChangeArrowheads="1"/>
              </p:cNvSpPr>
              <p:nvPr/>
            </p:nvSpPr>
            <p:spPr bwMode="auto">
              <a:xfrm>
                <a:off x="5303" y="215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68" name="Group 21"/>
            <p:cNvGrpSpPr>
              <a:grpSpLocks/>
            </p:cNvGrpSpPr>
            <p:nvPr/>
          </p:nvGrpSpPr>
          <p:grpSpPr bwMode="auto">
            <a:xfrm>
              <a:off x="4651" y="1152"/>
              <a:ext cx="505" cy="307"/>
              <a:chOff x="5232" y="1152"/>
              <a:chExt cx="568" cy="307"/>
            </a:xfrm>
          </p:grpSpPr>
          <p:sp>
            <p:nvSpPr>
              <p:cNvPr id="6514" name="AutoShape 22"/>
              <p:cNvSpPr>
                <a:spLocks noChangeArrowheads="1"/>
              </p:cNvSpPr>
              <p:nvPr/>
            </p:nvSpPr>
            <p:spPr bwMode="auto">
              <a:xfrm>
                <a:off x="5232" y="1152"/>
                <a:ext cx="568" cy="307"/>
              </a:xfrm>
              <a:prstGeom prst="cube">
                <a:avLst>
                  <a:gd name="adj" fmla="val 21579"/>
                </a:avLst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15" name="Rectangle 23"/>
              <p:cNvSpPr>
                <a:spLocks noChangeArrowheads="1"/>
              </p:cNvSpPr>
              <p:nvPr/>
            </p:nvSpPr>
            <p:spPr bwMode="auto">
              <a:xfrm>
                <a:off x="5660" y="1247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16" name="Rectangle 24"/>
              <p:cNvSpPr>
                <a:spLocks noChangeArrowheads="1"/>
              </p:cNvSpPr>
              <p:nvPr/>
            </p:nvSpPr>
            <p:spPr bwMode="auto">
              <a:xfrm>
                <a:off x="5579" y="1247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17" name="Rectangle 25"/>
              <p:cNvSpPr>
                <a:spLocks noChangeArrowheads="1"/>
              </p:cNvSpPr>
              <p:nvPr/>
            </p:nvSpPr>
            <p:spPr bwMode="auto">
              <a:xfrm>
                <a:off x="5498" y="1247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18" name="Rectangle 26"/>
              <p:cNvSpPr>
                <a:spLocks noChangeArrowheads="1"/>
              </p:cNvSpPr>
              <p:nvPr/>
            </p:nvSpPr>
            <p:spPr bwMode="auto">
              <a:xfrm>
                <a:off x="5417" y="1247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19" name="Rectangle 27"/>
              <p:cNvSpPr>
                <a:spLocks noChangeArrowheads="1"/>
              </p:cNvSpPr>
              <p:nvPr/>
            </p:nvSpPr>
            <p:spPr bwMode="auto">
              <a:xfrm>
                <a:off x="5336" y="1247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20" name="Rectangle 28"/>
              <p:cNvSpPr>
                <a:spLocks noChangeArrowheads="1"/>
              </p:cNvSpPr>
              <p:nvPr/>
            </p:nvSpPr>
            <p:spPr bwMode="auto">
              <a:xfrm>
                <a:off x="5255" y="1247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69" name="Group 29"/>
            <p:cNvGrpSpPr>
              <a:grpSpLocks/>
            </p:cNvGrpSpPr>
            <p:nvPr/>
          </p:nvGrpSpPr>
          <p:grpSpPr bwMode="auto">
            <a:xfrm>
              <a:off x="4651" y="2928"/>
              <a:ext cx="505" cy="307"/>
              <a:chOff x="5232" y="2928"/>
              <a:chExt cx="568" cy="307"/>
            </a:xfrm>
          </p:grpSpPr>
          <p:sp>
            <p:nvSpPr>
              <p:cNvPr id="6507" name="AutoShape 30"/>
              <p:cNvSpPr>
                <a:spLocks noChangeArrowheads="1"/>
              </p:cNvSpPr>
              <p:nvPr/>
            </p:nvSpPr>
            <p:spPr bwMode="auto">
              <a:xfrm>
                <a:off x="5232" y="2928"/>
                <a:ext cx="568" cy="307"/>
              </a:xfrm>
              <a:prstGeom prst="cube">
                <a:avLst>
                  <a:gd name="adj" fmla="val 21579"/>
                </a:avLst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08" name="Rectangle 31"/>
              <p:cNvSpPr>
                <a:spLocks noChangeArrowheads="1"/>
              </p:cNvSpPr>
              <p:nvPr/>
            </p:nvSpPr>
            <p:spPr bwMode="auto">
              <a:xfrm>
                <a:off x="5660" y="302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09" name="Rectangle 32"/>
              <p:cNvSpPr>
                <a:spLocks noChangeArrowheads="1"/>
              </p:cNvSpPr>
              <p:nvPr/>
            </p:nvSpPr>
            <p:spPr bwMode="auto">
              <a:xfrm>
                <a:off x="5579" y="302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10" name="Rectangle 33"/>
              <p:cNvSpPr>
                <a:spLocks noChangeArrowheads="1"/>
              </p:cNvSpPr>
              <p:nvPr/>
            </p:nvSpPr>
            <p:spPr bwMode="auto">
              <a:xfrm>
                <a:off x="5498" y="302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11" name="Rectangle 34"/>
              <p:cNvSpPr>
                <a:spLocks noChangeArrowheads="1"/>
              </p:cNvSpPr>
              <p:nvPr/>
            </p:nvSpPr>
            <p:spPr bwMode="auto">
              <a:xfrm>
                <a:off x="5417" y="302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12" name="Rectangle 35"/>
              <p:cNvSpPr>
                <a:spLocks noChangeArrowheads="1"/>
              </p:cNvSpPr>
              <p:nvPr/>
            </p:nvSpPr>
            <p:spPr bwMode="auto">
              <a:xfrm>
                <a:off x="5336" y="302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13" name="Rectangle 36"/>
              <p:cNvSpPr>
                <a:spLocks noChangeArrowheads="1"/>
              </p:cNvSpPr>
              <p:nvPr/>
            </p:nvSpPr>
            <p:spPr bwMode="auto">
              <a:xfrm>
                <a:off x="5255" y="302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6146" name="Object 3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920" y="2928"/>
            <a:ext cx="43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" name="클립" r:id="rId4" imgW="694120" imgH="862103" progId="MS_ClipArt_Gallery.2">
                    <p:embed/>
                  </p:oleObj>
                </mc:Choice>
                <mc:Fallback>
                  <p:oleObj name="클립" r:id="rId4" imgW="694120" imgH="862103" progId="MS_ClipArt_Gallery.2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2928"/>
                          <a:ext cx="438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FF5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3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920" y="1056"/>
            <a:ext cx="43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" name="클립" r:id="rId6" imgW="694120" imgH="862103" progId="MS_ClipArt_Gallery.2">
                    <p:embed/>
                  </p:oleObj>
                </mc:Choice>
                <mc:Fallback>
                  <p:oleObj name="클립" r:id="rId6" imgW="694120" imgH="862103" progId="MS_ClipArt_Gallery.2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1056"/>
                          <a:ext cx="438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FF5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3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920" y="1920"/>
            <a:ext cx="43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" name="클립" r:id="rId8" imgW="694120" imgH="862103" progId="MS_ClipArt_Gallery.2">
                    <p:embed/>
                  </p:oleObj>
                </mc:Choice>
                <mc:Fallback>
                  <p:oleObj name="클립" r:id="rId8" imgW="694120" imgH="862103" progId="MS_ClipArt_Gallery.2">
                    <p:embed/>
                    <p:pic>
                      <p:nvPicPr>
                        <p:cNvPr id="0" name="Object 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1920"/>
                          <a:ext cx="438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FF5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170" name="Picture 40"/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" y="962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1" name="Picture 41"/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" y="1058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2" name="Picture 42"/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1154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3" name="Picture 43"/>
            <p:cNvPicPr>
              <a:picLocks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" y="1250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4" name="Picture 44"/>
            <p:cNvPicPr>
              <a:picLocks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" y="1346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5" name="Picture 45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" y="1442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6" name="Picture 46"/>
            <p:cNvPicPr>
              <a:picLocks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" y="1538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7" name="Picture 47"/>
            <p:cNvPicPr>
              <a:picLocks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" y="2160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8" name="Picture 48"/>
            <p:cNvPicPr>
              <a:picLocks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" y="2256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9" name="Picture 49"/>
            <p:cNvPicPr>
              <a:picLocks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" y="2352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80" name="Picture 50"/>
            <p:cNvPicPr>
              <a:picLocks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448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81" name="Picture 51"/>
            <p:cNvPicPr>
              <a:picLocks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2544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82" name="Picture 52"/>
            <p:cNvPicPr>
              <a:picLocks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640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83" name="Picture 53"/>
            <p:cNvPicPr>
              <a:picLocks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" y="2736"/>
              <a:ext cx="3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12" name="Line 54"/>
            <p:cNvSpPr>
              <a:spLocks noChangeShapeType="1"/>
            </p:cNvSpPr>
            <p:nvPr/>
          </p:nvSpPr>
          <p:spPr bwMode="auto">
            <a:xfrm flipV="1">
              <a:off x="1502" y="1482"/>
              <a:ext cx="1439" cy="82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713" name="Line 55"/>
            <p:cNvSpPr>
              <a:spLocks noChangeShapeType="1"/>
            </p:cNvSpPr>
            <p:nvPr/>
          </p:nvSpPr>
          <p:spPr bwMode="auto">
            <a:xfrm>
              <a:off x="2645" y="1690"/>
              <a:ext cx="0" cy="142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714" name="Line 56"/>
            <p:cNvSpPr>
              <a:spLocks noChangeShapeType="1"/>
            </p:cNvSpPr>
            <p:nvPr/>
          </p:nvSpPr>
          <p:spPr bwMode="auto">
            <a:xfrm>
              <a:off x="2654" y="2160"/>
              <a:ext cx="2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715" name="Line 57"/>
            <p:cNvSpPr>
              <a:spLocks noChangeShapeType="1"/>
            </p:cNvSpPr>
            <p:nvPr/>
          </p:nvSpPr>
          <p:spPr bwMode="auto">
            <a:xfrm>
              <a:off x="2654" y="3120"/>
              <a:ext cx="2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716" name="Line 58"/>
            <p:cNvSpPr>
              <a:spLocks noChangeShapeType="1"/>
            </p:cNvSpPr>
            <p:nvPr/>
          </p:nvSpPr>
          <p:spPr bwMode="auto">
            <a:xfrm flipV="1">
              <a:off x="1331" y="2969"/>
              <a:ext cx="1308" cy="39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717" name="Rectangle 59"/>
            <p:cNvSpPr>
              <a:spLocks noChangeArrowheads="1"/>
            </p:cNvSpPr>
            <p:nvPr/>
          </p:nvSpPr>
          <p:spPr bwMode="auto">
            <a:xfrm>
              <a:off x="1613" y="2456"/>
              <a:ext cx="451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ko-KR" sz="2000">
                  <a:latin typeface="Arial" charset="0"/>
                </a:rPr>
                <a:t>LAN</a:t>
              </a:r>
            </a:p>
          </p:txBody>
        </p:sp>
        <p:sp>
          <p:nvSpPr>
            <p:cNvPr id="28718" name="Rectangle 60"/>
            <p:cNvSpPr>
              <a:spLocks noChangeArrowheads="1"/>
            </p:cNvSpPr>
            <p:nvPr/>
          </p:nvSpPr>
          <p:spPr bwMode="auto">
            <a:xfrm>
              <a:off x="3713" y="979"/>
              <a:ext cx="551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ko-KR" b="1">
                  <a:latin typeface="Arial" charset="0"/>
                </a:rPr>
                <a:t>SAN</a:t>
              </a:r>
            </a:p>
          </p:txBody>
        </p:sp>
        <p:sp>
          <p:nvSpPr>
            <p:cNvPr id="28719" name="Rectangle 61"/>
            <p:cNvSpPr>
              <a:spLocks noChangeArrowheads="1"/>
            </p:cNvSpPr>
            <p:nvPr/>
          </p:nvSpPr>
          <p:spPr bwMode="auto">
            <a:xfrm>
              <a:off x="2774" y="769"/>
              <a:ext cx="705" cy="2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ko-KR" sz="2000">
                  <a:latin typeface="Arial" charset="0"/>
                </a:rPr>
                <a:t>Servers</a:t>
              </a:r>
            </a:p>
          </p:txBody>
        </p:sp>
        <p:sp>
          <p:nvSpPr>
            <p:cNvPr id="28720" name="Rectangle 62"/>
            <p:cNvSpPr>
              <a:spLocks noChangeArrowheads="1"/>
            </p:cNvSpPr>
            <p:nvPr/>
          </p:nvSpPr>
          <p:spPr bwMode="auto">
            <a:xfrm>
              <a:off x="4652" y="769"/>
              <a:ext cx="714" cy="2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ko-KR" sz="2000">
                  <a:latin typeface="Arial" charset="0"/>
                </a:rPr>
                <a:t>Storage</a:t>
              </a:r>
            </a:p>
          </p:txBody>
        </p:sp>
        <p:sp>
          <p:nvSpPr>
            <p:cNvPr id="28721" name="Rectangle 63"/>
            <p:cNvSpPr>
              <a:spLocks noChangeArrowheads="1"/>
            </p:cNvSpPr>
            <p:nvPr/>
          </p:nvSpPr>
          <p:spPr bwMode="auto">
            <a:xfrm>
              <a:off x="1153" y="961"/>
              <a:ext cx="640" cy="2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ko-KR" sz="2000">
                  <a:latin typeface="Arial" charset="0"/>
                </a:rPr>
                <a:t>Clients</a:t>
              </a:r>
            </a:p>
          </p:txBody>
        </p:sp>
        <p:grpSp>
          <p:nvGrpSpPr>
            <p:cNvPr id="6194" name="Group 64"/>
            <p:cNvGrpSpPr>
              <a:grpSpLocks/>
            </p:cNvGrpSpPr>
            <p:nvPr/>
          </p:nvGrpSpPr>
          <p:grpSpPr bwMode="auto">
            <a:xfrm>
              <a:off x="4565" y="3360"/>
              <a:ext cx="683" cy="687"/>
              <a:chOff x="5136" y="3360"/>
              <a:chExt cx="768" cy="687"/>
            </a:xfrm>
          </p:grpSpPr>
          <p:sp>
            <p:nvSpPr>
              <p:cNvPr id="6214" name="Freeform 65"/>
              <p:cNvSpPr>
                <a:spLocks/>
              </p:cNvSpPr>
              <p:nvPr/>
            </p:nvSpPr>
            <p:spPr bwMode="auto">
              <a:xfrm>
                <a:off x="5144" y="3962"/>
                <a:ext cx="749" cy="83"/>
              </a:xfrm>
              <a:custGeom>
                <a:avLst/>
                <a:gdLst>
                  <a:gd name="T0" fmla="*/ 0 w 749"/>
                  <a:gd name="T1" fmla="*/ 11 h 83"/>
                  <a:gd name="T2" fmla="*/ 0 w 749"/>
                  <a:gd name="T3" fmla="*/ 32 h 83"/>
                  <a:gd name="T4" fmla="*/ 72 w 749"/>
                  <a:gd name="T5" fmla="*/ 53 h 83"/>
                  <a:gd name="T6" fmla="*/ 146 w 749"/>
                  <a:gd name="T7" fmla="*/ 30 h 83"/>
                  <a:gd name="T8" fmla="*/ 333 w 749"/>
                  <a:gd name="T9" fmla="*/ 38 h 83"/>
                  <a:gd name="T10" fmla="*/ 385 w 749"/>
                  <a:gd name="T11" fmla="*/ 82 h 83"/>
                  <a:gd name="T12" fmla="*/ 548 w 749"/>
                  <a:gd name="T13" fmla="*/ 68 h 83"/>
                  <a:gd name="T14" fmla="*/ 548 w 749"/>
                  <a:gd name="T15" fmla="*/ 51 h 83"/>
                  <a:gd name="T16" fmla="*/ 652 w 749"/>
                  <a:gd name="T17" fmla="*/ 68 h 83"/>
                  <a:gd name="T18" fmla="*/ 748 w 749"/>
                  <a:gd name="T19" fmla="*/ 38 h 83"/>
                  <a:gd name="T20" fmla="*/ 748 w 749"/>
                  <a:gd name="T21" fmla="*/ 11 h 83"/>
                  <a:gd name="T22" fmla="*/ 652 w 749"/>
                  <a:gd name="T23" fmla="*/ 42 h 83"/>
                  <a:gd name="T24" fmla="*/ 550 w 749"/>
                  <a:gd name="T25" fmla="*/ 28 h 83"/>
                  <a:gd name="T26" fmla="*/ 550 w 749"/>
                  <a:gd name="T27" fmla="*/ 42 h 83"/>
                  <a:gd name="T28" fmla="*/ 384 w 749"/>
                  <a:gd name="T29" fmla="*/ 53 h 83"/>
                  <a:gd name="T30" fmla="*/ 337 w 749"/>
                  <a:gd name="T31" fmla="*/ 11 h 83"/>
                  <a:gd name="T32" fmla="*/ 223 w 749"/>
                  <a:gd name="T33" fmla="*/ 7 h 83"/>
                  <a:gd name="T34" fmla="*/ 139 w 749"/>
                  <a:gd name="T35" fmla="*/ 0 h 83"/>
                  <a:gd name="T36" fmla="*/ 139 w 749"/>
                  <a:gd name="T37" fmla="*/ 7 h 83"/>
                  <a:gd name="T38" fmla="*/ 72 w 749"/>
                  <a:gd name="T39" fmla="*/ 30 h 83"/>
                  <a:gd name="T40" fmla="*/ 0 w 749"/>
                  <a:gd name="T41" fmla="*/ 11 h 8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49"/>
                  <a:gd name="T64" fmla="*/ 0 h 83"/>
                  <a:gd name="T65" fmla="*/ 749 w 749"/>
                  <a:gd name="T66" fmla="*/ 83 h 8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49" h="83">
                    <a:moveTo>
                      <a:pt x="0" y="11"/>
                    </a:moveTo>
                    <a:lnTo>
                      <a:pt x="0" y="32"/>
                    </a:lnTo>
                    <a:lnTo>
                      <a:pt x="72" y="53"/>
                    </a:lnTo>
                    <a:lnTo>
                      <a:pt x="146" y="30"/>
                    </a:lnTo>
                    <a:lnTo>
                      <a:pt x="333" y="38"/>
                    </a:lnTo>
                    <a:lnTo>
                      <a:pt x="385" y="82"/>
                    </a:lnTo>
                    <a:lnTo>
                      <a:pt x="548" y="68"/>
                    </a:lnTo>
                    <a:lnTo>
                      <a:pt x="548" y="51"/>
                    </a:lnTo>
                    <a:lnTo>
                      <a:pt x="652" y="68"/>
                    </a:lnTo>
                    <a:lnTo>
                      <a:pt x="748" y="38"/>
                    </a:lnTo>
                    <a:lnTo>
                      <a:pt x="748" y="11"/>
                    </a:lnTo>
                    <a:lnTo>
                      <a:pt x="652" y="42"/>
                    </a:lnTo>
                    <a:lnTo>
                      <a:pt x="550" y="28"/>
                    </a:lnTo>
                    <a:lnTo>
                      <a:pt x="550" y="42"/>
                    </a:lnTo>
                    <a:lnTo>
                      <a:pt x="384" y="53"/>
                    </a:lnTo>
                    <a:lnTo>
                      <a:pt x="337" y="11"/>
                    </a:lnTo>
                    <a:lnTo>
                      <a:pt x="223" y="7"/>
                    </a:lnTo>
                    <a:lnTo>
                      <a:pt x="139" y="0"/>
                    </a:lnTo>
                    <a:lnTo>
                      <a:pt x="139" y="7"/>
                    </a:lnTo>
                    <a:lnTo>
                      <a:pt x="72" y="3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15" name="Freeform 66"/>
              <p:cNvSpPr>
                <a:spLocks/>
              </p:cNvSpPr>
              <p:nvPr/>
            </p:nvSpPr>
            <p:spPr bwMode="auto">
              <a:xfrm>
                <a:off x="5144" y="3961"/>
                <a:ext cx="751" cy="86"/>
              </a:xfrm>
              <a:custGeom>
                <a:avLst/>
                <a:gdLst>
                  <a:gd name="T0" fmla="*/ 0 w 751"/>
                  <a:gd name="T1" fmla="*/ 34 h 86"/>
                  <a:gd name="T2" fmla="*/ 73 w 751"/>
                  <a:gd name="T3" fmla="*/ 56 h 86"/>
                  <a:gd name="T4" fmla="*/ 146 w 751"/>
                  <a:gd name="T5" fmla="*/ 32 h 86"/>
                  <a:gd name="T6" fmla="*/ 334 w 751"/>
                  <a:gd name="T7" fmla="*/ 39 h 86"/>
                  <a:gd name="T8" fmla="*/ 386 w 751"/>
                  <a:gd name="T9" fmla="*/ 85 h 86"/>
                  <a:gd name="T10" fmla="*/ 549 w 751"/>
                  <a:gd name="T11" fmla="*/ 68 h 86"/>
                  <a:gd name="T12" fmla="*/ 549 w 751"/>
                  <a:gd name="T13" fmla="*/ 53 h 86"/>
                  <a:gd name="T14" fmla="*/ 654 w 751"/>
                  <a:gd name="T15" fmla="*/ 68 h 86"/>
                  <a:gd name="T16" fmla="*/ 750 w 751"/>
                  <a:gd name="T17" fmla="*/ 39 h 86"/>
                  <a:gd name="T18" fmla="*/ 750 w 751"/>
                  <a:gd name="T19" fmla="*/ 12 h 86"/>
                  <a:gd name="T20" fmla="*/ 654 w 751"/>
                  <a:gd name="T21" fmla="*/ 44 h 86"/>
                  <a:gd name="T22" fmla="*/ 552 w 751"/>
                  <a:gd name="T23" fmla="*/ 29 h 86"/>
                  <a:gd name="T24" fmla="*/ 552 w 751"/>
                  <a:gd name="T25" fmla="*/ 44 h 86"/>
                  <a:gd name="T26" fmla="*/ 384 w 751"/>
                  <a:gd name="T27" fmla="*/ 56 h 86"/>
                  <a:gd name="T28" fmla="*/ 338 w 751"/>
                  <a:gd name="T29" fmla="*/ 12 h 86"/>
                  <a:gd name="T30" fmla="*/ 223 w 751"/>
                  <a:gd name="T31" fmla="*/ 7 h 86"/>
                  <a:gd name="T32" fmla="*/ 140 w 751"/>
                  <a:gd name="T33" fmla="*/ 0 h 86"/>
                  <a:gd name="T34" fmla="*/ 140 w 751"/>
                  <a:gd name="T35" fmla="*/ 7 h 86"/>
                  <a:gd name="T36" fmla="*/ 73 w 751"/>
                  <a:gd name="T37" fmla="*/ 32 h 86"/>
                  <a:gd name="T38" fmla="*/ 0 w 751"/>
                  <a:gd name="T39" fmla="*/ 12 h 86"/>
                  <a:gd name="T40" fmla="*/ 0 w 751"/>
                  <a:gd name="T41" fmla="*/ 34 h 86"/>
                  <a:gd name="T42" fmla="*/ 73 w 751"/>
                  <a:gd name="T43" fmla="*/ 56 h 86"/>
                  <a:gd name="T44" fmla="*/ 146 w 751"/>
                  <a:gd name="T45" fmla="*/ 32 h 86"/>
                  <a:gd name="T46" fmla="*/ 334 w 751"/>
                  <a:gd name="T47" fmla="*/ 39 h 86"/>
                  <a:gd name="T48" fmla="*/ 386 w 751"/>
                  <a:gd name="T49" fmla="*/ 85 h 86"/>
                  <a:gd name="T50" fmla="*/ 549 w 751"/>
                  <a:gd name="T51" fmla="*/ 70 h 86"/>
                  <a:gd name="T52" fmla="*/ 549 w 751"/>
                  <a:gd name="T53" fmla="*/ 53 h 86"/>
                  <a:gd name="T54" fmla="*/ 654 w 751"/>
                  <a:gd name="T55" fmla="*/ 70 h 86"/>
                  <a:gd name="T56" fmla="*/ 750 w 751"/>
                  <a:gd name="T57" fmla="*/ 39 h 86"/>
                  <a:gd name="T58" fmla="*/ 750 w 751"/>
                  <a:gd name="T59" fmla="*/ 12 h 86"/>
                  <a:gd name="T60" fmla="*/ 654 w 751"/>
                  <a:gd name="T61" fmla="*/ 44 h 86"/>
                  <a:gd name="T62" fmla="*/ 552 w 751"/>
                  <a:gd name="T63" fmla="*/ 29 h 86"/>
                  <a:gd name="T64" fmla="*/ 552 w 751"/>
                  <a:gd name="T65" fmla="*/ 44 h 86"/>
                  <a:gd name="T66" fmla="*/ 384 w 751"/>
                  <a:gd name="T67" fmla="*/ 56 h 86"/>
                  <a:gd name="T68" fmla="*/ 338 w 751"/>
                  <a:gd name="T69" fmla="*/ 12 h 86"/>
                  <a:gd name="T70" fmla="*/ 223 w 751"/>
                  <a:gd name="T71" fmla="*/ 7 h 86"/>
                  <a:gd name="T72" fmla="*/ 140 w 751"/>
                  <a:gd name="T73" fmla="*/ 0 h 86"/>
                  <a:gd name="T74" fmla="*/ 140 w 751"/>
                  <a:gd name="T75" fmla="*/ 7 h 86"/>
                  <a:gd name="T76" fmla="*/ 73 w 751"/>
                  <a:gd name="T77" fmla="*/ 32 h 86"/>
                  <a:gd name="T78" fmla="*/ 0 w 751"/>
                  <a:gd name="T79" fmla="*/ 12 h 8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51"/>
                  <a:gd name="T121" fmla="*/ 0 h 86"/>
                  <a:gd name="T122" fmla="*/ 751 w 751"/>
                  <a:gd name="T123" fmla="*/ 86 h 8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51" h="86">
                    <a:moveTo>
                      <a:pt x="0" y="34"/>
                    </a:moveTo>
                    <a:lnTo>
                      <a:pt x="73" y="56"/>
                    </a:lnTo>
                    <a:lnTo>
                      <a:pt x="146" y="32"/>
                    </a:lnTo>
                    <a:lnTo>
                      <a:pt x="334" y="39"/>
                    </a:lnTo>
                    <a:lnTo>
                      <a:pt x="386" y="85"/>
                    </a:lnTo>
                    <a:lnTo>
                      <a:pt x="549" y="68"/>
                    </a:lnTo>
                    <a:lnTo>
                      <a:pt x="549" y="53"/>
                    </a:lnTo>
                    <a:lnTo>
                      <a:pt x="654" y="68"/>
                    </a:lnTo>
                    <a:lnTo>
                      <a:pt x="750" y="39"/>
                    </a:lnTo>
                    <a:lnTo>
                      <a:pt x="750" y="12"/>
                    </a:lnTo>
                    <a:lnTo>
                      <a:pt x="654" y="44"/>
                    </a:lnTo>
                    <a:lnTo>
                      <a:pt x="552" y="29"/>
                    </a:lnTo>
                    <a:lnTo>
                      <a:pt x="552" y="44"/>
                    </a:lnTo>
                    <a:lnTo>
                      <a:pt x="384" y="56"/>
                    </a:lnTo>
                    <a:lnTo>
                      <a:pt x="338" y="12"/>
                    </a:lnTo>
                    <a:lnTo>
                      <a:pt x="223" y="7"/>
                    </a:lnTo>
                    <a:lnTo>
                      <a:pt x="140" y="0"/>
                    </a:lnTo>
                    <a:lnTo>
                      <a:pt x="140" y="7"/>
                    </a:lnTo>
                    <a:lnTo>
                      <a:pt x="73" y="32"/>
                    </a:lnTo>
                    <a:lnTo>
                      <a:pt x="0" y="12"/>
                    </a:lnTo>
                    <a:lnTo>
                      <a:pt x="0" y="34"/>
                    </a:lnTo>
                    <a:lnTo>
                      <a:pt x="73" y="56"/>
                    </a:lnTo>
                    <a:lnTo>
                      <a:pt x="146" y="32"/>
                    </a:lnTo>
                    <a:lnTo>
                      <a:pt x="334" y="39"/>
                    </a:lnTo>
                    <a:lnTo>
                      <a:pt x="386" y="85"/>
                    </a:lnTo>
                    <a:lnTo>
                      <a:pt x="549" y="70"/>
                    </a:lnTo>
                    <a:lnTo>
                      <a:pt x="549" y="53"/>
                    </a:lnTo>
                    <a:lnTo>
                      <a:pt x="654" y="70"/>
                    </a:lnTo>
                    <a:lnTo>
                      <a:pt x="750" y="39"/>
                    </a:lnTo>
                    <a:lnTo>
                      <a:pt x="750" y="12"/>
                    </a:lnTo>
                    <a:lnTo>
                      <a:pt x="654" y="44"/>
                    </a:lnTo>
                    <a:lnTo>
                      <a:pt x="552" y="29"/>
                    </a:lnTo>
                    <a:lnTo>
                      <a:pt x="552" y="44"/>
                    </a:lnTo>
                    <a:lnTo>
                      <a:pt x="384" y="56"/>
                    </a:lnTo>
                    <a:lnTo>
                      <a:pt x="338" y="12"/>
                    </a:lnTo>
                    <a:lnTo>
                      <a:pt x="223" y="7"/>
                    </a:lnTo>
                    <a:lnTo>
                      <a:pt x="140" y="0"/>
                    </a:lnTo>
                    <a:lnTo>
                      <a:pt x="140" y="7"/>
                    </a:lnTo>
                    <a:lnTo>
                      <a:pt x="73" y="32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16" name="Freeform 67"/>
              <p:cNvSpPr>
                <a:spLocks/>
              </p:cNvSpPr>
              <p:nvPr/>
            </p:nvSpPr>
            <p:spPr bwMode="auto">
              <a:xfrm>
                <a:off x="5293" y="3402"/>
                <a:ext cx="181" cy="571"/>
              </a:xfrm>
              <a:custGeom>
                <a:avLst/>
                <a:gdLst>
                  <a:gd name="T0" fmla="*/ 0 w 181"/>
                  <a:gd name="T1" fmla="*/ 7 h 571"/>
                  <a:gd name="T2" fmla="*/ 180 w 181"/>
                  <a:gd name="T3" fmla="*/ 0 h 571"/>
                  <a:gd name="T4" fmla="*/ 180 w 181"/>
                  <a:gd name="T5" fmla="*/ 570 h 571"/>
                  <a:gd name="T6" fmla="*/ 2 w 181"/>
                  <a:gd name="T7" fmla="*/ 568 h 571"/>
                  <a:gd name="T8" fmla="*/ 0 w 181"/>
                  <a:gd name="T9" fmla="*/ 7 h 5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571"/>
                  <a:gd name="T17" fmla="*/ 181 w 181"/>
                  <a:gd name="T18" fmla="*/ 571 h 5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571">
                    <a:moveTo>
                      <a:pt x="0" y="7"/>
                    </a:moveTo>
                    <a:lnTo>
                      <a:pt x="180" y="0"/>
                    </a:lnTo>
                    <a:lnTo>
                      <a:pt x="180" y="570"/>
                    </a:lnTo>
                    <a:lnTo>
                      <a:pt x="2" y="568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17" name="Freeform 68"/>
              <p:cNvSpPr>
                <a:spLocks/>
              </p:cNvSpPr>
              <p:nvPr/>
            </p:nvSpPr>
            <p:spPr bwMode="auto">
              <a:xfrm>
                <a:off x="5293" y="3403"/>
                <a:ext cx="181" cy="573"/>
              </a:xfrm>
              <a:custGeom>
                <a:avLst/>
                <a:gdLst>
                  <a:gd name="T0" fmla="*/ 180 w 181"/>
                  <a:gd name="T1" fmla="*/ 0 h 573"/>
                  <a:gd name="T2" fmla="*/ 180 w 181"/>
                  <a:gd name="T3" fmla="*/ 572 h 573"/>
                  <a:gd name="T4" fmla="*/ 2 w 181"/>
                  <a:gd name="T5" fmla="*/ 570 h 573"/>
                  <a:gd name="T6" fmla="*/ 0 w 181"/>
                  <a:gd name="T7" fmla="*/ 7 h 573"/>
                  <a:gd name="T8" fmla="*/ 180 w 181"/>
                  <a:gd name="T9" fmla="*/ 0 h 573"/>
                  <a:gd name="T10" fmla="*/ 180 w 181"/>
                  <a:gd name="T11" fmla="*/ 572 h 573"/>
                  <a:gd name="T12" fmla="*/ 2 w 181"/>
                  <a:gd name="T13" fmla="*/ 570 h 573"/>
                  <a:gd name="T14" fmla="*/ 0 w 181"/>
                  <a:gd name="T15" fmla="*/ 7 h 5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81"/>
                  <a:gd name="T25" fmla="*/ 0 h 573"/>
                  <a:gd name="T26" fmla="*/ 181 w 181"/>
                  <a:gd name="T27" fmla="*/ 573 h 5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81" h="573">
                    <a:moveTo>
                      <a:pt x="180" y="0"/>
                    </a:moveTo>
                    <a:lnTo>
                      <a:pt x="180" y="572"/>
                    </a:lnTo>
                    <a:lnTo>
                      <a:pt x="2" y="570"/>
                    </a:lnTo>
                    <a:lnTo>
                      <a:pt x="0" y="7"/>
                    </a:lnTo>
                    <a:lnTo>
                      <a:pt x="180" y="0"/>
                    </a:lnTo>
                    <a:lnTo>
                      <a:pt x="180" y="572"/>
                    </a:lnTo>
                    <a:lnTo>
                      <a:pt x="2" y="570"/>
                    </a:lnTo>
                    <a:lnTo>
                      <a:pt x="0" y="7"/>
                    </a:lnTo>
                  </a:path>
                </a:pathLst>
              </a:custGeom>
              <a:noFill/>
              <a:ln w="12700" cap="rnd">
                <a:solidFill>
                  <a:srgbClr val="CC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18" name="Freeform 69"/>
              <p:cNvSpPr>
                <a:spLocks/>
              </p:cNvSpPr>
              <p:nvPr/>
            </p:nvSpPr>
            <p:spPr bwMode="auto">
              <a:xfrm>
                <a:off x="5474" y="3402"/>
                <a:ext cx="180" cy="571"/>
              </a:xfrm>
              <a:custGeom>
                <a:avLst/>
                <a:gdLst>
                  <a:gd name="T0" fmla="*/ 0 w 180"/>
                  <a:gd name="T1" fmla="*/ 0 h 571"/>
                  <a:gd name="T2" fmla="*/ 179 w 180"/>
                  <a:gd name="T3" fmla="*/ 7 h 571"/>
                  <a:gd name="T4" fmla="*/ 179 w 180"/>
                  <a:gd name="T5" fmla="*/ 566 h 571"/>
                  <a:gd name="T6" fmla="*/ 0 w 180"/>
                  <a:gd name="T7" fmla="*/ 570 h 571"/>
                  <a:gd name="T8" fmla="*/ 0 w 180"/>
                  <a:gd name="T9" fmla="*/ 0 h 5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571"/>
                  <a:gd name="T17" fmla="*/ 180 w 180"/>
                  <a:gd name="T18" fmla="*/ 571 h 5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571">
                    <a:moveTo>
                      <a:pt x="0" y="0"/>
                    </a:moveTo>
                    <a:lnTo>
                      <a:pt x="179" y="7"/>
                    </a:lnTo>
                    <a:lnTo>
                      <a:pt x="179" y="566"/>
                    </a:lnTo>
                    <a:lnTo>
                      <a:pt x="0" y="5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19" name="Freeform 70"/>
              <p:cNvSpPr>
                <a:spLocks/>
              </p:cNvSpPr>
              <p:nvPr/>
            </p:nvSpPr>
            <p:spPr bwMode="auto">
              <a:xfrm>
                <a:off x="5474" y="3403"/>
                <a:ext cx="184" cy="573"/>
              </a:xfrm>
              <a:custGeom>
                <a:avLst/>
                <a:gdLst>
                  <a:gd name="T0" fmla="*/ 183 w 184"/>
                  <a:gd name="T1" fmla="*/ 7 h 573"/>
                  <a:gd name="T2" fmla="*/ 183 w 184"/>
                  <a:gd name="T3" fmla="*/ 568 h 573"/>
                  <a:gd name="T4" fmla="*/ 0 w 184"/>
                  <a:gd name="T5" fmla="*/ 572 h 573"/>
                  <a:gd name="T6" fmla="*/ 0 w 184"/>
                  <a:gd name="T7" fmla="*/ 0 h 573"/>
                  <a:gd name="T8" fmla="*/ 183 w 184"/>
                  <a:gd name="T9" fmla="*/ 7 h 573"/>
                  <a:gd name="T10" fmla="*/ 183 w 184"/>
                  <a:gd name="T11" fmla="*/ 568 h 573"/>
                  <a:gd name="T12" fmla="*/ 0 w 184"/>
                  <a:gd name="T13" fmla="*/ 572 h 573"/>
                  <a:gd name="T14" fmla="*/ 0 w 184"/>
                  <a:gd name="T15" fmla="*/ 0 h 5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84"/>
                  <a:gd name="T25" fmla="*/ 0 h 573"/>
                  <a:gd name="T26" fmla="*/ 184 w 184"/>
                  <a:gd name="T27" fmla="*/ 573 h 5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84" h="573">
                    <a:moveTo>
                      <a:pt x="183" y="7"/>
                    </a:moveTo>
                    <a:lnTo>
                      <a:pt x="183" y="568"/>
                    </a:lnTo>
                    <a:lnTo>
                      <a:pt x="0" y="572"/>
                    </a:lnTo>
                    <a:lnTo>
                      <a:pt x="0" y="0"/>
                    </a:lnTo>
                    <a:lnTo>
                      <a:pt x="183" y="7"/>
                    </a:lnTo>
                    <a:lnTo>
                      <a:pt x="183" y="568"/>
                    </a:lnTo>
                    <a:lnTo>
                      <a:pt x="0" y="57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BFBFB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20" name="Freeform 71"/>
              <p:cNvSpPr>
                <a:spLocks/>
              </p:cNvSpPr>
              <p:nvPr/>
            </p:nvSpPr>
            <p:spPr bwMode="auto">
              <a:xfrm>
                <a:off x="5293" y="3363"/>
                <a:ext cx="181" cy="32"/>
              </a:xfrm>
              <a:custGeom>
                <a:avLst/>
                <a:gdLst>
                  <a:gd name="T0" fmla="*/ 0 w 181"/>
                  <a:gd name="T1" fmla="*/ 4 h 32"/>
                  <a:gd name="T2" fmla="*/ 180 w 181"/>
                  <a:gd name="T3" fmla="*/ 0 h 32"/>
                  <a:gd name="T4" fmla="*/ 180 w 181"/>
                  <a:gd name="T5" fmla="*/ 24 h 32"/>
                  <a:gd name="T6" fmla="*/ 0 w 181"/>
                  <a:gd name="T7" fmla="*/ 31 h 32"/>
                  <a:gd name="T8" fmla="*/ 0 w 181"/>
                  <a:gd name="T9" fmla="*/ 4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32"/>
                  <a:gd name="T17" fmla="*/ 181 w 181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32">
                    <a:moveTo>
                      <a:pt x="0" y="4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0" y="31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21" name="Freeform 72"/>
              <p:cNvSpPr>
                <a:spLocks/>
              </p:cNvSpPr>
              <p:nvPr/>
            </p:nvSpPr>
            <p:spPr bwMode="auto">
              <a:xfrm>
                <a:off x="5293" y="3363"/>
                <a:ext cx="181" cy="34"/>
              </a:xfrm>
              <a:custGeom>
                <a:avLst/>
                <a:gdLst>
                  <a:gd name="T0" fmla="*/ 180 w 181"/>
                  <a:gd name="T1" fmla="*/ 0 h 34"/>
                  <a:gd name="T2" fmla="*/ 180 w 181"/>
                  <a:gd name="T3" fmla="*/ 26 h 34"/>
                  <a:gd name="T4" fmla="*/ 0 w 181"/>
                  <a:gd name="T5" fmla="*/ 33 h 34"/>
                  <a:gd name="T6" fmla="*/ 0 w 181"/>
                  <a:gd name="T7" fmla="*/ 4 h 34"/>
                  <a:gd name="T8" fmla="*/ 180 w 181"/>
                  <a:gd name="T9" fmla="*/ 0 h 34"/>
                  <a:gd name="T10" fmla="*/ 180 w 181"/>
                  <a:gd name="T11" fmla="*/ 26 h 34"/>
                  <a:gd name="T12" fmla="*/ 0 w 181"/>
                  <a:gd name="T13" fmla="*/ 33 h 34"/>
                  <a:gd name="T14" fmla="*/ 0 w 181"/>
                  <a:gd name="T15" fmla="*/ 4 h 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81"/>
                  <a:gd name="T25" fmla="*/ 0 h 34"/>
                  <a:gd name="T26" fmla="*/ 181 w 181"/>
                  <a:gd name="T27" fmla="*/ 34 h 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81" h="34">
                    <a:moveTo>
                      <a:pt x="180" y="0"/>
                    </a:moveTo>
                    <a:lnTo>
                      <a:pt x="180" y="26"/>
                    </a:lnTo>
                    <a:lnTo>
                      <a:pt x="0" y="33"/>
                    </a:lnTo>
                    <a:lnTo>
                      <a:pt x="0" y="4"/>
                    </a:lnTo>
                    <a:lnTo>
                      <a:pt x="180" y="0"/>
                    </a:lnTo>
                    <a:lnTo>
                      <a:pt x="180" y="26"/>
                    </a:lnTo>
                    <a:lnTo>
                      <a:pt x="0" y="33"/>
                    </a:lnTo>
                    <a:lnTo>
                      <a:pt x="0" y="4"/>
                    </a:lnTo>
                  </a:path>
                </a:pathLst>
              </a:custGeom>
              <a:noFill/>
              <a:ln w="12700" cap="rnd">
                <a:solidFill>
                  <a:srgbClr val="CC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22" name="Freeform 73"/>
              <p:cNvSpPr>
                <a:spLocks/>
              </p:cNvSpPr>
              <p:nvPr/>
            </p:nvSpPr>
            <p:spPr bwMode="auto">
              <a:xfrm>
                <a:off x="5474" y="3361"/>
                <a:ext cx="180" cy="32"/>
              </a:xfrm>
              <a:custGeom>
                <a:avLst/>
                <a:gdLst>
                  <a:gd name="T0" fmla="*/ 0 w 180"/>
                  <a:gd name="T1" fmla="*/ 0 h 32"/>
                  <a:gd name="T2" fmla="*/ 179 w 180"/>
                  <a:gd name="T3" fmla="*/ 7 h 32"/>
                  <a:gd name="T4" fmla="*/ 179 w 180"/>
                  <a:gd name="T5" fmla="*/ 31 h 32"/>
                  <a:gd name="T6" fmla="*/ 0 w 180"/>
                  <a:gd name="T7" fmla="*/ 27 h 32"/>
                  <a:gd name="T8" fmla="*/ 0 w 180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32"/>
                  <a:gd name="T17" fmla="*/ 180 w 18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32">
                    <a:moveTo>
                      <a:pt x="0" y="0"/>
                    </a:moveTo>
                    <a:lnTo>
                      <a:pt x="179" y="7"/>
                    </a:lnTo>
                    <a:lnTo>
                      <a:pt x="179" y="31"/>
                    </a:lnTo>
                    <a:lnTo>
                      <a:pt x="0" y="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23" name="Freeform 74"/>
              <p:cNvSpPr>
                <a:spLocks/>
              </p:cNvSpPr>
              <p:nvPr/>
            </p:nvSpPr>
            <p:spPr bwMode="auto">
              <a:xfrm>
                <a:off x="5474" y="3368"/>
                <a:ext cx="184" cy="27"/>
              </a:xfrm>
              <a:custGeom>
                <a:avLst/>
                <a:gdLst>
                  <a:gd name="T0" fmla="*/ 183 w 184"/>
                  <a:gd name="T1" fmla="*/ 0 h 27"/>
                  <a:gd name="T2" fmla="*/ 183 w 184"/>
                  <a:gd name="T3" fmla="*/ 26 h 27"/>
                  <a:gd name="T4" fmla="*/ 0 w 184"/>
                  <a:gd name="T5" fmla="*/ 22 h 27"/>
                  <a:gd name="T6" fmla="*/ 0 60000 65536"/>
                  <a:gd name="T7" fmla="*/ 0 60000 65536"/>
                  <a:gd name="T8" fmla="*/ 0 60000 65536"/>
                  <a:gd name="T9" fmla="*/ 0 w 184"/>
                  <a:gd name="T10" fmla="*/ 0 h 27"/>
                  <a:gd name="T11" fmla="*/ 184 w 184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" h="27">
                    <a:moveTo>
                      <a:pt x="183" y="0"/>
                    </a:moveTo>
                    <a:lnTo>
                      <a:pt x="183" y="26"/>
                    </a:lnTo>
                    <a:lnTo>
                      <a:pt x="0" y="22"/>
                    </a:lnTo>
                  </a:path>
                </a:pathLst>
              </a:custGeom>
              <a:noFill/>
              <a:ln w="12700" cap="rnd">
                <a:solidFill>
                  <a:srgbClr val="BFBFB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24" name="Freeform 75"/>
              <p:cNvSpPr>
                <a:spLocks/>
              </p:cNvSpPr>
              <p:nvPr/>
            </p:nvSpPr>
            <p:spPr bwMode="auto">
              <a:xfrm>
                <a:off x="5474" y="3360"/>
                <a:ext cx="184" cy="34"/>
              </a:xfrm>
              <a:custGeom>
                <a:avLst/>
                <a:gdLst>
                  <a:gd name="T0" fmla="*/ 0 w 184"/>
                  <a:gd name="T1" fmla="*/ 29 h 34"/>
                  <a:gd name="T2" fmla="*/ 0 w 184"/>
                  <a:gd name="T3" fmla="*/ 0 h 34"/>
                  <a:gd name="T4" fmla="*/ 183 w 184"/>
                  <a:gd name="T5" fmla="*/ 7 h 34"/>
                  <a:gd name="T6" fmla="*/ 183 w 184"/>
                  <a:gd name="T7" fmla="*/ 33 h 34"/>
                  <a:gd name="T8" fmla="*/ 0 w 184"/>
                  <a:gd name="T9" fmla="*/ 29 h 34"/>
                  <a:gd name="T10" fmla="*/ 0 w 184"/>
                  <a:gd name="T11" fmla="*/ 0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4"/>
                  <a:gd name="T19" fmla="*/ 0 h 34"/>
                  <a:gd name="T20" fmla="*/ 184 w 184"/>
                  <a:gd name="T21" fmla="*/ 34 h 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4" h="34">
                    <a:moveTo>
                      <a:pt x="0" y="29"/>
                    </a:moveTo>
                    <a:lnTo>
                      <a:pt x="0" y="0"/>
                    </a:lnTo>
                    <a:lnTo>
                      <a:pt x="183" y="7"/>
                    </a:lnTo>
                    <a:lnTo>
                      <a:pt x="183" y="33"/>
                    </a:ln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BFBFB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25" name="Freeform 76"/>
              <p:cNvSpPr>
                <a:spLocks/>
              </p:cNvSpPr>
              <p:nvPr/>
            </p:nvSpPr>
            <p:spPr bwMode="auto">
              <a:xfrm>
                <a:off x="5474" y="3402"/>
                <a:ext cx="14" cy="571"/>
              </a:xfrm>
              <a:custGeom>
                <a:avLst/>
                <a:gdLst>
                  <a:gd name="T0" fmla="*/ 0 w 14"/>
                  <a:gd name="T1" fmla="*/ 0 h 571"/>
                  <a:gd name="T2" fmla="*/ 13 w 14"/>
                  <a:gd name="T3" fmla="*/ 2 h 571"/>
                  <a:gd name="T4" fmla="*/ 13 w 14"/>
                  <a:gd name="T5" fmla="*/ 568 h 571"/>
                  <a:gd name="T6" fmla="*/ 0 w 14"/>
                  <a:gd name="T7" fmla="*/ 570 h 571"/>
                  <a:gd name="T8" fmla="*/ 0 w 14"/>
                  <a:gd name="T9" fmla="*/ 0 h 5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571"/>
                  <a:gd name="T17" fmla="*/ 14 w 14"/>
                  <a:gd name="T18" fmla="*/ 571 h 5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571">
                    <a:moveTo>
                      <a:pt x="0" y="0"/>
                    </a:moveTo>
                    <a:lnTo>
                      <a:pt x="13" y="2"/>
                    </a:lnTo>
                    <a:lnTo>
                      <a:pt x="13" y="568"/>
                    </a:lnTo>
                    <a:lnTo>
                      <a:pt x="0" y="5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26" name="Freeform 77"/>
              <p:cNvSpPr>
                <a:spLocks/>
              </p:cNvSpPr>
              <p:nvPr/>
            </p:nvSpPr>
            <p:spPr bwMode="auto">
              <a:xfrm>
                <a:off x="5474" y="3403"/>
                <a:ext cx="15" cy="573"/>
              </a:xfrm>
              <a:custGeom>
                <a:avLst/>
                <a:gdLst>
                  <a:gd name="T0" fmla="*/ 14 w 15"/>
                  <a:gd name="T1" fmla="*/ 2 h 573"/>
                  <a:gd name="T2" fmla="*/ 14 w 15"/>
                  <a:gd name="T3" fmla="*/ 570 h 573"/>
                  <a:gd name="T4" fmla="*/ 0 w 15"/>
                  <a:gd name="T5" fmla="*/ 572 h 573"/>
                  <a:gd name="T6" fmla="*/ 0 w 15"/>
                  <a:gd name="T7" fmla="*/ 0 h 573"/>
                  <a:gd name="T8" fmla="*/ 14 w 15"/>
                  <a:gd name="T9" fmla="*/ 2 h 573"/>
                  <a:gd name="T10" fmla="*/ 14 w 15"/>
                  <a:gd name="T11" fmla="*/ 570 h 5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573"/>
                  <a:gd name="T20" fmla="*/ 15 w 15"/>
                  <a:gd name="T21" fmla="*/ 573 h 5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573">
                    <a:moveTo>
                      <a:pt x="14" y="2"/>
                    </a:moveTo>
                    <a:lnTo>
                      <a:pt x="14" y="570"/>
                    </a:lnTo>
                    <a:lnTo>
                      <a:pt x="0" y="572"/>
                    </a:lnTo>
                    <a:lnTo>
                      <a:pt x="0" y="0"/>
                    </a:lnTo>
                    <a:lnTo>
                      <a:pt x="14" y="2"/>
                    </a:lnTo>
                    <a:lnTo>
                      <a:pt x="14" y="570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27" name="Freeform 78"/>
              <p:cNvSpPr>
                <a:spLocks/>
              </p:cNvSpPr>
              <p:nvPr/>
            </p:nvSpPr>
            <p:spPr bwMode="auto">
              <a:xfrm>
                <a:off x="5474" y="3403"/>
                <a:ext cx="15" cy="573"/>
              </a:xfrm>
              <a:custGeom>
                <a:avLst/>
                <a:gdLst>
                  <a:gd name="T0" fmla="*/ 14 w 15"/>
                  <a:gd name="T1" fmla="*/ 570 h 573"/>
                  <a:gd name="T2" fmla="*/ 0 w 15"/>
                  <a:gd name="T3" fmla="*/ 572 h 573"/>
                  <a:gd name="T4" fmla="*/ 0 w 15"/>
                  <a:gd name="T5" fmla="*/ 0 h 573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573"/>
                  <a:gd name="T11" fmla="*/ 15 w 15"/>
                  <a:gd name="T12" fmla="*/ 573 h 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573">
                    <a:moveTo>
                      <a:pt x="14" y="570"/>
                    </a:moveTo>
                    <a:lnTo>
                      <a:pt x="0" y="57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28" name="Freeform 79"/>
              <p:cNvSpPr>
                <a:spLocks/>
              </p:cNvSpPr>
              <p:nvPr/>
            </p:nvSpPr>
            <p:spPr bwMode="auto">
              <a:xfrm>
                <a:off x="5474" y="3361"/>
                <a:ext cx="14" cy="26"/>
              </a:xfrm>
              <a:custGeom>
                <a:avLst/>
                <a:gdLst>
                  <a:gd name="T0" fmla="*/ 0 w 14"/>
                  <a:gd name="T1" fmla="*/ 0 h 26"/>
                  <a:gd name="T2" fmla="*/ 13 w 14"/>
                  <a:gd name="T3" fmla="*/ 0 h 26"/>
                  <a:gd name="T4" fmla="*/ 13 w 14"/>
                  <a:gd name="T5" fmla="*/ 23 h 26"/>
                  <a:gd name="T6" fmla="*/ 0 w 14"/>
                  <a:gd name="T7" fmla="*/ 25 h 26"/>
                  <a:gd name="T8" fmla="*/ 0 w 14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26"/>
                  <a:gd name="T17" fmla="*/ 14 w 14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26">
                    <a:moveTo>
                      <a:pt x="0" y="0"/>
                    </a:moveTo>
                    <a:lnTo>
                      <a:pt x="13" y="0"/>
                    </a:lnTo>
                    <a:lnTo>
                      <a:pt x="13" y="23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29" name="Freeform 80"/>
              <p:cNvSpPr>
                <a:spLocks/>
              </p:cNvSpPr>
              <p:nvPr/>
            </p:nvSpPr>
            <p:spPr bwMode="auto">
              <a:xfrm>
                <a:off x="5474" y="3360"/>
                <a:ext cx="15" cy="30"/>
              </a:xfrm>
              <a:custGeom>
                <a:avLst/>
                <a:gdLst>
                  <a:gd name="T0" fmla="*/ 14 w 15"/>
                  <a:gd name="T1" fmla="*/ 0 h 30"/>
                  <a:gd name="T2" fmla="*/ 14 w 15"/>
                  <a:gd name="T3" fmla="*/ 27 h 30"/>
                  <a:gd name="T4" fmla="*/ 0 w 15"/>
                  <a:gd name="T5" fmla="*/ 29 h 30"/>
                  <a:gd name="T6" fmla="*/ 0 w 15"/>
                  <a:gd name="T7" fmla="*/ 0 h 30"/>
                  <a:gd name="T8" fmla="*/ 14 w 15"/>
                  <a:gd name="T9" fmla="*/ 0 h 30"/>
                  <a:gd name="T10" fmla="*/ 14 w 15"/>
                  <a:gd name="T11" fmla="*/ 27 h 30"/>
                  <a:gd name="T12" fmla="*/ 0 w 15"/>
                  <a:gd name="T13" fmla="*/ 29 h 30"/>
                  <a:gd name="T14" fmla="*/ 0 w 15"/>
                  <a:gd name="T15" fmla="*/ 0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"/>
                  <a:gd name="T25" fmla="*/ 0 h 30"/>
                  <a:gd name="T26" fmla="*/ 15 w 15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" h="30">
                    <a:moveTo>
                      <a:pt x="14" y="0"/>
                    </a:moveTo>
                    <a:lnTo>
                      <a:pt x="14" y="27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27"/>
                    </a:ln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30" name="Freeform 81"/>
              <p:cNvSpPr>
                <a:spLocks/>
              </p:cNvSpPr>
              <p:nvPr/>
            </p:nvSpPr>
            <p:spPr bwMode="auto">
              <a:xfrm>
                <a:off x="5460" y="3402"/>
                <a:ext cx="14" cy="571"/>
              </a:xfrm>
              <a:custGeom>
                <a:avLst/>
                <a:gdLst>
                  <a:gd name="T0" fmla="*/ 13 w 14"/>
                  <a:gd name="T1" fmla="*/ 0 h 571"/>
                  <a:gd name="T2" fmla="*/ 0 w 14"/>
                  <a:gd name="T3" fmla="*/ 2 h 571"/>
                  <a:gd name="T4" fmla="*/ 0 w 14"/>
                  <a:gd name="T5" fmla="*/ 568 h 571"/>
                  <a:gd name="T6" fmla="*/ 13 w 14"/>
                  <a:gd name="T7" fmla="*/ 570 h 571"/>
                  <a:gd name="T8" fmla="*/ 13 w 14"/>
                  <a:gd name="T9" fmla="*/ 0 h 5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571"/>
                  <a:gd name="T17" fmla="*/ 14 w 14"/>
                  <a:gd name="T18" fmla="*/ 571 h 5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571">
                    <a:moveTo>
                      <a:pt x="13" y="0"/>
                    </a:moveTo>
                    <a:lnTo>
                      <a:pt x="0" y="2"/>
                    </a:lnTo>
                    <a:lnTo>
                      <a:pt x="0" y="568"/>
                    </a:lnTo>
                    <a:lnTo>
                      <a:pt x="13" y="570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31" name="Freeform 82"/>
              <p:cNvSpPr>
                <a:spLocks/>
              </p:cNvSpPr>
              <p:nvPr/>
            </p:nvSpPr>
            <p:spPr bwMode="auto">
              <a:xfrm>
                <a:off x="5460" y="3403"/>
                <a:ext cx="15" cy="573"/>
              </a:xfrm>
              <a:custGeom>
                <a:avLst/>
                <a:gdLst>
                  <a:gd name="T0" fmla="*/ 0 w 15"/>
                  <a:gd name="T1" fmla="*/ 2 h 573"/>
                  <a:gd name="T2" fmla="*/ 0 w 15"/>
                  <a:gd name="T3" fmla="*/ 570 h 573"/>
                  <a:gd name="T4" fmla="*/ 14 w 15"/>
                  <a:gd name="T5" fmla="*/ 572 h 573"/>
                  <a:gd name="T6" fmla="*/ 14 w 15"/>
                  <a:gd name="T7" fmla="*/ 0 h 573"/>
                  <a:gd name="T8" fmla="*/ 0 w 15"/>
                  <a:gd name="T9" fmla="*/ 2 h 573"/>
                  <a:gd name="T10" fmla="*/ 0 w 15"/>
                  <a:gd name="T11" fmla="*/ 570 h 573"/>
                  <a:gd name="T12" fmla="*/ 14 w 15"/>
                  <a:gd name="T13" fmla="*/ 572 h 573"/>
                  <a:gd name="T14" fmla="*/ 14 w 15"/>
                  <a:gd name="T15" fmla="*/ 0 h 5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"/>
                  <a:gd name="T25" fmla="*/ 0 h 573"/>
                  <a:gd name="T26" fmla="*/ 15 w 15"/>
                  <a:gd name="T27" fmla="*/ 573 h 5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" h="573">
                    <a:moveTo>
                      <a:pt x="0" y="2"/>
                    </a:moveTo>
                    <a:lnTo>
                      <a:pt x="0" y="570"/>
                    </a:lnTo>
                    <a:lnTo>
                      <a:pt x="14" y="572"/>
                    </a:lnTo>
                    <a:lnTo>
                      <a:pt x="14" y="0"/>
                    </a:lnTo>
                    <a:lnTo>
                      <a:pt x="0" y="2"/>
                    </a:lnTo>
                    <a:lnTo>
                      <a:pt x="0" y="570"/>
                    </a:lnTo>
                    <a:lnTo>
                      <a:pt x="14" y="572"/>
                    </a:lnTo>
                    <a:lnTo>
                      <a:pt x="14" y="0"/>
                    </a:lnTo>
                  </a:path>
                </a:pathLst>
              </a:custGeom>
              <a:noFill/>
              <a:ln w="12700" cap="rnd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32" name="Freeform 83"/>
              <p:cNvSpPr>
                <a:spLocks/>
              </p:cNvSpPr>
              <p:nvPr/>
            </p:nvSpPr>
            <p:spPr bwMode="auto">
              <a:xfrm>
                <a:off x="5460" y="3361"/>
                <a:ext cx="14" cy="26"/>
              </a:xfrm>
              <a:custGeom>
                <a:avLst/>
                <a:gdLst>
                  <a:gd name="T0" fmla="*/ 13 w 14"/>
                  <a:gd name="T1" fmla="*/ 0 h 26"/>
                  <a:gd name="T2" fmla="*/ 0 w 14"/>
                  <a:gd name="T3" fmla="*/ 0 h 26"/>
                  <a:gd name="T4" fmla="*/ 0 w 14"/>
                  <a:gd name="T5" fmla="*/ 23 h 26"/>
                  <a:gd name="T6" fmla="*/ 13 w 14"/>
                  <a:gd name="T7" fmla="*/ 25 h 26"/>
                  <a:gd name="T8" fmla="*/ 13 w 14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26"/>
                  <a:gd name="T17" fmla="*/ 14 w 14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26">
                    <a:moveTo>
                      <a:pt x="13" y="0"/>
                    </a:moveTo>
                    <a:lnTo>
                      <a:pt x="0" y="0"/>
                    </a:lnTo>
                    <a:lnTo>
                      <a:pt x="0" y="23"/>
                    </a:lnTo>
                    <a:lnTo>
                      <a:pt x="13" y="25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33" name="Freeform 84"/>
              <p:cNvSpPr>
                <a:spLocks/>
              </p:cNvSpPr>
              <p:nvPr/>
            </p:nvSpPr>
            <p:spPr bwMode="auto">
              <a:xfrm>
                <a:off x="5460" y="3360"/>
                <a:ext cx="15" cy="30"/>
              </a:xfrm>
              <a:custGeom>
                <a:avLst/>
                <a:gdLst>
                  <a:gd name="T0" fmla="*/ 0 w 15"/>
                  <a:gd name="T1" fmla="*/ 0 h 30"/>
                  <a:gd name="T2" fmla="*/ 0 w 15"/>
                  <a:gd name="T3" fmla="*/ 27 h 30"/>
                  <a:gd name="T4" fmla="*/ 14 w 15"/>
                  <a:gd name="T5" fmla="*/ 29 h 30"/>
                  <a:gd name="T6" fmla="*/ 14 w 15"/>
                  <a:gd name="T7" fmla="*/ 0 h 30"/>
                  <a:gd name="T8" fmla="*/ 0 w 15"/>
                  <a:gd name="T9" fmla="*/ 0 h 30"/>
                  <a:gd name="T10" fmla="*/ 0 w 15"/>
                  <a:gd name="T11" fmla="*/ 27 h 30"/>
                  <a:gd name="T12" fmla="*/ 14 w 15"/>
                  <a:gd name="T13" fmla="*/ 29 h 30"/>
                  <a:gd name="T14" fmla="*/ 14 w 15"/>
                  <a:gd name="T15" fmla="*/ 0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"/>
                  <a:gd name="T25" fmla="*/ 0 h 30"/>
                  <a:gd name="T26" fmla="*/ 15 w 15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" h="30">
                    <a:moveTo>
                      <a:pt x="0" y="0"/>
                    </a:moveTo>
                    <a:lnTo>
                      <a:pt x="0" y="27"/>
                    </a:lnTo>
                    <a:lnTo>
                      <a:pt x="14" y="29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14" y="29"/>
                    </a:lnTo>
                    <a:lnTo>
                      <a:pt x="14" y="0"/>
                    </a:lnTo>
                  </a:path>
                </a:pathLst>
              </a:custGeom>
              <a:noFill/>
              <a:ln w="12700" cap="rnd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34" name="Freeform 85"/>
              <p:cNvSpPr>
                <a:spLocks/>
              </p:cNvSpPr>
              <p:nvPr/>
            </p:nvSpPr>
            <p:spPr bwMode="auto">
              <a:xfrm>
                <a:off x="5155" y="3421"/>
                <a:ext cx="20" cy="529"/>
              </a:xfrm>
              <a:custGeom>
                <a:avLst/>
                <a:gdLst>
                  <a:gd name="T0" fmla="*/ 0 w 20"/>
                  <a:gd name="T1" fmla="*/ 2 h 529"/>
                  <a:gd name="T2" fmla="*/ 19 w 20"/>
                  <a:gd name="T3" fmla="*/ 0 h 529"/>
                  <a:gd name="T4" fmla="*/ 19 w 20"/>
                  <a:gd name="T5" fmla="*/ 528 h 529"/>
                  <a:gd name="T6" fmla="*/ 0 w 20"/>
                  <a:gd name="T7" fmla="*/ 514 h 529"/>
                  <a:gd name="T8" fmla="*/ 0 w 20"/>
                  <a:gd name="T9" fmla="*/ 2 h 5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529"/>
                  <a:gd name="T17" fmla="*/ 20 w 20"/>
                  <a:gd name="T18" fmla="*/ 529 h 5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529">
                    <a:moveTo>
                      <a:pt x="0" y="2"/>
                    </a:moveTo>
                    <a:lnTo>
                      <a:pt x="19" y="0"/>
                    </a:lnTo>
                    <a:lnTo>
                      <a:pt x="19" y="528"/>
                    </a:lnTo>
                    <a:lnTo>
                      <a:pt x="0" y="514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35" name="Freeform 86"/>
              <p:cNvSpPr>
                <a:spLocks/>
              </p:cNvSpPr>
              <p:nvPr/>
            </p:nvSpPr>
            <p:spPr bwMode="auto">
              <a:xfrm>
                <a:off x="5154" y="3421"/>
                <a:ext cx="22" cy="533"/>
              </a:xfrm>
              <a:custGeom>
                <a:avLst/>
                <a:gdLst>
                  <a:gd name="T0" fmla="*/ 21 w 22"/>
                  <a:gd name="T1" fmla="*/ 0 h 533"/>
                  <a:gd name="T2" fmla="*/ 21 w 22"/>
                  <a:gd name="T3" fmla="*/ 532 h 533"/>
                  <a:gd name="T4" fmla="*/ 0 w 22"/>
                  <a:gd name="T5" fmla="*/ 518 h 533"/>
                  <a:gd name="T6" fmla="*/ 0 w 22"/>
                  <a:gd name="T7" fmla="*/ 2 h 533"/>
                  <a:gd name="T8" fmla="*/ 21 w 22"/>
                  <a:gd name="T9" fmla="*/ 0 h 533"/>
                  <a:gd name="T10" fmla="*/ 21 w 22"/>
                  <a:gd name="T11" fmla="*/ 532 h 533"/>
                  <a:gd name="T12" fmla="*/ 0 w 22"/>
                  <a:gd name="T13" fmla="*/ 518 h 533"/>
                  <a:gd name="T14" fmla="*/ 0 w 22"/>
                  <a:gd name="T15" fmla="*/ 2 h 5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"/>
                  <a:gd name="T25" fmla="*/ 0 h 533"/>
                  <a:gd name="T26" fmla="*/ 22 w 22"/>
                  <a:gd name="T27" fmla="*/ 533 h 5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" h="533">
                    <a:moveTo>
                      <a:pt x="21" y="0"/>
                    </a:moveTo>
                    <a:lnTo>
                      <a:pt x="21" y="532"/>
                    </a:lnTo>
                    <a:lnTo>
                      <a:pt x="0" y="518"/>
                    </a:lnTo>
                    <a:lnTo>
                      <a:pt x="0" y="2"/>
                    </a:lnTo>
                    <a:lnTo>
                      <a:pt x="21" y="0"/>
                    </a:lnTo>
                    <a:lnTo>
                      <a:pt x="21" y="532"/>
                    </a:lnTo>
                    <a:lnTo>
                      <a:pt x="0" y="518"/>
                    </a:lnTo>
                    <a:lnTo>
                      <a:pt x="0" y="2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36" name="Freeform 87"/>
              <p:cNvSpPr>
                <a:spLocks/>
              </p:cNvSpPr>
              <p:nvPr/>
            </p:nvSpPr>
            <p:spPr bwMode="auto">
              <a:xfrm>
                <a:off x="5176" y="3409"/>
                <a:ext cx="118" cy="561"/>
              </a:xfrm>
              <a:custGeom>
                <a:avLst/>
                <a:gdLst>
                  <a:gd name="T0" fmla="*/ 0 w 118"/>
                  <a:gd name="T1" fmla="*/ 12 h 561"/>
                  <a:gd name="T2" fmla="*/ 115 w 118"/>
                  <a:gd name="T3" fmla="*/ 0 h 561"/>
                  <a:gd name="T4" fmla="*/ 117 w 118"/>
                  <a:gd name="T5" fmla="*/ 560 h 561"/>
                  <a:gd name="T6" fmla="*/ 0 w 118"/>
                  <a:gd name="T7" fmla="*/ 541 h 561"/>
                  <a:gd name="T8" fmla="*/ 0 w 118"/>
                  <a:gd name="T9" fmla="*/ 12 h 5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561"/>
                  <a:gd name="T17" fmla="*/ 118 w 118"/>
                  <a:gd name="T18" fmla="*/ 561 h 5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561">
                    <a:moveTo>
                      <a:pt x="0" y="12"/>
                    </a:moveTo>
                    <a:lnTo>
                      <a:pt x="115" y="0"/>
                    </a:lnTo>
                    <a:lnTo>
                      <a:pt x="117" y="560"/>
                    </a:lnTo>
                    <a:lnTo>
                      <a:pt x="0" y="541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37" name="Freeform 88"/>
              <p:cNvSpPr>
                <a:spLocks/>
              </p:cNvSpPr>
              <p:nvPr/>
            </p:nvSpPr>
            <p:spPr bwMode="auto">
              <a:xfrm>
                <a:off x="5175" y="3410"/>
                <a:ext cx="120" cy="563"/>
              </a:xfrm>
              <a:custGeom>
                <a:avLst/>
                <a:gdLst>
                  <a:gd name="T0" fmla="*/ 117 w 120"/>
                  <a:gd name="T1" fmla="*/ 0 h 563"/>
                  <a:gd name="T2" fmla="*/ 119 w 120"/>
                  <a:gd name="T3" fmla="*/ 562 h 563"/>
                  <a:gd name="T4" fmla="*/ 0 w 120"/>
                  <a:gd name="T5" fmla="*/ 543 h 563"/>
                  <a:gd name="T6" fmla="*/ 0 w 120"/>
                  <a:gd name="T7" fmla="*/ 12 h 563"/>
                  <a:gd name="T8" fmla="*/ 117 w 120"/>
                  <a:gd name="T9" fmla="*/ 0 h 563"/>
                  <a:gd name="T10" fmla="*/ 119 w 120"/>
                  <a:gd name="T11" fmla="*/ 562 h 563"/>
                  <a:gd name="T12" fmla="*/ 0 w 120"/>
                  <a:gd name="T13" fmla="*/ 543 h 563"/>
                  <a:gd name="T14" fmla="*/ 0 w 120"/>
                  <a:gd name="T15" fmla="*/ 12 h 5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0"/>
                  <a:gd name="T25" fmla="*/ 0 h 563"/>
                  <a:gd name="T26" fmla="*/ 120 w 120"/>
                  <a:gd name="T27" fmla="*/ 563 h 5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0" h="563">
                    <a:moveTo>
                      <a:pt x="117" y="0"/>
                    </a:moveTo>
                    <a:lnTo>
                      <a:pt x="119" y="562"/>
                    </a:lnTo>
                    <a:lnTo>
                      <a:pt x="0" y="543"/>
                    </a:lnTo>
                    <a:lnTo>
                      <a:pt x="0" y="12"/>
                    </a:lnTo>
                    <a:lnTo>
                      <a:pt x="117" y="0"/>
                    </a:lnTo>
                    <a:lnTo>
                      <a:pt x="119" y="562"/>
                    </a:lnTo>
                    <a:lnTo>
                      <a:pt x="0" y="543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D9D9D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38" name="Freeform 89"/>
              <p:cNvSpPr>
                <a:spLocks/>
              </p:cNvSpPr>
              <p:nvPr/>
            </p:nvSpPr>
            <p:spPr bwMode="auto">
              <a:xfrm>
                <a:off x="5657" y="3410"/>
                <a:ext cx="124" cy="558"/>
              </a:xfrm>
              <a:custGeom>
                <a:avLst/>
                <a:gdLst>
                  <a:gd name="T0" fmla="*/ 0 w 124"/>
                  <a:gd name="T1" fmla="*/ 0 h 558"/>
                  <a:gd name="T2" fmla="*/ 123 w 124"/>
                  <a:gd name="T3" fmla="*/ 9 h 558"/>
                  <a:gd name="T4" fmla="*/ 123 w 124"/>
                  <a:gd name="T5" fmla="*/ 538 h 558"/>
                  <a:gd name="T6" fmla="*/ 0 w 124"/>
                  <a:gd name="T7" fmla="*/ 557 h 558"/>
                  <a:gd name="T8" fmla="*/ 0 w 124"/>
                  <a:gd name="T9" fmla="*/ 0 h 5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558"/>
                  <a:gd name="T17" fmla="*/ 124 w 124"/>
                  <a:gd name="T18" fmla="*/ 558 h 5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558">
                    <a:moveTo>
                      <a:pt x="0" y="0"/>
                    </a:moveTo>
                    <a:lnTo>
                      <a:pt x="123" y="9"/>
                    </a:lnTo>
                    <a:lnTo>
                      <a:pt x="123" y="538"/>
                    </a:lnTo>
                    <a:lnTo>
                      <a:pt x="0" y="55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39" name="Freeform 90"/>
              <p:cNvSpPr>
                <a:spLocks/>
              </p:cNvSpPr>
              <p:nvPr/>
            </p:nvSpPr>
            <p:spPr bwMode="auto">
              <a:xfrm>
                <a:off x="5657" y="3409"/>
                <a:ext cx="126" cy="561"/>
              </a:xfrm>
              <a:custGeom>
                <a:avLst/>
                <a:gdLst>
                  <a:gd name="T0" fmla="*/ 125 w 126"/>
                  <a:gd name="T1" fmla="*/ 9 h 561"/>
                  <a:gd name="T2" fmla="*/ 125 w 126"/>
                  <a:gd name="T3" fmla="*/ 541 h 561"/>
                  <a:gd name="T4" fmla="*/ 0 w 126"/>
                  <a:gd name="T5" fmla="*/ 560 h 561"/>
                  <a:gd name="T6" fmla="*/ 0 w 126"/>
                  <a:gd name="T7" fmla="*/ 0 h 561"/>
                  <a:gd name="T8" fmla="*/ 125 w 126"/>
                  <a:gd name="T9" fmla="*/ 9 h 561"/>
                  <a:gd name="T10" fmla="*/ 125 w 126"/>
                  <a:gd name="T11" fmla="*/ 541 h 561"/>
                  <a:gd name="T12" fmla="*/ 0 w 126"/>
                  <a:gd name="T13" fmla="*/ 560 h 561"/>
                  <a:gd name="T14" fmla="*/ 0 w 126"/>
                  <a:gd name="T15" fmla="*/ 0 h 5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"/>
                  <a:gd name="T25" fmla="*/ 0 h 561"/>
                  <a:gd name="T26" fmla="*/ 126 w 126"/>
                  <a:gd name="T27" fmla="*/ 561 h 5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" h="561">
                    <a:moveTo>
                      <a:pt x="125" y="9"/>
                    </a:moveTo>
                    <a:lnTo>
                      <a:pt x="125" y="541"/>
                    </a:lnTo>
                    <a:lnTo>
                      <a:pt x="0" y="560"/>
                    </a:lnTo>
                    <a:lnTo>
                      <a:pt x="0" y="0"/>
                    </a:lnTo>
                    <a:lnTo>
                      <a:pt x="125" y="9"/>
                    </a:lnTo>
                    <a:lnTo>
                      <a:pt x="125" y="541"/>
                    </a:lnTo>
                    <a:lnTo>
                      <a:pt x="0" y="56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40" name="Freeform 91"/>
              <p:cNvSpPr>
                <a:spLocks/>
              </p:cNvSpPr>
              <p:nvPr/>
            </p:nvSpPr>
            <p:spPr bwMode="auto">
              <a:xfrm>
                <a:off x="5782" y="3421"/>
                <a:ext cx="26" cy="528"/>
              </a:xfrm>
              <a:custGeom>
                <a:avLst/>
                <a:gdLst>
                  <a:gd name="T0" fmla="*/ 0 w 26"/>
                  <a:gd name="T1" fmla="*/ 0 h 528"/>
                  <a:gd name="T2" fmla="*/ 25 w 26"/>
                  <a:gd name="T3" fmla="*/ 7 h 528"/>
                  <a:gd name="T4" fmla="*/ 25 w 26"/>
                  <a:gd name="T5" fmla="*/ 506 h 528"/>
                  <a:gd name="T6" fmla="*/ 0 w 26"/>
                  <a:gd name="T7" fmla="*/ 527 h 528"/>
                  <a:gd name="T8" fmla="*/ 0 w 26"/>
                  <a:gd name="T9" fmla="*/ 0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528"/>
                  <a:gd name="T17" fmla="*/ 26 w 26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528">
                    <a:moveTo>
                      <a:pt x="0" y="0"/>
                    </a:moveTo>
                    <a:lnTo>
                      <a:pt x="25" y="7"/>
                    </a:lnTo>
                    <a:lnTo>
                      <a:pt x="25" y="506"/>
                    </a:lnTo>
                    <a:lnTo>
                      <a:pt x="0" y="5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41" name="Freeform 92"/>
              <p:cNvSpPr>
                <a:spLocks/>
              </p:cNvSpPr>
              <p:nvPr/>
            </p:nvSpPr>
            <p:spPr bwMode="auto">
              <a:xfrm>
                <a:off x="5783" y="3421"/>
                <a:ext cx="27" cy="529"/>
              </a:xfrm>
              <a:custGeom>
                <a:avLst/>
                <a:gdLst>
                  <a:gd name="T0" fmla="*/ 26 w 27"/>
                  <a:gd name="T1" fmla="*/ 7 h 529"/>
                  <a:gd name="T2" fmla="*/ 26 w 27"/>
                  <a:gd name="T3" fmla="*/ 507 h 529"/>
                  <a:gd name="T4" fmla="*/ 0 w 27"/>
                  <a:gd name="T5" fmla="*/ 528 h 529"/>
                  <a:gd name="T6" fmla="*/ 0 w 27"/>
                  <a:gd name="T7" fmla="*/ 0 h 529"/>
                  <a:gd name="T8" fmla="*/ 26 w 27"/>
                  <a:gd name="T9" fmla="*/ 7 h 529"/>
                  <a:gd name="T10" fmla="*/ 26 w 27"/>
                  <a:gd name="T11" fmla="*/ 507 h 529"/>
                  <a:gd name="T12" fmla="*/ 0 w 27"/>
                  <a:gd name="T13" fmla="*/ 528 h 529"/>
                  <a:gd name="T14" fmla="*/ 0 w 27"/>
                  <a:gd name="T15" fmla="*/ 0 h 5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"/>
                  <a:gd name="T25" fmla="*/ 0 h 529"/>
                  <a:gd name="T26" fmla="*/ 27 w 27"/>
                  <a:gd name="T27" fmla="*/ 529 h 52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" h="529">
                    <a:moveTo>
                      <a:pt x="26" y="7"/>
                    </a:moveTo>
                    <a:lnTo>
                      <a:pt x="26" y="507"/>
                    </a:lnTo>
                    <a:lnTo>
                      <a:pt x="0" y="528"/>
                    </a:lnTo>
                    <a:lnTo>
                      <a:pt x="0" y="0"/>
                    </a:lnTo>
                    <a:lnTo>
                      <a:pt x="26" y="7"/>
                    </a:lnTo>
                    <a:lnTo>
                      <a:pt x="26" y="507"/>
                    </a:lnTo>
                    <a:lnTo>
                      <a:pt x="0" y="52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42" name="Freeform 93"/>
              <p:cNvSpPr>
                <a:spLocks/>
              </p:cNvSpPr>
              <p:nvPr/>
            </p:nvSpPr>
            <p:spPr bwMode="auto">
              <a:xfrm>
                <a:off x="5155" y="3380"/>
                <a:ext cx="20" cy="29"/>
              </a:xfrm>
              <a:custGeom>
                <a:avLst/>
                <a:gdLst>
                  <a:gd name="T0" fmla="*/ 0 w 20"/>
                  <a:gd name="T1" fmla="*/ 6 h 29"/>
                  <a:gd name="T2" fmla="*/ 19 w 20"/>
                  <a:gd name="T3" fmla="*/ 0 h 29"/>
                  <a:gd name="T4" fmla="*/ 19 w 20"/>
                  <a:gd name="T5" fmla="*/ 26 h 29"/>
                  <a:gd name="T6" fmla="*/ 0 w 20"/>
                  <a:gd name="T7" fmla="*/ 28 h 29"/>
                  <a:gd name="T8" fmla="*/ 0 w 20"/>
                  <a:gd name="T9" fmla="*/ 6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29"/>
                  <a:gd name="T17" fmla="*/ 20 w 20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29">
                    <a:moveTo>
                      <a:pt x="0" y="6"/>
                    </a:moveTo>
                    <a:lnTo>
                      <a:pt x="19" y="0"/>
                    </a:lnTo>
                    <a:lnTo>
                      <a:pt x="19" y="26"/>
                    </a:lnTo>
                    <a:lnTo>
                      <a:pt x="0" y="28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43" name="Freeform 94"/>
              <p:cNvSpPr>
                <a:spLocks/>
              </p:cNvSpPr>
              <p:nvPr/>
            </p:nvSpPr>
            <p:spPr bwMode="auto">
              <a:xfrm>
                <a:off x="5154" y="3380"/>
                <a:ext cx="22" cy="32"/>
              </a:xfrm>
              <a:custGeom>
                <a:avLst/>
                <a:gdLst>
                  <a:gd name="T0" fmla="*/ 21 w 22"/>
                  <a:gd name="T1" fmla="*/ 0 h 32"/>
                  <a:gd name="T2" fmla="*/ 21 w 22"/>
                  <a:gd name="T3" fmla="*/ 29 h 32"/>
                  <a:gd name="T4" fmla="*/ 0 w 22"/>
                  <a:gd name="T5" fmla="*/ 31 h 32"/>
                  <a:gd name="T6" fmla="*/ 0 w 22"/>
                  <a:gd name="T7" fmla="*/ 7 h 32"/>
                  <a:gd name="T8" fmla="*/ 21 w 22"/>
                  <a:gd name="T9" fmla="*/ 0 h 32"/>
                  <a:gd name="T10" fmla="*/ 21 w 22"/>
                  <a:gd name="T11" fmla="*/ 29 h 32"/>
                  <a:gd name="T12" fmla="*/ 0 w 22"/>
                  <a:gd name="T13" fmla="*/ 31 h 32"/>
                  <a:gd name="T14" fmla="*/ 0 w 22"/>
                  <a:gd name="T15" fmla="*/ 7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"/>
                  <a:gd name="T25" fmla="*/ 0 h 32"/>
                  <a:gd name="T26" fmla="*/ 22 w 22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" h="32">
                    <a:moveTo>
                      <a:pt x="21" y="0"/>
                    </a:moveTo>
                    <a:lnTo>
                      <a:pt x="21" y="29"/>
                    </a:lnTo>
                    <a:lnTo>
                      <a:pt x="0" y="31"/>
                    </a:lnTo>
                    <a:lnTo>
                      <a:pt x="0" y="7"/>
                    </a:lnTo>
                    <a:lnTo>
                      <a:pt x="21" y="0"/>
                    </a:lnTo>
                    <a:lnTo>
                      <a:pt x="21" y="29"/>
                    </a:lnTo>
                    <a:lnTo>
                      <a:pt x="0" y="31"/>
                    </a:lnTo>
                    <a:lnTo>
                      <a:pt x="0" y="7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44" name="Freeform 95"/>
              <p:cNvSpPr>
                <a:spLocks/>
              </p:cNvSpPr>
              <p:nvPr/>
            </p:nvSpPr>
            <p:spPr bwMode="auto">
              <a:xfrm>
                <a:off x="5176" y="3368"/>
                <a:ext cx="116" cy="37"/>
              </a:xfrm>
              <a:custGeom>
                <a:avLst/>
                <a:gdLst>
                  <a:gd name="T0" fmla="*/ 0 w 116"/>
                  <a:gd name="T1" fmla="*/ 11 h 37"/>
                  <a:gd name="T2" fmla="*/ 115 w 116"/>
                  <a:gd name="T3" fmla="*/ 0 h 37"/>
                  <a:gd name="T4" fmla="*/ 115 w 116"/>
                  <a:gd name="T5" fmla="*/ 27 h 37"/>
                  <a:gd name="T6" fmla="*/ 0 w 116"/>
                  <a:gd name="T7" fmla="*/ 36 h 37"/>
                  <a:gd name="T8" fmla="*/ 0 w 116"/>
                  <a:gd name="T9" fmla="*/ 11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7"/>
                  <a:gd name="T17" fmla="*/ 116 w 116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7">
                    <a:moveTo>
                      <a:pt x="0" y="11"/>
                    </a:moveTo>
                    <a:lnTo>
                      <a:pt x="115" y="0"/>
                    </a:lnTo>
                    <a:lnTo>
                      <a:pt x="115" y="27"/>
                    </a:lnTo>
                    <a:lnTo>
                      <a:pt x="0" y="36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45" name="Freeform 96"/>
              <p:cNvSpPr>
                <a:spLocks/>
              </p:cNvSpPr>
              <p:nvPr/>
            </p:nvSpPr>
            <p:spPr bwMode="auto">
              <a:xfrm>
                <a:off x="5176" y="3369"/>
                <a:ext cx="118" cy="39"/>
              </a:xfrm>
              <a:custGeom>
                <a:avLst/>
                <a:gdLst>
                  <a:gd name="T0" fmla="*/ 117 w 118"/>
                  <a:gd name="T1" fmla="*/ 0 h 39"/>
                  <a:gd name="T2" fmla="*/ 117 w 118"/>
                  <a:gd name="T3" fmla="*/ 29 h 39"/>
                  <a:gd name="T4" fmla="*/ 0 w 118"/>
                  <a:gd name="T5" fmla="*/ 38 h 39"/>
                  <a:gd name="T6" fmla="*/ 0 w 118"/>
                  <a:gd name="T7" fmla="*/ 12 h 39"/>
                  <a:gd name="T8" fmla="*/ 117 w 118"/>
                  <a:gd name="T9" fmla="*/ 0 h 39"/>
                  <a:gd name="T10" fmla="*/ 117 w 118"/>
                  <a:gd name="T11" fmla="*/ 29 h 39"/>
                  <a:gd name="T12" fmla="*/ 0 w 118"/>
                  <a:gd name="T13" fmla="*/ 38 h 39"/>
                  <a:gd name="T14" fmla="*/ 0 w 118"/>
                  <a:gd name="T15" fmla="*/ 12 h 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8"/>
                  <a:gd name="T25" fmla="*/ 0 h 39"/>
                  <a:gd name="T26" fmla="*/ 118 w 118"/>
                  <a:gd name="T27" fmla="*/ 39 h 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8" h="39">
                    <a:moveTo>
                      <a:pt x="117" y="0"/>
                    </a:moveTo>
                    <a:lnTo>
                      <a:pt x="117" y="29"/>
                    </a:lnTo>
                    <a:lnTo>
                      <a:pt x="0" y="38"/>
                    </a:lnTo>
                    <a:lnTo>
                      <a:pt x="0" y="12"/>
                    </a:lnTo>
                    <a:lnTo>
                      <a:pt x="117" y="0"/>
                    </a:lnTo>
                    <a:lnTo>
                      <a:pt x="117" y="29"/>
                    </a:lnTo>
                    <a:lnTo>
                      <a:pt x="0" y="38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D9D9D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46" name="Freeform 97"/>
              <p:cNvSpPr>
                <a:spLocks/>
              </p:cNvSpPr>
              <p:nvPr/>
            </p:nvSpPr>
            <p:spPr bwMode="auto">
              <a:xfrm>
                <a:off x="5657" y="3368"/>
                <a:ext cx="124" cy="32"/>
              </a:xfrm>
              <a:custGeom>
                <a:avLst/>
                <a:gdLst>
                  <a:gd name="T0" fmla="*/ 0 w 124"/>
                  <a:gd name="T1" fmla="*/ 0 h 32"/>
                  <a:gd name="T2" fmla="*/ 123 w 124"/>
                  <a:gd name="T3" fmla="*/ 8 h 32"/>
                  <a:gd name="T4" fmla="*/ 123 w 124"/>
                  <a:gd name="T5" fmla="*/ 31 h 32"/>
                  <a:gd name="T6" fmla="*/ 0 w 124"/>
                  <a:gd name="T7" fmla="*/ 24 h 32"/>
                  <a:gd name="T8" fmla="*/ 0 w 124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32"/>
                  <a:gd name="T17" fmla="*/ 124 w 12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32">
                    <a:moveTo>
                      <a:pt x="0" y="0"/>
                    </a:moveTo>
                    <a:lnTo>
                      <a:pt x="123" y="8"/>
                    </a:lnTo>
                    <a:lnTo>
                      <a:pt x="123" y="31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47" name="Freeform 98"/>
              <p:cNvSpPr>
                <a:spLocks/>
              </p:cNvSpPr>
              <p:nvPr/>
            </p:nvSpPr>
            <p:spPr bwMode="auto">
              <a:xfrm>
                <a:off x="5657" y="3369"/>
                <a:ext cx="126" cy="35"/>
              </a:xfrm>
              <a:custGeom>
                <a:avLst/>
                <a:gdLst>
                  <a:gd name="T0" fmla="*/ 125 w 126"/>
                  <a:gd name="T1" fmla="*/ 9 h 35"/>
                  <a:gd name="T2" fmla="*/ 125 w 126"/>
                  <a:gd name="T3" fmla="*/ 34 h 35"/>
                  <a:gd name="T4" fmla="*/ 0 w 126"/>
                  <a:gd name="T5" fmla="*/ 26 h 35"/>
                  <a:gd name="T6" fmla="*/ 0 w 126"/>
                  <a:gd name="T7" fmla="*/ 0 h 35"/>
                  <a:gd name="T8" fmla="*/ 125 w 126"/>
                  <a:gd name="T9" fmla="*/ 9 h 35"/>
                  <a:gd name="T10" fmla="*/ 125 w 126"/>
                  <a:gd name="T11" fmla="*/ 34 h 35"/>
                  <a:gd name="T12" fmla="*/ 0 w 126"/>
                  <a:gd name="T13" fmla="*/ 26 h 35"/>
                  <a:gd name="T14" fmla="*/ 0 w 126"/>
                  <a:gd name="T15" fmla="*/ 0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"/>
                  <a:gd name="T25" fmla="*/ 0 h 35"/>
                  <a:gd name="T26" fmla="*/ 126 w 126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" h="35">
                    <a:moveTo>
                      <a:pt x="125" y="9"/>
                    </a:moveTo>
                    <a:lnTo>
                      <a:pt x="125" y="34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25" y="9"/>
                    </a:lnTo>
                    <a:lnTo>
                      <a:pt x="125" y="34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48" name="Freeform 99"/>
              <p:cNvSpPr>
                <a:spLocks/>
              </p:cNvSpPr>
              <p:nvPr/>
            </p:nvSpPr>
            <p:spPr bwMode="auto">
              <a:xfrm>
                <a:off x="5782" y="3378"/>
                <a:ext cx="26" cy="32"/>
              </a:xfrm>
              <a:custGeom>
                <a:avLst/>
                <a:gdLst>
                  <a:gd name="T0" fmla="*/ 0 w 26"/>
                  <a:gd name="T1" fmla="*/ 0 h 32"/>
                  <a:gd name="T2" fmla="*/ 25 w 26"/>
                  <a:gd name="T3" fmla="*/ 11 h 32"/>
                  <a:gd name="T4" fmla="*/ 25 w 26"/>
                  <a:gd name="T5" fmla="*/ 31 h 32"/>
                  <a:gd name="T6" fmla="*/ 0 w 26"/>
                  <a:gd name="T7" fmla="*/ 22 h 32"/>
                  <a:gd name="T8" fmla="*/ 0 w 26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32"/>
                  <a:gd name="T17" fmla="*/ 26 w 26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32">
                    <a:moveTo>
                      <a:pt x="0" y="0"/>
                    </a:moveTo>
                    <a:lnTo>
                      <a:pt x="25" y="11"/>
                    </a:lnTo>
                    <a:lnTo>
                      <a:pt x="25" y="31"/>
                    </a:lnTo>
                    <a:lnTo>
                      <a:pt x="0" y="2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49" name="Freeform 100"/>
              <p:cNvSpPr>
                <a:spLocks/>
              </p:cNvSpPr>
              <p:nvPr/>
            </p:nvSpPr>
            <p:spPr bwMode="auto">
              <a:xfrm>
                <a:off x="5783" y="3377"/>
                <a:ext cx="27" cy="34"/>
              </a:xfrm>
              <a:custGeom>
                <a:avLst/>
                <a:gdLst>
                  <a:gd name="T0" fmla="*/ 26 w 27"/>
                  <a:gd name="T1" fmla="*/ 12 h 34"/>
                  <a:gd name="T2" fmla="*/ 26 w 27"/>
                  <a:gd name="T3" fmla="*/ 33 h 34"/>
                  <a:gd name="T4" fmla="*/ 0 w 27"/>
                  <a:gd name="T5" fmla="*/ 24 h 34"/>
                  <a:gd name="T6" fmla="*/ 0 w 27"/>
                  <a:gd name="T7" fmla="*/ 0 h 34"/>
                  <a:gd name="T8" fmla="*/ 26 w 27"/>
                  <a:gd name="T9" fmla="*/ 12 h 34"/>
                  <a:gd name="T10" fmla="*/ 26 w 27"/>
                  <a:gd name="T11" fmla="*/ 33 h 34"/>
                  <a:gd name="T12" fmla="*/ 0 w 27"/>
                  <a:gd name="T13" fmla="*/ 24 h 34"/>
                  <a:gd name="T14" fmla="*/ 0 w 27"/>
                  <a:gd name="T15" fmla="*/ 0 h 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"/>
                  <a:gd name="T25" fmla="*/ 0 h 34"/>
                  <a:gd name="T26" fmla="*/ 27 w 27"/>
                  <a:gd name="T27" fmla="*/ 34 h 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" h="34">
                    <a:moveTo>
                      <a:pt x="26" y="12"/>
                    </a:moveTo>
                    <a:lnTo>
                      <a:pt x="26" y="33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6" y="12"/>
                    </a:lnTo>
                    <a:lnTo>
                      <a:pt x="26" y="33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50" name="Freeform 101"/>
              <p:cNvSpPr>
                <a:spLocks/>
              </p:cNvSpPr>
              <p:nvPr/>
            </p:nvSpPr>
            <p:spPr bwMode="auto">
              <a:xfrm>
                <a:off x="5474" y="3363"/>
                <a:ext cx="1" cy="612"/>
              </a:xfrm>
              <a:custGeom>
                <a:avLst/>
                <a:gdLst>
                  <a:gd name="T0" fmla="*/ 0 w 1"/>
                  <a:gd name="T1" fmla="*/ 0 h 612"/>
                  <a:gd name="T2" fmla="*/ 0 w 1"/>
                  <a:gd name="T3" fmla="*/ 611 h 612"/>
                  <a:gd name="T4" fmla="*/ 0 60000 65536"/>
                  <a:gd name="T5" fmla="*/ 0 60000 65536"/>
                  <a:gd name="T6" fmla="*/ 0 w 1"/>
                  <a:gd name="T7" fmla="*/ 0 h 612"/>
                  <a:gd name="T8" fmla="*/ 1 w 1"/>
                  <a:gd name="T9" fmla="*/ 612 h 6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612">
                    <a:moveTo>
                      <a:pt x="0" y="0"/>
                    </a:moveTo>
                    <a:lnTo>
                      <a:pt x="0" y="6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51" name="Freeform 102"/>
              <p:cNvSpPr>
                <a:spLocks/>
              </p:cNvSpPr>
              <p:nvPr/>
            </p:nvSpPr>
            <p:spPr bwMode="auto">
              <a:xfrm>
                <a:off x="5474" y="3363"/>
                <a:ext cx="1" cy="612"/>
              </a:xfrm>
              <a:custGeom>
                <a:avLst/>
                <a:gdLst>
                  <a:gd name="T0" fmla="*/ 0 w 1"/>
                  <a:gd name="T1" fmla="*/ 0 h 612"/>
                  <a:gd name="T2" fmla="*/ 0 w 1"/>
                  <a:gd name="T3" fmla="*/ 611 h 612"/>
                  <a:gd name="T4" fmla="*/ 0 60000 65536"/>
                  <a:gd name="T5" fmla="*/ 0 60000 65536"/>
                  <a:gd name="T6" fmla="*/ 0 w 1"/>
                  <a:gd name="T7" fmla="*/ 0 h 612"/>
                  <a:gd name="T8" fmla="*/ 1 w 1"/>
                  <a:gd name="T9" fmla="*/ 612 h 6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612">
                    <a:moveTo>
                      <a:pt x="0" y="0"/>
                    </a:moveTo>
                    <a:lnTo>
                      <a:pt x="0" y="6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52" name="Freeform 103"/>
              <p:cNvSpPr>
                <a:spLocks/>
              </p:cNvSpPr>
              <p:nvPr/>
            </p:nvSpPr>
            <p:spPr bwMode="auto">
              <a:xfrm>
                <a:off x="5661" y="3369"/>
                <a:ext cx="11" cy="599"/>
              </a:xfrm>
              <a:custGeom>
                <a:avLst/>
                <a:gdLst>
                  <a:gd name="T0" fmla="*/ 0 w 11"/>
                  <a:gd name="T1" fmla="*/ 0 h 599"/>
                  <a:gd name="T2" fmla="*/ 10 w 11"/>
                  <a:gd name="T3" fmla="*/ 2 h 599"/>
                  <a:gd name="T4" fmla="*/ 10 w 11"/>
                  <a:gd name="T5" fmla="*/ 596 h 599"/>
                  <a:gd name="T6" fmla="*/ 0 w 11"/>
                  <a:gd name="T7" fmla="*/ 598 h 599"/>
                  <a:gd name="T8" fmla="*/ 0 w 11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599"/>
                  <a:gd name="T17" fmla="*/ 11 w 11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599">
                    <a:moveTo>
                      <a:pt x="0" y="0"/>
                    </a:moveTo>
                    <a:lnTo>
                      <a:pt x="10" y="2"/>
                    </a:lnTo>
                    <a:lnTo>
                      <a:pt x="10" y="596"/>
                    </a:lnTo>
                    <a:lnTo>
                      <a:pt x="0" y="59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53" name="Freeform 104"/>
              <p:cNvSpPr>
                <a:spLocks/>
              </p:cNvSpPr>
              <p:nvPr/>
            </p:nvSpPr>
            <p:spPr bwMode="auto">
              <a:xfrm>
                <a:off x="5661" y="3368"/>
                <a:ext cx="11" cy="602"/>
              </a:xfrm>
              <a:custGeom>
                <a:avLst/>
                <a:gdLst>
                  <a:gd name="T0" fmla="*/ 10 w 11"/>
                  <a:gd name="T1" fmla="*/ 2 h 602"/>
                  <a:gd name="T2" fmla="*/ 10 w 11"/>
                  <a:gd name="T3" fmla="*/ 599 h 602"/>
                  <a:gd name="T4" fmla="*/ 0 w 11"/>
                  <a:gd name="T5" fmla="*/ 601 h 602"/>
                  <a:gd name="T6" fmla="*/ 0 w 11"/>
                  <a:gd name="T7" fmla="*/ 0 h 602"/>
                  <a:gd name="T8" fmla="*/ 10 w 11"/>
                  <a:gd name="T9" fmla="*/ 2 h 602"/>
                  <a:gd name="T10" fmla="*/ 10 w 11"/>
                  <a:gd name="T11" fmla="*/ 599 h 602"/>
                  <a:gd name="T12" fmla="*/ 0 w 11"/>
                  <a:gd name="T13" fmla="*/ 601 h 602"/>
                  <a:gd name="T14" fmla="*/ 0 w 11"/>
                  <a:gd name="T15" fmla="*/ 0 h 60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602"/>
                  <a:gd name="T26" fmla="*/ 11 w 11"/>
                  <a:gd name="T27" fmla="*/ 602 h 60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602">
                    <a:moveTo>
                      <a:pt x="10" y="2"/>
                    </a:moveTo>
                    <a:lnTo>
                      <a:pt x="10" y="599"/>
                    </a:lnTo>
                    <a:lnTo>
                      <a:pt x="0" y="601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10" y="599"/>
                    </a:lnTo>
                    <a:lnTo>
                      <a:pt x="0" y="60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D9D9D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54" name="Freeform 105"/>
              <p:cNvSpPr>
                <a:spLocks/>
              </p:cNvSpPr>
              <p:nvPr/>
            </p:nvSpPr>
            <p:spPr bwMode="auto">
              <a:xfrm>
                <a:off x="5650" y="3369"/>
                <a:ext cx="11" cy="599"/>
              </a:xfrm>
              <a:custGeom>
                <a:avLst/>
                <a:gdLst>
                  <a:gd name="T0" fmla="*/ 10 w 11"/>
                  <a:gd name="T1" fmla="*/ 0 h 599"/>
                  <a:gd name="T2" fmla="*/ 0 w 11"/>
                  <a:gd name="T3" fmla="*/ 2 h 599"/>
                  <a:gd name="T4" fmla="*/ 0 w 11"/>
                  <a:gd name="T5" fmla="*/ 596 h 599"/>
                  <a:gd name="T6" fmla="*/ 10 w 11"/>
                  <a:gd name="T7" fmla="*/ 598 h 599"/>
                  <a:gd name="T8" fmla="*/ 10 w 11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599"/>
                  <a:gd name="T17" fmla="*/ 11 w 11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599">
                    <a:moveTo>
                      <a:pt x="10" y="0"/>
                    </a:moveTo>
                    <a:lnTo>
                      <a:pt x="0" y="2"/>
                    </a:lnTo>
                    <a:lnTo>
                      <a:pt x="0" y="596"/>
                    </a:lnTo>
                    <a:lnTo>
                      <a:pt x="10" y="598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55" name="Freeform 106"/>
              <p:cNvSpPr>
                <a:spLocks/>
              </p:cNvSpPr>
              <p:nvPr/>
            </p:nvSpPr>
            <p:spPr bwMode="auto">
              <a:xfrm>
                <a:off x="5650" y="3368"/>
                <a:ext cx="11" cy="602"/>
              </a:xfrm>
              <a:custGeom>
                <a:avLst/>
                <a:gdLst>
                  <a:gd name="T0" fmla="*/ 0 w 11"/>
                  <a:gd name="T1" fmla="*/ 2 h 602"/>
                  <a:gd name="T2" fmla="*/ 0 w 11"/>
                  <a:gd name="T3" fmla="*/ 599 h 602"/>
                  <a:gd name="T4" fmla="*/ 10 w 11"/>
                  <a:gd name="T5" fmla="*/ 601 h 602"/>
                  <a:gd name="T6" fmla="*/ 10 w 11"/>
                  <a:gd name="T7" fmla="*/ 0 h 602"/>
                  <a:gd name="T8" fmla="*/ 0 w 11"/>
                  <a:gd name="T9" fmla="*/ 2 h 602"/>
                  <a:gd name="T10" fmla="*/ 0 w 11"/>
                  <a:gd name="T11" fmla="*/ 599 h 602"/>
                  <a:gd name="T12" fmla="*/ 10 w 11"/>
                  <a:gd name="T13" fmla="*/ 601 h 602"/>
                  <a:gd name="T14" fmla="*/ 10 w 11"/>
                  <a:gd name="T15" fmla="*/ 0 h 60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602"/>
                  <a:gd name="T26" fmla="*/ 11 w 11"/>
                  <a:gd name="T27" fmla="*/ 602 h 60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602">
                    <a:moveTo>
                      <a:pt x="0" y="2"/>
                    </a:moveTo>
                    <a:lnTo>
                      <a:pt x="0" y="599"/>
                    </a:lnTo>
                    <a:lnTo>
                      <a:pt x="10" y="601"/>
                    </a:lnTo>
                    <a:lnTo>
                      <a:pt x="10" y="0"/>
                    </a:lnTo>
                    <a:lnTo>
                      <a:pt x="0" y="2"/>
                    </a:lnTo>
                    <a:lnTo>
                      <a:pt x="0" y="599"/>
                    </a:lnTo>
                    <a:lnTo>
                      <a:pt x="10" y="601"/>
                    </a:lnTo>
                    <a:lnTo>
                      <a:pt x="10" y="0"/>
                    </a:lnTo>
                  </a:path>
                </a:pathLst>
              </a:custGeom>
              <a:noFill/>
              <a:ln w="12700" cap="rnd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56" name="Freeform 107"/>
              <p:cNvSpPr>
                <a:spLocks/>
              </p:cNvSpPr>
              <p:nvPr/>
            </p:nvSpPr>
            <p:spPr bwMode="auto">
              <a:xfrm>
                <a:off x="5780" y="3375"/>
                <a:ext cx="12" cy="574"/>
              </a:xfrm>
              <a:custGeom>
                <a:avLst/>
                <a:gdLst>
                  <a:gd name="T0" fmla="*/ 0 w 12"/>
                  <a:gd name="T1" fmla="*/ 0 h 574"/>
                  <a:gd name="T2" fmla="*/ 11 w 12"/>
                  <a:gd name="T3" fmla="*/ 4 h 574"/>
                  <a:gd name="T4" fmla="*/ 8 w 12"/>
                  <a:gd name="T5" fmla="*/ 569 h 574"/>
                  <a:gd name="T6" fmla="*/ 0 w 12"/>
                  <a:gd name="T7" fmla="*/ 573 h 574"/>
                  <a:gd name="T8" fmla="*/ 0 w 12"/>
                  <a:gd name="T9" fmla="*/ 0 h 5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574"/>
                  <a:gd name="T17" fmla="*/ 12 w 12"/>
                  <a:gd name="T18" fmla="*/ 574 h 5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574">
                    <a:moveTo>
                      <a:pt x="0" y="0"/>
                    </a:moveTo>
                    <a:lnTo>
                      <a:pt x="11" y="4"/>
                    </a:lnTo>
                    <a:lnTo>
                      <a:pt x="8" y="569"/>
                    </a:lnTo>
                    <a:lnTo>
                      <a:pt x="0" y="57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57" name="Freeform 108"/>
              <p:cNvSpPr>
                <a:spLocks/>
              </p:cNvSpPr>
              <p:nvPr/>
            </p:nvSpPr>
            <p:spPr bwMode="auto">
              <a:xfrm>
                <a:off x="5780" y="3375"/>
                <a:ext cx="12" cy="575"/>
              </a:xfrm>
              <a:custGeom>
                <a:avLst/>
                <a:gdLst>
                  <a:gd name="T0" fmla="*/ 11 w 12"/>
                  <a:gd name="T1" fmla="*/ 4 h 575"/>
                  <a:gd name="T2" fmla="*/ 8 w 12"/>
                  <a:gd name="T3" fmla="*/ 570 h 575"/>
                  <a:gd name="T4" fmla="*/ 0 w 12"/>
                  <a:gd name="T5" fmla="*/ 574 h 575"/>
                  <a:gd name="T6" fmla="*/ 0 w 12"/>
                  <a:gd name="T7" fmla="*/ 0 h 575"/>
                  <a:gd name="T8" fmla="*/ 11 w 12"/>
                  <a:gd name="T9" fmla="*/ 4 h 575"/>
                  <a:gd name="T10" fmla="*/ 8 w 12"/>
                  <a:gd name="T11" fmla="*/ 570 h 575"/>
                  <a:gd name="T12" fmla="*/ 0 w 12"/>
                  <a:gd name="T13" fmla="*/ 574 h 575"/>
                  <a:gd name="T14" fmla="*/ 0 w 12"/>
                  <a:gd name="T15" fmla="*/ 0 h 5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"/>
                  <a:gd name="T25" fmla="*/ 0 h 575"/>
                  <a:gd name="T26" fmla="*/ 12 w 12"/>
                  <a:gd name="T27" fmla="*/ 575 h 5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" h="575">
                    <a:moveTo>
                      <a:pt x="11" y="4"/>
                    </a:moveTo>
                    <a:lnTo>
                      <a:pt x="8" y="570"/>
                    </a:lnTo>
                    <a:lnTo>
                      <a:pt x="0" y="574"/>
                    </a:lnTo>
                    <a:lnTo>
                      <a:pt x="0" y="0"/>
                    </a:lnTo>
                    <a:lnTo>
                      <a:pt x="11" y="4"/>
                    </a:lnTo>
                    <a:lnTo>
                      <a:pt x="8" y="570"/>
                    </a:lnTo>
                    <a:lnTo>
                      <a:pt x="0" y="57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D9D9D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58" name="Freeform 109"/>
              <p:cNvSpPr>
                <a:spLocks/>
              </p:cNvSpPr>
              <p:nvPr/>
            </p:nvSpPr>
            <p:spPr bwMode="auto">
              <a:xfrm>
                <a:off x="5772" y="3375"/>
                <a:ext cx="11" cy="575"/>
              </a:xfrm>
              <a:custGeom>
                <a:avLst/>
                <a:gdLst>
                  <a:gd name="T0" fmla="*/ 10 w 11"/>
                  <a:gd name="T1" fmla="*/ 0 h 575"/>
                  <a:gd name="T2" fmla="*/ 0 w 11"/>
                  <a:gd name="T3" fmla="*/ 2 h 575"/>
                  <a:gd name="T4" fmla="*/ 0 w 11"/>
                  <a:gd name="T5" fmla="*/ 574 h 575"/>
                  <a:gd name="T6" fmla="*/ 10 w 11"/>
                  <a:gd name="T7" fmla="*/ 572 h 575"/>
                  <a:gd name="T8" fmla="*/ 10 w 11"/>
                  <a:gd name="T9" fmla="*/ 0 h 5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575"/>
                  <a:gd name="T17" fmla="*/ 11 w 11"/>
                  <a:gd name="T18" fmla="*/ 575 h 5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575">
                    <a:moveTo>
                      <a:pt x="10" y="0"/>
                    </a:moveTo>
                    <a:lnTo>
                      <a:pt x="0" y="2"/>
                    </a:lnTo>
                    <a:lnTo>
                      <a:pt x="0" y="574"/>
                    </a:lnTo>
                    <a:lnTo>
                      <a:pt x="10" y="572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59" name="Freeform 110"/>
              <p:cNvSpPr>
                <a:spLocks/>
              </p:cNvSpPr>
              <p:nvPr/>
            </p:nvSpPr>
            <p:spPr bwMode="auto">
              <a:xfrm>
                <a:off x="5772" y="3375"/>
                <a:ext cx="11" cy="579"/>
              </a:xfrm>
              <a:custGeom>
                <a:avLst/>
                <a:gdLst>
                  <a:gd name="T0" fmla="*/ 0 w 11"/>
                  <a:gd name="T1" fmla="*/ 2 h 579"/>
                  <a:gd name="T2" fmla="*/ 0 w 11"/>
                  <a:gd name="T3" fmla="*/ 578 h 579"/>
                  <a:gd name="T4" fmla="*/ 10 w 11"/>
                  <a:gd name="T5" fmla="*/ 576 h 579"/>
                  <a:gd name="T6" fmla="*/ 10 w 11"/>
                  <a:gd name="T7" fmla="*/ 0 h 579"/>
                  <a:gd name="T8" fmla="*/ 0 w 11"/>
                  <a:gd name="T9" fmla="*/ 2 h 579"/>
                  <a:gd name="T10" fmla="*/ 0 w 11"/>
                  <a:gd name="T11" fmla="*/ 578 h 579"/>
                  <a:gd name="T12" fmla="*/ 10 w 11"/>
                  <a:gd name="T13" fmla="*/ 576 h 579"/>
                  <a:gd name="T14" fmla="*/ 10 w 11"/>
                  <a:gd name="T15" fmla="*/ 0 h 57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579"/>
                  <a:gd name="T26" fmla="*/ 11 w 11"/>
                  <a:gd name="T27" fmla="*/ 579 h 57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579">
                    <a:moveTo>
                      <a:pt x="0" y="2"/>
                    </a:moveTo>
                    <a:lnTo>
                      <a:pt x="0" y="578"/>
                    </a:lnTo>
                    <a:lnTo>
                      <a:pt x="10" y="576"/>
                    </a:lnTo>
                    <a:lnTo>
                      <a:pt x="10" y="0"/>
                    </a:lnTo>
                    <a:lnTo>
                      <a:pt x="0" y="2"/>
                    </a:lnTo>
                    <a:lnTo>
                      <a:pt x="0" y="578"/>
                    </a:lnTo>
                    <a:lnTo>
                      <a:pt x="10" y="576"/>
                    </a:lnTo>
                    <a:lnTo>
                      <a:pt x="10" y="0"/>
                    </a:lnTo>
                  </a:path>
                </a:pathLst>
              </a:custGeom>
              <a:noFill/>
              <a:ln w="12700" cap="rnd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60" name="Freeform 111"/>
              <p:cNvSpPr>
                <a:spLocks/>
              </p:cNvSpPr>
              <p:nvPr/>
            </p:nvSpPr>
            <p:spPr bwMode="auto">
              <a:xfrm>
                <a:off x="5661" y="3369"/>
                <a:ext cx="1" cy="599"/>
              </a:xfrm>
              <a:custGeom>
                <a:avLst/>
                <a:gdLst>
                  <a:gd name="T0" fmla="*/ 0 w 1"/>
                  <a:gd name="T1" fmla="*/ 0 h 599"/>
                  <a:gd name="T2" fmla="*/ 0 w 1"/>
                  <a:gd name="T3" fmla="*/ 598 h 599"/>
                  <a:gd name="T4" fmla="*/ 0 60000 65536"/>
                  <a:gd name="T5" fmla="*/ 0 60000 65536"/>
                  <a:gd name="T6" fmla="*/ 0 w 1"/>
                  <a:gd name="T7" fmla="*/ 0 h 599"/>
                  <a:gd name="T8" fmla="*/ 1 w 1"/>
                  <a:gd name="T9" fmla="*/ 599 h 5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99">
                    <a:moveTo>
                      <a:pt x="0" y="0"/>
                    </a:moveTo>
                    <a:lnTo>
                      <a:pt x="0" y="59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61" name="Freeform 112"/>
              <p:cNvSpPr>
                <a:spLocks/>
              </p:cNvSpPr>
              <p:nvPr/>
            </p:nvSpPr>
            <p:spPr bwMode="auto">
              <a:xfrm>
                <a:off x="5661" y="3369"/>
                <a:ext cx="1" cy="599"/>
              </a:xfrm>
              <a:custGeom>
                <a:avLst/>
                <a:gdLst>
                  <a:gd name="T0" fmla="*/ 0 w 1"/>
                  <a:gd name="T1" fmla="*/ 0 h 599"/>
                  <a:gd name="T2" fmla="*/ 0 w 1"/>
                  <a:gd name="T3" fmla="*/ 598 h 599"/>
                  <a:gd name="T4" fmla="*/ 0 60000 65536"/>
                  <a:gd name="T5" fmla="*/ 0 60000 65536"/>
                  <a:gd name="T6" fmla="*/ 0 w 1"/>
                  <a:gd name="T7" fmla="*/ 0 h 599"/>
                  <a:gd name="T8" fmla="*/ 1 w 1"/>
                  <a:gd name="T9" fmla="*/ 599 h 5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99">
                    <a:moveTo>
                      <a:pt x="0" y="0"/>
                    </a:moveTo>
                    <a:lnTo>
                      <a:pt x="0" y="59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62" name="Freeform 113"/>
              <p:cNvSpPr>
                <a:spLocks/>
              </p:cNvSpPr>
              <p:nvPr/>
            </p:nvSpPr>
            <p:spPr bwMode="auto">
              <a:xfrm>
                <a:off x="5781" y="3380"/>
                <a:ext cx="1" cy="570"/>
              </a:xfrm>
              <a:custGeom>
                <a:avLst/>
                <a:gdLst>
                  <a:gd name="T0" fmla="*/ 0 w 1"/>
                  <a:gd name="T1" fmla="*/ 0 h 570"/>
                  <a:gd name="T2" fmla="*/ 0 w 1"/>
                  <a:gd name="T3" fmla="*/ 569 h 570"/>
                  <a:gd name="T4" fmla="*/ 0 60000 65536"/>
                  <a:gd name="T5" fmla="*/ 0 60000 65536"/>
                  <a:gd name="T6" fmla="*/ 0 w 1"/>
                  <a:gd name="T7" fmla="*/ 0 h 570"/>
                  <a:gd name="T8" fmla="*/ 1 w 1"/>
                  <a:gd name="T9" fmla="*/ 570 h 5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70">
                    <a:moveTo>
                      <a:pt x="0" y="0"/>
                    </a:moveTo>
                    <a:lnTo>
                      <a:pt x="0" y="56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63" name="Freeform 114"/>
              <p:cNvSpPr>
                <a:spLocks/>
              </p:cNvSpPr>
              <p:nvPr/>
            </p:nvSpPr>
            <p:spPr bwMode="auto">
              <a:xfrm>
                <a:off x="5781" y="3380"/>
                <a:ext cx="1" cy="570"/>
              </a:xfrm>
              <a:custGeom>
                <a:avLst/>
                <a:gdLst>
                  <a:gd name="T0" fmla="*/ 0 w 1"/>
                  <a:gd name="T1" fmla="*/ 0 h 570"/>
                  <a:gd name="T2" fmla="*/ 0 w 1"/>
                  <a:gd name="T3" fmla="*/ 569 h 570"/>
                  <a:gd name="T4" fmla="*/ 0 60000 65536"/>
                  <a:gd name="T5" fmla="*/ 0 60000 65536"/>
                  <a:gd name="T6" fmla="*/ 0 w 1"/>
                  <a:gd name="T7" fmla="*/ 0 h 570"/>
                  <a:gd name="T8" fmla="*/ 1 w 1"/>
                  <a:gd name="T9" fmla="*/ 570 h 5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70">
                    <a:moveTo>
                      <a:pt x="0" y="0"/>
                    </a:moveTo>
                    <a:lnTo>
                      <a:pt x="0" y="56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64" name="Freeform 115"/>
              <p:cNvSpPr>
                <a:spLocks/>
              </p:cNvSpPr>
              <p:nvPr/>
            </p:nvSpPr>
            <p:spPr bwMode="auto">
              <a:xfrm>
                <a:off x="5287" y="3369"/>
                <a:ext cx="10" cy="599"/>
              </a:xfrm>
              <a:custGeom>
                <a:avLst/>
                <a:gdLst>
                  <a:gd name="T0" fmla="*/ 9 w 10"/>
                  <a:gd name="T1" fmla="*/ 0 h 599"/>
                  <a:gd name="T2" fmla="*/ 0 w 10"/>
                  <a:gd name="T3" fmla="*/ 2 h 599"/>
                  <a:gd name="T4" fmla="*/ 0 w 10"/>
                  <a:gd name="T5" fmla="*/ 596 h 599"/>
                  <a:gd name="T6" fmla="*/ 9 w 10"/>
                  <a:gd name="T7" fmla="*/ 598 h 599"/>
                  <a:gd name="T8" fmla="*/ 9 w 10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599"/>
                  <a:gd name="T17" fmla="*/ 10 w 10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599">
                    <a:moveTo>
                      <a:pt x="9" y="0"/>
                    </a:moveTo>
                    <a:lnTo>
                      <a:pt x="0" y="2"/>
                    </a:lnTo>
                    <a:lnTo>
                      <a:pt x="0" y="596"/>
                    </a:lnTo>
                    <a:lnTo>
                      <a:pt x="9" y="598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65" name="Freeform 116"/>
              <p:cNvSpPr>
                <a:spLocks/>
              </p:cNvSpPr>
              <p:nvPr/>
            </p:nvSpPr>
            <p:spPr bwMode="auto">
              <a:xfrm>
                <a:off x="5287" y="3368"/>
                <a:ext cx="10" cy="602"/>
              </a:xfrm>
              <a:custGeom>
                <a:avLst/>
                <a:gdLst>
                  <a:gd name="T0" fmla="*/ 0 w 10"/>
                  <a:gd name="T1" fmla="*/ 2 h 602"/>
                  <a:gd name="T2" fmla="*/ 0 w 10"/>
                  <a:gd name="T3" fmla="*/ 599 h 602"/>
                  <a:gd name="T4" fmla="*/ 9 w 10"/>
                  <a:gd name="T5" fmla="*/ 601 h 602"/>
                  <a:gd name="T6" fmla="*/ 9 w 10"/>
                  <a:gd name="T7" fmla="*/ 0 h 602"/>
                  <a:gd name="T8" fmla="*/ 0 w 10"/>
                  <a:gd name="T9" fmla="*/ 2 h 602"/>
                  <a:gd name="T10" fmla="*/ 0 w 10"/>
                  <a:gd name="T11" fmla="*/ 599 h 602"/>
                  <a:gd name="T12" fmla="*/ 9 w 10"/>
                  <a:gd name="T13" fmla="*/ 601 h 602"/>
                  <a:gd name="T14" fmla="*/ 9 w 10"/>
                  <a:gd name="T15" fmla="*/ 0 h 60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"/>
                  <a:gd name="T25" fmla="*/ 0 h 602"/>
                  <a:gd name="T26" fmla="*/ 10 w 10"/>
                  <a:gd name="T27" fmla="*/ 602 h 60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" h="602">
                    <a:moveTo>
                      <a:pt x="0" y="2"/>
                    </a:moveTo>
                    <a:lnTo>
                      <a:pt x="0" y="599"/>
                    </a:lnTo>
                    <a:lnTo>
                      <a:pt x="9" y="601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0" y="599"/>
                    </a:lnTo>
                    <a:lnTo>
                      <a:pt x="9" y="601"/>
                    </a:lnTo>
                    <a:lnTo>
                      <a:pt x="9" y="0"/>
                    </a:lnTo>
                  </a:path>
                </a:pathLst>
              </a:custGeom>
              <a:noFill/>
              <a:ln w="12700" cap="rnd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66" name="Freeform 117"/>
              <p:cNvSpPr>
                <a:spLocks/>
              </p:cNvSpPr>
              <p:nvPr/>
            </p:nvSpPr>
            <p:spPr bwMode="auto">
              <a:xfrm>
                <a:off x="5294" y="3369"/>
                <a:ext cx="11" cy="599"/>
              </a:xfrm>
              <a:custGeom>
                <a:avLst/>
                <a:gdLst>
                  <a:gd name="T0" fmla="*/ 2 w 11"/>
                  <a:gd name="T1" fmla="*/ 0 h 599"/>
                  <a:gd name="T2" fmla="*/ 10 w 11"/>
                  <a:gd name="T3" fmla="*/ 2 h 599"/>
                  <a:gd name="T4" fmla="*/ 10 w 11"/>
                  <a:gd name="T5" fmla="*/ 596 h 599"/>
                  <a:gd name="T6" fmla="*/ 0 w 11"/>
                  <a:gd name="T7" fmla="*/ 598 h 599"/>
                  <a:gd name="T8" fmla="*/ 2 w 11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599"/>
                  <a:gd name="T17" fmla="*/ 11 w 11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599">
                    <a:moveTo>
                      <a:pt x="2" y="0"/>
                    </a:moveTo>
                    <a:lnTo>
                      <a:pt x="10" y="2"/>
                    </a:lnTo>
                    <a:lnTo>
                      <a:pt x="10" y="596"/>
                    </a:lnTo>
                    <a:lnTo>
                      <a:pt x="0" y="598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67" name="Freeform 118"/>
              <p:cNvSpPr>
                <a:spLocks/>
              </p:cNvSpPr>
              <p:nvPr/>
            </p:nvSpPr>
            <p:spPr bwMode="auto">
              <a:xfrm>
                <a:off x="5296" y="3368"/>
                <a:ext cx="12" cy="602"/>
              </a:xfrm>
              <a:custGeom>
                <a:avLst/>
                <a:gdLst>
                  <a:gd name="T0" fmla="*/ 11 w 12"/>
                  <a:gd name="T1" fmla="*/ 2 h 602"/>
                  <a:gd name="T2" fmla="*/ 11 w 12"/>
                  <a:gd name="T3" fmla="*/ 599 h 602"/>
                  <a:gd name="T4" fmla="*/ 0 w 12"/>
                  <a:gd name="T5" fmla="*/ 601 h 602"/>
                  <a:gd name="T6" fmla="*/ 0 w 12"/>
                  <a:gd name="T7" fmla="*/ 0 h 6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602"/>
                  <a:gd name="T14" fmla="*/ 12 w 12"/>
                  <a:gd name="T15" fmla="*/ 602 h 6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602">
                    <a:moveTo>
                      <a:pt x="11" y="2"/>
                    </a:moveTo>
                    <a:lnTo>
                      <a:pt x="11" y="599"/>
                    </a:lnTo>
                    <a:lnTo>
                      <a:pt x="0" y="60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68" name="Freeform 119"/>
              <p:cNvSpPr>
                <a:spLocks/>
              </p:cNvSpPr>
              <p:nvPr/>
            </p:nvSpPr>
            <p:spPr bwMode="auto">
              <a:xfrm>
                <a:off x="5294" y="3368"/>
                <a:ext cx="11" cy="602"/>
              </a:xfrm>
              <a:custGeom>
                <a:avLst/>
                <a:gdLst>
                  <a:gd name="T0" fmla="*/ 2 w 11"/>
                  <a:gd name="T1" fmla="*/ 0 h 602"/>
                  <a:gd name="T2" fmla="*/ 10 w 11"/>
                  <a:gd name="T3" fmla="*/ 2 h 602"/>
                  <a:gd name="T4" fmla="*/ 10 w 11"/>
                  <a:gd name="T5" fmla="*/ 599 h 602"/>
                  <a:gd name="T6" fmla="*/ 0 w 11"/>
                  <a:gd name="T7" fmla="*/ 601 h 602"/>
                  <a:gd name="T8" fmla="*/ 2 w 11"/>
                  <a:gd name="T9" fmla="*/ 0 h 6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602"/>
                  <a:gd name="T17" fmla="*/ 11 w 11"/>
                  <a:gd name="T18" fmla="*/ 602 h 6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602">
                    <a:moveTo>
                      <a:pt x="2" y="0"/>
                    </a:moveTo>
                    <a:lnTo>
                      <a:pt x="10" y="2"/>
                    </a:lnTo>
                    <a:lnTo>
                      <a:pt x="10" y="599"/>
                    </a:lnTo>
                    <a:lnTo>
                      <a:pt x="0" y="601"/>
                    </a:lnTo>
                    <a:lnTo>
                      <a:pt x="2" y="0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69" name="Freeform 120"/>
              <p:cNvSpPr>
                <a:spLocks/>
              </p:cNvSpPr>
              <p:nvPr/>
            </p:nvSpPr>
            <p:spPr bwMode="auto">
              <a:xfrm>
                <a:off x="5167" y="3378"/>
                <a:ext cx="11" cy="571"/>
              </a:xfrm>
              <a:custGeom>
                <a:avLst/>
                <a:gdLst>
                  <a:gd name="T0" fmla="*/ 10 w 11"/>
                  <a:gd name="T1" fmla="*/ 0 h 571"/>
                  <a:gd name="T2" fmla="*/ 0 w 11"/>
                  <a:gd name="T3" fmla="*/ 4 h 571"/>
                  <a:gd name="T4" fmla="*/ 0 w 11"/>
                  <a:gd name="T5" fmla="*/ 566 h 571"/>
                  <a:gd name="T6" fmla="*/ 10 w 11"/>
                  <a:gd name="T7" fmla="*/ 570 h 571"/>
                  <a:gd name="T8" fmla="*/ 10 w 11"/>
                  <a:gd name="T9" fmla="*/ 0 h 5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571"/>
                  <a:gd name="T17" fmla="*/ 11 w 11"/>
                  <a:gd name="T18" fmla="*/ 571 h 5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571">
                    <a:moveTo>
                      <a:pt x="10" y="0"/>
                    </a:moveTo>
                    <a:lnTo>
                      <a:pt x="0" y="4"/>
                    </a:lnTo>
                    <a:lnTo>
                      <a:pt x="0" y="566"/>
                    </a:lnTo>
                    <a:lnTo>
                      <a:pt x="10" y="57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70" name="Freeform 121"/>
              <p:cNvSpPr>
                <a:spLocks/>
              </p:cNvSpPr>
              <p:nvPr/>
            </p:nvSpPr>
            <p:spPr bwMode="auto">
              <a:xfrm>
                <a:off x="5167" y="3378"/>
                <a:ext cx="11" cy="572"/>
              </a:xfrm>
              <a:custGeom>
                <a:avLst/>
                <a:gdLst>
                  <a:gd name="T0" fmla="*/ 0 w 11"/>
                  <a:gd name="T1" fmla="*/ 4 h 572"/>
                  <a:gd name="T2" fmla="*/ 0 w 11"/>
                  <a:gd name="T3" fmla="*/ 567 h 572"/>
                  <a:gd name="T4" fmla="*/ 10 w 11"/>
                  <a:gd name="T5" fmla="*/ 571 h 572"/>
                  <a:gd name="T6" fmla="*/ 10 w 11"/>
                  <a:gd name="T7" fmla="*/ 0 h 572"/>
                  <a:gd name="T8" fmla="*/ 0 w 11"/>
                  <a:gd name="T9" fmla="*/ 4 h 572"/>
                  <a:gd name="T10" fmla="*/ 0 w 11"/>
                  <a:gd name="T11" fmla="*/ 567 h 572"/>
                  <a:gd name="T12" fmla="*/ 10 w 11"/>
                  <a:gd name="T13" fmla="*/ 571 h 572"/>
                  <a:gd name="T14" fmla="*/ 10 w 11"/>
                  <a:gd name="T15" fmla="*/ 0 h 5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572"/>
                  <a:gd name="T26" fmla="*/ 11 w 11"/>
                  <a:gd name="T27" fmla="*/ 572 h 5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572">
                    <a:moveTo>
                      <a:pt x="0" y="4"/>
                    </a:moveTo>
                    <a:lnTo>
                      <a:pt x="0" y="567"/>
                    </a:lnTo>
                    <a:lnTo>
                      <a:pt x="10" y="571"/>
                    </a:lnTo>
                    <a:lnTo>
                      <a:pt x="10" y="0"/>
                    </a:lnTo>
                    <a:lnTo>
                      <a:pt x="0" y="4"/>
                    </a:lnTo>
                    <a:lnTo>
                      <a:pt x="0" y="567"/>
                    </a:lnTo>
                    <a:lnTo>
                      <a:pt x="10" y="571"/>
                    </a:lnTo>
                    <a:lnTo>
                      <a:pt x="10" y="0"/>
                    </a:lnTo>
                  </a:path>
                </a:pathLst>
              </a:custGeom>
              <a:noFill/>
              <a:ln w="12700" cap="rnd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71" name="Freeform 122"/>
              <p:cNvSpPr>
                <a:spLocks/>
              </p:cNvSpPr>
              <p:nvPr/>
            </p:nvSpPr>
            <p:spPr bwMode="auto">
              <a:xfrm>
                <a:off x="5175" y="3378"/>
                <a:ext cx="12" cy="572"/>
              </a:xfrm>
              <a:custGeom>
                <a:avLst/>
                <a:gdLst>
                  <a:gd name="T0" fmla="*/ 0 w 12"/>
                  <a:gd name="T1" fmla="*/ 2 h 572"/>
                  <a:gd name="T2" fmla="*/ 11 w 12"/>
                  <a:gd name="T3" fmla="*/ 0 h 572"/>
                  <a:gd name="T4" fmla="*/ 8 w 12"/>
                  <a:gd name="T5" fmla="*/ 571 h 572"/>
                  <a:gd name="T6" fmla="*/ 0 w 12"/>
                  <a:gd name="T7" fmla="*/ 569 h 572"/>
                  <a:gd name="T8" fmla="*/ 0 w 12"/>
                  <a:gd name="T9" fmla="*/ 2 h 5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572"/>
                  <a:gd name="T17" fmla="*/ 12 w 12"/>
                  <a:gd name="T18" fmla="*/ 572 h 5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572">
                    <a:moveTo>
                      <a:pt x="0" y="2"/>
                    </a:moveTo>
                    <a:lnTo>
                      <a:pt x="11" y="0"/>
                    </a:lnTo>
                    <a:lnTo>
                      <a:pt x="8" y="571"/>
                    </a:lnTo>
                    <a:lnTo>
                      <a:pt x="0" y="569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72" name="Freeform 123"/>
              <p:cNvSpPr>
                <a:spLocks/>
              </p:cNvSpPr>
              <p:nvPr/>
            </p:nvSpPr>
            <p:spPr bwMode="auto">
              <a:xfrm>
                <a:off x="5175" y="3378"/>
                <a:ext cx="12" cy="576"/>
              </a:xfrm>
              <a:custGeom>
                <a:avLst/>
                <a:gdLst>
                  <a:gd name="T0" fmla="*/ 11 w 12"/>
                  <a:gd name="T1" fmla="*/ 0 h 576"/>
                  <a:gd name="T2" fmla="*/ 8 w 12"/>
                  <a:gd name="T3" fmla="*/ 575 h 576"/>
                  <a:gd name="T4" fmla="*/ 0 w 12"/>
                  <a:gd name="T5" fmla="*/ 573 h 576"/>
                  <a:gd name="T6" fmla="*/ 0 w 12"/>
                  <a:gd name="T7" fmla="*/ 2 h 576"/>
                  <a:gd name="T8" fmla="*/ 11 w 12"/>
                  <a:gd name="T9" fmla="*/ 0 h 576"/>
                  <a:gd name="T10" fmla="*/ 8 w 12"/>
                  <a:gd name="T11" fmla="*/ 575 h 576"/>
                  <a:gd name="T12" fmla="*/ 0 w 12"/>
                  <a:gd name="T13" fmla="*/ 573 h 576"/>
                  <a:gd name="T14" fmla="*/ 0 w 12"/>
                  <a:gd name="T15" fmla="*/ 2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"/>
                  <a:gd name="T25" fmla="*/ 0 h 576"/>
                  <a:gd name="T26" fmla="*/ 12 w 12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" h="576">
                    <a:moveTo>
                      <a:pt x="11" y="0"/>
                    </a:moveTo>
                    <a:lnTo>
                      <a:pt x="8" y="575"/>
                    </a:lnTo>
                    <a:lnTo>
                      <a:pt x="0" y="573"/>
                    </a:lnTo>
                    <a:lnTo>
                      <a:pt x="0" y="2"/>
                    </a:lnTo>
                    <a:lnTo>
                      <a:pt x="11" y="0"/>
                    </a:lnTo>
                    <a:lnTo>
                      <a:pt x="8" y="575"/>
                    </a:lnTo>
                    <a:lnTo>
                      <a:pt x="0" y="573"/>
                    </a:lnTo>
                    <a:lnTo>
                      <a:pt x="0" y="2"/>
                    </a:ln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73" name="Freeform 124"/>
              <p:cNvSpPr>
                <a:spLocks/>
              </p:cNvSpPr>
              <p:nvPr/>
            </p:nvSpPr>
            <p:spPr bwMode="auto">
              <a:xfrm>
                <a:off x="5295" y="3370"/>
                <a:ext cx="1" cy="598"/>
              </a:xfrm>
              <a:custGeom>
                <a:avLst/>
                <a:gdLst>
                  <a:gd name="T0" fmla="*/ 0 w 1"/>
                  <a:gd name="T1" fmla="*/ 0 h 598"/>
                  <a:gd name="T2" fmla="*/ 0 w 1"/>
                  <a:gd name="T3" fmla="*/ 597 h 598"/>
                  <a:gd name="T4" fmla="*/ 0 60000 65536"/>
                  <a:gd name="T5" fmla="*/ 0 60000 65536"/>
                  <a:gd name="T6" fmla="*/ 0 w 1"/>
                  <a:gd name="T7" fmla="*/ 0 h 598"/>
                  <a:gd name="T8" fmla="*/ 1 w 1"/>
                  <a:gd name="T9" fmla="*/ 598 h 59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98">
                    <a:moveTo>
                      <a:pt x="0" y="0"/>
                    </a:moveTo>
                    <a:lnTo>
                      <a:pt x="0" y="59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74" name="Freeform 125"/>
              <p:cNvSpPr>
                <a:spLocks/>
              </p:cNvSpPr>
              <p:nvPr/>
            </p:nvSpPr>
            <p:spPr bwMode="auto">
              <a:xfrm>
                <a:off x="5295" y="3370"/>
                <a:ext cx="1" cy="598"/>
              </a:xfrm>
              <a:custGeom>
                <a:avLst/>
                <a:gdLst>
                  <a:gd name="T0" fmla="*/ 0 w 1"/>
                  <a:gd name="T1" fmla="*/ 0 h 598"/>
                  <a:gd name="T2" fmla="*/ 0 w 1"/>
                  <a:gd name="T3" fmla="*/ 597 h 598"/>
                  <a:gd name="T4" fmla="*/ 0 60000 65536"/>
                  <a:gd name="T5" fmla="*/ 0 60000 65536"/>
                  <a:gd name="T6" fmla="*/ 0 w 1"/>
                  <a:gd name="T7" fmla="*/ 0 h 598"/>
                  <a:gd name="T8" fmla="*/ 1 w 1"/>
                  <a:gd name="T9" fmla="*/ 598 h 59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98">
                    <a:moveTo>
                      <a:pt x="0" y="0"/>
                    </a:moveTo>
                    <a:lnTo>
                      <a:pt x="0" y="59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75" name="Freeform 126"/>
              <p:cNvSpPr>
                <a:spLocks/>
              </p:cNvSpPr>
              <p:nvPr/>
            </p:nvSpPr>
            <p:spPr bwMode="auto">
              <a:xfrm>
                <a:off x="5176" y="3384"/>
                <a:ext cx="1" cy="566"/>
              </a:xfrm>
              <a:custGeom>
                <a:avLst/>
                <a:gdLst>
                  <a:gd name="T0" fmla="*/ 0 w 1"/>
                  <a:gd name="T1" fmla="*/ 0 h 566"/>
                  <a:gd name="T2" fmla="*/ 0 w 1"/>
                  <a:gd name="T3" fmla="*/ 565 h 566"/>
                  <a:gd name="T4" fmla="*/ 0 60000 65536"/>
                  <a:gd name="T5" fmla="*/ 0 60000 65536"/>
                  <a:gd name="T6" fmla="*/ 0 w 1"/>
                  <a:gd name="T7" fmla="*/ 0 h 566"/>
                  <a:gd name="T8" fmla="*/ 1 w 1"/>
                  <a:gd name="T9" fmla="*/ 566 h 5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66">
                    <a:moveTo>
                      <a:pt x="0" y="0"/>
                    </a:moveTo>
                    <a:lnTo>
                      <a:pt x="0" y="5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76" name="Freeform 127"/>
              <p:cNvSpPr>
                <a:spLocks/>
              </p:cNvSpPr>
              <p:nvPr/>
            </p:nvSpPr>
            <p:spPr bwMode="auto">
              <a:xfrm>
                <a:off x="5176" y="3384"/>
                <a:ext cx="1" cy="566"/>
              </a:xfrm>
              <a:custGeom>
                <a:avLst/>
                <a:gdLst>
                  <a:gd name="T0" fmla="*/ 0 w 1"/>
                  <a:gd name="T1" fmla="*/ 0 h 566"/>
                  <a:gd name="T2" fmla="*/ 0 w 1"/>
                  <a:gd name="T3" fmla="*/ 565 h 566"/>
                  <a:gd name="T4" fmla="*/ 0 60000 65536"/>
                  <a:gd name="T5" fmla="*/ 0 60000 65536"/>
                  <a:gd name="T6" fmla="*/ 0 w 1"/>
                  <a:gd name="T7" fmla="*/ 0 h 566"/>
                  <a:gd name="T8" fmla="*/ 1 w 1"/>
                  <a:gd name="T9" fmla="*/ 566 h 5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66">
                    <a:moveTo>
                      <a:pt x="0" y="0"/>
                    </a:moveTo>
                    <a:lnTo>
                      <a:pt x="0" y="5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77" name="Freeform 128"/>
              <p:cNvSpPr>
                <a:spLocks/>
              </p:cNvSpPr>
              <p:nvPr/>
            </p:nvSpPr>
            <p:spPr bwMode="auto">
              <a:xfrm>
                <a:off x="5154" y="3385"/>
                <a:ext cx="654" cy="54"/>
              </a:xfrm>
              <a:custGeom>
                <a:avLst/>
                <a:gdLst>
                  <a:gd name="T0" fmla="*/ 0 w 654"/>
                  <a:gd name="T1" fmla="*/ 26 h 54"/>
                  <a:gd name="T2" fmla="*/ 21 w 654"/>
                  <a:gd name="T3" fmla="*/ 21 h 54"/>
                  <a:gd name="T4" fmla="*/ 139 w 654"/>
                  <a:gd name="T5" fmla="*/ 7 h 54"/>
                  <a:gd name="T6" fmla="*/ 319 w 654"/>
                  <a:gd name="T7" fmla="*/ 0 h 54"/>
                  <a:gd name="T8" fmla="*/ 501 w 654"/>
                  <a:gd name="T9" fmla="*/ 9 h 54"/>
                  <a:gd name="T10" fmla="*/ 625 w 654"/>
                  <a:gd name="T11" fmla="*/ 16 h 54"/>
                  <a:gd name="T12" fmla="*/ 653 w 654"/>
                  <a:gd name="T13" fmla="*/ 30 h 54"/>
                  <a:gd name="T14" fmla="*/ 653 w 654"/>
                  <a:gd name="T15" fmla="*/ 39 h 54"/>
                  <a:gd name="T16" fmla="*/ 625 w 654"/>
                  <a:gd name="T17" fmla="*/ 41 h 54"/>
                  <a:gd name="T18" fmla="*/ 495 w 654"/>
                  <a:gd name="T19" fmla="*/ 30 h 54"/>
                  <a:gd name="T20" fmla="*/ 319 w 654"/>
                  <a:gd name="T21" fmla="*/ 26 h 54"/>
                  <a:gd name="T22" fmla="*/ 137 w 654"/>
                  <a:gd name="T23" fmla="*/ 32 h 54"/>
                  <a:gd name="T24" fmla="*/ 21 w 654"/>
                  <a:gd name="T25" fmla="*/ 44 h 54"/>
                  <a:gd name="T26" fmla="*/ 0 w 654"/>
                  <a:gd name="T27" fmla="*/ 53 h 54"/>
                  <a:gd name="T28" fmla="*/ 0 w 654"/>
                  <a:gd name="T29" fmla="*/ 26 h 5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4"/>
                  <a:gd name="T46" fmla="*/ 0 h 54"/>
                  <a:gd name="T47" fmla="*/ 654 w 654"/>
                  <a:gd name="T48" fmla="*/ 54 h 5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4" h="54">
                    <a:moveTo>
                      <a:pt x="0" y="26"/>
                    </a:moveTo>
                    <a:lnTo>
                      <a:pt x="21" y="21"/>
                    </a:lnTo>
                    <a:lnTo>
                      <a:pt x="139" y="7"/>
                    </a:lnTo>
                    <a:lnTo>
                      <a:pt x="319" y="0"/>
                    </a:lnTo>
                    <a:lnTo>
                      <a:pt x="501" y="9"/>
                    </a:lnTo>
                    <a:lnTo>
                      <a:pt x="625" y="16"/>
                    </a:lnTo>
                    <a:lnTo>
                      <a:pt x="653" y="30"/>
                    </a:lnTo>
                    <a:lnTo>
                      <a:pt x="653" y="39"/>
                    </a:lnTo>
                    <a:lnTo>
                      <a:pt x="625" y="41"/>
                    </a:lnTo>
                    <a:lnTo>
                      <a:pt x="495" y="30"/>
                    </a:lnTo>
                    <a:lnTo>
                      <a:pt x="319" y="26"/>
                    </a:lnTo>
                    <a:lnTo>
                      <a:pt x="137" y="32"/>
                    </a:lnTo>
                    <a:lnTo>
                      <a:pt x="21" y="44"/>
                    </a:lnTo>
                    <a:lnTo>
                      <a:pt x="0" y="53"/>
                    </a:lnTo>
                    <a:lnTo>
                      <a:pt x="0" y="2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78" name="Freeform 129"/>
              <p:cNvSpPr>
                <a:spLocks/>
              </p:cNvSpPr>
              <p:nvPr/>
            </p:nvSpPr>
            <p:spPr bwMode="auto">
              <a:xfrm>
                <a:off x="5155" y="3384"/>
                <a:ext cx="655" cy="57"/>
              </a:xfrm>
              <a:custGeom>
                <a:avLst/>
                <a:gdLst>
                  <a:gd name="T0" fmla="*/ 21 w 655"/>
                  <a:gd name="T1" fmla="*/ 21 h 57"/>
                  <a:gd name="T2" fmla="*/ 140 w 655"/>
                  <a:gd name="T3" fmla="*/ 7 h 57"/>
                  <a:gd name="T4" fmla="*/ 320 w 655"/>
                  <a:gd name="T5" fmla="*/ 0 h 57"/>
                  <a:gd name="T6" fmla="*/ 502 w 655"/>
                  <a:gd name="T7" fmla="*/ 9 h 57"/>
                  <a:gd name="T8" fmla="*/ 627 w 655"/>
                  <a:gd name="T9" fmla="*/ 17 h 57"/>
                  <a:gd name="T10" fmla="*/ 654 w 655"/>
                  <a:gd name="T11" fmla="*/ 32 h 57"/>
                  <a:gd name="T12" fmla="*/ 654 w 655"/>
                  <a:gd name="T13" fmla="*/ 42 h 57"/>
                  <a:gd name="T14" fmla="*/ 627 w 655"/>
                  <a:gd name="T15" fmla="*/ 44 h 57"/>
                  <a:gd name="T16" fmla="*/ 496 w 655"/>
                  <a:gd name="T17" fmla="*/ 32 h 57"/>
                  <a:gd name="T18" fmla="*/ 320 w 655"/>
                  <a:gd name="T19" fmla="*/ 26 h 57"/>
                  <a:gd name="T20" fmla="*/ 138 w 655"/>
                  <a:gd name="T21" fmla="*/ 34 h 57"/>
                  <a:gd name="T22" fmla="*/ 21 w 655"/>
                  <a:gd name="T23" fmla="*/ 46 h 57"/>
                  <a:gd name="T24" fmla="*/ 0 w 655"/>
                  <a:gd name="T25" fmla="*/ 56 h 57"/>
                  <a:gd name="T26" fmla="*/ 0 w 655"/>
                  <a:gd name="T27" fmla="*/ 26 h 57"/>
                  <a:gd name="T28" fmla="*/ 21 w 655"/>
                  <a:gd name="T29" fmla="*/ 21 h 57"/>
                  <a:gd name="T30" fmla="*/ 140 w 655"/>
                  <a:gd name="T31" fmla="*/ 7 h 57"/>
                  <a:gd name="T32" fmla="*/ 320 w 655"/>
                  <a:gd name="T33" fmla="*/ 0 h 57"/>
                  <a:gd name="T34" fmla="*/ 502 w 655"/>
                  <a:gd name="T35" fmla="*/ 9 h 57"/>
                  <a:gd name="T36" fmla="*/ 627 w 655"/>
                  <a:gd name="T37" fmla="*/ 17 h 57"/>
                  <a:gd name="T38" fmla="*/ 654 w 655"/>
                  <a:gd name="T39" fmla="*/ 32 h 57"/>
                  <a:gd name="T40" fmla="*/ 654 w 655"/>
                  <a:gd name="T41" fmla="*/ 42 h 57"/>
                  <a:gd name="T42" fmla="*/ 627 w 655"/>
                  <a:gd name="T43" fmla="*/ 44 h 57"/>
                  <a:gd name="T44" fmla="*/ 496 w 655"/>
                  <a:gd name="T45" fmla="*/ 32 h 57"/>
                  <a:gd name="T46" fmla="*/ 320 w 655"/>
                  <a:gd name="T47" fmla="*/ 26 h 57"/>
                  <a:gd name="T48" fmla="*/ 138 w 655"/>
                  <a:gd name="T49" fmla="*/ 34 h 57"/>
                  <a:gd name="T50" fmla="*/ 21 w 655"/>
                  <a:gd name="T51" fmla="*/ 46 h 57"/>
                  <a:gd name="T52" fmla="*/ 0 w 655"/>
                  <a:gd name="T53" fmla="*/ 56 h 57"/>
                  <a:gd name="T54" fmla="*/ 0 w 655"/>
                  <a:gd name="T55" fmla="*/ 26 h 5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655"/>
                  <a:gd name="T85" fmla="*/ 0 h 57"/>
                  <a:gd name="T86" fmla="*/ 655 w 655"/>
                  <a:gd name="T87" fmla="*/ 57 h 5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655" h="57">
                    <a:moveTo>
                      <a:pt x="21" y="21"/>
                    </a:moveTo>
                    <a:lnTo>
                      <a:pt x="140" y="7"/>
                    </a:lnTo>
                    <a:lnTo>
                      <a:pt x="320" y="0"/>
                    </a:lnTo>
                    <a:lnTo>
                      <a:pt x="502" y="9"/>
                    </a:lnTo>
                    <a:lnTo>
                      <a:pt x="627" y="17"/>
                    </a:lnTo>
                    <a:lnTo>
                      <a:pt x="654" y="32"/>
                    </a:lnTo>
                    <a:lnTo>
                      <a:pt x="654" y="42"/>
                    </a:lnTo>
                    <a:lnTo>
                      <a:pt x="627" y="44"/>
                    </a:lnTo>
                    <a:lnTo>
                      <a:pt x="496" y="32"/>
                    </a:lnTo>
                    <a:lnTo>
                      <a:pt x="320" y="26"/>
                    </a:lnTo>
                    <a:lnTo>
                      <a:pt x="138" y="34"/>
                    </a:lnTo>
                    <a:lnTo>
                      <a:pt x="21" y="46"/>
                    </a:lnTo>
                    <a:lnTo>
                      <a:pt x="0" y="56"/>
                    </a:lnTo>
                    <a:lnTo>
                      <a:pt x="0" y="26"/>
                    </a:lnTo>
                    <a:lnTo>
                      <a:pt x="21" y="21"/>
                    </a:lnTo>
                    <a:lnTo>
                      <a:pt x="140" y="7"/>
                    </a:lnTo>
                    <a:lnTo>
                      <a:pt x="320" y="0"/>
                    </a:lnTo>
                    <a:lnTo>
                      <a:pt x="502" y="9"/>
                    </a:lnTo>
                    <a:lnTo>
                      <a:pt x="627" y="17"/>
                    </a:lnTo>
                    <a:lnTo>
                      <a:pt x="654" y="32"/>
                    </a:lnTo>
                    <a:lnTo>
                      <a:pt x="654" y="42"/>
                    </a:lnTo>
                    <a:lnTo>
                      <a:pt x="627" y="44"/>
                    </a:lnTo>
                    <a:lnTo>
                      <a:pt x="496" y="32"/>
                    </a:lnTo>
                    <a:lnTo>
                      <a:pt x="320" y="26"/>
                    </a:lnTo>
                    <a:lnTo>
                      <a:pt x="138" y="34"/>
                    </a:lnTo>
                    <a:lnTo>
                      <a:pt x="21" y="46"/>
                    </a:lnTo>
                    <a:lnTo>
                      <a:pt x="0" y="56"/>
                    </a:lnTo>
                    <a:lnTo>
                      <a:pt x="0" y="2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79" name="Freeform 130"/>
              <p:cNvSpPr>
                <a:spLocks/>
              </p:cNvSpPr>
              <p:nvPr/>
            </p:nvSpPr>
            <p:spPr bwMode="auto">
              <a:xfrm>
                <a:off x="5155" y="3412"/>
                <a:ext cx="655" cy="29"/>
              </a:xfrm>
              <a:custGeom>
                <a:avLst/>
                <a:gdLst>
                  <a:gd name="T0" fmla="*/ 654 w 655"/>
                  <a:gd name="T1" fmla="*/ 26 h 29"/>
                  <a:gd name="T2" fmla="*/ 627 w 655"/>
                  <a:gd name="T3" fmla="*/ 16 h 29"/>
                  <a:gd name="T4" fmla="*/ 496 w 655"/>
                  <a:gd name="T5" fmla="*/ 4 h 29"/>
                  <a:gd name="T6" fmla="*/ 320 w 655"/>
                  <a:gd name="T7" fmla="*/ 0 h 29"/>
                  <a:gd name="T8" fmla="*/ 138 w 655"/>
                  <a:gd name="T9" fmla="*/ 7 h 29"/>
                  <a:gd name="T10" fmla="*/ 21 w 655"/>
                  <a:gd name="T11" fmla="*/ 19 h 29"/>
                  <a:gd name="T12" fmla="*/ 0 w 655"/>
                  <a:gd name="T13" fmla="*/ 28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5"/>
                  <a:gd name="T22" fmla="*/ 0 h 29"/>
                  <a:gd name="T23" fmla="*/ 655 w 655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5" h="29">
                    <a:moveTo>
                      <a:pt x="654" y="26"/>
                    </a:moveTo>
                    <a:lnTo>
                      <a:pt x="627" y="16"/>
                    </a:lnTo>
                    <a:lnTo>
                      <a:pt x="496" y="4"/>
                    </a:lnTo>
                    <a:lnTo>
                      <a:pt x="320" y="0"/>
                    </a:lnTo>
                    <a:lnTo>
                      <a:pt x="138" y="7"/>
                    </a:lnTo>
                    <a:lnTo>
                      <a:pt x="21" y="19"/>
                    </a:lnTo>
                    <a:lnTo>
                      <a:pt x="0" y="28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80" name="Freeform 131"/>
              <p:cNvSpPr>
                <a:spLocks/>
              </p:cNvSpPr>
              <p:nvPr/>
            </p:nvSpPr>
            <p:spPr bwMode="auto">
              <a:xfrm>
                <a:off x="5155" y="3412"/>
                <a:ext cx="655" cy="29"/>
              </a:xfrm>
              <a:custGeom>
                <a:avLst/>
                <a:gdLst>
                  <a:gd name="T0" fmla="*/ 654 w 655"/>
                  <a:gd name="T1" fmla="*/ 26 h 29"/>
                  <a:gd name="T2" fmla="*/ 627 w 655"/>
                  <a:gd name="T3" fmla="*/ 16 h 29"/>
                  <a:gd name="T4" fmla="*/ 496 w 655"/>
                  <a:gd name="T5" fmla="*/ 4 h 29"/>
                  <a:gd name="T6" fmla="*/ 320 w 655"/>
                  <a:gd name="T7" fmla="*/ 0 h 29"/>
                  <a:gd name="T8" fmla="*/ 138 w 655"/>
                  <a:gd name="T9" fmla="*/ 7 h 29"/>
                  <a:gd name="T10" fmla="*/ 21 w 655"/>
                  <a:gd name="T11" fmla="*/ 19 h 29"/>
                  <a:gd name="T12" fmla="*/ 0 w 655"/>
                  <a:gd name="T13" fmla="*/ 28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5"/>
                  <a:gd name="T22" fmla="*/ 0 h 29"/>
                  <a:gd name="T23" fmla="*/ 655 w 655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5" h="29">
                    <a:moveTo>
                      <a:pt x="654" y="26"/>
                    </a:moveTo>
                    <a:lnTo>
                      <a:pt x="627" y="16"/>
                    </a:lnTo>
                    <a:lnTo>
                      <a:pt x="496" y="4"/>
                    </a:lnTo>
                    <a:lnTo>
                      <a:pt x="320" y="0"/>
                    </a:lnTo>
                    <a:lnTo>
                      <a:pt x="138" y="7"/>
                    </a:lnTo>
                    <a:lnTo>
                      <a:pt x="21" y="19"/>
                    </a:lnTo>
                    <a:lnTo>
                      <a:pt x="0" y="28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81" name="Freeform 132"/>
              <p:cNvSpPr>
                <a:spLocks/>
              </p:cNvSpPr>
              <p:nvPr/>
            </p:nvSpPr>
            <p:spPr bwMode="auto">
              <a:xfrm>
                <a:off x="5155" y="3385"/>
                <a:ext cx="655" cy="32"/>
              </a:xfrm>
              <a:custGeom>
                <a:avLst/>
                <a:gdLst>
                  <a:gd name="T0" fmla="*/ 0 w 655"/>
                  <a:gd name="T1" fmla="*/ 27 h 32"/>
                  <a:gd name="T2" fmla="*/ 21 w 655"/>
                  <a:gd name="T3" fmla="*/ 21 h 32"/>
                  <a:gd name="T4" fmla="*/ 140 w 655"/>
                  <a:gd name="T5" fmla="*/ 7 h 32"/>
                  <a:gd name="T6" fmla="*/ 320 w 655"/>
                  <a:gd name="T7" fmla="*/ 0 h 32"/>
                  <a:gd name="T8" fmla="*/ 502 w 655"/>
                  <a:gd name="T9" fmla="*/ 10 h 32"/>
                  <a:gd name="T10" fmla="*/ 627 w 655"/>
                  <a:gd name="T11" fmla="*/ 16 h 32"/>
                  <a:gd name="T12" fmla="*/ 654 w 655"/>
                  <a:gd name="T13" fmla="*/ 31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5"/>
                  <a:gd name="T22" fmla="*/ 0 h 32"/>
                  <a:gd name="T23" fmla="*/ 655 w 655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5" h="32">
                    <a:moveTo>
                      <a:pt x="0" y="27"/>
                    </a:moveTo>
                    <a:lnTo>
                      <a:pt x="21" y="21"/>
                    </a:lnTo>
                    <a:lnTo>
                      <a:pt x="140" y="7"/>
                    </a:lnTo>
                    <a:lnTo>
                      <a:pt x="320" y="0"/>
                    </a:lnTo>
                    <a:lnTo>
                      <a:pt x="502" y="10"/>
                    </a:lnTo>
                    <a:lnTo>
                      <a:pt x="627" y="16"/>
                    </a:lnTo>
                    <a:lnTo>
                      <a:pt x="654" y="31"/>
                    </a:lnTo>
                  </a:path>
                </a:pathLst>
              </a:custGeom>
              <a:noFill/>
              <a:ln w="12700" cap="rnd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82" name="Freeform 133"/>
              <p:cNvSpPr>
                <a:spLocks/>
              </p:cNvSpPr>
              <p:nvPr/>
            </p:nvSpPr>
            <p:spPr bwMode="auto">
              <a:xfrm>
                <a:off x="5155" y="3385"/>
                <a:ext cx="655" cy="32"/>
              </a:xfrm>
              <a:custGeom>
                <a:avLst/>
                <a:gdLst>
                  <a:gd name="T0" fmla="*/ 0 w 655"/>
                  <a:gd name="T1" fmla="*/ 27 h 32"/>
                  <a:gd name="T2" fmla="*/ 21 w 655"/>
                  <a:gd name="T3" fmla="*/ 21 h 32"/>
                  <a:gd name="T4" fmla="*/ 140 w 655"/>
                  <a:gd name="T5" fmla="*/ 7 h 32"/>
                  <a:gd name="T6" fmla="*/ 320 w 655"/>
                  <a:gd name="T7" fmla="*/ 0 h 32"/>
                  <a:gd name="T8" fmla="*/ 502 w 655"/>
                  <a:gd name="T9" fmla="*/ 10 h 32"/>
                  <a:gd name="T10" fmla="*/ 627 w 655"/>
                  <a:gd name="T11" fmla="*/ 16 h 32"/>
                  <a:gd name="T12" fmla="*/ 654 w 655"/>
                  <a:gd name="T13" fmla="*/ 31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5"/>
                  <a:gd name="T22" fmla="*/ 0 h 32"/>
                  <a:gd name="T23" fmla="*/ 655 w 655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5" h="32">
                    <a:moveTo>
                      <a:pt x="0" y="27"/>
                    </a:moveTo>
                    <a:lnTo>
                      <a:pt x="21" y="21"/>
                    </a:lnTo>
                    <a:lnTo>
                      <a:pt x="140" y="7"/>
                    </a:lnTo>
                    <a:lnTo>
                      <a:pt x="320" y="0"/>
                    </a:lnTo>
                    <a:lnTo>
                      <a:pt x="502" y="10"/>
                    </a:lnTo>
                    <a:lnTo>
                      <a:pt x="627" y="16"/>
                    </a:lnTo>
                    <a:lnTo>
                      <a:pt x="654" y="31"/>
                    </a:lnTo>
                  </a:path>
                </a:pathLst>
              </a:custGeom>
              <a:noFill/>
              <a:ln w="12700" cap="rnd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83" name="Rectangle 134"/>
              <p:cNvSpPr>
                <a:spLocks noChangeArrowheads="1"/>
              </p:cNvSpPr>
              <p:nvPr/>
            </p:nvSpPr>
            <p:spPr bwMode="auto">
              <a:xfrm>
                <a:off x="5780" y="3501"/>
                <a:ext cx="31" cy="9"/>
              </a:xfrm>
              <a:prstGeom prst="rect">
                <a:avLst/>
              </a:prstGeom>
              <a:solidFill>
                <a:srgbClr val="A6A6A6"/>
              </a:solidFill>
              <a:ln w="12700">
                <a:solidFill>
                  <a:srgbClr val="A6A6A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84" name="Rectangle 135"/>
              <p:cNvSpPr>
                <a:spLocks noChangeArrowheads="1"/>
              </p:cNvSpPr>
              <p:nvPr/>
            </p:nvSpPr>
            <p:spPr bwMode="auto">
              <a:xfrm>
                <a:off x="5584" y="3499"/>
                <a:ext cx="31" cy="6"/>
              </a:xfrm>
              <a:prstGeom prst="rect">
                <a:avLst/>
              </a:prstGeom>
              <a:solidFill>
                <a:srgbClr val="A6A6A6"/>
              </a:solidFill>
              <a:ln w="12700">
                <a:solidFill>
                  <a:srgbClr val="A6A6A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85" name="Rectangle 136"/>
              <p:cNvSpPr>
                <a:spLocks noChangeArrowheads="1"/>
              </p:cNvSpPr>
              <p:nvPr/>
            </p:nvSpPr>
            <p:spPr bwMode="auto">
              <a:xfrm>
                <a:off x="5584" y="3499"/>
                <a:ext cx="33" cy="6"/>
              </a:xfrm>
              <a:prstGeom prst="rect">
                <a:avLst/>
              </a:prstGeom>
              <a:solidFill>
                <a:srgbClr val="4C4C4C"/>
              </a:solidFill>
              <a:ln w="12700">
                <a:solidFill>
                  <a:srgbClr val="4C4C4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86" name="Rectangle 137"/>
              <p:cNvSpPr>
                <a:spLocks noChangeArrowheads="1"/>
              </p:cNvSpPr>
              <p:nvPr/>
            </p:nvSpPr>
            <p:spPr bwMode="auto">
              <a:xfrm>
                <a:off x="5780" y="3503"/>
                <a:ext cx="33" cy="7"/>
              </a:xfrm>
              <a:prstGeom prst="rect">
                <a:avLst/>
              </a:prstGeom>
              <a:solidFill>
                <a:srgbClr val="4C4C4C"/>
              </a:solidFill>
              <a:ln w="12700">
                <a:solidFill>
                  <a:srgbClr val="4C4C4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87" name="Freeform 138"/>
              <p:cNvSpPr>
                <a:spLocks/>
              </p:cNvSpPr>
              <p:nvPr/>
            </p:nvSpPr>
            <p:spPr bwMode="auto">
              <a:xfrm>
                <a:off x="5696" y="3513"/>
                <a:ext cx="101" cy="491"/>
              </a:xfrm>
              <a:custGeom>
                <a:avLst/>
                <a:gdLst>
                  <a:gd name="T0" fmla="*/ 0 w 101"/>
                  <a:gd name="T1" fmla="*/ 0 h 491"/>
                  <a:gd name="T2" fmla="*/ 100 w 101"/>
                  <a:gd name="T3" fmla="*/ 0 h 491"/>
                  <a:gd name="T4" fmla="*/ 100 w 101"/>
                  <a:gd name="T5" fmla="*/ 490 h 491"/>
                  <a:gd name="T6" fmla="*/ 0 w 101"/>
                  <a:gd name="T7" fmla="*/ 476 h 491"/>
                  <a:gd name="T8" fmla="*/ 0 w 101"/>
                  <a:gd name="T9" fmla="*/ 0 h 4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491"/>
                  <a:gd name="T17" fmla="*/ 101 w 101"/>
                  <a:gd name="T18" fmla="*/ 491 h 4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491">
                    <a:moveTo>
                      <a:pt x="0" y="0"/>
                    </a:moveTo>
                    <a:lnTo>
                      <a:pt x="100" y="0"/>
                    </a:lnTo>
                    <a:lnTo>
                      <a:pt x="100" y="490"/>
                    </a:lnTo>
                    <a:lnTo>
                      <a:pt x="0" y="47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88" name="Freeform 139"/>
              <p:cNvSpPr>
                <a:spLocks/>
              </p:cNvSpPr>
              <p:nvPr/>
            </p:nvSpPr>
            <p:spPr bwMode="auto">
              <a:xfrm>
                <a:off x="5696" y="3511"/>
                <a:ext cx="104" cy="496"/>
              </a:xfrm>
              <a:custGeom>
                <a:avLst/>
                <a:gdLst>
                  <a:gd name="T0" fmla="*/ 103 w 104"/>
                  <a:gd name="T1" fmla="*/ 0 h 496"/>
                  <a:gd name="T2" fmla="*/ 103 w 104"/>
                  <a:gd name="T3" fmla="*/ 495 h 496"/>
                  <a:gd name="T4" fmla="*/ 0 w 104"/>
                  <a:gd name="T5" fmla="*/ 480 h 496"/>
                  <a:gd name="T6" fmla="*/ 0 w 104"/>
                  <a:gd name="T7" fmla="*/ 0 h 4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496"/>
                  <a:gd name="T14" fmla="*/ 104 w 104"/>
                  <a:gd name="T15" fmla="*/ 496 h 4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496">
                    <a:moveTo>
                      <a:pt x="103" y="0"/>
                    </a:moveTo>
                    <a:lnTo>
                      <a:pt x="103" y="495"/>
                    </a:lnTo>
                    <a:lnTo>
                      <a:pt x="0" y="48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89" name="Freeform 140"/>
              <p:cNvSpPr>
                <a:spLocks/>
              </p:cNvSpPr>
              <p:nvPr/>
            </p:nvSpPr>
            <p:spPr bwMode="auto">
              <a:xfrm>
                <a:off x="5696" y="3512"/>
                <a:ext cx="104" cy="495"/>
              </a:xfrm>
              <a:custGeom>
                <a:avLst/>
                <a:gdLst>
                  <a:gd name="T0" fmla="*/ 0 w 104"/>
                  <a:gd name="T1" fmla="*/ 0 h 495"/>
                  <a:gd name="T2" fmla="*/ 103 w 104"/>
                  <a:gd name="T3" fmla="*/ 0 h 495"/>
                  <a:gd name="T4" fmla="*/ 103 w 104"/>
                  <a:gd name="T5" fmla="*/ 494 h 495"/>
                  <a:gd name="T6" fmla="*/ 0 w 104"/>
                  <a:gd name="T7" fmla="*/ 479 h 495"/>
                  <a:gd name="T8" fmla="*/ 0 w 104"/>
                  <a:gd name="T9" fmla="*/ 0 h 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495"/>
                  <a:gd name="T17" fmla="*/ 104 w 104"/>
                  <a:gd name="T18" fmla="*/ 495 h 4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495">
                    <a:moveTo>
                      <a:pt x="0" y="0"/>
                    </a:moveTo>
                    <a:lnTo>
                      <a:pt x="103" y="0"/>
                    </a:lnTo>
                    <a:lnTo>
                      <a:pt x="103" y="494"/>
                    </a:lnTo>
                    <a:lnTo>
                      <a:pt x="0" y="47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90" name="Freeform 141"/>
              <p:cNvSpPr>
                <a:spLocks/>
              </p:cNvSpPr>
              <p:nvPr/>
            </p:nvSpPr>
            <p:spPr bwMode="auto">
              <a:xfrm>
                <a:off x="5799" y="3513"/>
                <a:ext cx="103" cy="491"/>
              </a:xfrm>
              <a:custGeom>
                <a:avLst/>
                <a:gdLst>
                  <a:gd name="T0" fmla="*/ 0 w 103"/>
                  <a:gd name="T1" fmla="*/ 0 h 491"/>
                  <a:gd name="T2" fmla="*/ 102 w 103"/>
                  <a:gd name="T3" fmla="*/ 0 h 491"/>
                  <a:gd name="T4" fmla="*/ 102 w 103"/>
                  <a:gd name="T5" fmla="*/ 456 h 491"/>
                  <a:gd name="T6" fmla="*/ 0 w 103"/>
                  <a:gd name="T7" fmla="*/ 490 h 491"/>
                  <a:gd name="T8" fmla="*/ 0 w 103"/>
                  <a:gd name="T9" fmla="*/ 0 h 4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491"/>
                  <a:gd name="T17" fmla="*/ 103 w 103"/>
                  <a:gd name="T18" fmla="*/ 491 h 4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49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456"/>
                    </a:lnTo>
                    <a:lnTo>
                      <a:pt x="0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91" name="Freeform 142"/>
              <p:cNvSpPr>
                <a:spLocks/>
              </p:cNvSpPr>
              <p:nvPr/>
            </p:nvSpPr>
            <p:spPr bwMode="auto">
              <a:xfrm>
                <a:off x="5799" y="3511"/>
                <a:ext cx="105" cy="496"/>
              </a:xfrm>
              <a:custGeom>
                <a:avLst/>
                <a:gdLst>
                  <a:gd name="T0" fmla="*/ 104 w 105"/>
                  <a:gd name="T1" fmla="*/ 0 h 496"/>
                  <a:gd name="T2" fmla="*/ 104 w 105"/>
                  <a:gd name="T3" fmla="*/ 461 h 496"/>
                  <a:gd name="T4" fmla="*/ 0 w 105"/>
                  <a:gd name="T5" fmla="*/ 495 h 496"/>
                  <a:gd name="T6" fmla="*/ 0 w 105"/>
                  <a:gd name="T7" fmla="*/ 0 h 4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496"/>
                  <a:gd name="T14" fmla="*/ 105 w 105"/>
                  <a:gd name="T15" fmla="*/ 496 h 4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496">
                    <a:moveTo>
                      <a:pt x="104" y="0"/>
                    </a:moveTo>
                    <a:lnTo>
                      <a:pt x="104" y="461"/>
                    </a:lnTo>
                    <a:lnTo>
                      <a:pt x="0" y="49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92" name="Freeform 143"/>
              <p:cNvSpPr>
                <a:spLocks/>
              </p:cNvSpPr>
              <p:nvPr/>
            </p:nvSpPr>
            <p:spPr bwMode="auto">
              <a:xfrm>
                <a:off x="5799" y="3512"/>
                <a:ext cx="105" cy="495"/>
              </a:xfrm>
              <a:custGeom>
                <a:avLst/>
                <a:gdLst>
                  <a:gd name="T0" fmla="*/ 0 w 105"/>
                  <a:gd name="T1" fmla="*/ 0 h 495"/>
                  <a:gd name="T2" fmla="*/ 104 w 105"/>
                  <a:gd name="T3" fmla="*/ 0 h 495"/>
                  <a:gd name="T4" fmla="*/ 104 w 105"/>
                  <a:gd name="T5" fmla="*/ 460 h 495"/>
                  <a:gd name="T6" fmla="*/ 0 w 105"/>
                  <a:gd name="T7" fmla="*/ 494 h 495"/>
                  <a:gd name="T8" fmla="*/ 0 w 105"/>
                  <a:gd name="T9" fmla="*/ 0 h 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95"/>
                  <a:gd name="T17" fmla="*/ 105 w 105"/>
                  <a:gd name="T18" fmla="*/ 495 h 4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95">
                    <a:moveTo>
                      <a:pt x="0" y="0"/>
                    </a:moveTo>
                    <a:lnTo>
                      <a:pt x="104" y="0"/>
                    </a:lnTo>
                    <a:lnTo>
                      <a:pt x="104" y="460"/>
                    </a:lnTo>
                    <a:lnTo>
                      <a:pt x="0" y="49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93" name="Freeform 144"/>
              <p:cNvSpPr>
                <a:spLocks/>
              </p:cNvSpPr>
              <p:nvPr/>
            </p:nvSpPr>
            <p:spPr bwMode="auto">
              <a:xfrm>
                <a:off x="5529" y="3508"/>
                <a:ext cx="166" cy="513"/>
              </a:xfrm>
              <a:custGeom>
                <a:avLst/>
                <a:gdLst>
                  <a:gd name="T0" fmla="*/ 0 w 166"/>
                  <a:gd name="T1" fmla="*/ 0 h 513"/>
                  <a:gd name="T2" fmla="*/ 165 w 166"/>
                  <a:gd name="T3" fmla="*/ 0 h 513"/>
                  <a:gd name="T4" fmla="*/ 165 w 166"/>
                  <a:gd name="T5" fmla="*/ 495 h 513"/>
                  <a:gd name="T6" fmla="*/ 0 w 166"/>
                  <a:gd name="T7" fmla="*/ 512 h 513"/>
                  <a:gd name="T8" fmla="*/ 0 w 166"/>
                  <a:gd name="T9" fmla="*/ 0 h 5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"/>
                  <a:gd name="T16" fmla="*/ 0 h 513"/>
                  <a:gd name="T17" fmla="*/ 166 w 166"/>
                  <a:gd name="T18" fmla="*/ 513 h 5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" h="513">
                    <a:moveTo>
                      <a:pt x="0" y="0"/>
                    </a:moveTo>
                    <a:lnTo>
                      <a:pt x="165" y="0"/>
                    </a:lnTo>
                    <a:lnTo>
                      <a:pt x="165" y="495"/>
                    </a:lnTo>
                    <a:lnTo>
                      <a:pt x="0" y="5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94" name="Freeform 145"/>
              <p:cNvSpPr>
                <a:spLocks/>
              </p:cNvSpPr>
              <p:nvPr/>
            </p:nvSpPr>
            <p:spPr bwMode="auto">
              <a:xfrm>
                <a:off x="5530" y="3508"/>
                <a:ext cx="168" cy="517"/>
              </a:xfrm>
              <a:custGeom>
                <a:avLst/>
                <a:gdLst>
                  <a:gd name="T0" fmla="*/ 167 w 168"/>
                  <a:gd name="T1" fmla="*/ 0 h 517"/>
                  <a:gd name="T2" fmla="*/ 167 w 168"/>
                  <a:gd name="T3" fmla="*/ 499 h 517"/>
                  <a:gd name="T4" fmla="*/ 0 w 168"/>
                  <a:gd name="T5" fmla="*/ 516 h 517"/>
                  <a:gd name="T6" fmla="*/ 0 w 168"/>
                  <a:gd name="T7" fmla="*/ 0 h 517"/>
                  <a:gd name="T8" fmla="*/ 167 w 168"/>
                  <a:gd name="T9" fmla="*/ 0 h 517"/>
                  <a:gd name="T10" fmla="*/ 167 w 168"/>
                  <a:gd name="T11" fmla="*/ 499 h 517"/>
                  <a:gd name="T12" fmla="*/ 0 w 168"/>
                  <a:gd name="T13" fmla="*/ 516 h 517"/>
                  <a:gd name="T14" fmla="*/ 0 w 168"/>
                  <a:gd name="T15" fmla="*/ 0 h 5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8"/>
                  <a:gd name="T25" fmla="*/ 0 h 517"/>
                  <a:gd name="T26" fmla="*/ 168 w 168"/>
                  <a:gd name="T27" fmla="*/ 517 h 5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8" h="517">
                    <a:moveTo>
                      <a:pt x="167" y="0"/>
                    </a:moveTo>
                    <a:lnTo>
                      <a:pt x="167" y="499"/>
                    </a:lnTo>
                    <a:lnTo>
                      <a:pt x="0" y="516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499"/>
                    </a:lnTo>
                    <a:lnTo>
                      <a:pt x="0" y="5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CC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95" name="Freeform 146"/>
              <p:cNvSpPr>
                <a:spLocks/>
              </p:cNvSpPr>
              <p:nvPr/>
            </p:nvSpPr>
            <p:spPr bwMode="auto">
              <a:xfrm>
                <a:off x="5483" y="3508"/>
                <a:ext cx="45" cy="513"/>
              </a:xfrm>
              <a:custGeom>
                <a:avLst/>
                <a:gdLst>
                  <a:gd name="T0" fmla="*/ 44 w 45"/>
                  <a:gd name="T1" fmla="*/ 0 h 513"/>
                  <a:gd name="T2" fmla="*/ 0 w 45"/>
                  <a:gd name="T3" fmla="*/ 9 h 513"/>
                  <a:gd name="T4" fmla="*/ 0 w 45"/>
                  <a:gd name="T5" fmla="*/ 464 h 513"/>
                  <a:gd name="T6" fmla="*/ 44 w 45"/>
                  <a:gd name="T7" fmla="*/ 512 h 513"/>
                  <a:gd name="T8" fmla="*/ 44 w 45"/>
                  <a:gd name="T9" fmla="*/ 0 h 5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513"/>
                  <a:gd name="T17" fmla="*/ 45 w 45"/>
                  <a:gd name="T18" fmla="*/ 513 h 5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513">
                    <a:moveTo>
                      <a:pt x="44" y="0"/>
                    </a:moveTo>
                    <a:lnTo>
                      <a:pt x="0" y="9"/>
                    </a:lnTo>
                    <a:lnTo>
                      <a:pt x="0" y="464"/>
                    </a:lnTo>
                    <a:lnTo>
                      <a:pt x="44" y="512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96" name="Freeform 147"/>
              <p:cNvSpPr>
                <a:spLocks/>
              </p:cNvSpPr>
              <p:nvPr/>
            </p:nvSpPr>
            <p:spPr bwMode="auto">
              <a:xfrm>
                <a:off x="5484" y="3508"/>
                <a:ext cx="47" cy="517"/>
              </a:xfrm>
              <a:custGeom>
                <a:avLst/>
                <a:gdLst>
                  <a:gd name="T0" fmla="*/ 0 w 47"/>
                  <a:gd name="T1" fmla="*/ 9 h 517"/>
                  <a:gd name="T2" fmla="*/ 0 w 47"/>
                  <a:gd name="T3" fmla="*/ 467 h 517"/>
                  <a:gd name="T4" fmla="*/ 46 w 47"/>
                  <a:gd name="T5" fmla="*/ 516 h 517"/>
                  <a:gd name="T6" fmla="*/ 46 w 47"/>
                  <a:gd name="T7" fmla="*/ 0 h 517"/>
                  <a:gd name="T8" fmla="*/ 0 w 47"/>
                  <a:gd name="T9" fmla="*/ 9 h 517"/>
                  <a:gd name="T10" fmla="*/ 0 w 47"/>
                  <a:gd name="T11" fmla="*/ 467 h 517"/>
                  <a:gd name="T12" fmla="*/ 46 w 47"/>
                  <a:gd name="T13" fmla="*/ 516 h 517"/>
                  <a:gd name="T14" fmla="*/ 46 w 47"/>
                  <a:gd name="T15" fmla="*/ 0 h 5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7"/>
                  <a:gd name="T25" fmla="*/ 0 h 517"/>
                  <a:gd name="T26" fmla="*/ 47 w 47"/>
                  <a:gd name="T27" fmla="*/ 517 h 5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7" h="517">
                    <a:moveTo>
                      <a:pt x="0" y="9"/>
                    </a:moveTo>
                    <a:lnTo>
                      <a:pt x="0" y="467"/>
                    </a:lnTo>
                    <a:lnTo>
                      <a:pt x="46" y="516"/>
                    </a:lnTo>
                    <a:lnTo>
                      <a:pt x="46" y="0"/>
                    </a:lnTo>
                    <a:lnTo>
                      <a:pt x="0" y="9"/>
                    </a:lnTo>
                    <a:lnTo>
                      <a:pt x="0" y="467"/>
                    </a:lnTo>
                    <a:lnTo>
                      <a:pt x="46" y="516"/>
                    </a:lnTo>
                    <a:lnTo>
                      <a:pt x="46" y="0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97" name="Freeform 148"/>
              <p:cNvSpPr>
                <a:spLocks/>
              </p:cNvSpPr>
              <p:nvPr/>
            </p:nvSpPr>
            <p:spPr bwMode="auto">
              <a:xfrm>
                <a:off x="5301" y="3583"/>
                <a:ext cx="68" cy="388"/>
              </a:xfrm>
              <a:custGeom>
                <a:avLst/>
                <a:gdLst>
                  <a:gd name="T0" fmla="*/ 0 w 68"/>
                  <a:gd name="T1" fmla="*/ 0 h 388"/>
                  <a:gd name="T2" fmla="*/ 67 w 68"/>
                  <a:gd name="T3" fmla="*/ 0 h 388"/>
                  <a:gd name="T4" fmla="*/ 67 w 68"/>
                  <a:gd name="T5" fmla="*/ 387 h 388"/>
                  <a:gd name="T6" fmla="*/ 0 w 68"/>
                  <a:gd name="T7" fmla="*/ 383 h 388"/>
                  <a:gd name="T8" fmla="*/ 0 w 68"/>
                  <a:gd name="T9" fmla="*/ 0 h 3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388"/>
                  <a:gd name="T17" fmla="*/ 68 w 68"/>
                  <a:gd name="T18" fmla="*/ 388 h 3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388">
                    <a:moveTo>
                      <a:pt x="0" y="0"/>
                    </a:moveTo>
                    <a:lnTo>
                      <a:pt x="67" y="0"/>
                    </a:lnTo>
                    <a:lnTo>
                      <a:pt x="67" y="387"/>
                    </a:lnTo>
                    <a:lnTo>
                      <a:pt x="0" y="38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98" name="Freeform 149"/>
              <p:cNvSpPr>
                <a:spLocks/>
              </p:cNvSpPr>
              <p:nvPr/>
            </p:nvSpPr>
            <p:spPr bwMode="auto">
              <a:xfrm>
                <a:off x="5300" y="3582"/>
                <a:ext cx="70" cy="391"/>
              </a:xfrm>
              <a:custGeom>
                <a:avLst/>
                <a:gdLst>
                  <a:gd name="T0" fmla="*/ 69 w 70"/>
                  <a:gd name="T1" fmla="*/ 0 h 391"/>
                  <a:gd name="T2" fmla="*/ 69 w 70"/>
                  <a:gd name="T3" fmla="*/ 390 h 391"/>
                  <a:gd name="T4" fmla="*/ 0 w 70"/>
                  <a:gd name="T5" fmla="*/ 383 h 391"/>
                  <a:gd name="T6" fmla="*/ 0 w 70"/>
                  <a:gd name="T7" fmla="*/ 0 h 391"/>
                  <a:gd name="T8" fmla="*/ 69 w 70"/>
                  <a:gd name="T9" fmla="*/ 0 h 391"/>
                  <a:gd name="T10" fmla="*/ 69 w 70"/>
                  <a:gd name="T11" fmla="*/ 390 h 391"/>
                  <a:gd name="T12" fmla="*/ 0 w 70"/>
                  <a:gd name="T13" fmla="*/ 386 h 391"/>
                  <a:gd name="T14" fmla="*/ 0 w 70"/>
                  <a:gd name="T15" fmla="*/ 0 h 3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"/>
                  <a:gd name="T25" fmla="*/ 0 h 391"/>
                  <a:gd name="T26" fmla="*/ 70 w 70"/>
                  <a:gd name="T27" fmla="*/ 391 h 39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" h="391">
                    <a:moveTo>
                      <a:pt x="69" y="0"/>
                    </a:moveTo>
                    <a:lnTo>
                      <a:pt x="69" y="390"/>
                    </a:lnTo>
                    <a:lnTo>
                      <a:pt x="0" y="383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390"/>
                    </a:lnTo>
                    <a:lnTo>
                      <a:pt x="0" y="38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D9D9D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99" name="Freeform 150"/>
              <p:cNvSpPr>
                <a:spLocks/>
              </p:cNvSpPr>
              <p:nvPr/>
            </p:nvSpPr>
            <p:spPr bwMode="auto">
              <a:xfrm>
                <a:off x="5136" y="3582"/>
                <a:ext cx="80" cy="412"/>
              </a:xfrm>
              <a:custGeom>
                <a:avLst/>
                <a:gdLst>
                  <a:gd name="T0" fmla="*/ 0 w 80"/>
                  <a:gd name="T1" fmla="*/ 0 h 412"/>
                  <a:gd name="T2" fmla="*/ 79 w 80"/>
                  <a:gd name="T3" fmla="*/ 0 h 412"/>
                  <a:gd name="T4" fmla="*/ 79 w 80"/>
                  <a:gd name="T5" fmla="*/ 411 h 412"/>
                  <a:gd name="T6" fmla="*/ 0 w 80"/>
                  <a:gd name="T7" fmla="*/ 390 h 412"/>
                  <a:gd name="T8" fmla="*/ 0 w 80"/>
                  <a:gd name="T9" fmla="*/ 0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412"/>
                  <a:gd name="T17" fmla="*/ 80 w 80"/>
                  <a:gd name="T18" fmla="*/ 412 h 4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412">
                    <a:moveTo>
                      <a:pt x="0" y="0"/>
                    </a:moveTo>
                    <a:lnTo>
                      <a:pt x="79" y="0"/>
                    </a:lnTo>
                    <a:lnTo>
                      <a:pt x="79" y="411"/>
                    </a:lnTo>
                    <a:lnTo>
                      <a:pt x="0" y="3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00" name="Freeform 151"/>
              <p:cNvSpPr>
                <a:spLocks/>
              </p:cNvSpPr>
              <p:nvPr/>
            </p:nvSpPr>
            <p:spPr bwMode="auto">
              <a:xfrm>
                <a:off x="5137" y="3583"/>
                <a:ext cx="82" cy="414"/>
              </a:xfrm>
              <a:custGeom>
                <a:avLst/>
                <a:gdLst>
                  <a:gd name="T0" fmla="*/ 81 w 82"/>
                  <a:gd name="T1" fmla="*/ 0 h 414"/>
                  <a:gd name="T2" fmla="*/ 81 w 82"/>
                  <a:gd name="T3" fmla="*/ 413 h 414"/>
                  <a:gd name="T4" fmla="*/ 0 w 82"/>
                  <a:gd name="T5" fmla="*/ 392 h 414"/>
                  <a:gd name="T6" fmla="*/ 0 w 82"/>
                  <a:gd name="T7" fmla="*/ 0 h 414"/>
                  <a:gd name="T8" fmla="*/ 81 w 82"/>
                  <a:gd name="T9" fmla="*/ 0 h 414"/>
                  <a:gd name="T10" fmla="*/ 81 w 82"/>
                  <a:gd name="T11" fmla="*/ 413 h 414"/>
                  <a:gd name="T12" fmla="*/ 0 w 82"/>
                  <a:gd name="T13" fmla="*/ 392 h 414"/>
                  <a:gd name="T14" fmla="*/ 0 w 82"/>
                  <a:gd name="T15" fmla="*/ 0 h 41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2"/>
                  <a:gd name="T25" fmla="*/ 0 h 414"/>
                  <a:gd name="T26" fmla="*/ 82 w 82"/>
                  <a:gd name="T27" fmla="*/ 414 h 41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2" h="414">
                    <a:moveTo>
                      <a:pt x="81" y="0"/>
                    </a:moveTo>
                    <a:lnTo>
                      <a:pt x="81" y="413"/>
                    </a:lnTo>
                    <a:lnTo>
                      <a:pt x="0" y="392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81" y="413"/>
                    </a:lnTo>
                    <a:lnTo>
                      <a:pt x="0" y="39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01" name="Freeform 152"/>
              <p:cNvSpPr>
                <a:spLocks/>
              </p:cNvSpPr>
              <p:nvPr/>
            </p:nvSpPr>
            <p:spPr bwMode="auto">
              <a:xfrm>
                <a:off x="5218" y="3582"/>
                <a:ext cx="67" cy="412"/>
              </a:xfrm>
              <a:custGeom>
                <a:avLst/>
                <a:gdLst>
                  <a:gd name="T0" fmla="*/ 0 w 67"/>
                  <a:gd name="T1" fmla="*/ 0 h 412"/>
                  <a:gd name="T2" fmla="*/ 64 w 67"/>
                  <a:gd name="T3" fmla="*/ 0 h 412"/>
                  <a:gd name="T4" fmla="*/ 66 w 67"/>
                  <a:gd name="T5" fmla="*/ 390 h 412"/>
                  <a:gd name="T6" fmla="*/ 0 w 67"/>
                  <a:gd name="T7" fmla="*/ 411 h 412"/>
                  <a:gd name="T8" fmla="*/ 0 w 67"/>
                  <a:gd name="T9" fmla="*/ 0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412"/>
                  <a:gd name="T17" fmla="*/ 67 w 67"/>
                  <a:gd name="T18" fmla="*/ 412 h 4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412">
                    <a:moveTo>
                      <a:pt x="0" y="0"/>
                    </a:moveTo>
                    <a:lnTo>
                      <a:pt x="64" y="0"/>
                    </a:lnTo>
                    <a:lnTo>
                      <a:pt x="66" y="390"/>
                    </a:lnTo>
                    <a:lnTo>
                      <a:pt x="0" y="41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02" name="Freeform 153"/>
              <p:cNvSpPr>
                <a:spLocks/>
              </p:cNvSpPr>
              <p:nvPr/>
            </p:nvSpPr>
            <p:spPr bwMode="auto">
              <a:xfrm>
                <a:off x="5218" y="3583"/>
                <a:ext cx="69" cy="414"/>
              </a:xfrm>
              <a:custGeom>
                <a:avLst/>
                <a:gdLst>
                  <a:gd name="T0" fmla="*/ 66 w 69"/>
                  <a:gd name="T1" fmla="*/ 0 h 414"/>
                  <a:gd name="T2" fmla="*/ 68 w 69"/>
                  <a:gd name="T3" fmla="*/ 392 h 414"/>
                  <a:gd name="T4" fmla="*/ 0 w 69"/>
                  <a:gd name="T5" fmla="*/ 413 h 414"/>
                  <a:gd name="T6" fmla="*/ 0 w 69"/>
                  <a:gd name="T7" fmla="*/ 0 h 414"/>
                  <a:gd name="T8" fmla="*/ 66 w 69"/>
                  <a:gd name="T9" fmla="*/ 0 h 414"/>
                  <a:gd name="T10" fmla="*/ 68 w 69"/>
                  <a:gd name="T11" fmla="*/ 392 h 414"/>
                  <a:gd name="T12" fmla="*/ 0 w 69"/>
                  <a:gd name="T13" fmla="*/ 413 h 414"/>
                  <a:gd name="T14" fmla="*/ 0 w 69"/>
                  <a:gd name="T15" fmla="*/ 0 h 41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9"/>
                  <a:gd name="T25" fmla="*/ 0 h 414"/>
                  <a:gd name="T26" fmla="*/ 69 w 69"/>
                  <a:gd name="T27" fmla="*/ 414 h 41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9" h="414">
                    <a:moveTo>
                      <a:pt x="66" y="0"/>
                    </a:moveTo>
                    <a:lnTo>
                      <a:pt x="68" y="392"/>
                    </a:lnTo>
                    <a:lnTo>
                      <a:pt x="0" y="413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8" y="392"/>
                    </a:lnTo>
                    <a:lnTo>
                      <a:pt x="0" y="41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BFBFB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03" name="Freeform 154"/>
              <p:cNvSpPr>
                <a:spLocks/>
              </p:cNvSpPr>
              <p:nvPr/>
            </p:nvSpPr>
            <p:spPr bwMode="auto">
              <a:xfrm>
                <a:off x="5799" y="3570"/>
                <a:ext cx="94" cy="55"/>
              </a:xfrm>
              <a:custGeom>
                <a:avLst/>
                <a:gdLst>
                  <a:gd name="T0" fmla="*/ 0 w 94"/>
                  <a:gd name="T1" fmla="*/ 2 h 55"/>
                  <a:gd name="T2" fmla="*/ 93 w 94"/>
                  <a:gd name="T3" fmla="*/ 0 h 55"/>
                  <a:gd name="T4" fmla="*/ 93 w 94"/>
                  <a:gd name="T5" fmla="*/ 47 h 55"/>
                  <a:gd name="T6" fmla="*/ 0 w 94"/>
                  <a:gd name="T7" fmla="*/ 54 h 55"/>
                  <a:gd name="T8" fmla="*/ 0 w 94"/>
                  <a:gd name="T9" fmla="*/ 2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55"/>
                  <a:gd name="T17" fmla="*/ 94 w 94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55">
                    <a:moveTo>
                      <a:pt x="0" y="2"/>
                    </a:moveTo>
                    <a:lnTo>
                      <a:pt x="93" y="0"/>
                    </a:lnTo>
                    <a:lnTo>
                      <a:pt x="93" y="47"/>
                    </a:lnTo>
                    <a:lnTo>
                      <a:pt x="0" y="54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04" name="Freeform 155"/>
              <p:cNvSpPr>
                <a:spLocks/>
              </p:cNvSpPr>
              <p:nvPr/>
            </p:nvSpPr>
            <p:spPr bwMode="auto">
              <a:xfrm>
                <a:off x="5799" y="3570"/>
                <a:ext cx="96" cy="59"/>
              </a:xfrm>
              <a:custGeom>
                <a:avLst/>
                <a:gdLst>
                  <a:gd name="T0" fmla="*/ 95 w 96"/>
                  <a:gd name="T1" fmla="*/ 0 h 59"/>
                  <a:gd name="T2" fmla="*/ 95 w 96"/>
                  <a:gd name="T3" fmla="*/ 51 h 59"/>
                  <a:gd name="T4" fmla="*/ 0 w 96"/>
                  <a:gd name="T5" fmla="*/ 58 h 59"/>
                  <a:gd name="T6" fmla="*/ 0 w 96"/>
                  <a:gd name="T7" fmla="*/ 2 h 59"/>
                  <a:gd name="T8" fmla="*/ 95 w 96"/>
                  <a:gd name="T9" fmla="*/ 0 h 59"/>
                  <a:gd name="T10" fmla="*/ 95 w 96"/>
                  <a:gd name="T11" fmla="*/ 51 h 59"/>
                  <a:gd name="T12" fmla="*/ 0 w 96"/>
                  <a:gd name="T13" fmla="*/ 58 h 59"/>
                  <a:gd name="T14" fmla="*/ 0 w 96"/>
                  <a:gd name="T15" fmla="*/ 2 h 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"/>
                  <a:gd name="T25" fmla="*/ 0 h 59"/>
                  <a:gd name="T26" fmla="*/ 96 w 96"/>
                  <a:gd name="T27" fmla="*/ 59 h 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" h="59">
                    <a:moveTo>
                      <a:pt x="95" y="0"/>
                    </a:moveTo>
                    <a:lnTo>
                      <a:pt x="95" y="51"/>
                    </a:lnTo>
                    <a:lnTo>
                      <a:pt x="0" y="58"/>
                    </a:lnTo>
                    <a:lnTo>
                      <a:pt x="0" y="2"/>
                    </a:lnTo>
                    <a:lnTo>
                      <a:pt x="95" y="0"/>
                    </a:lnTo>
                    <a:lnTo>
                      <a:pt x="95" y="51"/>
                    </a:lnTo>
                    <a:lnTo>
                      <a:pt x="0" y="58"/>
                    </a:lnTo>
                    <a:lnTo>
                      <a:pt x="0" y="2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05" name="Freeform 156"/>
              <p:cNvSpPr>
                <a:spLocks/>
              </p:cNvSpPr>
              <p:nvPr/>
            </p:nvSpPr>
            <p:spPr bwMode="auto">
              <a:xfrm>
                <a:off x="5799" y="3641"/>
                <a:ext cx="94" cy="62"/>
              </a:xfrm>
              <a:custGeom>
                <a:avLst/>
                <a:gdLst>
                  <a:gd name="T0" fmla="*/ 0 w 94"/>
                  <a:gd name="T1" fmla="*/ 7 h 62"/>
                  <a:gd name="T2" fmla="*/ 93 w 94"/>
                  <a:gd name="T3" fmla="*/ 0 h 62"/>
                  <a:gd name="T4" fmla="*/ 93 w 94"/>
                  <a:gd name="T5" fmla="*/ 52 h 62"/>
                  <a:gd name="T6" fmla="*/ 0 w 94"/>
                  <a:gd name="T7" fmla="*/ 61 h 62"/>
                  <a:gd name="T8" fmla="*/ 0 w 94"/>
                  <a:gd name="T9" fmla="*/ 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62"/>
                  <a:gd name="T17" fmla="*/ 94 w 9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62">
                    <a:moveTo>
                      <a:pt x="0" y="7"/>
                    </a:moveTo>
                    <a:lnTo>
                      <a:pt x="93" y="0"/>
                    </a:lnTo>
                    <a:lnTo>
                      <a:pt x="93" y="52"/>
                    </a:lnTo>
                    <a:lnTo>
                      <a:pt x="0" y="61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06" name="Freeform 157"/>
              <p:cNvSpPr>
                <a:spLocks/>
              </p:cNvSpPr>
              <p:nvPr/>
            </p:nvSpPr>
            <p:spPr bwMode="auto">
              <a:xfrm>
                <a:off x="5799" y="3640"/>
                <a:ext cx="96" cy="64"/>
              </a:xfrm>
              <a:custGeom>
                <a:avLst/>
                <a:gdLst>
                  <a:gd name="T0" fmla="*/ 95 w 96"/>
                  <a:gd name="T1" fmla="*/ 0 h 64"/>
                  <a:gd name="T2" fmla="*/ 95 w 96"/>
                  <a:gd name="T3" fmla="*/ 53 h 64"/>
                  <a:gd name="T4" fmla="*/ 0 w 96"/>
                  <a:gd name="T5" fmla="*/ 63 h 64"/>
                  <a:gd name="T6" fmla="*/ 0 w 96"/>
                  <a:gd name="T7" fmla="*/ 7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64"/>
                  <a:gd name="T14" fmla="*/ 96 w 96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64">
                    <a:moveTo>
                      <a:pt x="95" y="0"/>
                    </a:moveTo>
                    <a:lnTo>
                      <a:pt x="95" y="53"/>
                    </a:lnTo>
                    <a:lnTo>
                      <a:pt x="0" y="63"/>
                    </a:lnTo>
                    <a:lnTo>
                      <a:pt x="0" y="7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07" name="Freeform 158"/>
              <p:cNvSpPr>
                <a:spLocks/>
              </p:cNvSpPr>
              <p:nvPr/>
            </p:nvSpPr>
            <p:spPr bwMode="auto">
              <a:xfrm>
                <a:off x="5799" y="3640"/>
                <a:ext cx="96" cy="64"/>
              </a:xfrm>
              <a:custGeom>
                <a:avLst/>
                <a:gdLst>
                  <a:gd name="T0" fmla="*/ 0 w 96"/>
                  <a:gd name="T1" fmla="*/ 7 h 64"/>
                  <a:gd name="T2" fmla="*/ 95 w 96"/>
                  <a:gd name="T3" fmla="*/ 0 h 64"/>
                  <a:gd name="T4" fmla="*/ 95 w 96"/>
                  <a:gd name="T5" fmla="*/ 53 h 64"/>
                  <a:gd name="T6" fmla="*/ 0 w 96"/>
                  <a:gd name="T7" fmla="*/ 63 h 64"/>
                  <a:gd name="T8" fmla="*/ 0 w 96"/>
                  <a:gd name="T9" fmla="*/ 7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0" y="7"/>
                    </a:moveTo>
                    <a:lnTo>
                      <a:pt x="95" y="0"/>
                    </a:lnTo>
                    <a:lnTo>
                      <a:pt x="95" y="53"/>
                    </a:lnTo>
                    <a:lnTo>
                      <a:pt x="0" y="63"/>
                    </a:lnTo>
                    <a:lnTo>
                      <a:pt x="0" y="7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08" name="Freeform 159"/>
              <p:cNvSpPr>
                <a:spLocks/>
              </p:cNvSpPr>
              <p:nvPr/>
            </p:nvSpPr>
            <p:spPr bwMode="auto">
              <a:xfrm>
                <a:off x="5799" y="3715"/>
                <a:ext cx="94" cy="65"/>
              </a:xfrm>
              <a:custGeom>
                <a:avLst/>
                <a:gdLst>
                  <a:gd name="T0" fmla="*/ 0 w 94"/>
                  <a:gd name="T1" fmla="*/ 14 h 65"/>
                  <a:gd name="T2" fmla="*/ 93 w 94"/>
                  <a:gd name="T3" fmla="*/ 0 h 65"/>
                  <a:gd name="T4" fmla="*/ 93 w 94"/>
                  <a:gd name="T5" fmla="*/ 45 h 65"/>
                  <a:gd name="T6" fmla="*/ 0 w 94"/>
                  <a:gd name="T7" fmla="*/ 64 h 65"/>
                  <a:gd name="T8" fmla="*/ 0 w 94"/>
                  <a:gd name="T9" fmla="*/ 14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65"/>
                  <a:gd name="T17" fmla="*/ 94 w 94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65">
                    <a:moveTo>
                      <a:pt x="0" y="14"/>
                    </a:moveTo>
                    <a:lnTo>
                      <a:pt x="93" y="0"/>
                    </a:lnTo>
                    <a:lnTo>
                      <a:pt x="93" y="45"/>
                    </a:lnTo>
                    <a:lnTo>
                      <a:pt x="0" y="6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09" name="Freeform 160"/>
              <p:cNvSpPr>
                <a:spLocks/>
              </p:cNvSpPr>
              <p:nvPr/>
            </p:nvSpPr>
            <p:spPr bwMode="auto">
              <a:xfrm>
                <a:off x="5799" y="3716"/>
                <a:ext cx="96" cy="68"/>
              </a:xfrm>
              <a:custGeom>
                <a:avLst/>
                <a:gdLst>
                  <a:gd name="T0" fmla="*/ 95 w 96"/>
                  <a:gd name="T1" fmla="*/ 0 h 68"/>
                  <a:gd name="T2" fmla="*/ 95 w 96"/>
                  <a:gd name="T3" fmla="*/ 48 h 68"/>
                  <a:gd name="T4" fmla="*/ 0 w 96"/>
                  <a:gd name="T5" fmla="*/ 67 h 68"/>
                  <a:gd name="T6" fmla="*/ 0 w 96"/>
                  <a:gd name="T7" fmla="*/ 14 h 68"/>
                  <a:gd name="T8" fmla="*/ 95 w 96"/>
                  <a:gd name="T9" fmla="*/ 0 h 68"/>
                  <a:gd name="T10" fmla="*/ 95 w 96"/>
                  <a:gd name="T11" fmla="*/ 48 h 68"/>
                  <a:gd name="T12" fmla="*/ 0 w 96"/>
                  <a:gd name="T13" fmla="*/ 67 h 68"/>
                  <a:gd name="T14" fmla="*/ 0 w 96"/>
                  <a:gd name="T15" fmla="*/ 14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"/>
                  <a:gd name="T25" fmla="*/ 0 h 68"/>
                  <a:gd name="T26" fmla="*/ 96 w 9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" h="68">
                    <a:moveTo>
                      <a:pt x="95" y="0"/>
                    </a:moveTo>
                    <a:lnTo>
                      <a:pt x="95" y="48"/>
                    </a:lnTo>
                    <a:lnTo>
                      <a:pt x="0" y="67"/>
                    </a:lnTo>
                    <a:lnTo>
                      <a:pt x="0" y="14"/>
                    </a:lnTo>
                    <a:lnTo>
                      <a:pt x="95" y="0"/>
                    </a:lnTo>
                    <a:lnTo>
                      <a:pt x="95" y="48"/>
                    </a:lnTo>
                    <a:lnTo>
                      <a:pt x="0" y="67"/>
                    </a:lnTo>
                    <a:lnTo>
                      <a:pt x="0" y="14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10" name="Freeform 161"/>
              <p:cNvSpPr>
                <a:spLocks/>
              </p:cNvSpPr>
              <p:nvPr/>
            </p:nvSpPr>
            <p:spPr bwMode="auto">
              <a:xfrm>
                <a:off x="5799" y="3784"/>
                <a:ext cx="94" cy="78"/>
              </a:xfrm>
              <a:custGeom>
                <a:avLst/>
                <a:gdLst>
                  <a:gd name="T0" fmla="*/ 0 w 94"/>
                  <a:gd name="T1" fmla="*/ 18 h 78"/>
                  <a:gd name="T2" fmla="*/ 93 w 94"/>
                  <a:gd name="T3" fmla="*/ 0 h 78"/>
                  <a:gd name="T4" fmla="*/ 93 w 94"/>
                  <a:gd name="T5" fmla="*/ 50 h 78"/>
                  <a:gd name="T6" fmla="*/ 0 w 94"/>
                  <a:gd name="T7" fmla="*/ 77 h 78"/>
                  <a:gd name="T8" fmla="*/ 0 w 94"/>
                  <a:gd name="T9" fmla="*/ 1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78"/>
                  <a:gd name="T17" fmla="*/ 94 w 94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78">
                    <a:moveTo>
                      <a:pt x="0" y="18"/>
                    </a:moveTo>
                    <a:lnTo>
                      <a:pt x="93" y="0"/>
                    </a:lnTo>
                    <a:lnTo>
                      <a:pt x="93" y="50"/>
                    </a:lnTo>
                    <a:lnTo>
                      <a:pt x="0" y="77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11" name="Freeform 162"/>
              <p:cNvSpPr>
                <a:spLocks/>
              </p:cNvSpPr>
              <p:nvPr/>
            </p:nvSpPr>
            <p:spPr bwMode="auto">
              <a:xfrm>
                <a:off x="5799" y="3784"/>
                <a:ext cx="96" cy="81"/>
              </a:xfrm>
              <a:custGeom>
                <a:avLst/>
                <a:gdLst>
                  <a:gd name="T0" fmla="*/ 95 w 96"/>
                  <a:gd name="T1" fmla="*/ 0 h 81"/>
                  <a:gd name="T2" fmla="*/ 95 w 96"/>
                  <a:gd name="T3" fmla="*/ 53 h 81"/>
                  <a:gd name="T4" fmla="*/ 0 w 96"/>
                  <a:gd name="T5" fmla="*/ 80 h 81"/>
                  <a:gd name="T6" fmla="*/ 0 w 96"/>
                  <a:gd name="T7" fmla="*/ 19 h 81"/>
                  <a:gd name="T8" fmla="*/ 95 w 96"/>
                  <a:gd name="T9" fmla="*/ 0 h 81"/>
                  <a:gd name="T10" fmla="*/ 95 w 96"/>
                  <a:gd name="T11" fmla="*/ 53 h 81"/>
                  <a:gd name="T12" fmla="*/ 0 w 96"/>
                  <a:gd name="T13" fmla="*/ 80 h 81"/>
                  <a:gd name="T14" fmla="*/ 0 w 96"/>
                  <a:gd name="T15" fmla="*/ 19 h 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"/>
                  <a:gd name="T25" fmla="*/ 0 h 81"/>
                  <a:gd name="T26" fmla="*/ 96 w 96"/>
                  <a:gd name="T27" fmla="*/ 81 h 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" h="81">
                    <a:moveTo>
                      <a:pt x="95" y="0"/>
                    </a:moveTo>
                    <a:lnTo>
                      <a:pt x="95" y="53"/>
                    </a:lnTo>
                    <a:lnTo>
                      <a:pt x="0" y="80"/>
                    </a:lnTo>
                    <a:lnTo>
                      <a:pt x="0" y="19"/>
                    </a:lnTo>
                    <a:lnTo>
                      <a:pt x="95" y="0"/>
                    </a:lnTo>
                    <a:lnTo>
                      <a:pt x="95" y="53"/>
                    </a:lnTo>
                    <a:lnTo>
                      <a:pt x="0" y="80"/>
                    </a:lnTo>
                    <a:lnTo>
                      <a:pt x="0" y="19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12" name="Freeform 163"/>
              <p:cNvSpPr>
                <a:spLocks/>
              </p:cNvSpPr>
              <p:nvPr/>
            </p:nvSpPr>
            <p:spPr bwMode="auto">
              <a:xfrm>
                <a:off x="5799" y="3565"/>
                <a:ext cx="96" cy="13"/>
              </a:xfrm>
              <a:custGeom>
                <a:avLst/>
                <a:gdLst>
                  <a:gd name="T0" fmla="*/ 0 w 96"/>
                  <a:gd name="T1" fmla="*/ 12 h 13"/>
                  <a:gd name="T2" fmla="*/ 95 w 96"/>
                  <a:gd name="T3" fmla="*/ 0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0" y="12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13" name="Freeform 164"/>
              <p:cNvSpPr>
                <a:spLocks/>
              </p:cNvSpPr>
              <p:nvPr/>
            </p:nvSpPr>
            <p:spPr bwMode="auto">
              <a:xfrm>
                <a:off x="5799" y="3565"/>
                <a:ext cx="96" cy="13"/>
              </a:xfrm>
              <a:custGeom>
                <a:avLst/>
                <a:gdLst>
                  <a:gd name="T0" fmla="*/ 0 w 96"/>
                  <a:gd name="T1" fmla="*/ 12 h 13"/>
                  <a:gd name="T2" fmla="*/ 95 w 96"/>
                  <a:gd name="T3" fmla="*/ 0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0" y="12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14" name="Freeform 165"/>
              <p:cNvSpPr>
                <a:spLocks/>
              </p:cNvSpPr>
              <p:nvPr/>
            </p:nvSpPr>
            <p:spPr bwMode="auto">
              <a:xfrm>
                <a:off x="5799" y="3576"/>
                <a:ext cx="96" cy="12"/>
              </a:xfrm>
              <a:custGeom>
                <a:avLst/>
                <a:gdLst>
                  <a:gd name="T0" fmla="*/ 95 w 96"/>
                  <a:gd name="T1" fmla="*/ 0 h 12"/>
                  <a:gd name="T2" fmla="*/ 0 w 96"/>
                  <a:gd name="T3" fmla="*/ 11 h 12"/>
                  <a:gd name="T4" fmla="*/ 0 60000 65536"/>
                  <a:gd name="T5" fmla="*/ 0 60000 65536"/>
                  <a:gd name="T6" fmla="*/ 0 w 96"/>
                  <a:gd name="T7" fmla="*/ 0 h 12"/>
                  <a:gd name="T8" fmla="*/ 96 w 96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2">
                    <a:moveTo>
                      <a:pt x="95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15" name="Freeform 166"/>
              <p:cNvSpPr>
                <a:spLocks/>
              </p:cNvSpPr>
              <p:nvPr/>
            </p:nvSpPr>
            <p:spPr bwMode="auto">
              <a:xfrm>
                <a:off x="5799" y="3576"/>
                <a:ext cx="96" cy="12"/>
              </a:xfrm>
              <a:custGeom>
                <a:avLst/>
                <a:gdLst>
                  <a:gd name="T0" fmla="*/ 95 w 96"/>
                  <a:gd name="T1" fmla="*/ 0 h 12"/>
                  <a:gd name="T2" fmla="*/ 0 w 96"/>
                  <a:gd name="T3" fmla="*/ 11 h 12"/>
                  <a:gd name="T4" fmla="*/ 0 60000 65536"/>
                  <a:gd name="T5" fmla="*/ 0 60000 65536"/>
                  <a:gd name="T6" fmla="*/ 0 w 96"/>
                  <a:gd name="T7" fmla="*/ 0 h 12"/>
                  <a:gd name="T8" fmla="*/ 96 w 96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2">
                    <a:moveTo>
                      <a:pt x="95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16" name="Freeform 167"/>
              <p:cNvSpPr>
                <a:spLocks/>
              </p:cNvSpPr>
              <p:nvPr/>
            </p:nvSpPr>
            <p:spPr bwMode="auto">
              <a:xfrm>
                <a:off x="5799" y="3584"/>
                <a:ext cx="96" cy="14"/>
              </a:xfrm>
              <a:custGeom>
                <a:avLst/>
                <a:gdLst>
                  <a:gd name="T0" fmla="*/ 95 w 96"/>
                  <a:gd name="T1" fmla="*/ 0 h 14"/>
                  <a:gd name="T2" fmla="*/ 0 w 96"/>
                  <a:gd name="T3" fmla="*/ 13 h 14"/>
                  <a:gd name="T4" fmla="*/ 0 60000 65536"/>
                  <a:gd name="T5" fmla="*/ 0 60000 65536"/>
                  <a:gd name="T6" fmla="*/ 0 w 96"/>
                  <a:gd name="T7" fmla="*/ 0 h 14"/>
                  <a:gd name="T8" fmla="*/ 96 w 9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4">
                    <a:moveTo>
                      <a:pt x="9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17" name="Freeform 168"/>
              <p:cNvSpPr>
                <a:spLocks/>
              </p:cNvSpPr>
              <p:nvPr/>
            </p:nvSpPr>
            <p:spPr bwMode="auto">
              <a:xfrm>
                <a:off x="5799" y="3584"/>
                <a:ext cx="96" cy="14"/>
              </a:xfrm>
              <a:custGeom>
                <a:avLst/>
                <a:gdLst>
                  <a:gd name="T0" fmla="*/ 95 w 96"/>
                  <a:gd name="T1" fmla="*/ 0 h 14"/>
                  <a:gd name="T2" fmla="*/ 0 w 96"/>
                  <a:gd name="T3" fmla="*/ 13 h 14"/>
                  <a:gd name="T4" fmla="*/ 0 60000 65536"/>
                  <a:gd name="T5" fmla="*/ 0 60000 65536"/>
                  <a:gd name="T6" fmla="*/ 0 w 96"/>
                  <a:gd name="T7" fmla="*/ 0 h 14"/>
                  <a:gd name="T8" fmla="*/ 96 w 9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4">
                    <a:moveTo>
                      <a:pt x="9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18" name="Freeform 169"/>
              <p:cNvSpPr>
                <a:spLocks/>
              </p:cNvSpPr>
              <p:nvPr/>
            </p:nvSpPr>
            <p:spPr bwMode="auto">
              <a:xfrm>
                <a:off x="5799" y="3594"/>
                <a:ext cx="96" cy="13"/>
              </a:xfrm>
              <a:custGeom>
                <a:avLst/>
                <a:gdLst>
                  <a:gd name="T0" fmla="*/ 95 w 96"/>
                  <a:gd name="T1" fmla="*/ 0 h 13"/>
                  <a:gd name="T2" fmla="*/ 0 w 96"/>
                  <a:gd name="T3" fmla="*/ 12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9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19" name="Freeform 170"/>
              <p:cNvSpPr>
                <a:spLocks/>
              </p:cNvSpPr>
              <p:nvPr/>
            </p:nvSpPr>
            <p:spPr bwMode="auto">
              <a:xfrm>
                <a:off x="5799" y="3594"/>
                <a:ext cx="96" cy="13"/>
              </a:xfrm>
              <a:custGeom>
                <a:avLst/>
                <a:gdLst>
                  <a:gd name="T0" fmla="*/ 95 w 96"/>
                  <a:gd name="T1" fmla="*/ 0 h 13"/>
                  <a:gd name="T2" fmla="*/ 0 w 96"/>
                  <a:gd name="T3" fmla="*/ 12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9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20" name="Freeform 171"/>
              <p:cNvSpPr>
                <a:spLocks/>
              </p:cNvSpPr>
              <p:nvPr/>
            </p:nvSpPr>
            <p:spPr bwMode="auto">
              <a:xfrm>
                <a:off x="5799" y="3602"/>
                <a:ext cx="96" cy="13"/>
              </a:xfrm>
              <a:custGeom>
                <a:avLst/>
                <a:gdLst>
                  <a:gd name="T0" fmla="*/ 95 w 96"/>
                  <a:gd name="T1" fmla="*/ 0 h 13"/>
                  <a:gd name="T2" fmla="*/ 0 w 96"/>
                  <a:gd name="T3" fmla="*/ 12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9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21" name="Freeform 172"/>
              <p:cNvSpPr>
                <a:spLocks/>
              </p:cNvSpPr>
              <p:nvPr/>
            </p:nvSpPr>
            <p:spPr bwMode="auto">
              <a:xfrm>
                <a:off x="5799" y="3602"/>
                <a:ext cx="96" cy="13"/>
              </a:xfrm>
              <a:custGeom>
                <a:avLst/>
                <a:gdLst>
                  <a:gd name="T0" fmla="*/ 95 w 96"/>
                  <a:gd name="T1" fmla="*/ 0 h 13"/>
                  <a:gd name="T2" fmla="*/ 0 w 96"/>
                  <a:gd name="T3" fmla="*/ 12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9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22" name="Freeform 173"/>
              <p:cNvSpPr>
                <a:spLocks/>
              </p:cNvSpPr>
              <p:nvPr/>
            </p:nvSpPr>
            <p:spPr bwMode="auto">
              <a:xfrm>
                <a:off x="5799" y="3611"/>
                <a:ext cx="96" cy="13"/>
              </a:xfrm>
              <a:custGeom>
                <a:avLst/>
                <a:gdLst>
                  <a:gd name="T0" fmla="*/ 95 w 96"/>
                  <a:gd name="T1" fmla="*/ 0 h 13"/>
                  <a:gd name="T2" fmla="*/ 0 w 96"/>
                  <a:gd name="T3" fmla="*/ 12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9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23" name="Freeform 174"/>
              <p:cNvSpPr>
                <a:spLocks/>
              </p:cNvSpPr>
              <p:nvPr/>
            </p:nvSpPr>
            <p:spPr bwMode="auto">
              <a:xfrm>
                <a:off x="5799" y="3611"/>
                <a:ext cx="96" cy="13"/>
              </a:xfrm>
              <a:custGeom>
                <a:avLst/>
                <a:gdLst>
                  <a:gd name="T0" fmla="*/ 95 w 96"/>
                  <a:gd name="T1" fmla="*/ 0 h 13"/>
                  <a:gd name="T2" fmla="*/ 0 w 96"/>
                  <a:gd name="T3" fmla="*/ 12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9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24" name="Freeform 175"/>
              <p:cNvSpPr>
                <a:spLocks/>
              </p:cNvSpPr>
              <p:nvPr/>
            </p:nvSpPr>
            <p:spPr bwMode="auto">
              <a:xfrm>
                <a:off x="5799" y="3622"/>
                <a:ext cx="96" cy="13"/>
              </a:xfrm>
              <a:custGeom>
                <a:avLst/>
                <a:gdLst>
                  <a:gd name="T0" fmla="*/ 0 w 96"/>
                  <a:gd name="T1" fmla="*/ 12 h 13"/>
                  <a:gd name="T2" fmla="*/ 95 w 96"/>
                  <a:gd name="T3" fmla="*/ 0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0" y="12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25" name="Freeform 176"/>
              <p:cNvSpPr>
                <a:spLocks/>
              </p:cNvSpPr>
              <p:nvPr/>
            </p:nvSpPr>
            <p:spPr bwMode="auto">
              <a:xfrm>
                <a:off x="5799" y="3622"/>
                <a:ext cx="96" cy="13"/>
              </a:xfrm>
              <a:custGeom>
                <a:avLst/>
                <a:gdLst>
                  <a:gd name="T0" fmla="*/ 0 w 96"/>
                  <a:gd name="T1" fmla="*/ 12 h 13"/>
                  <a:gd name="T2" fmla="*/ 95 w 96"/>
                  <a:gd name="T3" fmla="*/ 0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0" y="12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26" name="Freeform 177"/>
              <p:cNvSpPr>
                <a:spLocks/>
              </p:cNvSpPr>
              <p:nvPr/>
            </p:nvSpPr>
            <p:spPr bwMode="auto">
              <a:xfrm>
                <a:off x="5799" y="3638"/>
                <a:ext cx="96" cy="13"/>
              </a:xfrm>
              <a:custGeom>
                <a:avLst/>
                <a:gdLst>
                  <a:gd name="T0" fmla="*/ 0 w 96"/>
                  <a:gd name="T1" fmla="*/ 12 h 13"/>
                  <a:gd name="T2" fmla="*/ 95 w 96"/>
                  <a:gd name="T3" fmla="*/ 0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0" y="12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27" name="Freeform 178"/>
              <p:cNvSpPr>
                <a:spLocks/>
              </p:cNvSpPr>
              <p:nvPr/>
            </p:nvSpPr>
            <p:spPr bwMode="auto">
              <a:xfrm>
                <a:off x="5799" y="3638"/>
                <a:ext cx="96" cy="13"/>
              </a:xfrm>
              <a:custGeom>
                <a:avLst/>
                <a:gdLst>
                  <a:gd name="T0" fmla="*/ 0 w 96"/>
                  <a:gd name="T1" fmla="*/ 12 h 13"/>
                  <a:gd name="T2" fmla="*/ 95 w 96"/>
                  <a:gd name="T3" fmla="*/ 0 h 13"/>
                  <a:gd name="T4" fmla="*/ 0 60000 65536"/>
                  <a:gd name="T5" fmla="*/ 0 60000 65536"/>
                  <a:gd name="T6" fmla="*/ 0 w 96"/>
                  <a:gd name="T7" fmla="*/ 0 h 13"/>
                  <a:gd name="T8" fmla="*/ 96 w 9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3">
                    <a:moveTo>
                      <a:pt x="0" y="12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28" name="Freeform 179"/>
              <p:cNvSpPr>
                <a:spLocks/>
              </p:cNvSpPr>
              <p:nvPr/>
            </p:nvSpPr>
            <p:spPr bwMode="auto">
              <a:xfrm>
                <a:off x="5799" y="3648"/>
                <a:ext cx="94" cy="13"/>
              </a:xfrm>
              <a:custGeom>
                <a:avLst/>
                <a:gdLst>
                  <a:gd name="T0" fmla="*/ 93 w 94"/>
                  <a:gd name="T1" fmla="*/ 0 h 13"/>
                  <a:gd name="T2" fmla="*/ 0 w 94"/>
                  <a:gd name="T3" fmla="*/ 12 h 13"/>
                  <a:gd name="T4" fmla="*/ 0 60000 65536"/>
                  <a:gd name="T5" fmla="*/ 0 60000 65536"/>
                  <a:gd name="T6" fmla="*/ 0 w 94"/>
                  <a:gd name="T7" fmla="*/ 0 h 13"/>
                  <a:gd name="T8" fmla="*/ 94 w 9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3">
                    <a:moveTo>
                      <a:pt x="9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29" name="Freeform 180"/>
              <p:cNvSpPr>
                <a:spLocks/>
              </p:cNvSpPr>
              <p:nvPr/>
            </p:nvSpPr>
            <p:spPr bwMode="auto">
              <a:xfrm>
                <a:off x="5799" y="3648"/>
                <a:ext cx="94" cy="13"/>
              </a:xfrm>
              <a:custGeom>
                <a:avLst/>
                <a:gdLst>
                  <a:gd name="T0" fmla="*/ 93 w 94"/>
                  <a:gd name="T1" fmla="*/ 0 h 13"/>
                  <a:gd name="T2" fmla="*/ 0 w 94"/>
                  <a:gd name="T3" fmla="*/ 12 h 13"/>
                  <a:gd name="T4" fmla="*/ 0 60000 65536"/>
                  <a:gd name="T5" fmla="*/ 0 60000 65536"/>
                  <a:gd name="T6" fmla="*/ 0 w 94"/>
                  <a:gd name="T7" fmla="*/ 0 h 13"/>
                  <a:gd name="T8" fmla="*/ 94 w 9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3">
                    <a:moveTo>
                      <a:pt x="9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30" name="Freeform 181"/>
              <p:cNvSpPr>
                <a:spLocks/>
              </p:cNvSpPr>
              <p:nvPr/>
            </p:nvSpPr>
            <p:spPr bwMode="auto">
              <a:xfrm>
                <a:off x="5799" y="3658"/>
                <a:ext cx="94" cy="13"/>
              </a:xfrm>
              <a:custGeom>
                <a:avLst/>
                <a:gdLst>
                  <a:gd name="T0" fmla="*/ 93 w 94"/>
                  <a:gd name="T1" fmla="*/ 0 h 13"/>
                  <a:gd name="T2" fmla="*/ 0 w 94"/>
                  <a:gd name="T3" fmla="*/ 12 h 13"/>
                  <a:gd name="T4" fmla="*/ 0 60000 65536"/>
                  <a:gd name="T5" fmla="*/ 0 60000 65536"/>
                  <a:gd name="T6" fmla="*/ 0 w 94"/>
                  <a:gd name="T7" fmla="*/ 0 h 13"/>
                  <a:gd name="T8" fmla="*/ 94 w 9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3">
                    <a:moveTo>
                      <a:pt x="9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31" name="Freeform 182"/>
              <p:cNvSpPr>
                <a:spLocks/>
              </p:cNvSpPr>
              <p:nvPr/>
            </p:nvSpPr>
            <p:spPr bwMode="auto">
              <a:xfrm>
                <a:off x="5799" y="3658"/>
                <a:ext cx="94" cy="13"/>
              </a:xfrm>
              <a:custGeom>
                <a:avLst/>
                <a:gdLst>
                  <a:gd name="T0" fmla="*/ 93 w 94"/>
                  <a:gd name="T1" fmla="*/ 0 h 13"/>
                  <a:gd name="T2" fmla="*/ 0 w 94"/>
                  <a:gd name="T3" fmla="*/ 12 h 13"/>
                  <a:gd name="T4" fmla="*/ 0 60000 65536"/>
                  <a:gd name="T5" fmla="*/ 0 60000 65536"/>
                  <a:gd name="T6" fmla="*/ 0 w 94"/>
                  <a:gd name="T7" fmla="*/ 0 h 13"/>
                  <a:gd name="T8" fmla="*/ 94 w 9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3">
                    <a:moveTo>
                      <a:pt x="9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32" name="Freeform 183"/>
              <p:cNvSpPr>
                <a:spLocks/>
              </p:cNvSpPr>
              <p:nvPr/>
            </p:nvSpPr>
            <p:spPr bwMode="auto">
              <a:xfrm>
                <a:off x="5799" y="3668"/>
                <a:ext cx="94" cy="13"/>
              </a:xfrm>
              <a:custGeom>
                <a:avLst/>
                <a:gdLst>
                  <a:gd name="T0" fmla="*/ 93 w 94"/>
                  <a:gd name="T1" fmla="*/ 0 h 13"/>
                  <a:gd name="T2" fmla="*/ 0 w 94"/>
                  <a:gd name="T3" fmla="*/ 12 h 13"/>
                  <a:gd name="T4" fmla="*/ 0 60000 65536"/>
                  <a:gd name="T5" fmla="*/ 0 60000 65536"/>
                  <a:gd name="T6" fmla="*/ 0 w 94"/>
                  <a:gd name="T7" fmla="*/ 0 h 13"/>
                  <a:gd name="T8" fmla="*/ 94 w 9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3">
                    <a:moveTo>
                      <a:pt x="9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33" name="Freeform 184"/>
              <p:cNvSpPr>
                <a:spLocks/>
              </p:cNvSpPr>
              <p:nvPr/>
            </p:nvSpPr>
            <p:spPr bwMode="auto">
              <a:xfrm>
                <a:off x="5799" y="3668"/>
                <a:ext cx="94" cy="13"/>
              </a:xfrm>
              <a:custGeom>
                <a:avLst/>
                <a:gdLst>
                  <a:gd name="T0" fmla="*/ 93 w 94"/>
                  <a:gd name="T1" fmla="*/ 0 h 13"/>
                  <a:gd name="T2" fmla="*/ 0 w 94"/>
                  <a:gd name="T3" fmla="*/ 12 h 13"/>
                  <a:gd name="T4" fmla="*/ 0 60000 65536"/>
                  <a:gd name="T5" fmla="*/ 0 60000 65536"/>
                  <a:gd name="T6" fmla="*/ 0 w 94"/>
                  <a:gd name="T7" fmla="*/ 0 h 13"/>
                  <a:gd name="T8" fmla="*/ 94 w 9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3">
                    <a:moveTo>
                      <a:pt x="9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34" name="Freeform 185"/>
              <p:cNvSpPr>
                <a:spLocks/>
              </p:cNvSpPr>
              <p:nvPr/>
            </p:nvSpPr>
            <p:spPr bwMode="auto">
              <a:xfrm>
                <a:off x="5799" y="3677"/>
                <a:ext cx="94" cy="12"/>
              </a:xfrm>
              <a:custGeom>
                <a:avLst/>
                <a:gdLst>
                  <a:gd name="T0" fmla="*/ 93 w 94"/>
                  <a:gd name="T1" fmla="*/ 0 h 12"/>
                  <a:gd name="T2" fmla="*/ 0 w 94"/>
                  <a:gd name="T3" fmla="*/ 11 h 12"/>
                  <a:gd name="T4" fmla="*/ 0 60000 65536"/>
                  <a:gd name="T5" fmla="*/ 0 60000 65536"/>
                  <a:gd name="T6" fmla="*/ 0 w 94"/>
                  <a:gd name="T7" fmla="*/ 0 h 12"/>
                  <a:gd name="T8" fmla="*/ 94 w 94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2">
                    <a:moveTo>
                      <a:pt x="93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35" name="Freeform 186"/>
              <p:cNvSpPr>
                <a:spLocks/>
              </p:cNvSpPr>
              <p:nvPr/>
            </p:nvSpPr>
            <p:spPr bwMode="auto">
              <a:xfrm>
                <a:off x="5799" y="3677"/>
                <a:ext cx="94" cy="12"/>
              </a:xfrm>
              <a:custGeom>
                <a:avLst/>
                <a:gdLst>
                  <a:gd name="T0" fmla="*/ 93 w 94"/>
                  <a:gd name="T1" fmla="*/ 0 h 12"/>
                  <a:gd name="T2" fmla="*/ 0 w 94"/>
                  <a:gd name="T3" fmla="*/ 11 h 12"/>
                  <a:gd name="T4" fmla="*/ 0 60000 65536"/>
                  <a:gd name="T5" fmla="*/ 0 60000 65536"/>
                  <a:gd name="T6" fmla="*/ 0 w 94"/>
                  <a:gd name="T7" fmla="*/ 0 h 12"/>
                  <a:gd name="T8" fmla="*/ 94 w 94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2">
                    <a:moveTo>
                      <a:pt x="93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36" name="Freeform 187"/>
              <p:cNvSpPr>
                <a:spLocks/>
              </p:cNvSpPr>
              <p:nvPr/>
            </p:nvSpPr>
            <p:spPr bwMode="auto">
              <a:xfrm>
                <a:off x="5799" y="3684"/>
                <a:ext cx="94" cy="13"/>
              </a:xfrm>
              <a:custGeom>
                <a:avLst/>
                <a:gdLst>
                  <a:gd name="T0" fmla="*/ 93 w 94"/>
                  <a:gd name="T1" fmla="*/ 0 h 13"/>
                  <a:gd name="T2" fmla="*/ 0 w 94"/>
                  <a:gd name="T3" fmla="*/ 12 h 13"/>
                  <a:gd name="T4" fmla="*/ 0 60000 65536"/>
                  <a:gd name="T5" fmla="*/ 0 60000 65536"/>
                  <a:gd name="T6" fmla="*/ 0 w 94"/>
                  <a:gd name="T7" fmla="*/ 0 h 13"/>
                  <a:gd name="T8" fmla="*/ 94 w 9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3">
                    <a:moveTo>
                      <a:pt x="9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37" name="Freeform 188"/>
              <p:cNvSpPr>
                <a:spLocks/>
              </p:cNvSpPr>
              <p:nvPr/>
            </p:nvSpPr>
            <p:spPr bwMode="auto">
              <a:xfrm>
                <a:off x="5799" y="3684"/>
                <a:ext cx="94" cy="13"/>
              </a:xfrm>
              <a:custGeom>
                <a:avLst/>
                <a:gdLst>
                  <a:gd name="T0" fmla="*/ 93 w 94"/>
                  <a:gd name="T1" fmla="*/ 0 h 13"/>
                  <a:gd name="T2" fmla="*/ 0 w 94"/>
                  <a:gd name="T3" fmla="*/ 12 h 13"/>
                  <a:gd name="T4" fmla="*/ 0 60000 65536"/>
                  <a:gd name="T5" fmla="*/ 0 60000 65536"/>
                  <a:gd name="T6" fmla="*/ 0 w 94"/>
                  <a:gd name="T7" fmla="*/ 0 h 13"/>
                  <a:gd name="T8" fmla="*/ 94 w 9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3">
                    <a:moveTo>
                      <a:pt x="9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38" name="Freeform 189"/>
              <p:cNvSpPr>
                <a:spLocks/>
              </p:cNvSpPr>
              <p:nvPr/>
            </p:nvSpPr>
            <p:spPr bwMode="auto">
              <a:xfrm>
                <a:off x="5799" y="3694"/>
                <a:ext cx="94" cy="12"/>
              </a:xfrm>
              <a:custGeom>
                <a:avLst/>
                <a:gdLst>
                  <a:gd name="T0" fmla="*/ 0 w 94"/>
                  <a:gd name="T1" fmla="*/ 11 h 12"/>
                  <a:gd name="T2" fmla="*/ 93 w 94"/>
                  <a:gd name="T3" fmla="*/ 0 h 12"/>
                  <a:gd name="T4" fmla="*/ 0 60000 65536"/>
                  <a:gd name="T5" fmla="*/ 0 60000 65536"/>
                  <a:gd name="T6" fmla="*/ 0 w 94"/>
                  <a:gd name="T7" fmla="*/ 0 h 12"/>
                  <a:gd name="T8" fmla="*/ 94 w 94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2">
                    <a:moveTo>
                      <a:pt x="0" y="11"/>
                    </a:moveTo>
                    <a:lnTo>
                      <a:pt x="9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39" name="Freeform 190"/>
              <p:cNvSpPr>
                <a:spLocks/>
              </p:cNvSpPr>
              <p:nvPr/>
            </p:nvSpPr>
            <p:spPr bwMode="auto">
              <a:xfrm>
                <a:off x="5799" y="3694"/>
                <a:ext cx="94" cy="12"/>
              </a:xfrm>
              <a:custGeom>
                <a:avLst/>
                <a:gdLst>
                  <a:gd name="T0" fmla="*/ 0 w 94"/>
                  <a:gd name="T1" fmla="*/ 11 h 12"/>
                  <a:gd name="T2" fmla="*/ 93 w 94"/>
                  <a:gd name="T3" fmla="*/ 0 h 12"/>
                  <a:gd name="T4" fmla="*/ 0 60000 65536"/>
                  <a:gd name="T5" fmla="*/ 0 60000 65536"/>
                  <a:gd name="T6" fmla="*/ 0 w 94"/>
                  <a:gd name="T7" fmla="*/ 0 h 12"/>
                  <a:gd name="T8" fmla="*/ 94 w 94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12">
                    <a:moveTo>
                      <a:pt x="0" y="11"/>
                    </a:moveTo>
                    <a:lnTo>
                      <a:pt x="9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40" name="Freeform 191"/>
              <p:cNvSpPr>
                <a:spLocks/>
              </p:cNvSpPr>
              <p:nvPr/>
            </p:nvSpPr>
            <p:spPr bwMode="auto">
              <a:xfrm>
                <a:off x="5799" y="3713"/>
                <a:ext cx="96" cy="15"/>
              </a:xfrm>
              <a:custGeom>
                <a:avLst/>
                <a:gdLst>
                  <a:gd name="T0" fmla="*/ 0 w 96"/>
                  <a:gd name="T1" fmla="*/ 14 h 15"/>
                  <a:gd name="T2" fmla="*/ 95 w 96"/>
                  <a:gd name="T3" fmla="*/ 0 h 15"/>
                  <a:gd name="T4" fmla="*/ 0 60000 65536"/>
                  <a:gd name="T5" fmla="*/ 0 60000 65536"/>
                  <a:gd name="T6" fmla="*/ 0 w 96"/>
                  <a:gd name="T7" fmla="*/ 0 h 15"/>
                  <a:gd name="T8" fmla="*/ 96 w 96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5">
                    <a:moveTo>
                      <a:pt x="0" y="14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41" name="Freeform 192"/>
              <p:cNvSpPr>
                <a:spLocks/>
              </p:cNvSpPr>
              <p:nvPr/>
            </p:nvSpPr>
            <p:spPr bwMode="auto">
              <a:xfrm>
                <a:off x="5799" y="3713"/>
                <a:ext cx="96" cy="15"/>
              </a:xfrm>
              <a:custGeom>
                <a:avLst/>
                <a:gdLst>
                  <a:gd name="T0" fmla="*/ 0 w 96"/>
                  <a:gd name="T1" fmla="*/ 14 h 15"/>
                  <a:gd name="T2" fmla="*/ 95 w 96"/>
                  <a:gd name="T3" fmla="*/ 0 h 15"/>
                  <a:gd name="T4" fmla="*/ 0 60000 65536"/>
                  <a:gd name="T5" fmla="*/ 0 60000 65536"/>
                  <a:gd name="T6" fmla="*/ 0 w 96"/>
                  <a:gd name="T7" fmla="*/ 0 h 15"/>
                  <a:gd name="T8" fmla="*/ 96 w 96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5">
                    <a:moveTo>
                      <a:pt x="0" y="14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42" name="Freeform 193"/>
              <p:cNvSpPr>
                <a:spLocks/>
              </p:cNvSpPr>
              <p:nvPr/>
            </p:nvSpPr>
            <p:spPr bwMode="auto">
              <a:xfrm>
                <a:off x="5799" y="3723"/>
                <a:ext cx="96" cy="16"/>
              </a:xfrm>
              <a:custGeom>
                <a:avLst/>
                <a:gdLst>
                  <a:gd name="T0" fmla="*/ 95 w 96"/>
                  <a:gd name="T1" fmla="*/ 0 h 16"/>
                  <a:gd name="T2" fmla="*/ 0 w 96"/>
                  <a:gd name="T3" fmla="*/ 15 h 16"/>
                  <a:gd name="T4" fmla="*/ 0 60000 65536"/>
                  <a:gd name="T5" fmla="*/ 0 60000 65536"/>
                  <a:gd name="T6" fmla="*/ 0 w 96"/>
                  <a:gd name="T7" fmla="*/ 0 h 16"/>
                  <a:gd name="T8" fmla="*/ 96 w 96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6">
                    <a:moveTo>
                      <a:pt x="95" y="0"/>
                    </a:moveTo>
                    <a:lnTo>
                      <a:pt x="0" y="1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43" name="Freeform 194"/>
              <p:cNvSpPr>
                <a:spLocks/>
              </p:cNvSpPr>
              <p:nvPr/>
            </p:nvSpPr>
            <p:spPr bwMode="auto">
              <a:xfrm>
                <a:off x="5799" y="3723"/>
                <a:ext cx="96" cy="16"/>
              </a:xfrm>
              <a:custGeom>
                <a:avLst/>
                <a:gdLst>
                  <a:gd name="T0" fmla="*/ 95 w 96"/>
                  <a:gd name="T1" fmla="*/ 0 h 16"/>
                  <a:gd name="T2" fmla="*/ 0 w 96"/>
                  <a:gd name="T3" fmla="*/ 15 h 16"/>
                  <a:gd name="T4" fmla="*/ 0 60000 65536"/>
                  <a:gd name="T5" fmla="*/ 0 60000 65536"/>
                  <a:gd name="T6" fmla="*/ 0 w 96"/>
                  <a:gd name="T7" fmla="*/ 0 h 16"/>
                  <a:gd name="T8" fmla="*/ 96 w 96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6">
                    <a:moveTo>
                      <a:pt x="95" y="0"/>
                    </a:moveTo>
                    <a:lnTo>
                      <a:pt x="0" y="1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44" name="Freeform 195"/>
              <p:cNvSpPr>
                <a:spLocks/>
              </p:cNvSpPr>
              <p:nvPr/>
            </p:nvSpPr>
            <p:spPr bwMode="auto">
              <a:xfrm>
                <a:off x="5799" y="3733"/>
                <a:ext cx="96" cy="14"/>
              </a:xfrm>
              <a:custGeom>
                <a:avLst/>
                <a:gdLst>
                  <a:gd name="T0" fmla="*/ 95 w 96"/>
                  <a:gd name="T1" fmla="*/ 0 h 14"/>
                  <a:gd name="T2" fmla="*/ 0 w 96"/>
                  <a:gd name="T3" fmla="*/ 13 h 14"/>
                  <a:gd name="T4" fmla="*/ 0 60000 65536"/>
                  <a:gd name="T5" fmla="*/ 0 60000 65536"/>
                  <a:gd name="T6" fmla="*/ 0 w 96"/>
                  <a:gd name="T7" fmla="*/ 0 h 14"/>
                  <a:gd name="T8" fmla="*/ 96 w 9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4">
                    <a:moveTo>
                      <a:pt x="9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45" name="Freeform 196"/>
              <p:cNvSpPr>
                <a:spLocks/>
              </p:cNvSpPr>
              <p:nvPr/>
            </p:nvSpPr>
            <p:spPr bwMode="auto">
              <a:xfrm>
                <a:off x="5799" y="3733"/>
                <a:ext cx="96" cy="14"/>
              </a:xfrm>
              <a:custGeom>
                <a:avLst/>
                <a:gdLst>
                  <a:gd name="T0" fmla="*/ 95 w 96"/>
                  <a:gd name="T1" fmla="*/ 0 h 14"/>
                  <a:gd name="T2" fmla="*/ 0 w 96"/>
                  <a:gd name="T3" fmla="*/ 13 h 14"/>
                  <a:gd name="T4" fmla="*/ 0 60000 65536"/>
                  <a:gd name="T5" fmla="*/ 0 60000 65536"/>
                  <a:gd name="T6" fmla="*/ 0 w 96"/>
                  <a:gd name="T7" fmla="*/ 0 h 14"/>
                  <a:gd name="T8" fmla="*/ 96 w 9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4">
                    <a:moveTo>
                      <a:pt x="9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46" name="Freeform 197"/>
              <p:cNvSpPr>
                <a:spLocks/>
              </p:cNvSpPr>
              <p:nvPr/>
            </p:nvSpPr>
            <p:spPr bwMode="auto">
              <a:xfrm>
                <a:off x="5799" y="3739"/>
                <a:ext cx="96" cy="18"/>
              </a:xfrm>
              <a:custGeom>
                <a:avLst/>
                <a:gdLst>
                  <a:gd name="T0" fmla="*/ 95 w 96"/>
                  <a:gd name="T1" fmla="*/ 0 h 18"/>
                  <a:gd name="T2" fmla="*/ 0 w 96"/>
                  <a:gd name="T3" fmla="*/ 17 h 18"/>
                  <a:gd name="T4" fmla="*/ 0 60000 65536"/>
                  <a:gd name="T5" fmla="*/ 0 60000 65536"/>
                  <a:gd name="T6" fmla="*/ 0 w 96"/>
                  <a:gd name="T7" fmla="*/ 0 h 18"/>
                  <a:gd name="T8" fmla="*/ 96 w 96"/>
                  <a:gd name="T9" fmla="*/ 18 h 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8">
                    <a:moveTo>
                      <a:pt x="95" y="0"/>
                    </a:moveTo>
                    <a:lnTo>
                      <a:pt x="0" y="1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47" name="Freeform 198"/>
              <p:cNvSpPr>
                <a:spLocks/>
              </p:cNvSpPr>
              <p:nvPr/>
            </p:nvSpPr>
            <p:spPr bwMode="auto">
              <a:xfrm>
                <a:off x="5799" y="3739"/>
                <a:ext cx="96" cy="18"/>
              </a:xfrm>
              <a:custGeom>
                <a:avLst/>
                <a:gdLst>
                  <a:gd name="T0" fmla="*/ 95 w 96"/>
                  <a:gd name="T1" fmla="*/ 0 h 18"/>
                  <a:gd name="T2" fmla="*/ 0 w 96"/>
                  <a:gd name="T3" fmla="*/ 17 h 18"/>
                  <a:gd name="T4" fmla="*/ 0 60000 65536"/>
                  <a:gd name="T5" fmla="*/ 0 60000 65536"/>
                  <a:gd name="T6" fmla="*/ 0 w 96"/>
                  <a:gd name="T7" fmla="*/ 0 h 18"/>
                  <a:gd name="T8" fmla="*/ 96 w 96"/>
                  <a:gd name="T9" fmla="*/ 18 h 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8">
                    <a:moveTo>
                      <a:pt x="95" y="0"/>
                    </a:moveTo>
                    <a:lnTo>
                      <a:pt x="0" y="1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48" name="Freeform 199"/>
              <p:cNvSpPr>
                <a:spLocks/>
              </p:cNvSpPr>
              <p:nvPr/>
            </p:nvSpPr>
            <p:spPr bwMode="auto">
              <a:xfrm>
                <a:off x="5799" y="3749"/>
                <a:ext cx="96" cy="18"/>
              </a:xfrm>
              <a:custGeom>
                <a:avLst/>
                <a:gdLst>
                  <a:gd name="T0" fmla="*/ 95 w 96"/>
                  <a:gd name="T1" fmla="*/ 0 h 18"/>
                  <a:gd name="T2" fmla="*/ 0 w 96"/>
                  <a:gd name="T3" fmla="*/ 17 h 18"/>
                  <a:gd name="T4" fmla="*/ 0 60000 65536"/>
                  <a:gd name="T5" fmla="*/ 0 60000 65536"/>
                  <a:gd name="T6" fmla="*/ 0 w 96"/>
                  <a:gd name="T7" fmla="*/ 0 h 18"/>
                  <a:gd name="T8" fmla="*/ 96 w 96"/>
                  <a:gd name="T9" fmla="*/ 18 h 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8">
                    <a:moveTo>
                      <a:pt x="95" y="0"/>
                    </a:moveTo>
                    <a:lnTo>
                      <a:pt x="0" y="1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49" name="Freeform 200"/>
              <p:cNvSpPr>
                <a:spLocks/>
              </p:cNvSpPr>
              <p:nvPr/>
            </p:nvSpPr>
            <p:spPr bwMode="auto">
              <a:xfrm>
                <a:off x="5799" y="3749"/>
                <a:ext cx="96" cy="18"/>
              </a:xfrm>
              <a:custGeom>
                <a:avLst/>
                <a:gdLst>
                  <a:gd name="T0" fmla="*/ 95 w 96"/>
                  <a:gd name="T1" fmla="*/ 0 h 18"/>
                  <a:gd name="T2" fmla="*/ 0 w 96"/>
                  <a:gd name="T3" fmla="*/ 17 h 18"/>
                  <a:gd name="T4" fmla="*/ 0 60000 65536"/>
                  <a:gd name="T5" fmla="*/ 0 60000 65536"/>
                  <a:gd name="T6" fmla="*/ 0 w 96"/>
                  <a:gd name="T7" fmla="*/ 0 h 18"/>
                  <a:gd name="T8" fmla="*/ 96 w 96"/>
                  <a:gd name="T9" fmla="*/ 18 h 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8">
                    <a:moveTo>
                      <a:pt x="95" y="0"/>
                    </a:moveTo>
                    <a:lnTo>
                      <a:pt x="0" y="1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0" name="Freeform 201"/>
              <p:cNvSpPr>
                <a:spLocks/>
              </p:cNvSpPr>
              <p:nvPr/>
            </p:nvSpPr>
            <p:spPr bwMode="auto">
              <a:xfrm>
                <a:off x="5799" y="3757"/>
                <a:ext cx="96" cy="20"/>
              </a:xfrm>
              <a:custGeom>
                <a:avLst/>
                <a:gdLst>
                  <a:gd name="T0" fmla="*/ 95 w 96"/>
                  <a:gd name="T1" fmla="*/ 0 h 20"/>
                  <a:gd name="T2" fmla="*/ 0 w 96"/>
                  <a:gd name="T3" fmla="*/ 19 h 20"/>
                  <a:gd name="T4" fmla="*/ 0 60000 65536"/>
                  <a:gd name="T5" fmla="*/ 0 60000 65536"/>
                  <a:gd name="T6" fmla="*/ 0 w 96"/>
                  <a:gd name="T7" fmla="*/ 0 h 20"/>
                  <a:gd name="T8" fmla="*/ 96 w 96"/>
                  <a:gd name="T9" fmla="*/ 20 h 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0">
                    <a:moveTo>
                      <a:pt x="95" y="0"/>
                    </a:moveTo>
                    <a:lnTo>
                      <a:pt x="0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1" name="Freeform 202"/>
              <p:cNvSpPr>
                <a:spLocks/>
              </p:cNvSpPr>
              <p:nvPr/>
            </p:nvSpPr>
            <p:spPr bwMode="auto">
              <a:xfrm>
                <a:off x="5799" y="3760"/>
                <a:ext cx="96" cy="18"/>
              </a:xfrm>
              <a:custGeom>
                <a:avLst/>
                <a:gdLst>
                  <a:gd name="T0" fmla="*/ 95 w 96"/>
                  <a:gd name="T1" fmla="*/ 0 h 18"/>
                  <a:gd name="T2" fmla="*/ 0 w 96"/>
                  <a:gd name="T3" fmla="*/ 17 h 18"/>
                  <a:gd name="T4" fmla="*/ 0 60000 65536"/>
                  <a:gd name="T5" fmla="*/ 0 60000 65536"/>
                  <a:gd name="T6" fmla="*/ 0 w 96"/>
                  <a:gd name="T7" fmla="*/ 0 h 18"/>
                  <a:gd name="T8" fmla="*/ 96 w 96"/>
                  <a:gd name="T9" fmla="*/ 18 h 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8">
                    <a:moveTo>
                      <a:pt x="95" y="0"/>
                    </a:moveTo>
                    <a:lnTo>
                      <a:pt x="0" y="1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2" name="Freeform 203"/>
              <p:cNvSpPr>
                <a:spLocks/>
              </p:cNvSpPr>
              <p:nvPr/>
            </p:nvSpPr>
            <p:spPr bwMode="auto">
              <a:xfrm>
                <a:off x="5799" y="3780"/>
                <a:ext cx="96" cy="22"/>
              </a:xfrm>
              <a:custGeom>
                <a:avLst/>
                <a:gdLst>
                  <a:gd name="T0" fmla="*/ 0 w 96"/>
                  <a:gd name="T1" fmla="*/ 21 h 22"/>
                  <a:gd name="T2" fmla="*/ 95 w 96"/>
                  <a:gd name="T3" fmla="*/ 0 h 22"/>
                  <a:gd name="T4" fmla="*/ 0 60000 65536"/>
                  <a:gd name="T5" fmla="*/ 0 60000 65536"/>
                  <a:gd name="T6" fmla="*/ 0 w 96"/>
                  <a:gd name="T7" fmla="*/ 0 h 22"/>
                  <a:gd name="T8" fmla="*/ 96 w 96"/>
                  <a:gd name="T9" fmla="*/ 22 h 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2">
                    <a:moveTo>
                      <a:pt x="0" y="21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3" name="Freeform 204"/>
              <p:cNvSpPr>
                <a:spLocks/>
              </p:cNvSpPr>
              <p:nvPr/>
            </p:nvSpPr>
            <p:spPr bwMode="auto">
              <a:xfrm>
                <a:off x="5799" y="3780"/>
                <a:ext cx="96" cy="22"/>
              </a:xfrm>
              <a:custGeom>
                <a:avLst/>
                <a:gdLst>
                  <a:gd name="T0" fmla="*/ 0 w 96"/>
                  <a:gd name="T1" fmla="*/ 21 h 22"/>
                  <a:gd name="T2" fmla="*/ 95 w 96"/>
                  <a:gd name="T3" fmla="*/ 0 h 22"/>
                  <a:gd name="T4" fmla="*/ 0 60000 65536"/>
                  <a:gd name="T5" fmla="*/ 0 60000 65536"/>
                  <a:gd name="T6" fmla="*/ 0 w 96"/>
                  <a:gd name="T7" fmla="*/ 0 h 22"/>
                  <a:gd name="T8" fmla="*/ 96 w 96"/>
                  <a:gd name="T9" fmla="*/ 22 h 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2">
                    <a:moveTo>
                      <a:pt x="0" y="21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4" name="Freeform 205"/>
              <p:cNvSpPr>
                <a:spLocks/>
              </p:cNvSpPr>
              <p:nvPr/>
            </p:nvSpPr>
            <p:spPr bwMode="auto">
              <a:xfrm>
                <a:off x="5799" y="3791"/>
                <a:ext cx="96" cy="19"/>
              </a:xfrm>
              <a:custGeom>
                <a:avLst/>
                <a:gdLst>
                  <a:gd name="T0" fmla="*/ 95 w 96"/>
                  <a:gd name="T1" fmla="*/ 0 h 19"/>
                  <a:gd name="T2" fmla="*/ 0 w 96"/>
                  <a:gd name="T3" fmla="*/ 18 h 19"/>
                  <a:gd name="T4" fmla="*/ 0 60000 65536"/>
                  <a:gd name="T5" fmla="*/ 0 60000 65536"/>
                  <a:gd name="T6" fmla="*/ 0 w 96"/>
                  <a:gd name="T7" fmla="*/ 0 h 19"/>
                  <a:gd name="T8" fmla="*/ 96 w 96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9">
                    <a:moveTo>
                      <a:pt x="95" y="0"/>
                    </a:moveTo>
                    <a:lnTo>
                      <a:pt x="0" y="1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5" name="Freeform 206"/>
              <p:cNvSpPr>
                <a:spLocks/>
              </p:cNvSpPr>
              <p:nvPr/>
            </p:nvSpPr>
            <p:spPr bwMode="auto">
              <a:xfrm>
                <a:off x="5799" y="3791"/>
                <a:ext cx="96" cy="19"/>
              </a:xfrm>
              <a:custGeom>
                <a:avLst/>
                <a:gdLst>
                  <a:gd name="T0" fmla="*/ 95 w 96"/>
                  <a:gd name="T1" fmla="*/ 0 h 19"/>
                  <a:gd name="T2" fmla="*/ 0 w 96"/>
                  <a:gd name="T3" fmla="*/ 18 h 19"/>
                  <a:gd name="T4" fmla="*/ 0 60000 65536"/>
                  <a:gd name="T5" fmla="*/ 0 60000 65536"/>
                  <a:gd name="T6" fmla="*/ 0 w 96"/>
                  <a:gd name="T7" fmla="*/ 0 h 19"/>
                  <a:gd name="T8" fmla="*/ 96 w 96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9">
                    <a:moveTo>
                      <a:pt x="95" y="0"/>
                    </a:moveTo>
                    <a:lnTo>
                      <a:pt x="0" y="1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6" name="Freeform 207"/>
              <p:cNvSpPr>
                <a:spLocks/>
              </p:cNvSpPr>
              <p:nvPr/>
            </p:nvSpPr>
            <p:spPr bwMode="auto">
              <a:xfrm>
                <a:off x="5799" y="3800"/>
                <a:ext cx="96" cy="23"/>
              </a:xfrm>
              <a:custGeom>
                <a:avLst/>
                <a:gdLst>
                  <a:gd name="T0" fmla="*/ 95 w 96"/>
                  <a:gd name="T1" fmla="*/ 0 h 23"/>
                  <a:gd name="T2" fmla="*/ 0 w 96"/>
                  <a:gd name="T3" fmla="*/ 22 h 23"/>
                  <a:gd name="T4" fmla="*/ 0 60000 65536"/>
                  <a:gd name="T5" fmla="*/ 0 60000 65536"/>
                  <a:gd name="T6" fmla="*/ 0 w 96"/>
                  <a:gd name="T7" fmla="*/ 0 h 23"/>
                  <a:gd name="T8" fmla="*/ 96 w 96"/>
                  <a:gd name="T9" fmla="*/ 23 h 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3">
                    <a:moveTo>
                      <a:pt x="95" y="0"/>
                    </a:moveTo>
                    <a:lnTo>
                      <a:pt x="0" y="2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7" name="Freeform 208"/>
              <p:cNvSpPr>
                <a:spLocks/>
              </p:cNvSpPr>
              <p:nvPr/>
            </p:nvSpPr>
            <p:spPr bwMode="auto">
              <a:xfrm>
                <a:off x="5799" y="3800"/>
                <a:ext cx="96" cy="23"/>
              </a:xfrm>
              <a:custGeom>
                <a:avLst/>
                <a:gdLst>
                  <a:gd name="T0" fmla="*/ 95 w 96"/>
                  <a:gd name="T1" fmla="*/ 0 h 23"/>
                  <a:gd name="T2" fmla="*/ 0 w 96"/>
                  <a:gd name="T3" fmla="*/ 22 h 23"/>
                  <a:gd name="T4" fmla="*/ 0 60000 65536"/>
                  <a:gd name="T5" fmla="*/ 0 60000 65536"/>
                  <a:gd name="T6" fmla="*/ 0 w 96"/>
                  <a:gd name="T7" fmla="*/ 0 h 23"/>
                  <a:gd name="T8" fmla="*/ 96 w 96"/>
                  <a:gd name="T9" fmla="*/ 23 h 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3">
                    <a:moveTo>
                      <a:pt x="95" y="0"/>
                    </a:moveTo>
                    <a:lnTo>
                      <a:pt x="0" y="2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8" name="Freeform 209"/>
              <p:cNvSpPr>
                <a:spLocks/>
              </p:cNvSpPr>
              <p:nvPr/>
            </p:nvSpPr>
            <p:spPr bwMode="auto">
              <a:xfrm>
                <a:off x="5799" y="3810"/>
                <a:ext cx="96" cy="22"/>
              </a:xfrm>
              <a:custGeom>
                <a:avLst/>
                <a:gdLst>
                  <a:gd name="T0" fmla="*/ 95 w 96"/>
                  <a:gd name="T1" fmla="*/ 0 h 22"/>
                  <a:gd name="T2" fmla="*/ 0 w 96"/>
                  <a:gd name="T3" fmla="*/ 21 h 22"/>
                  <a:gd name="T4" fmla="*/ 0 60000 65536"/>
                  <a:gd name="T5" fmla="*/ 0 60000 65536"/>
                  <a:gd name="T6" fmla="*/ 0 w 96"/>
                  <a:gd name="T7" fmla="*/ 0 h 22"/>
                  <a:gd name="T8" fmla="*/ 96 w 96"/>
                  <a:gd name="T9" fmla="*/ 22 h 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2">
                    <a:moveTo>
                      <a:pt x="95" y="0"/>
                    </a:moveTo>
                    <a:lnTo>
                      <a:pt x="0" y="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59" name="Freeform 210"/>
              <p:cNvSpPr>
                <a:spLocks/>
              </p:cNvSpPr>
              <p:nvPr/>
            </p:nvSpPr>
            <p:spPr bwMode="auto">
              <a:xfrm>
                <a:off x="5799" y="3810"/>
                <a:ext cx="96" cy="22"/>
              </a:xfrm>
              <a:custGeom>
                <a:avLst/>
                <a:gdLst>
                  <a:gd name="T0" fmla="*/ 95 w 96"/>
                  <a:gd name="T1" fmla="*/ 0 h 22"/>
                  <a:gd name="T2" fmla="*/ 0 w 96"/>
                  <a:gd name="T3" fmla="*/ 21 h 22"/>
                  <a:gd name="T4" fmla="*/ 0 60000 65536"/>
                  <a:gd name="T5" fmla="*/ 0 60000 65536"/>
                  <a:gd name="T6" fmla="*/ 0 w 96"/>
                  <a:gd name="T7" fmla="*/ 0 h 22"/>
                  <a:gd name="T8" fmla="*/ 96 w 96"/>
                  <a:gd name="T9" fmla="*/ 22 h 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2">
                    <a:moveTo>
                      <a:pt x="95" y="0"/>
                    </a:moveTo>
                    <a:lnTo>
                      <a:pt x="0" y="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60" name="Freeform 211"/>
              <p:cNvSpPr>
                <a:spLocks/>
              </p:cNvSpPr>
              <p:nvPr/>
            </p:nvSpPr>
            <p:spPr bwMode="auto">
              <a:xfrm>
                <a:off x="5799" y="3820"/>
                <a:ext cx="96" cy="22"/>
              </a:xfrm>
              <a:custGeom>
                <a:avLst/>
                <a:gdLst>
                  <a:gd name="T0" fmla="*/ 95 w 96"/>
                  <a:gd name="T1" fmla="*/ 0 h 22"/>
                  <a:gd name="T2" fmla="*/ 0 w 96"/>
                  <a:gd name="T3" fmla="*/ 21 h 22"/>
                  <a:gd name="T4" fmla="*/ 0 60000 65536"/>
                  <a:gd name="T5" fmla="*/ 0 60000 65536"/>
                  <a:gd name="T6" fmla="*/ 0 w 96"/>
                  <a:gd name="T7" fmla="*/ 0 h 22"/>
                  <a:gd name="T8" fmla="*/ 96 w 96"/>
                  <a:gd name="T9" fmla="*/ 22 h 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2">
                    <a:moveTo>
                      <a:pt x="95" y="0"/>
                    </a:moveTo>
                    <a:lnTo>
                      <a:pt x="0" y="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61" name="Freeform 212"/>
              <p:cNvSpPr>
                <a:spLocks/>
              </p:cNvSpPr>
              <p:nvPr/>
            </p:nvSpPr>
            <p:spPr bwMode="auto">
              <a:xfrm>
                <a:off x="5799" y="3820"/>
                <a:ext cx="96" cy="22"/>
              </a:xfrm>
              <a:custGeom>
                <a:avLst/>
                <a:gdLst>
                  <a:gd name="T0" fmla="*/ 95 w 96"/>
                  <a:gd name="T1" fmla="*/ 0 h 22"/>
                  <a:gd name="T2" fmla="*/ 0 w 96"/>
                  <a:gd name="T3" fmla="*/ 21 h 22"/>
                  <a:gd name="T4" fmla="*/ 0 60000 65536"/>
                  <a:gd name="T5" fmla="*/ 0 60000 65536"/>
                  <a:gd name="T6" fmla="*/ 0 w 96"/>
                  <a:gd name="T7" fmla="*/ 0 h 22"/>
                  <a:gd name="T8" fmla="*/ 96 w 96"/>
                  <a:gd name="T9" fmla="*/ 22 h 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2">
                    <a:moveTo>
                      <a:pt x="95" y="0"/>
                    </a:moveTo>
                    <a:lnTo>
                      <a:pt x="0" y="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62" name="Freeform 213"/>
              <p:cNvSpPr>
                <a:spLocks/>
              </p:cNvSpPr>
              <p:nvPr/>
            </p:nvSpPr>
            <p:spPr bwMode="auto">
              <a:xfrm>
                <a:off x="5799" y="3829"/>
                <a:ext cx="96" cy="26"/>
              </a:xfrm>
              <a:custGeom>
                <a:avLst/>
                <a:gdLst>
                  <a:gd name="T0" fmla="*/ 95 w 96"/>
                  <a:gd name="T1" fmla="*/ 0 h 26"/>
                  <a:gd name="T2" fmla="*/ 0 w 96"/>
                  <a:gd name="T3" fmla="*/ 25 h 26"/>
                  <a:gd name="T4" fmla="*/ 0 60000 65536"/>
                  <a:gd name="T5" fmla="*/ 0 60000 65536"/>
                  <a:gd name="T6" fmla="*/ 0 w 96"/>
                  <a:gd name="T7" fmla="*/ 0 h 26"/>
                  <a:gd name="T8" fmla="*/ 96 w 96"/>
                  <a:gd name="T9" fmla="*/ 26 h 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6">
                    <a:moveTo>
                      <a:pt x="95" y="0"/>
                    </a:moveTo>
                    <a:lnTo>
                      <a:pt x="0" y="2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63" name="Freeform 214"/>
              <p:cNvSpPr>
                <a:spLocks/>
              </p:cNvSpPr>
              <p:nvPr/>
            </p:nvSpPr>
            <p:spPr bwMode="auto">
              <a:xfrm>
                <a:off x="5799" y="3829"/>
                <a:ext cx="96" cy="26"/>
              </a:xfrm>
              <a:custGeom>
                <a:avLst/>
                <a:gdLst>
                  <a:gd name="T0" fmla="*/ 95 w 96"/>
                  <a:gd name="T1" fmla="*/ 0 h 26"/>
                  <a:gd name="T2" fmla="*/ 0 w 96"/>
                  <a:gd name="T3" fmla="*/ 25 h 26"/>
                  <a:gd name="T4" fmla="*/ 0 60000 65536"/>
                  <a:gd name="T5" fmla="*/ 0 60000 65536"/>
                  <a:gd name="T6" fmla="*/ 0 w 96"/>
                  <a:gd name="T7" fmla="*/ 0 h 26"/>
                  <a:gd name="T8" fmla="*/ 96 w 96"/>
                  <a:gd name="T9" fmla="*/ 26 h 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6">
                    <a:moveTo>
                      <a:pt x="95" y="0"/>
                    </a:moveTo>
                    <a:lnTo>
                      <a:pt x="0" y="2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64" name="Freeform 215"/>
              <p:cNvSpPr>
                <a:spLocks/>
              </p:cNvSpPr>
              <p:nvPr/>
            </p:nvSpPr>
            <p:spPr bwMode="auto">
              <a:xfrm>
                <a:off x="5799" y="3836"/>
                <a:ext cx="96" cy="28"/>
              </a:xfrm>
              <a:custGeom>
                <a:avLst/>
                <a:gdLst>
                  <a:gd name="T0" fmla="*/ 0 w 96"/>
                  <a:gd name="T1" fmla="*/ 27 h 28"/>
                  <a:gd name="T2" fmla="*/ 95 w 96"/>
                  <a:gd name="T3" fmla="*/ 0 h 28"/>
                  <a:gd name="T4" fmla="*/ 0 60000 65536"/>
                  <a:gd name="T5" fmla="*/ 0 60000 65536"/>
                  <a:gd name="T6" fmla="*/ 0 w 96"/>
                  <a:gd name="T7" fmla="*/ 0 h 28"/>
                  <a:gd name="T8" fmla="*/ 96 w 96"/>
                  <a:gd name="T9" fmla="*/ 28 h 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8">
                    <a:moveTo>
                      <a:pt x="0" y="27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65" name="Freeform 216"/>
              <p:cNvSpPr>
                <a:spLocks/>
              </p:cNvSpPr>
              <p:nvPr/>
            </p:nvSpPr>
            <p:spPr bwMode="auto">
              <a:xfrm>
                <a:off x="5799" y="3836"/>
                <a:ext cx="96" cy="28"/>
              </a:xfrm>
              <a:custGeom>
                <a:avLst/>
                <a:gdLst>
                  <a:gd name="T0" fmla="*/ 0 w 96"/>
                  <a:gd name="T1" fmla="*/ 27 h 28"/>
                  <a:gd name="T2" fmla="*/ 95 w 96"/>
                  <a:gd name="T3" fmla="*/ 0 h 28"/>
                  <a:gd name="T4" fmla="*/ 0 60000 65536"/>
                  <a:gd name="T5" fmla="*/ 0 60000 65536"/>
                  <a:gd name="T6" fmla="*/ 0 w 96"/>
                  <a:gd name="T7" fmla="*/ 0 h 28"/>
                  <a:gd name="T8" fmla="*/ 96 w 96"/>
                  <a:gd name="T9" fmla="*/ 28 h 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28">
                    <a:moveTo>
                      <a:pt x="0" y="27"/>
                    </a:moveTo>
                    <a:lnTo>
                      <a:pt x="9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66" name="Freeform 217"/>
              <p:cNvSpPr>
                <a:spLocks/>
              </p:cNvSpPr>
              <p:nvPr/>
            </p:nvSpPr>
            <p:spPr bwMode="auto">
              <a:xfrm>
                <a:off x="5529" y="3571"/>
                <a:ext cx="153" cy="62"/>
              </a:xfrm>
              <a:custGeom>
                <a:avLst/>
                <a:gdLst>
                  <a:gd name="T0" fmla="*/ 0 w 153"/>
                  <a:gd name="T1" fmla="*/ 0 h 62"/>
                  <a:gd name="T2" fmla="*/ 152 w 153"/>
                  <a:gd name="T3" fmla="*/ 0 h 62"/>
                  <a:gd name="T4" fmla="*/ 152 w 153"/>
                  <a:gd name="T5" fmla="*/ 59 h 62"/>
                  <a:gd name="T6" fmla="*/ 0 w 153"/>
                  <a:gd name="T7" fmla="*/ 61 h 62"/>
                  <a:gd name="T8" fmla="*/ 0 w 153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62"/>
                  <a:gd name="T17" fmla="*/ 153 w 153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62">
                    <a:moveTo>
                      <a:pt x="0" y="0"/>
                    </a:moveTo>
                    <a:lnTo>
                      <a:pt x="152" y="0"/>
                    </a:lnTo>
                    <a:lnTo>
                      <a:pt x="152" y="59"/>
                    </a:lnTo>
                    <a:lnTo>
                      <a:pt x="0" y="6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67" name="Freeform 218"/>
              <p:cNvSpPr>
                <a:spLocks/>
              </p:cNvSpPr>
              <p:nvPr/>
            </p:nvSpPr>
            <p:spPr bwMode="auto">
              <a:xfrm>
                <a:off x="5529" y="3571"/>
                <a:ext cx="156" cy="64"/>
              </a:xfrm>
              <a:custGeom>
                <a:avLst/>
                <a:gdLst>
                  <a:gd name="T0" fmla="*/ 155 w 156"/>
                  <a:gd name="T1" fmla="*/ 0 h 64"/>
                  <a:gd name="T2" fmla="*/ 155 w 156"/>
                  <a:gd name="T3" fmla="*/ 61 h 64"/>
                  <a:gd name="T4" fmla="*/ 0 w 156"/>
                  <a:gd name="T5" fmla="*/ 63 h 64"/>
                  <a:gd name="T6" fmla="*/ 0 w 156"/>
                  <a:gd name="T7" fmla="*/ 0 h 64"/>
                  <a:gd name="T8" fmla="*/ 155 w 156"/>
                  <a:gd name="T9" fmla="*/ 0 h 64"/>
                  <a:gd name="T10" fmla="*/ 155 w 156"/>
                  <a:gd name="T11" fmla="*/ 61 h 64"/>
                  <a:gd name="T12" fmla="*/ 0 w 156"/>
                  <a:gd name="T13" fmla="*/ 63 h 64"/>
                  <a:gd name="T14" fmla="*/ 0 w 156"/>
                  <a:gd name="T15" fmla="*/ 0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64"/>
                  <a:gd name="T26" fmla="*/ 156 w 156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64">
                    <a:moveTo>
                      <a:pt x="155" y="0"/>
                    </a:moveTo>
                    <a:lnTo>
                      <a:pt x="155" y="61"/>
                    </a:lnTo>
                    <a:lnTo>
                      <a:pt x="0" y="63"/>
                    </a:lnTo>
                    <a:lnTo>
                      <a:pt x="0" y="0"/>
                    </a:lnTo>
                    <a:lnTo>
                      <a:pt x="155" y="0"/>
                    </a:lnTo>
                    <a:lnTo>
                      <a:pt x="155" y="61"/>
                    </a:lnTo>
                    <a:lnTo>
                      <a:pt x="0" y="6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68" name="Freeform 219"/>
              <p:cNvSpPr>
                <a:spLocks/>
              </p:cNvSpPr>
              <p:nvPr/>
            </p:nvSpPr>
            <p:spPr bwMode="auto">
              <a:xfrm>
                <a:off x="5532" y="3653"/>
                <a:ext cx="150" cy="59"/>
              </a:xfrm>
              <a:custGeom>
                <a:avLst/>
                <a:gdLst>
                  <a:gd name="T0" fmla="*/ 0 w 150"/>
                  <a:gd name="T1" fmla="*/ 2 h 59"/>
                  <a:gd name="T2" fmla="*/ 149 w 150"/>
                  <a:gd name="T3" fmla="*/ 0 h 59"/>
                  <a:gd name="T4" fmla="*/ 149 w 150"/>
                  <a:gd name="T5" fmla="*/ 54 h 59"/>
                  <a:gd name="T6" fmla="*/ 0 w 150"/>
                  <a:gd name="T7" fmla="*/ 58 h 59"/>
                  <a:gd name="T8" fmla="*/ 0 w 150"/>
                  <a:gd name="T9" fmla="*/ 2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0"/>
                  <a:gd name="T16" fmla="*/ 0 h 59"/>
                  <a:gd name="T17" fmla="*/ 150 w 150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0" h="59">
                    <a:moveTo>
                      <a:pt x="0" y="2"/>
                    </a:moveTo>
                    <a:lnTo>
                      <a:pt x="149" y="0"/>
                    </a:lnTo>
                    <a:lnTo>
                      <a:pt x="149" y="54"/>
                    </a:lnTo>
                    <a:lnTo>
                      <a:pt x="0" y="58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69" name="Freeform 220"/>
              <p:cNvSpPr>
                <a:spLocks/>
              </p:cNvSpPr>
              <p:nvPr/>
            </p:nvSpPr>
            <p:spPr bwMode="auto">
              <a:xfrm>
                <a:off x="5531" y="3653"/>
                <a:ext cx="154" cy="61"/>
              </a:xfrm>
              <a:custGeom>
                <a:avLst/>
                <a:gdLst>
                  <a:gd name="T0" fmla="*/ 153 w 154"/>
                  <a:gd name="T1" fmla="*/ 0 h 61"/>
                  <a:gd name="T2" fmla="*/ 153 w 154"/>
                  <a:gd name="T3" fmla="*/ 56 h 61"/>
                  <a:gd name="T4" fmla="*/ 0 w 154"/>
                  <a:gd name="T5" fmla="*/ 60 h 61"/>
                  <a:gd name="T6" fmla="*/ 0 w 154"/>
                  <a:gd name="T7" fmla="*/ 2 h 61"/>
                  <a:gd name="T8" fmla="*/ 153 w 154"/>
                  <a:gd name="T9" fmla="*/ 0 h 61"/>
                  <a:gd name="T10" fmla="*/ 153 w 154"/>
                  <a:gd name="T11" fmla="*/ 56 h 61"/>
                  <a:gd name="T12" fmla="*/ 0 w 154"/>
                  <a:gd name="T13" fmla="*/ 60 h 61"/>
                  <a:gd name="T14" fmla="*/ 0 w 154"/>
                  <a:gd name="T15" fmla="*/ 2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4"/>
                  <a:gd name="T25" fmla="*/ 0 h 61"/>
                  <a:gd name="T26" fmla="*/ 154 w 154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4" h="61">
                    <a:moveTo>
                      <a:pt x="153" y="0"/>
                    </a:moveTo>
                    <a:lnTo>
                      <a:pt x="153" y="56"/>
                    </a:lnTo>
                    <a:lnTo>
                      <a:pt x="0" y="60"/>
                    </a:lnTo>
                    <a:lnTo>
                      <a:pt x="0" y="2"/>
                    </a:lnTo>
                    <a:lnTo>
                      <a:pt x="153" y="0"/>
                    </a:lnTo>
                    <a:lnTo>
                      <a:pt x="153" y="56"/>
                    </a:lnTo>
                    <a:lnTo>
                      <a:pt x="0" y="60"/>
                    </a:lnTo>
                    <a:lnTo>
                      <a:pt x="0" y="2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70" name="Freeform 221"/>
              <p:cNvSpPr>
                <a:spLocks/>
              </p:cNvSpPr>
              <p:nvPr/>
            </p:nvSpPr>
            <p:spPr bwMode="auto">
              <a:xfrm>
                <a:off x="5529" y="3730"/>
                <a:ext cx="153" cy="64"/>
              </a:xfrm>
              <a:custGeom>
                <a:avLst/>
                <a:gdLst>
                  <a:gd name="T0" fmla="*/ 0 w 153"/>
                  <a:gd name="T1" fmla="*/ 7 h 64"/>
                  <a:gd name="T2" fmla="*/ 152 w 153"/>
                  <a:gd name="T3" fmla="*/ 0 h 64"/>
                  <a:gd name="T4" fmla="*/ 152 w 153"/>
                  <a:gd name="T5" fmla="*/ 59 h 64"/>
                  <a:gd name="T6" fmla="*/ 0 w 153"/>
                  <a:gd name="T7" fmla="*/ 63 h 64"/>
                  <a:gd name="T8" fmla="*/ 0 w 153"/>
                  <a:gd name="T9" fmla="*/ 7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64"/>
                  <a:gd name="T17" fmla="*/ 153 w 153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64">
                    <a:moveTo>
                      <a:pt x="0" y="7"/>
                    </a:moveTo>
                    <a:lnTo>
                      <a:pt x="152" y="0"/>
                    </a:lnTo>
                    <a:lnTo>
                      <a:pt x="152" y="59"/>
                    </a:lnTo>
                    <a:lnTo>
                      <a:pt x="0" y="63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71" name="Freeform 222"/>
              <p:cNvSpPr>
                <a:spLocks/>
              </p:cNvSpPr>
              <p:nvPr/>
            </p:nvSpPr>
            <p:spPr bwMode="auto">
              <a:xfrm>
                <a:off x="5529" y="3731"/>
                <a:ext cx="156" cy="66"/>
              </a:xfrm>
              <a:custGeom>
                <a:avLst/>
                <a:gdLst>
                  <a:gd name="T0" fmla="*/ 155 w 156"/>
                  <a:gd name="T1" fmla="*/ 0 h 66"/>
                  <a:gd name="T2" fmla="*/ 155 w 156"/>
                  <a:gd name="T3" fmla="*/ 61 h 66"/>
                  <a:gd name="T4" fmla="*/ 0 w 156"/>
                  <a:gd name="T5" fmla="*/ 65 h 66"/>
                  <a:gd name="T6" fmla="*/ 0 w 156"/>
                  <a:gd name="T7" fmla="*/ 7 h 66"/>
                  <a:gd name="T8" fmla="*/ 155 w 156"/>
                  <a:gd name="T9" fmla="*/ 0 h 66"/>
                  <a:gd name="T10" fmla="*/ 155 w 156"/>
                  <a:gd name="T11" fmla="*/ 61 h 66"/>
                  <a:gd name="T12" fmla="*/ 0 w 156"/>
                  <a:gd name="T13" fmla="*/ 65 h 66"/>
                  <a:gd name="T14" fmla="*/ 0 w 156"/>
                  <a:gd name="T15" fmla="*/ 7 h 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66"/>
                  <a:gd name="T26" fmla="*/ 156 w 156"/>
                  <a:gd name="T27" fmla="*/ 66 h 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66">
                    <a:moveTo>
                      <a:pt x="155" y="0"/>
                    </a:moveTo>
                    <a:lnTo>
                      <a:pt x="155" y="61"/>
                    </a:lnTo>
                    <a:lnTo>
                      <a:pt x="0" y="65"/>
                    </a:lnTo>
                    <a:lnTo>
                      <a:pt x="0" y="7"/>
                    </a:lnTo>
                    <a:lnTo>
                      <a:pt x="155" y="0"/>
                    </a:lnTo>
                    <a:lnTo>
                      <a:pt x="155" y="61"/>
                    </a:lnTo>
                    <a:lnTo>
                      <a:pt x="0" y="65"/>
                    </a:lnTo>
                    <a:lnTo>
                      <a:pt x="0" y="7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72" name="Freeform 223"/>
              <p:cNvSpPr>
                <a:spLocks/>
              </p:cNvSpPr>
              <p:nvPr/>
            </p:nvSpPr>
            <p:spPr bwMode="auto">
              <a:xfrm>
                <a:off x="5529" y="3811"/>
                <a:ext cx="153" cy="70"/>
              </a:xfrm>
              <a:custGeom>
                <a:avLst/>
                <a:gdLst>
                  <a:gd name="T0" fmla="*/ 0 w 153"/>
                  <a:gd name="T1" fmla="*/ 9 h 70"/>
                  <a:gd name="T2" fmla="*/ 152 w 153"/>
                  <a:gd name="T3" fmla="*/ 0 h 70"/>
                  <a:gd name="T4" fmla="*/ 152 w 153"/>
                  <a:gd name="T5" fmla="*/ 58 h 70"/>
                  <a:gd name="T6" fmla="*/ 0 w 153"/>
                  <a:gd name="T7" fmla="*/ 69 h 70"/>
                  <a:gd name="T8" fmla="*/ 0 w 153"/>
                  <a:gd name="T9" fmla="*/ 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70"/>
                  <a:gd name="T17" fmla="*/ 153 w 153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70">
                    <a:moveTo>
                      <a:pt x="0" y="9"/>
                    </a:moveTo>
                    <a:lnTo>
                      <a:pt x="152" y="0"/>
                    </a:lnTo>
                    <a:lnTo>
                      <a:pt x="152" y="58"/>
                    </a:lnTo>
                    <a:lnTo>
                      <a:pt x="0" y="69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73" name="Freeform 224"/>
              <p:cNvSpPr>
                <a:spLocks/>
              </p:cNvSpPr>
              <p:nvPr/>
            </p:nvSpPr>
            <p:spPr bwMode="auto">
              <a:xfrm>
                <a:off x="5529" y="3810"/>
                <a:ext cx="156" cy="73"/>
              </a:xfrm>
              <a:custGeom>
                <a:avLst/>
                <a:gdLst>
                  <a:gd name="T0" fmla="*/ 155 w 156"/>
                  <a:gd name="T1" fmla="*/ 0 h 73"/>
                  <a:gd name="T2" fmla="*/ 155 w 156"/>
                  <a:gd name="T3" fmla="*/ 60 h 73"/>
                  <a:gd name="T4" fmla="*/ 0 w 156"/>
                  <a:gd name="T5" fmla="*/ 72 h 73"/>
                  <a:gd name="T6" fmla="*/ 0 w 156"/>
                  <a:gd name="T7" fmla="*/ 9 h 73"/>
                  <a:gd name="T8" fmla="*/ 155 w 156"/>
                  <a:gd name="T9" fmla="*/ 0 h 73"/>
                  <a:gd name="T10" fmla="*/ 155 w 156"/>
                  <a:gd name="T11" fmla="*/ 60 h 73"/>
                  <a:gd name="T12" fmla="*/ 0 w 156"/>
                  <a:gd name="T13" fmla="*/ 72 h 73"/>
                  <a:gd name="T14" fmla="*/ 0 w 156"/>
                  <a:gd name="T15" fmla="*/ 9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73"/>
                  <a:gd name="T26" fmla="*/ 156 w 156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73">
                    <a:moveTo>
                      <a:pt x="155" y="0"/>
                    </a:moveTo>
                    <a:lnTo>
                      <a:pt x="155" y="60"/>
                    </a:lnTo>
                    <a:lnTo>
                      <a:pt x="0" y="72"/>
                    </a:lnTo>
                    <a:lnTo>
                      <a:pt x="0" y="9"/>
                    </a:lnTo>
                    <a:lnTo>
                      <a:pt x="155" y="0"/>
                    </a:lnTo>
                    <a:lnTo>
                      <a:pt x="155" y="60"/>
                    </a:lnTo>
                    <a:lnTo>
                      <a:pt x="0" y="72"/>
                    </a:lnTo>
                    <a:lnTo>
                      <a:pt x="0" y="9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74" name="Freeform 225"/>
              <p:cNvSpPr>
                <a:spLocks/>
              </p:cNvSpPr>
              <p:nvPr/>
            </p:nvSpPr>
            <p:spPr bwMode="auto">
              <a:xfrm>
                <a:off x="5529" y="3569"/>
                <a:ext cx="156" cy="13"/>
              </a:xfrm>
              <a:custGeom>
                <a:avLst/>
                <a:gdLst>
                  <a:gd name="T0" fmla="*/ 0 w 156"/>
                  <a:gd name="T1" fmla="*/ 12 h 13"/>
                  <a:gd name="T2" fmla="*/ 155 w 156"/>
                  <a:gd name="T3" fmla="*/ 0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0" y="12"/>
                    </a:moveTo>
                    <a:lnTo>
                      <a:pt x="1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75" name="Freeform 226"/>
              <p:cNvSpPr>
                <a:spLocks/>
              </p:cNvSpPr>
              <p:nvPr/>
            </p:nvSpPr>
            <p:spPr bwMode="auto">
              <a:xfrm>
                <a:off x="5529" y="3569"/>
                <a:ext cx="156" cy="13"/>
              </a:xfrm>
              <a:custGeom>
                <a:avLst/>
                <a:gdLst>
                  <a:gd name="T0" fmla="*/ 0 w 156"/>
                  <a:gd name="T1" fmla="*/ 12 h 13"/>
                  <a:gd name="T2" fmla="*/ 155 w 156"/>
                  <a:gd name="T3" fmla="*/ 0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0" y="12"/>
                    </a:moveTo>
                    <a:lnTo>
                      <a:pt x="1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76" name="Freeform 227"/>
              <p:cNvSpPr>
                <a:spLocks/>
              </p:cNvSpPr>
              <p:nvPr/>
            </p:nvSpPr>
            <p:spPr bwMode="auto">
              <a:xfrm>
                <a:off x="5529" y="358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77" name="Freeform 228"/>
              <p:cNvSpPr>
                <a:spLocks/>
              </p:cNvSpPr>
              <p:nvPr/>
            </p:nvSpPr>
            <p:spPr bwMode="auto">
              <a:xfrm>
                <a:off x="5529" y="359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78" name="Freeform 229"/>
              <p:cNvSpPr>
                <a:spLocks/>
              </p:cNvSpPr>
              <p:nvPr/>
            </p:nvSpPr>
            <p:spPr bwMode="auto">
              <a:xfrm>
                <a:off x="5529" y="359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79" name="Freeform 230"/>
              <p:cNvSpPr>
                <a:spLocks/>
              </p:cNvSpPr>
              <p:nvPr/>
            </p:nvSpPr>
            <p:spPr bwMode="auto">
              <a:xfrm>
                <a:off x="5529" y="3623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80" name="Freeform 231"/>
              <p:cNvSpPr>
                <a:spLocks/>
              </p:cNvSpPr>
              <p:nvPr/>
            </p:nvSpPr>
            <p:spPr bwMode="auto">
              <a:xfrm>
                <a:off x="5529" y="3650"/>
                <a:ext cx="156" cy="14"/>
              </a:xfrm>
              <a:custGeom>
                <a:avLst/>
                <a:gdLst>
                  <a:gd name="T0" fmla="*/ 0 w 156"/>
                  <a:gd name="T1" fmla="*/ 13 h 14"/>
                  <a:gd name="T2" fmla="*/ 155 w 156"/>
                  <a:gd name="T3" fmla="*/ 0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0" y="13"/>
                    </a:moveTo>
                    <a:lnTo>
                      <a:pt x="1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81" name="Freeform 232"/>
              <p:cNvSpPr>
                <a:spLocks/>
              </p:cNvSpPr>
              <p:nvPr/>
            </p:nvSpPr>
            <p:spPr bwMode="auto">
              <a:xfrm>
                <a:off x="5529" y="3650"/>
                <a:ext cx="156" cy="14"/>
              </a:xfrm>
              <a:custGeom>
                <a:avLst/>
                <a:gdLst>
                  <a:gd name="T0" fmla="*/ 0 w 156"/>
                  <a:gd name="T1" fmla="*/ 13 h 14"/>
                  <a:gd name="T2" fmla="*/ 155 w 156"/>
                  <a:gd name="T3" fmla="*/ 0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0" y="13"/>
                    </a:moveTo>
                    <a:lnTo>
                      <a:pt x="1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82" name="Freeform 233"/>
              <p:cNvSpPr>
                <a:spLocks/>
              </p:cNvSpPr>
              <p:nvPr/>
            </p:nvSpPr>
            <p:spPr bwMode="auto">
              <a:xfrm>
                <a:off x="5529" y="3650"/>
                <a:ext cx="156" cy="14"/>
              </a:xfrm>
              <a:custGeom>
                <a:avLst/>
                <a:gdLst>
                  <a:gd name="T0" fmla="*/ 0 w 156"/>
                  <a:gd name="T1" fmla="*/ 13 h 14"/>
                  <a:gd name="T2" fmla="*/ 155 w 156"/>
                  <a:gd name="T3" fmla="*/ 0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0" y="13"/>
                    </a:moveTo>
                    <a:lnTo>
                      <a:pt x="1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83" name="Line 234"/>
              <p:cNvSpPr>
                <a:spLocks noChangeShapeType="1"/>
              </p:cNvSpPr>
              <p:nvPr/>
            </p:nvSpPr>
            <p:spPr bwMode="auto">
              <a:xfrm>
                <a:off x="5536" y="36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84" name="Line 235"/>
              <p:cNvSpPr>
                <a:spLocks noChangeShapeType="1"/>
              </p:cNvSpPr>
              <p:nvPr/>
            </p:nvSpPr>
            <p:spPr bwMode="auto">
              <a:xfrm flipV="1">
                <a:off x="5544" y="3641"/>
                <a:ext cx="126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85" name="Freeform 236"/>
              <p:cNvSpPr>
                <a:spLocks/>
              </p:cNvSpPr>
              <p:nvPr/>
            </p:nvSpPr>
            <p:spPr bwMode="auto">
              <a:xfrm>
                <a:off x="5529" y="3662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86" name="Freeform 237"/>
              <p:cNvSpPr>
                <a:spLocks/>
              </p:cNvSpPr>
              <p:nvPr/>
            </p:nvSpPr>
            <p:spPr bwMode="auto">
              <a:xfrm>
                <a:off x="5529" y="3662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87" name="Freeform 238"/>
              <p:cNvSpPr>
                <a:spLocks/>
              </p:cNvSpPr>
              <p:nvPr/>
            </p:nvSpPr>
            <p:spPr bwMode="auto">
              <a:xfrm>
                <a:off x="5529" y="3671"/>
                <a:ext cx="156" cy="14"/>
              </a:xfrm>
              <a:custGeom>
                <a:avLst/>
                <a:gdLst>
                  <a:gd name="T0" fmla="*/ 155 w 156"/>
                  <a:gd name="T1" fmla="*/ 0 h 14"/>
                  <a:gd name="T2" fmla="*/ 0 w 156"/>
                  <a:gd name="T3" fmla="*/ 13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15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88" name="Freeform 239"/>
              <p:cNvSpPr>
                <a:spLocks/>
              </p:cNvSpPr>
              <p:nvPr/>
            </p:nvSpPr>
            <p:spPr bwMode="auto">
              <a:xfrm>
                <a:off x="5529" y="3671"/>
                <a:ext cx="156" cy="14"/>
              </a:xfrm>
              <a:custGeom>
                <a:avLst/>
                <a:gdLst>
                  <a:gd name="T0" fmla="*/ 155 w 156"/>
                  <a:gd name="T1" fmla="*/ 0 h 14"/>
                  <a:gd name="T2" fmla="*/ 0 w 156"/>
                  <a:gd name="T3" fmla="*/ 13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15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89" name="Freeform 240"/>
              <p:cNvSpPr>
                <a:spLocks/>
              </p:cNvSpPr>
              <p:nvPr/>
            </p:nvSpPr>
            <p:spPr bwMode="auto">
              <a:xfrm>
                <a:off x="5529" y="3681"/>
                <a:ext cx="156" cy="14"/>
              </a:xfrm>
              <a:custGeom>
                <a:avLst/>
                <a:gdLst>
                  <a:gd name="T0" fmla="*/ 155 w 156"/>
                  <a:gd name="T1" fmla="*/ 0 h 14"/>
                  <a:gd name="T2" fmla="*/ 0 w 156"/>
                  <a:gd name="T3" fmla="*/ 13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15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90" name="Freeform 241"/>
              <p:cNvSpPr>
                <a:spLocks/>
              </p:cNvSpPr>
              <p:nvPr/>
            </p:nvSpPr>
            <p:spPr bwMode="auto">
              <a:xfrm>
                <a:off x="5529" y="3681"/>
                <a:ext cx="156" cy="14"/>
              </a:xfrm>
              <a:custGeom>
                <a:avLst/>
                <a:gdLst>
                  <a:gd name="T0" fmla="*/ 155 w 156"/>
                  <a:gd name="T1" fmla="*/ 0 h 14"/>
                  <a:gd name="T2" fmla="*/ 0 w 156"/>
                  <a:gd name="T3" fmla="*/ 13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15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91" name="Freeform 242"/>
              <p:cNvSpPr>
                <a:spLocks/>
              </p:cNvSpPr>
              <p:nvPr/>
            </p:nvSpPr>
            <p:spPr bwMode="auto">
              <a:xfrm>
                <a:off x="5529" y="369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92" name="Freeform 243"/>
              <p:cNvSpPr>
                <a:spLocks/>
              </p:cNvSpPr>
              <p:nvPr/>
            </p:nvSpPr>
            <p:spPr bwMode="auto">
              <a:xfrm>
                <a:off x="5529" y="369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93" name="Freeform 244"/>
              <p:cNvSpPr>
                <a:spLocks/>
              </p:cNvSpPr>
              <p:nvPr/>
            </p:nvSpPr>
            <p:spPr bwMode="auto">
              <a:xfrm>
                <a:off x="5529" y="370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94" name="Freeform 245"/>
              <p:cNvSpPr>
                <a:spLocks/>
              </p:cNvSpPr>
              <p:nvPr/>
            </p:nvSpPr>
            <p:spPr bwMode="auto">
              <a:xfrm>
                <a:off x="5529" y="370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95" name="Freeform 246"/>
              <p:cNvSpPr>
                <a:spLocks/>
              </p:cNvSpPr>
              <p:nvPr/>
            </p:nvSpPr>
            <p:spPr bwMode="auto">
              <a:xfrm>
                <a:off x="5529" y="3730"/>
                <a:ext cx="156" cy="13"/>
              </a:xfrm>
              <a:custGeom>
                <a:avLst/>
                <a:gdLst>
                  <a:gd name="T0" fmla="*/ 0 w 156"/>
                  <a:gd name="T1" fmla="*/ 12 h 13"/>
                  <a:gd name="T2" fmla="*/ 155 w 156"/>
                  <a:gd name="T3" fmla="*/ 0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0" y="12"/>
                    </a:moveTo>
                    <a:lnTo>
                      <a:pt x="1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96" name="Freeform 247"/>
              <p:cNvSpPr>
                <a:spLocks/>
              </p:cNvSpPr>
              <p:nvPr/>
            </p:nvSpPr>
            <p:spPr bwMode="auto">
              <a:xfrm>
                <a:off x="5529" y="3730"/>
                <a:ext cx="156" cy="13"/>
              </a:xfrm>
              <a:custGeom>
                <a:avLst/>
                <a:gdLst>
                  <a:gd name="T0" fmla="*/ 0 w 156"/>
                  <a:gd name="T1" fmla="*/ 12 h 13"/>
                  <a:gd name="T2" fmla="*/ 155 w 156"/>
                  <a:gd name="T3" fmla="*/ 0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0" y="12"/>
                    </a:moveTo>
                    <a:lnTo>
                      <a:pt x="1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97" name="Freeform 248"/>
              <p:cNvSpPr>
                <a:spLocks/>
              </p:cNvSpPr>
              <p:nvPr/>
            </p:nvSpPr>
            <p:spPr bwMode="auto">
              <a:xfrm>
                <a:off x="5529" y="3739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98" name="Freeform 249"/>
              <p:cNvSpPr>
                <a:spLocks/>
              </p:cNvSpPr>
              <p:nvPr/>
            </p:nvSpPr>
            <p:spPr bwMode="auto">
              <a:xfrm>
                <a:off x="5529" y="3739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99" name="Freeform 250"/>
              <p:cNvSpPr>
                <a:spLocks/>
              </p:cNvSpPr>
              <p:nvPr/>
            </p:nvSpPr>
            <p:spPr bwMode="auto">
              <a:xfrm>
                <a:off x="5529" y="3749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00" name="Freeform 251"/>
              <p:cNvSpPr>
                <a:spLocks/>
              </p:cNvSpPr>
              <p:nvPr/>
            </p:nvSpPr>
            <p:spPr bwMode="auto">
              <a:xfrm>
                <a:off x="5529" y="3749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01" name="Freeform 252"/>
              <p:cNvSpPr>
                <a:spLocks/>
              </p:cNvSpPr>
              <p:nvPr/>
            </p:nvSpPr>
            <p:spPr bwMode="auto">
              <a:xfrm>
                <a:off x="5529" y="376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02" name="Freeform 253"/>
              <p:cNvSpPr>
                <a:spLocks/>
              </p:cNvSpPr>
              <p:nvPr/>
            </p:nvSpPr>
            <p:spPr bwMode="auto">
              <a:xfrm>
                <a:off x="5529" y="377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03" name="Freeform 254"/>
              <p:cNvSpPr>
                <a:spLocks/>
              </p:cNvSpPr>
              <p:nvPr/>
            </p:nvSpPr>
            <p:spPr bwMode="auto">
              <a:xfrm>
                <a:off x="5529" y="377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04" name="Freeform 255"/>
              <p:cNvSpPr>
                <a:spLocks/>
              </p:cNvSpPr>
              <p:nvPr/>
            </p:nvSpPr>
            <p:spPr bwMode="auto">
              <a:xfrm>
                <a:off x="5529" y="3780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05" name="Freeform 256"/>
              <p:cNvSpPr>
                <a:spLocks/>
              </p:cNvSpPr>
              <p:nvPr/>
            </p:nvSpPr>
            <p:spPr bwMode="auto">
              <a:xfrm>
                <a:off x="5529" y="3780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06" name="Freeform 257"/>
              <p:cNvSpPr>
                <a:spLocks/>
              </p:cNvSpPr>
              <p:nvPr/>
            </p:nvSpPr>
            <p:spPr bwMode="auto">
              <a:xfrm>
                <a:off x="5529" y="3809"/>
                <a:ext cx="156" cy="14"/>
              </a:xfrm>
              <a:custGeom>
                <a:avLst/>
                <a:gdLst>
                  <a:gd name="T0" fmla="*/ 0 w 156"/>
                  <a:gd name="T1" fmla="*/ 13 h 14"/>
                  <a:gd name="T2" fmla="*/ 155 w 156"/>
                  <a:gd name="T3" fmla="*/ 0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0" y="13"/>
                    </a:moveTo>
                    <a:lnTo>
                      <a:pt x="1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07" name="Freeform 258"/>
              <p:cNvSpPr>
                <a:spLocks/>
              </p:cNvSpPr>
              <p:nvPr/>
            </p:nvSpPr>
            <p:spPr bwMode="auto">
              <a:xfrm>
                <a:off x="5529" y="3809"/>
                <a:ext cx="156" cy="14"/>
              </a:xfrm>
              <a:custGeom>
                <a:avLst/>
                <a:gdLst>
                  <a:gd name="T0" fmla="*/ 0 w 156"/>
                  <a:gd name="T1" fmla="*/ 13 h 14"/>
                  <a:gd name="T2" fmla="*/ 155 w 156"/>
                  <a:gd name="T3" fmla="*/ 0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0" y="13"/>
                    </a:moveTo>
                    <a:lnTo>
                      <a:pt x="1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08" name="Freeform 259"/>
              <p:cNvSpPr>
                <a:spLocks/>
              </p:cNvSpPr>
              <p:nvPr/>
            </p:nvSpPr>
            <p:spPr bwMode="auto">
              <a:xfrm>
                <a:off x="5529" y="3819"/>
                <a:ext cx="156" cy="14"/>
              </a:xfrm>
              <a:custGeom>
                <a:avLst/>
                <a:gdLst>
                  <a:gd name="T0" fmla="*/ 155 w 156"/>
                  <a:gd name="T1" fmla="*/ 0 h 14"/>
                  <a:gd name="T2" fmla="*/ 0 w 156"/>
                  <a:gd name="T3" fmla="*/ 13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15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09" name="Freeform 260"/>
              <p:cNvSpPr>
                <a:spLocks/>
              </p:cNvSpPr>
              <p:nvPr/>
            </p:nvSpPr>
            <p:spPr bwMode="auto">
              <a:xfrm>
                <a:off x="5529" y="3819"/>
                <a:ext cx="156" cy="14"/>
              </a:xfrm>
              <a:custGeom>
                <a:avLst/>
                <a:gdLst>
                  <a:gd name="T0" fmla="*/ 155 w 156"/>
                  <a:gd name="T1" fmla="*/ 0 h 14"/>
                  <a:gd name="T2" fmla="*/ 0 w 156"/>
                  <a:gd name="T3" fmla="*/ 13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15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0" name="Freeform 261"/>
              <p:cNvSpPr>
                <a:spLocks/>
              </p:cNvSpPr>
              <p:nvPr/>
            </p:nvSpPr>
            <p:spPr bwMode="auto">
              <a:xfrm>
                <a:off x="5529" y="3829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1" name="Freeform 262"/>
              <p:cNvSpPr>
                <a:spLocks/>
              </p:cNvSpPr>
              <p:nvPr/>
            </p:nvSpPr>
            <p:spPr bwMode="auto">
              <a:xfrm>
                <a:off x="5529" y="3829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2" name="Freeform 263"/>
              <p:cNvSpPr>
                <a:spLocks/>
              </p:cNvSpPr>
              <p:nvPr/>
            </p:nvSpPr>
            <p:spPr bwMode="auto">
              <a:xfrm>
                <a:off x="5529" y="3838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3" name="Freeform 264"/>
              <p:cNvSpPr>
                <a:spLocks/>
              </p:cNvSpPr>
              <p:nvPr/>
            </p:nvSpPr>
            <p:spPr bwMode="auto">
              <a:xfrm>
                <a:off x="5529" y="3838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4" name="Freeform 265"/>
              <p:cNvSpPr>
                <a:spLocks/>
              </p:cNvSpPr>
              <p:nvPr/>
            </p:nvSpPr>
            <p:spPr bwMode="auto">
              <a:xfrm>
                <a:off x="5529" y="3850"/>
                <a:ext cx="156" cy="14"/>
              </a:xfrm>
              <a:custGeom>
                <a:avLst/>
                <a:gdLst>
                  <a:gd name="T0" fmla="*/ 155 w 156"/>
                  <a:gd name="T1" fmla="*/ 0 h 14"/>
                  <a:gd name="T2" fmla="*/ 0 w 156"/>
                  <a:gd name="T3" fmla="*/ 13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15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5" name="Freeform 266"/>
              <p:cNvSpPr>
                <a:spLocks/>
              </p:cNvSpPr>
              <p:nvPr/>
            </p:nvSpPr>
            <p:spPr bwMode="auto">
              <a:xfrm>
                <a:off x="5529" y="3850"/>
                <a:ext cx="156" cy="14"/>
              </a:xfrm>
              <a:custGeom>
                <a:avLst/>
                <a:gdLst>
                  <a:gd name="T0" fmla="*/ 155 w 156"/>
                  <a:gd name="T1" fmla="*/ 0 h 14"/>
                  <a:gd name="T2" fmla="*/ 0 w 156"/>
                  <a:gd name="T3" fmla="*/ 13 h 14"/>
                  <a:gd name="T4" fmla="*/ 0 60000 65536"/>
                  <a:gd name="T5" fmla="*/ 0 60000 65536"/>
                  <a:gd name="T6" fmla="*/ 0 w 156"/>
                  <a:gd name="T7" fmla="*/ 0 h 14"/>
                  <a:gd name="T8" fmla="*/ 156 w 15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4">
                    <a:moveTo>
                      <a:pt x="155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6" name="Freeform 267"/>
              <p:cNvSpPr>
                <a:spLocks/>
              </p:cNvSpPr>
              <p:nvPr/>
            </p:nvSpPr>
            <p:spPr bwMode="auto">
              <a:xfrm>
                <a:off x="5529" y="386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7" name="Freeform 268"/>
              <p:cNvSpPr>
                <a:spLocks/>
              </p:cNvSpPr>
              <p:nvPr/>
            </p:nvSpPr>
            <p:spPr bwMode="auto">
              <a:xfrm>
                <a:off x="5529" y="3861"/>
                <a:ext cx="156" cy="13"/>
              </a:xfrm>
              <a:custGeom>
                <a:avLst/>
                <a:gdLst>
                  <a:gd name="T0" fmla="*/ 155 w 156"/>
                  <a:gd name="T1" fmla="*/ 0 h 13"/>
                  <a:gd name="T2" fmla="*/ 0 w 156"/>
                  <a:gd name="T3" fmla="*/ 12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155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8" name="Freeform 269"/>
              <p:cNvSpPr>
                <a:spLocks/>
              </p:cNvSpPr>
              <p:nvPr/>
            </p:nvSpPr>
            <p:spPr bwMode="auto">
              <a:xfrm>
                <a:off x="5529" y="3871"/>
                <a:ext cx="156" cy="13"/>
              </a:xfrm>
              <a:custGeom>
                <a:avLst/>
                <a:gdLst>
                  <a:gd name="T0" fmla="*/ 0 w 156"/>
                  <a:gd name="T1" fmla="*/ 12 h 13"/>
                  <a:gd name="T2" fmla="*/ 155 w 156"/>
                  <a:gd name="T3" fmla="*/ 0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0" y="12"/>
                    </a:moveTo>
                    <a:lnTo>
                      <a:pt x="1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9" name="Freeform 270"/>
              <p:cNvSpPr>
                <a:spLocks/>
              </p:cNvSpPr>
              <p:nvPr/>
            </p:nvSpPr>
            <p:spPr bwMode="auto">
              <a:xfrm>
                <a:off x="5529" y="3871"/>
                <a:ext cx="156" cy="13"/>
              </a:xfrm>
              <a:custGeom>
                <a:avLst/>
                <a:gdLst>
                  <a:gd name="T0" fmla="*/ 0 w 156"/>
                  <a:gd name="T1" fmla="*/ 12 h 13"/>
                  <a:gd name="T2" fmla="*/ 155 w 156"/>
                  <a:gd name="T3" fmla="*/ 0 h 13"/>
                  <a:gd name="T4" fmla="*/ 0 60000 65536"/>
                  <a:gd name="T5" fmla="*/ 0 60000 65536"/>
                  <a:gd name="T6" fmla="*/ 0 w 156"/>
                  <a:gd name="T7" fmla="*/ 0 h 13"/>
                  <a:gd name="T8" fmla="*/ 156 w 15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3">
                    <a:moveTo>
                      <a:pt x="0" y="12"/>
                    </a:moveTo>
                    <a:lnTo>
                      <a:pt x="1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20" name="Freeform 271"/>
              <p:cNvSpPr>
                <a:spLocks/>
              </p:cNvSpPr>
              <p:nvPr/>
            </p:nvSpPr>
            <p:spPr bwMode="auto">
              <a:xfrm>
                <a:off x="5531" y="3557"/>
                <a:ext cx="154" cy="1"/>
              </a:xfrm>
              <a:custGeom>
                <a:avLst/>
                <a:gdLst>
                  <a:gd name="T0" fmla="*/ 0 w 154"/>
                  <a:gd name="T1" fmla="*/ 0 h 1"/>
                  <a:gd name="T2" fmla="*/ 153 w 154"/>
                  <a:gd name="T3" fmla="*/ 0 h 1"/>
                  <a:gd name="T4" fmla="*/ 0 60000 65536"/>
                  <a:gd name="T5" fmla="*/ 0 60000 65536"/>
                  <a:gd name="T6" fmla="*/ 0 w 154"/>
                  <a:gd name="T7" fmla="*/ 0 h 1"/>
                  <a:gd name="T8" fmla="*/ 154 w 15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">
                    <a:moveTo>
                      <a:pt x="0" y="0"/>
                    </a:moveTo>
                    <a:lnTo>
                      <a:pt x="153" y="0"/>
                    </a:lnTo>
                  </a:path>
                </a:pathLst>
              </a:custGeom>
              <a:noFill/>
              <a:ln w="12700" cap="rnd">
                <a:solidFill>
                  <a:srgbClr val="D9002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21" name="Freeform 272"/>
              <p:cNvSpPr>
                <a:spLocks/>
              </p:cNvSpPr>
              <p:nvPr/>
            </p:nvSpPr>
            <p:spPr bwMode="auto">
              <a:xfrm>
                <a:off x="5531" y="3557"/>
                <a:ext cx="154" cy="1"/>
              </a:xfrm>
              <a:custGeom>
                <a:avLst/>
                <a:gdLst>
                  <a:gd name="T0" fmla="*/ 0 w 154"/>
                  <a:gd name="T1" fmla="*/ 0 h 1"/>
                  <a:gd name="T2" fmla="*/ 153 w 154"/>
                  <a:gd name="T3" fmla="*/ 0 h 1"/>
                  <a:gd name="T4" fmla="*/ 0 60000 65536"/>
                  <a:gd name="T5" fmla="*/ 0 60000 65536"/>
                  <a:gd name="T6" fmla="*/ 0 w 154"/>
                  <a:gd name="T7" fmla="*/ 0 h 1"/>
                  <a:gd name="T8" fmla="*/ 154 w 15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">
                    <a:moveTo>
                      <a:pt x="0" y="0"/>
                    </a:moveTo>
                    <a:lnTo>
                      <a:pt x="153" y="0"/>
                    </a:lnTo>
                  </a:path>
                </a:pathLst>
              </a:custGeom>
              <a:noFill/>
              <a:ln w="12700" cap="rnd">
                <a:solidFill>
                  <a:srgbClr val="D9002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22" name="Freeform 273"/>
              <p:cNvSpPr>
                <a:spLocks/>
              </p:cNvSpPr>
              <p:nvPr/>
            </p:nvSpPr>
            <p:spPr bwMode="auto">
              <a:xfrm>
                <a:off x="5801" y="3553"/>
                <a:ext cx="95" cy="13"/>
              </a:xfrm>
              <a:custGeom>
                <a:avLst/>
                <a:gdLst>
                  <a:gd name="T0" fmla="*/ 0 w 95"/>
                  <a:gd name="T1" fmla="*/ 12 h 13"/>
                  <a:gd name="T2" fmla="*/ 94 w 95"/>
                  <a:gd name="T3" fmla="*/ 0 h 13"/>
                  <a:gd name="T4" fmla="*/ 0 60000 65536"/>
                  <a:gd name="T5" fmla="*/ 0 60000 65536"/>
                  <a:gd name="T6" fmla="*/ 0 w 95"/>
                  <a:gd name="T7" fmla="*/ 0 h 13"/>
                  <a:gd name="T8" fmla="*/ 95 w 95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" h="13">
                    <a:moveTo>
                      <a:pt x="0" y="12"/>
                    </a:moveTo>
                    <a:lnTo>
                      <a:pt x="94" y="0"/>
                    </a:lnTo>
                  </a:path>
                </a:pathLst>
              </a:custGeom>
              <a:noFill/>
              <a:ln w="12700" cap="rnd">
                <a:solidFill>
                  <a:srgbClr val="D9002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23" name="Freeform 274"/>
              <p:cNvSpPr>
                <a:spLocks/>
              </p:cNvSpPr>
              <p:nvPr/>
            </p:nvSpPr>
            <p:spPr bwMode="auto">
              <a:xfrm>
                <a:off x="5801" y="3553"/>
                <a:ext cx="95" cy="13"/>
              </a:xfrm>
              <a:custGeom>
                <a:avLst/>
                <a:gdLst>
                  <a:gd name="T0" fmla="*/ 0 w 95"/>
                  <a:gd name="T1" fmla="*/ 12 h 13"/>
                  <a:gd name="T2" fmla="*/ 94 w 95"/>
                  <a:gd name="T3" fmla="*/ 0 h 13"/>
                  <a:gd name="T4" fmla="*/ 0 60000 65536"/>
                  <a:gd name="T5" fmla="*/ 0 60000 65536"/>
                  <a:gd name="T6" fmla="*/ 0 w 95"/>
                  <a:gd name="T7" fmla="*/ 0 h 13"/>
                  <a:gd name="T8" fmla="*/ 95 w 95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" h="13">
                    <a:moveTo>
                      <a:pt x="0" y="12"/>
                    </a:moveTo>
                    <a:lnTo>
                      <a:pt x="94" y="0"/>
                    </a:lnTo>
                  </a:path>
                </a:pathLst>
              </a:custGeom>
              <a:noFill/>
              <a:ln w="12700" cap="rnd">
                <a:solidFill>
                  <a:srgbClr val="D9002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24" name="Freeform 275"/>
              <p:cNvSpPr>
                <a:spLocks/>
              </p:cNvSpPr>
              <p:nvPr/>
            </p:nvSpPr>
            <p:spPr bwMode="auto">
              <a:xfrm>
                <a:off x="5216" y="3644"/>
                <a:ext cx="60" cy="59"/>
              </a:xfrm>
              <a:custGeom>
                <a:avLst/>
                <a:gdLst>
                  <a:gd name="T0" fmla="*/ 0 w 60"/>
                  <a:gd name="T1" fmla="*/ 2 h 59"/>
                  <a:gd name="T2" fmla="*/ 59 w 60"/>
                  <a:gd name="T3" fmla="*/ 0 h 59"/>
                  <a:gd name="T4" fmla="*/ 59 w 60"/>
                  <a:gd name="T5" fmla="*/ 51 h 59"/>
                  <a:gd name="T6" fmla="*/ 0 w 60"/>
                  <a:gd name="T7" fmla="*/ 58 h 59"/>
                  <a:gd name="T8" fmla="*/ 0 w 60"/>
                  <a:gd name="T9" fmla="*/ 2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59"/>
                  <a:gd name="T17" fmla="*/ 60 w 60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59">
                    <a:moveTo>
                      <a:pt x="0" y="2"/>
                    </a:moveTo>
                    <a:lnTo>
                      <a:pt x="59" y="0"/>
                    </a:lnTo>
                    <a:lnTo>
                      <a:pt x="59" y="51"/>
                    </a:lnTo>
                    <a:lnTo>
                      <a:pt x="0" y="58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25" name="Freeform 276"/>
              <p:cNvSpPr>
                <a:spLocks/>
              </p:cNvSpPr>
              <p:nvPr/>
            </p:nvSpPr>
            <p:spPr bwMode="auto">
              <a:xfrm>
                <a:off x="5218" y="3646"/>
                <a:ext cx="63" cy="61"/>
              </a:xfrm>
              <a:custGeom>
                <a:avLst/>
                <a:gdLst>
                  <a:gd name="T0" fmla="*/ 62 w 63"/>
                  <a:gd name="T1" fmla="*/ 0 h 61"/>
                  <a:gd name="T2" fmla="*/ 62 w 63"/>
                  <a:gd name="T3" fmla="*/ 53 h 61"/>
                  <a:gd name="T4" fmla="*/ 0 w 63"/>
                  <a:gd name="T5" fmla="*/ 60 h 61"/>
                  <a:gd name="T6" fmla="*/ 0 w 63"/>
                  <a:gd name="T7" fmla="*/ 2 h 61"/>
                  <a:gd name="T8" fmla="*/ 62 w 63"/>
                  <a:gd name="T9" fmla="*/ 0 h 61"/>
                  <a:gd name="T10" fmla="*/ 62 w 63"/>
                  <a:gd name="T11" fmla="*/ 53 h 61"/>
                  <a:gd name="T12" fmla="*/ 0 w 63"/>
                  <a:gd name="T13" fmla="*/ 60 h 61"/>
                  <a:gd name="T14" fmla="*/ 0 w 63"/>
                  <a:gd name="T15" fmla="*/ 2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3"/>
                  <a:gd name="T25" fmla="*/ 0 h 61"/>
                  <a:gd name="T26" fmla="*/ 63 w 6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3" h="61">
                    <a:moveTo>
                      <a:pt x="62" y="0"/>
                    </a:moveTo>
                    <a:lnTo>
                      <a:pt x="62" y="53"/>
                    </a:lnTo>
                    <a:lnTo>
                      <a:pt x="0" y="60"/>
                    </a:lnTo>
                    <a:lnTo>
                      <a:pt x="0" y="2"/>
                    </a:lnTo>
                    <a:lnTo>
                      <a:pt x="62" y="0"/>
                    </a:lnTo>
                    <a:lnTo>
                      <a:pt x="62" y="53"/>
                    </a:lnTo>
                    <a:lnTo>
                      <a:pt x="0" y="60"/>
                    </a:lnTo>
                    <a:lnTo>
                      <a:pt x="0" y="2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26" name="Freeform 277"/>
              <p:cNvSpPr>
                <a:spLocks/>
              </p:cNvSpPr>
              <p:nvPr/>
            </p:nvSpPr>
            <p:spPr bwMode="auto">
              <a:xfrm>
                <a:off x="5216" y="3715"/>
                <a:ext cx="60" cy="64"/>
              </a:xfrm>
              <a:custGeom>
                <a:avLst/>
                <a:gdLst>
                  <a:gd name="T0" fmla="*/ 0 w 60"/>
                  <a:gd name="T1" fmla="*/ 7 h 64"/>
                  <a:gd name="T2" fmla="*/ 59 w 60"/>
                  <a:gd name="T3" fmla="*/ 0 h 64"/>
                  <a:gd name="T4" fmla="*/ 59 w 60"/>
                  <a:gd name="T5" fmla="*/ 56 h 64"/>
                  <a:gd name="T6" fmla="*/ 0 w 60"/>
                  <a:gd name="T7" fmla="*/ 63 h 64"/>
                  <a:gd name="T8" fmla="*/ 0 w 60"/>
                  <a:gd name="T9" fmla="*/ 7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64"/>
                  <a:gd name="T17" fmla="*/ 60 w 6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64">
                    <a:moveTo>
                      <a:pt x="0" y="7"/>
                    </a:moveTo>
                    <a:lnTo>
                      <a:pt x="59" y="0"/>
                    </a:lnTo>
                    <a:lnTo>
                      <a:pt x="59" y="56"/>
                    </a:lnTo>
                    <a:lnTo>
                      <a:pt x="0" y="63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27" name="Freeform 278"/>
              <p:cNvSpPr>
                <a:spLocks/>
              </p:cNvSpPr>
              <p:nvPr/>
            </p:nvSpPr>
            <p:spPr bwMode="auto">
              <a:xfrm>
                <a:off x="5218" y="3718"/>
                <a:ext cx="63" cy="66"/>
              </a:xfrm>
              <a:custGeom>
                <a:avLst/>
                <a:gdLst>
                  <a:gd name="T0" fmla="*/ 62 w 63"/>
                  <a:gd name="T1" fmla="*/ 0 h 66"/>
                  <a:gd name="T2" fmla="*/ 62 w 63"/>
                  <a:gd name="T3" fmla="*/ 58 h 66"/>
                  <a:gd name="T4" fmla="*/ 0 w 63"/>
                  <a:gd name="T5" fmla="*/ 65 h 66"/>
                  <a:gd name="T6" fmla="*/ 0 w 63"/>
                  <a:gd name="T7" fmla="*/ 7 h 66"/>
                  <a:gd name="T8" fmla="*/ 62 w 63"/>
                  <a:gd name="T9" fmla="*/ 0 h 66"/>
                  <a:gd name="T10" fmla="*/ 62 w 63"/>
                  <a:gd name="T11" fmla="*/ 58 h 66"/>
                  <a:gd name="T12" fmla="*/ 0 w 63"/>
                  <a:gd name="T13" fmla="*/ 65 h 66"/>
                  <a:gd name="T14" fmla="*/ 0 w 63"/>
                  <a:gd name="T15" fmla="*/ 7 h 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3"/>
                  <a:gd name="T25" fmla="*/ 0 h 66"/>
                  <a:gd name="T26" fmla="*/ 63 w 63"/>
                  <a:gd name="T27" fmla="*/ 66 h 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3" h="66">
                    <a:moveTo>
                      <a:pt x="62" y="0"/>
                    </a:moveTo>
                    <a:lnTo>
                      <a:pt x="62" y="58"/>
                    </a:lnTo>
                    <a:lnTo>
                      <a:pt x="0" y="65"/>
                    </a:lnTo>
                    <a:lnTo>
                      <a:pt x="0" y="7"/>
                    </a:lnTo>
                    <a:lnTo>
                      <a:pt x="62" y="0"/>
                    </a:lnTo>
                    <a:lnTo>
                      <a:pt x="62" y="58"/>
                    </a:lnTo>
                    <a:lnTo>
                      <a:pt x="0" y="65"/>
                    </a:lnTo>
                    <a:lnTo>
                      <a:pt x="0" y="7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28" name="Freeform 279"/>
              <p:cNvSpPr>
                <a:spLocks/>
              </p:cNvSpPr>
              <p:nvPr/>
            </p:nvSpPr>
            <p:spPr bwMode="auto">
              <a:xfrm>
                <a:off x="5216" y="3792"/>
                <a:ext cx="60" cy="64"/>
              </a:xfrm>
              <a:custGeom>
                <a:avLst/>
                <a:gdLst>
                  <a:gd name="T0" fmla="*/ 0 w 60"/>
                  <a:gd name="T1" fmla="*/ 7 h 64"/>
                  <a:gd name="T2" fmla="*/ 59 w 60"/>
                  <a:gd name="T3" fmla="*/ 0 h 64"/>
                  <a:gd name="T4" fmla="*/ 59 w 60"/>
                  <a:gd name="T5" fmla="*/ 51 h 64"/>
                  <a:gd name="T6" fmla="*/ 0 w 60"/>
                  <a:gd name="T7" fmla="*/ 63 h 64"/>
                  <a:gd name="T8" fmla="*/ 0 w 60"/>
                  <a:gd name="T9" fmla="*/ 7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64"/>
                  <a:gd name="T17" fmla="*/ 60 w 6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64">
                    <a:moveTo>
                      <a:pt x="0" y="7"/>
                    </a:moveTo>
                    <a:lnTo>
                      <a:pt x="59" y="0"/>
                    </a:lnTo>
                    <a:lnTo>
                      <a:pt x="59" y="51"/>
                    </a:lnTo>
                    <a:lnTo>
                      <a:pt x="0" y="63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29" name="Freeform 280"/>
              <p:cNvSpPr>
                <a:spLocks/>
              </p:cNvSpPr>
              <p:nvPr/>
            </p:nvSpPr>
            <p:spPr bwMode="auto">
              <a:xfrm>
                <a:off x="5218" y="3796"/>
                <a:ext cx="63" cy="66"/>
              </a:xfrm>
              <a:custGeom>
                <a:avLst/>
                <a:gdLst>
                  <a:gd name="T0" fmla="*/ 62 w 63"/>
                  <a:gd name="T1" fmla="*/ 0 h 66"/>
                  <a:gd name="T2" fmla="*/ 62 w 63"/>
                  <a:gd name="T3" fmla="*/ 53 h 66"/>
                  <a:gd name="T4" fmla="*/ 0 w 63"/>
                  <a:gd name="T5" fmla="*/ 65 h 66"/>
                  <a:gd name="T6" fmla="*/ 0 w 63"/>
                  <a:gd name="T7" fmla="*/ 7 h 66"/>
                  <a:gd name="T8" fmla="*/ 62 w 63"/>
                  <a:gd name="T9" fmla="*/ 0 h 66"/>
                  <a:gd name="T10" fmla="*/ 62 w 63"/>
                  <a:gd name="T11" fmla="*/ 53 h 66"/>
                  <a:gd name="T12" fmla="*/ 0 w 63"/>
                  <a:gd name="T13" fmla="*/ 65 h 66"/>
                  <a:gd name="T14" fmla="*/ 0 w 63"/>
                  <a:gd name="T15" fmla="*/ 7 h 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3"/>
                  <a:gd name="T25" fmla="*/ 0 h 66"/>
                  <a:gd name="T26" fmla="*/ 63 w 63"/>
                  <a:gd name="T27" fmla="*/ 66 h 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3" h="66">
                    <a:moveTo>
                      <a:pt x="62" y="0"/>
                    </a:moveTo>
                    <a:lnTo>
                      <a:pt x="62" y="53"/>
                    </a:lnTo>
                    <a:lnTo>
                      <a:pt x="0" y="65"/>
                    </a:lnTo>
                    <a:lnTo>
                      <a:pt x="0" y="7"/>
                    </a:lnTo>
                    <a:lnTo>
                      <a:pt x="62" y="0"/>
                    </a:lnTo>
                    <a:lnTo>
                      <a:pt x="62" y="53"/>
                    </a:lnTo>
                    <a:lnTo>
                      <a:pt x="0" y="65"/>
                    </a:lnTo>
                    <a:lnTo>
                      <a:pt x="0" y="7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30" name="Freeform 281"/>
              <p:cNvSpPr>
                <a:spLocks/>
              </p:cNvSpPr>
              <p:nvPr/>
            </p:nvSpPr>
            <p:spPr bwMode="auto">
              <a:xfrm>
                <a:off x="5216" y="3864"/>
                <a:ext cx="63" cy="73"/>
              </a:xfrm>
              <a:custGeom>
                <a:avLst/>
                <a:gdLst>
                  <a:gd name="T0" fmla="*/ 0 w 63"/>
                  <a:gd name="T1" fmla="*/ 16 h 73"/>
                  <a:gd name="T2" fmla="*/ 62 w 63"/>
                  <a:gd name="T3" fmla="*/ 0 h 73"/>
                  <a:gd name="T4" fmla="*/ 62 w 63"/>
                  <a:gd name="T5" fmla="*/ 56 h 73"/>
                  <a:gd name="T6" fmla="*/ 0 w 63"/>
                  <a:gd name="T7" fmla="*/ 72 h 73"/>
                  <a:gd name="T8" fmla="*/ 0 w 63"/>
                  <a:gd name="T9" fmla="*/ 16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73"/>
                  <a:gd name="T17" fmla="*/ 63 w 63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73">
                    <a:moveTo>
                      <a:pt x="0" y="16"/>
                    </a:moveTo>
                    <a:lnTo>
                      <a:pt x="62" y="0"/>
                    </a:lnTo>
                    <a:lnTo>
                      <a:pt x="62" y="56"/>
                    </a:lnTo>
                    <a:lnTo>
                      <a:pt x="0" y="72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31" name="Freeform 282"/>
              <p:cNvSpPr>
                <a:spLocks/>
              </p:cNvSpPr>
              <p:nvPr/>
            </p:nvSpPr>
            <p:spPr bwMode="auto">
              <a:xfrm>
                <a:off x="5218" y="3866"/>
                <a:ext cx="65" cy="75"/>
              </a:xfrm>
              <a:custGeom>
                <a:avLst/>
                <a:gdLst>
                  <a:gd name="T0" fmla="*/ 64 w 65"/>
                  <a:gd name="T1" fmla="*/ 0 h 75"/>
                  <a:gd name="T2" fmla="*/ 64 w 65"/>
                  <a:gd name="T3" fmla="*/ 57 h 75"/>
                  <a:gd name="T4" fmla="*/ 0 w 65"/>
                  <a:gd name="T5" fmla="*/ 74 h 75"/>
                  <a:gd name="T6" fmla="*/ 0 w 65"/>
                  <a:gd name="T7" fmla="*/ 16 h 75"/>
                  <a:gd name="T8" fmla="*/ 64 w 65"/>
                  <a:gd name="T9" fmla="*/ 0 h 75"/>
                  <a:gd name="T10" fmla="*/ 64 w 65"/>
                  <a:gd name="T11" fmla="*/ 57 h 75"/>
                  <a:gd name="T12" fmla="*/ 0 w 65"/>
                  <a:gd name="T13" fmla="*/ 74 h 75"/>
                  <a:gd name="T14" fmla="*/ 0 w 65"/>
                  <a:gd name="T15" fmla="*/ 16 h 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5"/>
                  <a:gd name="T25" fmla="*/ 0 h 75"/>
                  <a:gd name="T26" fmla="*/ 65 w 65"/>
                  <a:gd name="T27" fmla="*/ 75 h 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5" h="75">
                    <a:moveTo>
                      <a:pt x="64" y="0"/>
                    </a:moveTo>
                    <a:lnTo>
                      <a:pt x="64" y="57"/>
                    </a:lnTo>
                    <a:lnTo>
                      <a:pt x="0" y="74"/>
                    </a:lnTo>
                    <a:lnTo>
                      <a:pt x="0" y="16"/>
                    </a:lnTo>
                    <a:lnTo>
                      <a:pt x="64" y="0"/>
                    </a:lnTo>
                    <a:lnTo>
                      <a:pt x="64" y="57"/>
                    </a:lnTo>
                    <a:lnTo>
                      <a:pt x="0" y="74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32" name="Freeform 283"/>
              <p:cNvSpPr>
                <a:spLocks/>
              </p:cNvSpPr>
              <p:nvPr/>
            </p:nvSpPr>
            <p:spPr bwMode="auto">
              <a:xfrm>
                <a:off x="5216" y="3640"/>
                <a:ext cx="64" cy="14"/>
              </a:xfrm>
              <a:custGeom>
                <a:avLst/>
                <a:gdLst>
                  <a:gd name="T0" fmla="*/ 0 w 64"/>
                  <a:gd name="T1" fmla="*/ 13 h 14"/>
                  <a:gd name="T2" fmla="*/ 63 w 64"/>
                  <a:gd name="T3" fmla="*/ 0 h 14"/>
                  <a:gd name="T4" fmla="*/ 0 60000 65536"/>
                  <a:gd name="T5" fmla="*/ 0 60000 65536"/>
                  <a:gd name="T6" fmla="*/ 0 w 64"/>
                  <a:gd name="T7" fmla="*/ 0 h 14"/>
                  <a:gd name="T8" fmla="*/ 64 w 64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4">
                    <a:moveTo>
                      <a:pt x="0" y="13"/>
                    </a:moveTo>
                    <a:lnTo>
                      <a:pt x="6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33" name="Freeform 284"/>
              <p:cNvSpPr>
                <a:spLocks/>
              </p:cNvSpPr>
              <p:nvPr/>
            </p:nvSpPr>
            <p:spPr bwMode="auto">
              <a:xfrm>
                <a:off x="5216" y="3640"/>
                <a:ext cx="64" cy="14"/>
              </a:xfrm>
              <a:custGeom>
                <a:avLst/>
                <a:gdLst>
                  <a:gd name="T0" fmla="*/ 0 w 64"/>
                  <a:gd name="T1" fmla="*/ 13 h 14"/>
                  <a:gd name="T2" fmla="*/ 63 w 64"/>
                  <a:gd name="T3" fmla="*/ 0 h 14"/>
                  <a:gd name="T4" fmla="*/ 0 60000 65536"/>
                  <a:gd name="T5" fmla="*/ 0 60000 65536"/>
                  <a:gd name="T6" fmla="*/ 0 w 64"/>
                  <a:gd name="T7" fmla="*/ 0 h 14"/>
                  <a:gd name="T8" fmla="*/ 64 w 64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4">
                    <a:moveTo>
                      <a:pt x="0" y="13"/>
                    </a:moveTo>
                    <a:lnTo>
                      <a:pt x="6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34" name="Freeform 285"/>
              <p:cNvSpPr>
                <a:spLocks/>
              </p:cNvSpPr>
              <p:nvPr/>
            </p:nvSpPr>
            <p:spPr bwMode="auto">
              <a:xfrm>
                <a:off x="5216" y="3653"/>
                <a:ext cx="64" cy="13"/>
              </a:xfrm>
              <a:custGeom>
                <a:avLst/>
                <a:gdLst>
                  <a:gd name="T0" fmla="*/ 63 w 64"/>
                  <a:gd name="T1" fmla="*/ 0 h 13"/>
                  <a:gd name="T2" fmla="*/ 0 w 64"/>
                  <a:gd name="T3" fmla="*/ 12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6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35" name="Freeform 286"/>
              <p:cNvSpPr>
                <a:spLocks/>
              </p:cNvSpPr>
              <p:nvPr/>
            </p:nvSpPr>
            <p:spPr bwMode="auto">
              <a:xfrm>
                <a:off x="5216" y="3653"/>
                <a:ext cx="64" cy="13"/>
              </a:xfrm>
              <a:custGeom>
                <a:avLst/>
                <a:gdLst>
                  <a:gd name="T0" fmla="*/ 63 w 64"/>
                  <a:gd name="T1" fmla="*/ 0 h 13"/>
                  <a:gd name="T2" fmla="*/ 0 w 64"/>
                  <a:gd name="T3" fmla="*/ 12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6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36" name="Freeform 287"/>
              <p:cNvSpPr>
                <a:spLocks/>
              </p:cNvSpPr>
              <p:nvPr/>
            </p:nvSpPr>
            <p:spPr bwMode="auto">
              <a:xfrm>
                <a:off x="5216" y="3662"/>
                <a:ext cx="64" cy="13"/>
              </a:xfrm>
              <a:custGeom>
                <a:avLst/>
                <a:gdLst>
                  <a:gd name="T0" fmla="*/ 63 w 64"/>
                  <a:gd name="T1" fmla="*/ 0 h 13"/>
                  <a:gd name="T2" fmla="*/ 0 w 64"/>
                  <a:gd name="T3" fmla="*/ 12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6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37" name="Freeform 288"/>
              <p:cNvSpPr>
                <a:spLocks/>
              </p:cNvSpPr>
              <p:nvPr/>
            </p:nvSpPr>
            <p:spPr bwMode="auto">
              <a:xfrm>
                <a:off x="5216" y="3662"/>
                <a:ext cx="64" cy="13"/>
              </a:xfrm>
              <a:custGeom>
                <a:avLst/>
                <a:gdLst>
                  <a:gd name="T0" fmla="*/ 63 w 64"/>
                  <a:gd name="T1" fmla="*/ 0 h 13"/>
                  <a:gd name="T2" fmla="*/ 0 w 64"/>
                  <a:gd name="T3" fmla="*/ 12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6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38" name="Freeform 289"/>
              <p:cNvSpPr>
                <a:spLocks/>
              </p:cNvSpPr>
              <p:nvPr/>
            </p:nvSpPr>
            <p:spPr bwMode="auto">
              <a:xfrm>
                <a:off x="5216" y="3671"/>
                <a:ext cx="64" cy="14"/>
              </a:xfrm>
              <a:custGeom>
                <a:avLst/>
                <a:gdLst>
                  <a:gd name="T0" fmla="*/ 63 w 64"/>
                  <a:gd name="T1" fmla="*/ 0 h 14"/>
                  <a:gd name="T2" fmla="*/ 0 w 64"/>
                  <a:gd name="T3" fmla="*/ 13 h 14"/>
                  <a:gd name="T4" fmla="*/ 0 60000 65536"/>
                  <a:gd name="T5" fmla="*/ 0 60000 65536"/>
                  <a:gd name="T6" fmla="*/ 0 w 64"/>
                  <a:gd name="T7" fmla="*/ 0 h 14"/>
                  <a:gd name="T8" fmla="*/ 64 w 64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4">
                    <a:moveTo>
                      <a:pt x="63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39" name="Freeform 290"/>
              <p:cNvSpPr>
                <a:spLocks/>
              </p:cNvSpPr>
              <p:nvPr/>
            </p:nvSpPr>
            <p:spPr bwMode="auto">
              <a:xfrm>
                <a:off x="5216" y="3671"/>
                <a:ext cx="64" cy="14"/>
              </a:xfrm>
              <a:custGeom>
                <a:avLst/>
                <a:gdLst>
                  <a:gd name="T0" fmla="*/ 63 w 64"/>
                  <a:gd name="T1" fmla="*/ 0 h 14"/>
                  <a:gd name="T2" fmla="*/ 0 w 64"/>
                  <a:gd name="T3" fmla="*/ 13 h 14"/>
                  <a:gd name="T4" fmla="*/ 0 60000 65536"/>
                  <a:gd name="T5" fmla="*/ 0 60000 65536"/>
                  <a:gd name="T6" fmla="*/ 0 w 64"/>
                  <a:gd name="T7" fmla="*/ 0 h 14"/>
                  <a:gd name="T8" fmla="*/ 64 w 64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4">
                    <a:moveTo>
                      <a:pt x="63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40" name="Freeform 291"/>
              <p:cNvSpPr>
                <a:spLocks/>
              </p:cNvSpPr>
              <p:nvPr/>
            </p:nvSpPr>
            <p:spPr bwMode="auto">
              <a:xfrm>
                <a:off x="5216" y="3681"/>
                <a:ext cx="64" cy="14"/>
              </a:xfrm>
              <a:custGeom>
                <a:avLst/>
                <a:gdLst>
                  <a:gd name="T0" fmla="*/ 63 w 64"/>
                  <a:gd name="T1" fmla="*/ 0 h 14"/>
                  <a:gd name="T2" fmla="*/ 0 w 64"/>
                  <a:gd name="T3" fmla="*/ 13 h 14"/>
                  <a:gd name="T4" fmla="*/ 0 60000 65536"/>
                  <a:gd name="T5" fmla="*/ 0 60000 65536"/>
                  <a:gd name="T6" fmla="*/ 0 w 64"/>
                  <a:gd name="T7" fmla="*/ 0 h 14"/>
                  <a:gd name="T8" fmla="*/ 64 w 64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4">
                    <a:moveTo>
                      <a:pt x="63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41" name="Freeform 292"/>
              <p:cNvSpPr>
                <a:spLocks/>
              </p:cNvSpPr>
              <p:nvPr/>
            </p:nvSpPr>
            <p:spPr bwMode="auto">
              <a:xfrm>
                <a:off x="5216" y="3681"/>
                <a:ext cx="64" cy="14"/>
              </a:xfrm>
              <a:custGeom>
                <a:avLst/>
                <a:gdLst>
                  <a:gd name="T0" fmla="*/ 63 w 64"/>
                  <a:gd name="T1" fmla="*/ 0 h 14"/>
                  <a:gd name="T2" fmla="*/ 0 w 64"/>
                  <a:gd name="T3" fmla="*/ 13 h 14"/>
                  <a:gd name="T4" fmla="*/ 0 60000 65536"/>
                  <a:gd name="T5" fmla="*/ 0 60000 65536"/>
                  <a:gd name="T6" fmla="*/ 0 w 64"/>
                  <a:gd name="T7" fmla="*/ 0 h 14"/>
                  <a:gd name="T8" fmla="*/ 64 w 64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4">
                    <a:moveTo>
                      <a:pt x="63" y="0"/>
                    </a:moveTo>
                    <a:lnTo>
                      <a:pt x="0" y="1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42" name="Freeform 293"/>
              <p:cNvSpPr>
                <a:spLocks/>
              </p:cNvSpPr>
              <p:nvPr/>
            </p:nvSpPr>
            <p:spPr bwMode="auto">
              <a:xfrm>
                <a:off x="5216" y="3691"/>
                <a:ext cx="64" cy="13"/>
              </a:xfrm>
              <a:custGeom>
                <a:avLst/>
                <a:gdLst>
                  <a:gd name="T0" fmla="*/ 63 w 64"/>
                  <a:gd name="T1" fmla="*/ 0 h 13"/>
                  <a:gd name="T2" fmla="*/ 0 w 64"/>
                  <a:gd name="T3" fmla="*/ 12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6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43" name="Freeform 294"/>
              <p:cNvSpPr>
                <a:spLocks/>
              </p:cNvSpPr>
              <p:nvPr/>
            </p:nvSpPr>
            <p:spPr bwMode="auto">
              <a:xfrm>
                <a:off x="5216" y="3691"/>
                <a:ext cx="64" cy="13"/>
              </a:xfrm>
              <a:custGeom>
                <a:avLst/>
                <a:gdLst>
                  <a:gd name="T0" fmla="*/ 63 w 64"/>
                  <a:gd name="T1" fmla="*/ 0 h 13"/>
                  <a:gd name="T2" fmla="*/ 0 w 64"/>
                  <a:gd name="T3" fmla="*/ 12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6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44" name="Freeform 295"/>
              <p:cNvSpPr>
                <a:spLocks/>
              </p:cNvSpPr>
              <p:nvPr/>
            </p:nvSpPr>
            <p:spPr bwMode="auto">
              <a:xfrm>
                <a:off x="5216" y="3701"/>
                <a:ext cx="64" cy="13"/>
              </a:xfrm>
              <a:custGeom>
                <a:avLst/>
                <a:gdLst>
                  <a:gd name="T0" fmla="*/ 0 w 64"/>
                  <a:gd name="T1" fmla="*/ 12 h 13"/>
                  <a:gd name="T2" fmla="*/ 63 w 64"/>
                  <a:gd name="T3" fmla="*/ 0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0" y="12"/>
                    </a:moveTo>
                    <a:lnTo>
                      <a:pt x="6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45" name="Freeform 296"/>
              <p:cNvSpPr>
                <a:spLocks/>
              </p:cNvSpPr>
              <p:nvPr/>
            </p:nvSpPr>
            <p:spPr bwMode="auto">
              <a:xfrm>
                <a:off x="5216" y="3701"/>
                <a:ext cx="64" cy="13"/>
              </a:xfrm>
              <a:custGeom>
                <a:avLst/>
                <a:gdLst>
                  <a:gd name="T0" fmla="*/ 0 w 64"/>
                  <a:gd name="T1" fmla="*/ 12 h 13"/>
                  <a:gd name="T2" fmla="*/ 63 w 64"/>
                  <a:gd name="T3" fmla="*/ 0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0" y="12"/>
                    </a:moveTo>
                    <a:lnTo>
                      <a:pt x="6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46" name="Freeform 297"/>
              <p:cNvSpPr>
                <a:spLocks/>
              </p:cNvSpPr>
              <p:nvPr/>
            </p:nvSpPr>
            <p:spPr bwMode="auto">
              <a:xfrm>
                <a:off x="5216" y="3715"/>
                <a:ext cx="64" cy="13"/>
              </a:xfrm>
              <a:custGeom>
                <a:avLst/>
                <a:gdLst>
                  <a:gd name="T0" fmla="*/ 0 w 64"/>
                  <a:gd name="T1" fmla="*/ 12 h 13"/>
                  <a:gd name="T2" fmla="*/ 63 w 64"/>
                  <a:gd name="T3" fmla="*/ 0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0" y="12"/>
                    </a:moveTo>
                    <a:lnTo>
                      <a:pt x="6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47" name="Freeform 298"/>
              <p:cNvSpPr>
                <a:spLocks/>
              </p:cNvSpPr>
              <p:nvPr/>
            </p:nvSpPr>
            <p:spPr bwMode="auto">
              <a:xfrm>
                <a:off x="5216" y="3715"/>
                <a:ext cx="64" cy="13"/>
              </a:xfrm>
              <a:custGeom>
                <a:avLst/>
                <a:gdLst>
                  <a:gd name="T0" fmla="*/ 0 w 64"/>
                  <a:gd name="T1" fmla="*/ 12 h 13"/>
                  <a:gd name="T2" fmla="*/ 63 w 64"/>
                  <a:gd name="T3" fmla="*/ 0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0" y="12"/>
                    </a:moveTo>
                    <a:lnTo>
                      <a:pt x="6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48" name="Freeform 299"/>
              <p:cNvSpPr>
                <a:spLocks/>
              </p:cNvSpPr>
              <p:nvPr/>
            </p:nvSpPr>
            <p:spPr bwMode="auto">
              <a:xfrm>
                <a:off x="5216" y="3725"/>
                <a:ext cx="64" cy="13"/>
              </a:xfrm>
              <a:custGeom>
                <a:avLst/>
                <a:gdLst>
                  <a:gd name="T0" fmla="*/ 63 w 64"/>
                  <a:gd name="T1" fmla="*/ 0 h 13"/>
                  <a:gd name="T2" fmla="*/ 0 w 64"/>
                  <a:gd name="T3" fmla="*/ 12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6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49" name="Freeform 300"/>
              <p:cNvSpPr>
                <a:spLocks/>
              </p:cNvSpPr>
              <p:nvPr/>
            </p:nvSpPr>
            <p:spPr bwMode="auto">
              <a:xfrm>
                <a:off x="5216" y="3725"/>
                <a:ext cx="64" cy="13"/>
              </a:xfrm>
              <a:custGeom>
                <a:avLst/>
                <a:gdLst>
                  <a:gd name="T0" fmla="*/ 63 w 64"/>
                  <a:gd name="T1" fmla="*/ 0 h 13"/>
                  <a:gd name="T2" fmla="*/ 0 w 64"/>
                  <a:gd name="T3" fmla="*/ 12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6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50" name="Freeform 301"/>
              <p:cNvSpPr>
                <a:spLocks/>
              </p:cNvSpPr>
              <p:nvPr/>
            </p:nvSpPr>
            <p:spPr bwMode="auto">
              <a:xfrm>
                <a:off x="5216" y="3736"/>
                <a:ext cx="64" cy="12"/>
              </a:xfrm>
              <a:custGeom>
                <a:avLst/>
                <a:gdLst>
                  <a:gd name="T0" fmla="*/ 63 w 64"/>
                  <a:gd name="T1" fmla="*/ 0 h 12"/>
                  <a:gd name="T2" fmla="*/ 0 w 64"/>
                  <a:gd name="T3" fmla="*/ 11 h 12"/>
                  <a:gd name="T4" fmla="*/ 0 60000 65536"/>
                  <a:gd name="T5" fmla="*/ 0 60000 65536"/>
                  <a:gd name="T6" fmla="*/ 0 w 64"/>
                  <a:gd name="T7" fmla="*/ 0 h 12"/>
                  <a:gd name="T8" fmla="*/ 64 w 64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2">
                    <a:moveTo>
                      <a:pt x="63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51" name="Freeform 302"/>
              <p:cNvSpPr>
                <a:spLocks/>
              </p:cNvSpPr>
              <p:nvPr/>
            </p:nvSpPr>
            <p:spPr bwMode="auto">
              <a:xfrm>
                <a:off x="5216" y="3736"/>
                <a:ext cx="64" cy="12"/>
              </a:xfrm>
              <a:custGeom>
                <a:avLst/>
                <a:gdLst>
                  <a:gd name="T0" fmla="*/ 63 w 64"/>
                  <a:gd name="T1" fmla="*/ 0 h 12"/>
                  <a:gd name="T2" fmla="*/ 0 w 64"/>
                  <a:gd name="T3" fmla="*/ 11 h 12"/>
                  <a:gd name="T4" fmla="*/ 0 60000 65536"/>
                  <a:gd name="T5" fmla="*/ 0 60000 65536"/>
                  <a:gd name="T6" fmla="*/ 0 w 64"/>
                  <a:gd name="T7" fmla="*/ 0 h 12"/>
                  <a:gd name="T8" fmla="*/ 64 w 64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2">
                    <a:moveTo>
                      <a:pt x="63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52" name="Freeform 303"/>
              <p:cNvSpPr>
                <a:spLocks/>
              </p:cNvSpPr>
              <p:nvPr/>
            </p:nvSpPr>
            <p:spPr bwMode="auto">
              <a:xfrm>
                <a:off x="5216" y="3747"/>
                <a:ext cx="64" cy="13"/>
              </a:xfrm>
              <a:custGeom>
                <a:avLst/>
                <a:gdLst>
                  <a:gd name="T0" fmla="*/ 63 w 64"/>
                  <a:gd name="T1" fmla="*/ 0 h 13"/>
                  <a:gd name="T2" fmla="*/ 0 w 64"/>
                  <a:gd name="T3" fmla="*/ 12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6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53" name="Freeform 304"/>
              <p:cNvSpPr>
                <a:spLocks/>
              </p:cNvSpPr>
              <p:nvPr/>
            </p:nvSpPr>
            <p:spPr bwMode="auto">
              <a:xfrm>
                <a:off x="5216" y="3747"/>
                <a:ext cx="64" cy="13"/>
              </a:xfrm>
              <a:custGeom>
                <a:avLst/>
                <a:gdLst>
                  <a:gd name="T0" fmla="*/ 63 w 64"/>
                  <a:gd name="T1" fmla="*/ 0 h 13"/>
                  <a:gd name="T2" fmla="*/ 0 w 64"/>
                  <a:gd name="T3" fmla="*/ 12 h 13"/>
                  <a:gd name="T4" fmla="*/ 0 60000 65536"/>
                  <a:gd name="T5" fmla="*/ 0 60000 65536"/>
                  <a:gd name="T6" fmla="*/ 0 w 64"/>
                  <a:gd name="T7" fmla="*/ 0 h 13"/>
                  <a:gd name="T8" fmla="*/ 64 w 6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" h="13">
                    <a:moveTo>
                      <a:pt x="63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54" name="Freeform 305"/>
              <p:cNvSpPr>
                <a:spLocks/>
              </p:cNvSpPr>
              <p:nvPr/>
            </p:nvSpPr>
            <p:spPr bwMode="auto">
              <a:xfrm>
                <a:off x="5216" y="3756"/>
                <a:ext cx="63" cy="13"/>
              </a:xfrm>
              <a:custGeom>
                <a:avLst/>
                <a:gdLst>
                  <a:gd name="T0" fmla="*/ 62 w 63"/>
                  <a:gd name="T1" fmla="*/ 0 h 13"/>
                  <a:gd name="T2" fmla="*/ 0 w 63"/>
                  <a:gd name="T3" fmla="*/ 12 h 13"/>
                  <a:gd name="T4" fmla="*/ 0 60000 65536"/>
                  <a:gd name="T5" fmla="*/ 0 60000 65536"/>
                  <a:gd name="T6" fmla="*/ 0 w 63"/>
                  <a:gd name="T7" fmla="*/ 0 h 13"/>
                  <a:gd name="T8" fmla="*/ 63 w 63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" h="13">
                    <a:moveTo>
                      <a:pt x="62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55" name="Freeform 306"/>
              <p:cNvSpPr>
                <a:spLocks/>
              </p:cNvSpPr>
              <p:nvPr/>
            </p:nvSpPr>
            <p:spPr bwMode="auto">
              <a:xfrm>
                <a:off x="5216" y="3756"/>
                <a:ext cx="63" cy="13"/>
              </a:xfrm>
              <a:custGeom>
                <a:avLst/>
                <a:gdLst>
                  <a:gd name="T0" fmla="*/ 62 w 63"/>
                  <a:gd name="T1" fmla="*/ 0 h 13"/>
                  <a:gd name="T2" fmla="*/ 0 w 63"/>
                  <a:gd name="T3" fmla="*/ 12 h 13"/>
                  <a:gd name="T4" fmla="*/ 0 60000 65536"/>
                  <a:gd name="T5" fmla="*/ 0 60000 65536"/>
                  <a:gd name="T6" fmla="*/ 0 w 63"/>
                  <a:gd name="T7" fmla="*/ 0 h 13"/>
                  <a:gd name="T8" fmla="*/ 63 w 63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" h="13">
                    <a:moveTo>
                      <a:pt x="62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56" name="Line 307"/>
              <p:cNvSpPr>
                <a:spLocks noChangeShapeType="1"/>
              </p:cNvSpPr>
              <p:nvPr/>
            </p:nvSpPr>
            <p:spPr bwMode="auto">
              <a:xfrm flipH="1">
                <a:off x="5207" y="3773"/>
                <a:ext cx="8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57" name="Freeform 308"/>
              <p:cNvSpPr>
                <a:spLocks/>
              </p:cNvSpPr>
              <p:nvPr/>
            </p:nvSpPr>
            <p:spPr bwMode="auto">
              <a:xfrm>
                <a:off x="5216" y="3766"/>
                <a:ext cx="63" cy="13"/>
              </a:xfrm>
              <a:custGeom>
                <a:avLst/>
                <a:gdLst>
                  <a:gd name="T0" fmla="*/ 62 w 63"/>
                  <a:gd name="T1" fmla="*/ 0 h 13"/>
                  <a:gd name="T2" fmla="*/ 0 w 63"/>
                  <a:gd name="T3" fmla="*/ 12 h 13"/>
                  <a:gd name="T4" fmla="*/ 0 60000 65536"/>
                  <a:gd name="T5" fmla="*/ 0 60000 65536"/>
                  <a:gd name="T6" fmla="*/ 0 w 63"/>
                  <a:gd name="T7" fmla="*/ 0 h 13"/>
                  <a:gd name="T8" fmla="*/ 63 w 63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" h="13">
                    <a:moveTo>
                      <a:pt x="62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58" name="Freeform 309"/>
              <p:cNvSpPr>
                <a:spLocks/>
              </p:cNvSpPr>
              <p:nvPr/>
            </p:nvSpPr>
            <p:spPr bwMode="auto">
              <a:xfrm>
                <a:off x="5216" y="3776"/>
                <a:ext cx="63" cy="13"/>
              </a:xfrm>
              <a:custGeom>
                <a:avLst/>
                <a:gdLst>
                  <a:gd name="T0" fmla="*/ 0 w 63"/>
                  <a:gd name="T1" fmla="*/ 12 h 13"/>
                  <a:gd name="T2" fmla="*/ 62 w 63"/>
                  <a:gd name="T3" fmla="*/ 0 h 13"/>
                  <a:gd name="T4" fmla="*/ 0 60000 65536"/>
                  <a:gd name="T5" fmla="*/ 0 60000 65536"/>
                  <a:gd name="T6" fmla="*/ 0 w 63"/>
                  <a:gd name="T7" fmla="*/ 0 h 13"/>
                  <a:gd name="T8" fmla="*/ 63 w 63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" h="13">
                    <a:moveTo>
                      <a:pt x="0" y="12"/>
                    </a:moveTo>
                    <a:lnTo>
                      <a:pt x="62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59" name="Freeform 310"/>
              <p:cNvSpPr>
                <a:spLocks/>
              </p:cNvSpPr>
              <p:nvPr/>
            </p:nvSpPr>
            <p:spPr bwMode="auto">
              <a:xfrm>
                <a:off x="5216" y="3776"/>
                <a:ext cx="63" cy="13"/>
              </a:xfrm>
              <a:custGeom>
                <a:avLst/>
                <a:gdLst>
                  <a:gd name="T0" fmla="*/ 0 w 63"/>
                  <a:gd name="T1" fmla="*/ 12 h 13"/>
                  <a:gd name="T2" fmla="*/ 62 w 63"/>
                  <a:gd name="T3" fmla="*/ 0 h 13"/>
                  <a:gd name="T4" fmla="*/ 0 60000 65536"/>
                  <a:gd name="T5" fmla="*/ 0 60000 65536"/>
                  <a:gd name="T6" fmla="*/ 0 w 63"/>
                  <a:gd name="T7" fmla="*/ 0 h 13"/>
                  <a:gd name="T8" fmla="*/ 63 w 63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" h="13">
                    <a:moveTo>
                      <a:pt x="0" y="12"/>
                    </a:moveTo>
                    <a:lnTo>
                      <a:pt x="62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60" name="Freeform 311"/>
              <p:cNvSpPr>
                <a:spLocks/>
              </p:cNvSpPr>
              <p:nvPr/>
            </p:nvSpPr>
            <p:spPr bwMode="auto">
              <a:xfrm>
                <a:off x="5216" y="3792"/>
                <a:ext cx="67" cy="13"/>
              </a:xfrm>
              <a:custGeom>
                <a:avLst/>
                <a:gdLst>
                  <a:gd name="T0" fmla="*/ 0 w 67"/>
                  <a:gd name="T1" fmla="*/ 12 h 13"/>
                  <a:gd name="T2" fmla="*/ 66 w 67"/>
                  <a:gd name="T3" fmla="*/ 0 h 13"/>
                  <a:gd name="T4" fmla="*/ 0 60000 65536"/>
                  <a:gd name="T5" fmla="*/ 0 60000 65536"/>
                  <a:gd name="T6" fmla="*/ 0 w 67"/>
                  <a:gd name="T7" fmla="*/ 0 h 13"/>
                  <a:gd name="T8" fmla="*/ 67 w 67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3">
                    <a:moveTo>
                      <a:pt x="0" y="12"/>
                    </a:moveTo>
                    <a:lnTo>
                      <a:pt x="6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61" name="Freeform 312"/>
              <p:cNvSpPr>
                <a:spLocks/>
              </p:cNvSpPr>
              <p:nvPr/>
            </p:nvSpPr>
            <p:spPr bwMode="auto">
              <a:xfrm>
                <a:off x="5216" y="3792"/>
                <a:ext cx="67" cy="13"/>
              </a:xfrm>
              <a:custGeom>
                <a:avLst/>
                <a:gdLst>
                  <a:gd name="T0" fmla="*/ 0 w 67"/>
                  <a:gd name="T1" fmla="*/ 12 h 13"/>
                  <a:gd name="T2" fmla="*/ 66 w 67"/>
                  <a:gd name="T3" fmla="*/ 0 h 13"/>
                  <a:gd name="T4" fmla="*/ 0 60000 65536"/>
                  <a:gd name="T5" fmla="*/ 0 60000 65536"/>
                  <a:gd name="T6" fmla="*/ 0 w 67"/>
                  <a:gd name="T7" fmla="*/ 0 h 13"/>
                  <a:gd name="T8" fmla="*/ 67 w 67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3">
                    <a:moveTo>
                      <a:pt x="0" y="12"/>
                    </a:moveTo>
                    <a:lnTo>
                      <a:pt x="6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62" name="Freeform 313"/>
              <p:cNvSpPr>
                <a:spLocks/>
              </p:cNvSpPr>
              <p:nvPr/>
            </p:nvSpPr>
            <p:spPr bwMode="auto">
              <a:xfrm>
                <a:off x="5216" y="3802"/>
                <a:ext cx="67" cy="13"/>
              </a:xfrm>
              <a:custGeom>
                <a:avLst/>
                <a:gdLst>
                  <a:gd name="T0" fmla="*/ 66 w 67"/>
                  <a:gd name="T1" fmla="*/ 0 h 13"/>
                  <a:gd name="T2" fmla="*/ 0 w 67"/>
                  <a:gd name="T3" fmla="*/ 12 h 13"/>
                  <a:gd name="T4" fmla="*/ 0 60000 65536"/>
                  <a:gd name="T5" fmla="*/ 0 60000 65536"/>
                  <a:gd name="T6" fmla="*/ 0 w 67"/>
                  <a:gd name="T7" fmla="*/ 0 h 13"/>
                  <a:gd name="T8" fmla="*/ 67 w 67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3">
                    <a:moveTo>
                      <a:pt x="66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63" name="Freeform 314"/>
              <p:cNvSpPr>
                <a:spLocks/>
              </p:cNvSpPr>
              <p:nvPr/>
            </p:nvSpPr>
            <p:spPr bwMode="auto">
              <a:xfrm>
                <a:off x="5216" y="3802"/>
                <a:ext cx="67" cy="13"/>
              </a:xfrm>
              <a:custGeom>
                <a:avLst/>
                <a:gdLst>
                  <a:gd name="T0" fmla="*/ 66 w 67"/>
                  <a:gd name="T1" fmla="*/ 0 h 13"/>
                  <a:gd name="T2" fmla="*/ 0 w 67"/>
                  <a:gd name="T3" fmla="*/ 12 h 13"/>
                  <a:gd name="T4" fmla="*/ 0 60000 65536"/>
                  <a:gd name="T5" fmla="*/ 0 60000 65536"/>
                  <a:gd name="T6" fmla="*/ 0 w 67"/>
                  <a:gd name="T7" fmla="*/ 0 h 13"/>
                  <a:gd name="T8" fmla="*/ 67 w 67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3">
                    <a:moveTo>
                      <a:pt x="66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64" name="Freeform 315"/>
              <p:cNvSpPr>
                <a:spLocks/>
              </p:cNvSpPr>
              <p:nvPr/>
            </p:nvSpPr>
            <p:spPr bwMode="auto">
              <a:xfrm>
                <a:off x="5216" y="3813"/>
                <a:ext cx="67" cy="12"/>
              </a:xfrm>
              <a:custGeom>
                <a:avLst/>
                <a:gdLst>
                  <a:gd name="T0" fmla="*/ 66 w 67"/>
                  <a:gd name="T1" fmla="*/ 0 h 12"/>
                  <a:gd name="T2" fmla="*/ 0 w 67"/>
                  <a:gd name="T3" fmla="*/ 11 h 12"/>
                  <a:gd name="T4" fmla="*/ 0 60000 65536"/>
                  <a:gd name="T5" fmla="*/ 0 60000 65536"/>
                  <a:gd name="T6" fmla="*/ 0 w 67"/>
                  <a:gd name="T7" fmla="*/ 0 h 12"/>
                  <a:gd name="T8" fmla="*/ 67 w 67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2">
                    <a:moveTo>
                      <a:pt x="66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65" name="Freeform 316"/>
              <p:cNvSpPr>
                <a:spLocks/>
              </p:cNvSpPr>
              <p:nvPr/>
            </p:nvSpPr>
            <p:spPr bwMode="auto">
              <a:xfrm>
                <a:off x="5216" y="3813"/>
                <a:ext cx="67" cy="12"/>
              </a:xfrm>
              <a:custGeom>
                <a:avLst/>
                <a:gdLst>
                  <a:gd name="T0" fmla="*/ 66 w 67"/>
                  <a:gd name="T1" fmla="*/ 0 h 12"/>
                  <a:gd name="T2" fmla="*/ 0 w 67"/>
                  <a:gd name="T3" fmla="*/ 11 h 12"/>
                  <a:gd name="T4" fmla="*/ 0 60000 65536"/>
                  <a:gd name="T5" fmla="*/ 0 60000 65536"/>
                  <a:gd name="T6" fmla="*/ 0 w 67"/>
                  <a:gd name="T7" fmla="*/ 0 h 12"/>
                  <a:gd name="T8" fmla="*/ 67 w 67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2">
                    <a:moveTo>
                      <a:pt x="66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66" name="Freeform 317"/>
              <p:cNvSpPr>
                <a:spLocks/>
              </p:cNvSpPr>
              <p:nvPr/>
            </p:nvSpPr>
            <p:spPr bwMode="auto">
              <a:xfrm>
                <a:off x="5216" y="3823"/>
                <a:ext cx="67" cy="12"/>
              </a:xfrm>
              <a:custGeom>
                <a:avLst/>
                <a:gdLst>
                  <a:gd name="T0" fmla="*/ 66 w 67"/>
                  <a:gd name="T1" fmla="*/ 0 h 12"/>
                  <a:gd name="T2" fmla="*/ 0 w 67"/>
                  <a:gd name="T3" fmla="*/ 11 h 12"/>
                  <a:gd name="T4" fmla="*/ 0 60000 65536"/>
                  <a:gd name="T5" fmla="*/ 0 60000 65536"/>
                  <a:gd name="T6" fmla="*/ 0 w 67"/>
                  <a:gd name="T7" fmla="*/ 0 h 12"/>
                  <a:gd name="T8" fmla="*/ 67 w 67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2">
                    <a:moveTo>
                      <a:pt x="66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67" name="Freeform 318"/>
              <p:cNvSpPr>
                <a:spLocks/>
              </p:cNvSpPr>
              <p:nvPr/>
            </p:nvSpPr>
            <p:spPr bwMode="auto">
              <a:xfrm>
                <a:off x="5216" y="3823"/>
                <a:ext cx="67" cy="12"/>
              </a:xfrm>
              <a:custGeom>
                <a:avLst/>
                <a:gdLst>
                  <a:gd name="T0" fmla="*/ 66 w 67"/>
                  <a:gd name="T1" fmla="*/ 0 h 12"/>
                  <a:gd name="T2" fmla="*/ 0 w 67"/>
                  <a:gd name="T3" fmla="*/ 11 h 12"/>
                  <a:gd name="T4" fmla="*/ 0 60000 65536"/>
                  <a:gd name="T5" fmla="*/ 0 60000 65536"/>
                  <a:gd name="T6" fmla="*/ 0 w 67"/>
                  <a:gd name="T7" fmla="*/ 0 h 12"/>
                  <a:gd name="T8" fmla="*/ 67 w 67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2">
                    <a:moveTo>
                      <a:pt x="66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68" name="Freeform 319"/>
              <p:cNvSpPr>
                <a:spLocks/>
              </p:cNvSpPr>
              <p:nvPr/>
            </p:nvSpPr>
            <p:spPr bwMode="auto">
              <a:xfrm>
                <a:off x="5216" y="3831"/>
                <a:ext cx="67" cy="13"/>
              </a:xfrm>
              <a:custGeom>
                <a:avLst/>
                <a:gdLst>
                  <a:gd name="T0" fmla="*/ 66 w 67"/>
                  <a:gd name="T1" fmla="*/ 0 h 13"/>
                  <a:gd name="T2" fmla="*/ 0 w 67"/>
                  <a:gd name="T3" fmla="*/ 12 h 13"/>
                  <a:gd name="T4" fmla="*/ 0 60000 65536"/>
                  <a:gd name="T5" fmla="*/ 0 60000 65536"/>
                  <a:gd name="T6" fmla="*/ 0 w 67"/>
                  <a:gd name="T7" fmla="*/ 0 h 13"/>
                  <a:gd name="T8" fmla="*/ 67 w 67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3">
                    <a:moveTo>
                      <a:pt x="66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69" name="Freeform 320"/>
              <p:cNvSpPr>
                <a:spLocks/>
              </p:cNvSpPr>
              <p:nvPr/>
            </p:nvSpPr>
            <p:spPr bwMode="auto">
              <a:xfrm>
                <a:off x="5216" y="3831"/>
                <a:ext cx="67" cy="13"/>
              </a:xfrm>
              <a:custGeom>
                <a:avLst/>
                <a:gdLst>
                  <a:gd name="T0" fmla="*/ 66 w 67"/>
                  <a:gd name="T1" fmla="*/ 0 h 13"/>
                  <a:gd name="T2" fmla="*/ 0 w 67"/>
                  <a:gd name="T3" fmla="*/ 12 h 13"/>
                  <a:gd name="T4" fmla="*/ 0 60000 65536"/>
                  <a:gd name="T5" fmla="*/ 0 60000 65536"/>
                  <a:gd name="T6" fmla="*/ 0 w 67"/>
                  <a:gd name="T7" fmla="*/ 0 h 13"/>
                  <a:gd name="T8" fmla="*/ 67 w 67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3">
                    <a:moveTo>
                      <a:pt x="66" y="0"/>
                    </a:move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70" name="Freeform 321"/>
              <p:cNvSpPr>
                <a:spLocks/>
              </p:cNvSpPr>
              <p:nvPr/>
            </p:nvSpPr>
            <p:spPr bwMode="auto">
              <a:xfrm>
                <a:off x="5216" y="3842"/>
                <a:ext cx="67" cy="15"/>
              </a:xfrm>
              <a:custGeom>
                <a:avLst/>
                <a:gdLst>
                  <a:gd name="T0" fmla="*/ 66 w 67"/>
                  <a:gd name="T1" fmla="*/ 0 h 15"/>
                  <a:gd name="T2" fmla="*/ 0 w 67"/>
                  <a:gd name="T3" fmla="*/ 14 h 15"/>
                  <a:gd name="T4" fmla="*/ 0 60000 65536"/>
                  <a:gd name="T5" fmla="*/ 0 60000 65536"/>
                  <a:gd name="T6" fmla="*/ 0 w 67"/>
                  <a:gd name="T7" fmla="*/ 0 h 15"/>
                  <a:gd name="T8" fmla="*/ 67 w 67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5">
                    <a:moveTo>
                      <a:pt x="66" y="0"/>
                    </a:moveTo>
                    <a:lnTo>
                      <a:pt x="0" y="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71" name="Freeform 322"/>
              <p:cNvSpPr>
                <a:spLocks/>
              </p:cNvSpPr>
              <p:nvPr/>
            </p:nvSpPr>
            <p:spPr bwMode="auto">
              <a:xfrm>
                <a:off x="5216" y="3842"/>
                <a:ext cx="67" cy="15"/>
              </a:xfrm>
              <a:custGeom>
                <a:avLst/>
                <a:gdLst>
                  <a:gd name="T0" fmla="*/ 66 w 67"/>
                  <a:gd name="T1" fmla="*/ 0 h 15"/>
                  <a:gd name="T2" fmla="*/ 0 w 67"/>
                  <a:gd name="T3" fmla="*/ 14 h 15"/>
                  <a:gd name="T4" fmla="*/ 0 60000 65536"/>
                  <a:gd name="T5" fmla="*/ 0 60000 65536"/>
                  <a:gd name="T6" fmla="*/ 0 w 67"/>
                  <a:gd name="T7" fmla="*/ 0 h 15"/>
                  <a:gd name="T8" fmla="*/ 67 w 67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5">
                    <a:moveTo>
                      <a:pt x="66" y="0"/>
                    </a:moveTo>
                    <a:lnTo>
                      <a:pt x="0" y="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72" name="Freeform 323"/>
              <p:cNvSpPr>
                <a:spLocks/>
              </p:cNvSpPr>
              <p:nvPr/>
            </p:nvSpPr>
            <p:spPr bwMode="auto">
              <a:xfrm>
                <a:off x="5216" y="3851"/>
                <a:ext cx="67" cy="16"/>
              </a:xfrm>
              <a:custGeom>
                <a:avLst/>
                <a:gdLst>
                  <a:gd name="T0" fmla="*/ 0 w 67"/>
                  <a:gd name="T1" fmla="*/ 15 h 16"/>
                  <a:gd name="T2" fmla="*/ 66 w 67"/>
                  <a:gd name="T3" fmla="*/ 0 h 16"/>
                  <a:gd name="T4" fmla="*/ 0 60000 65536"/>
                  <a:gd name="T5" fmla="*/ 0 60000 65536"/>
                  <a:gd name="T6" fmla="*/ 0 w 67"/>
                  <a:gd name="T7" fmla="*/ 0 h 16"/>
                  <a:gd name="T8" fmla="*/ 67 w 67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6">
                    <a:moveTo>
                      <a:pt x="0" y="15"/>
                    </a:moveTo>
                    <a:lnTo>
                      <a:pt x="6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73" name="Freeform 324"/>
              <p:cNvSpPr>
                <a:spLocks/>
              </p:cNvSpPr>
              <p:nvPr/>
            </p:nvSpPr>
            <p:spPr bwMode="auto">
              <a:xfrm>
                <a:off x="5216" y="3851"/>
                <a:ext cx="67" cy="16"/>
              </a:xfrm>
              <a:custGeom>
                <a:avLst/>
                <a:gdLst>
                  <a:gd name="T0" fmla="*/ 0 w 67"/>
                  <a:gd name="T1" fmla="*/ 15 h 16"/>
                  <a:gd name="T2" fmla="*/ 66 w 67"/>
                  <a:gd name="T3" fmla="*/ 0 h 16"/>
                  <a:gd name="T4" fmla="*/ 0 60000 65536"/>
                  <a:gd name="T5" fmla="*/ 0 60000 65536"/>
                  <a:gd name="T6" fmla="*/ 0 w 67"/>
                  <a:gd name="T7" fmla="*/ 0 h 16"/>
                  <a:gd name="T8" fmla="*/ 67 w 67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6">
                    <a:moveTo>
                      <a:pt x="0" y="15"/>
                    </a:moveTo>
                    <a:lnTo>
                      <a:pt x="6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74" name="Freeform 325"/>
              <p:cNvSpPr>
                <a:spLocks/>
              </p:cNvSpPr>
              <p:nvPr/>
            </p:nvSpPr>
            <p:spPr bwMode="auto">
              <a:xfrm>
                <a:off x="5216" y="3864"/>
                <a:ext cx="67" cy="17"/>
              </a:xfrm>
              <a:custGeom>
                <a:avLst/>
                <a:gdLst>
                  <a:gd name="T0" fmla="*/ 0 w 67"/>
                  <a:gd name="T1" fmla="*/ 16 h 17"/>
                  <a:gd name="T2" fmla="*/ 66 w 67"/>
                  <a:gd name="T3" fmla="*/ 0 h 17"/>
                  <a:gd name="T4" fmla="*/ 0 60000 65536"/>
                  <a:gd name="T5" fmla="*/ 0 60000 65536"/>
                  <a:gd name="T6" fmla="*/ 0 w 67"/>
                  <a:gd name="T7" fmla="*/ 0 h 17"/>
                  <a:gd name="T8" fmla="*/ 67 w 67"/>
                  <a:gd name="T9" fmla="*/ 17 h 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7">
                    <a:moveTo>
                      <a:pt x="0" y="16"/>
                    </a:moveTo>
                    <a:lnTo>
                      <a:pt x="6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75" name="Freeform 326"/>
              <p:cNvSpPr>
                <a:spLocks/>
              </p:cNvSpPr>
              <p:nvPr/>
            </p:nvSpPr>
            <p:spPr bwMode="auto">
              <a:xfrm>
                <a:off x="5216" y="3864"/>
                <a:ext cx="67" cy="17"/>
              </a:xfrm>
              <a:custGeom>
                <a:avLst/>
                <a:gdLst>
                  <a:gd name="T0" fmla="*/ 0 w 67"/>
                  <a:gd name="T1" fmla="*/ 16 h 17"/>
                  <a:gd name="T2" fmla="*/ 66 w 67"/>
                  <a:gd name="T3" fmla="*/ 0 h 17"/>
                  <a:gd name="T4" fmla="*/ 0 60000 65536"/>
                  <a:gd name="T5" fmla="*/ 0 60000 65536"/>
                  <a:gd name="T6" fmla="*/ 0 w 67"/>
                  <a:gd name="T7" fmla="*/ 0 h 17"/>
                  <a:gd name="T8" fmla="*/ 67 w 67"/>
                  <a:gd name="T9" fmla="*/ 17 h 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7">
                    <a:moveTo>
                      <a:pt x="0" y="16"/>
                    </a:moveTo>
                    <a:lnTo>
                      <a:pt x="6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76" name="Freeform 327"/>
              <p:cNvSpPr>
                <a:spLocks/>
              </p:cNvSpPr>
              <p:nvPr/>
            </p:nvSpPr>
            <p:spPr bwMode="auto">
              <a:xfrm>
                <a:off x="5216" y="3875"/>
                <a:ext cx="67" cy="16"/>
              </a:xfrm>
              <a:custGeom>
                <a:avLst/>
                <a:gdLst>
                  <a:gd name="T0" fmla="*/ 66 w 67"/>
                  <a:gd name="T1" fmla="*/ 0 h 16"/>
                  <a:gd name="T2" fmla="*/ 0 w 67"/>
                  <a:gd name="T3" fmla="*/ 15 h 16"/>
                  <a:gd name="T4" fmla="*/ 0 60000 65536"/>
                  <a:gd name="T5" fmla="*/ 0 60000 65536"/>
                  <a:gd name="T6" fmla="*/ 0 w 67"/>
                  <a:gd name="T7" fmla="*/ 0 h 16"/>
                  <a:gd name="T8" fmla="*/ 67 w 67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6">
                    <a:moveTo>
                      <a:pt x="66" y="0"/>
                    </a:moveTo>
                    <a:lnTo>
                      <a:pt x="0" y="1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77" name="Freeform 328"/>
              <p:cNvSpPr>
                <a:spLocks/>
              </p:cNvSpPr>
              <p:nvPr/>
            </p:nvSpPr>
            <p:spPr bwMode="auto">
              <a:xfrm>
                <a:off x="5216" y="3875"/>
                <a:ext cx="67" cy="16"/>
              </a:xfrm>
              <a:custGeom>
                <a:avLst/>
                <a:gdLst>
                  <a:gd name="T0" fmla="*/ 66 w 67"/>
                  <a:gd name="T1" fmla="*/ 0 h 16"/>
                  <a:gd name="T2" fmla="*/ 0 w 67"/>
                  <a:gd name="T3" fmla="*/ 15 h 16"/>
                  <a:gd name="T4" fmla="*/ 0 60000 65536"/>
                  <a:gd name="T5" fmla="*/ 0 60000 65536"/>
                  <a:gd name="T6" fmla="*/ 0 w 67"/>
                  <a:gd name="T7" fmla="*/ 0 h 16"/>
                  <a:gd name="T8" fmla="*/ 67 w 67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6">
                    <a:moveTo>
                      <a:pt x="66" y="0"/>
                    </a:moveTo>
                    <a:lnTo>
                      <a:pt x="0" y="1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78" name="Freeform 329"/>
              <p:cNvSpPr>
                <a:spLocks/>
              </p:cNvSpPr>
              <p:nvPr/>
            </p:nvSpPr>
            <p:spPr bwMode="auto">
              <a:xfrm>
                <a:off x="5216" y="3884"/>
                <a:ext cx="67" cy="18"/>
              </a:xfrm>
              <a:custGeom>
                <a:avLst/>
                <a:gdLst>
                  <a:gd name="T0" fmla="*/ 66 w 67"/>
                  <a:gd name="T1" fmla="*/ 0 h 18"/>
                  <a:gd name="T2" fmla="*/ 0 w 67"/>
                  <a:gd name="T3" fmla="*/ 17 h 18"/>
                  <a:gd name="T4" fmla="*/ 0 60000 65536"/>
                  <a:gd name="T5" fmla="*/ 0 60000 65536"/>
                  <a:gd name="T6" fmla="*/ 0 w 67"/>
                  <a:gd name="T7" fmla="*/ 0 h 18"/>
                  <a:gd name="T8" fmla="*/ 67 w 67"/>
                  <a:gd name="T9" fmla="*/ 18 h 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8">
                    <a:moveTo>
                      <a:pt x="66" y="0"/>
                    </a:moveTo>
                    <a:lnTo>
                      <a:pt x="0" y="1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79" name="Freeform 330"/>
              <p:cNvSpPr>
                <a:spLocks/>
              </p:cNvSpPr>
              <p:nvPr/>
            </p:nvSpPr>
            <p:spPr bwMode="auto">
              <a:xfrm>
                <a:off x="5216" y="3884"/>
                <a:ext cx="67" cy="18"/>
              </a:xfrm>
              <a:custGeom>
                <a:avLst/>
                <a:gdLst>
                  <a:gd name="T0" fmla="*/ 66 w 67"/>
                  <a:gd name="T1" fmla="*/ 0 h 18"/>
                  <a:gd name="T2" fmla="*/ 0 w 67"/>
                  <a:gd name="T3" fmla="*/ 17 h 18"/>
                  <a:gd name="T4" fmla="*/ 0 60000 65536"/>
                  <a:gd name="T5" fmla="*/ 0 60000 65536"/>
                  <a:gd name="T6" fmla="*/ 0 w 67"/>
                  <a:gd name="T7" fmla="*/ 0 h 18"/>
                  <a:gd name="T8" fmla="*/ 67 w 67"/>
                  <a:gd name="T9" fmla="*/ 18 h 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8">
                    <a:moveTo>
                      <a:pt x="66" y="0"/>
                    </a:moveTo>
                    <a:lnTo>
                      <a:pt x="0" y="1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80" name="Freeform 331"/>
              <p:cNvSpPr>
                <a:spLocks/>
              </p:cNvSpPr>
              <p:nvPr/>
            </p:nvSpPr>
            <p:spPr bwMode="auto">
              <a:xfrm>
                <a:off x="5216" y="3895"/>
                <a:ext cx="67" cy="17"/>
              </a:xfrm>
              <a:custGeom>
                <a:avLst/>
                <a:gdLst>
                  <a:gd name="T0" fmla="*/ 66 w 67"/>
                  <a:gd name="T1" fmla="*/ 0 h 17"/>
                  <a:gd name="T2" fmla="*/ 0 w 67"/>
                  <a:gd name="T3" fmla="*/ 16 h 17"/>
                  <a:gd name="T4" fmla="*/ 0 60000 65536"/>
                  <a:gd name="T5" fmla="*/ 0 60000 65536"/>
                  <a:gd name="T6" fmla="*/ 0 w 67"/>
                  <a:gd name="T7" fmla="*/ 0 h 17"/>
                  <a:gd name="T8" fmla="*/ 67 w 67"/>
                  <a:gd name="T9" fmla="*/ 17 h 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7">
                    <a:moveTo>
                      <a:pt x="66" y="0"/>
                    </a:move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81" name="Freeform 332"/>
              <p:cNvSpPr>
                <a:spLocks/>
              </p:cNvSpPr>
              <p:nvPr/>
            </p:nvSpPr>
            <p:spPr bwMode="auto">
              <a:xfrm>
                <a:off x="5216" y="3895"/>
                <a:ext cx="67" cy="17"/>
              </a:xfrm>
              <a:custGeom>
                <a:avLst/>
                <a:gdLst>
                  <a:gd name="T0" fmla="*/ 66 w 67"/>
                  <a:gd name="T1" fmla="*/ 0 h 17"/>
                  <a:gd name="T2" fmla="*/ 0 w 67"/>
                  <a:gd name="T3" fmla="*/ 16 h 17"/>
                  <a:gd name="T4" fmla="*/ 0 60000 65536"/>
                  <a:gd name="T5" fmla="*/ 0 60000 65536"/>
                  <a:gd name="T6" fmla="*/ 0 w 67"/>
                  <a:gd name="T7" fmla="*/ 0 h 17"/>
                  <a:gd name="T8" fmla="*/ 67 w 67"/>
                  <a:gd name="T9" fmla="*/ 17 h 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7">
                    <a:moveTo>
                      <a:pt x="66" y="0"/>
                    </a:move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82" name="Freeform 333"/>
              <p:cNvSpPr>
                <a:spLocks/>
              </p:cNvSpPr>
              <p:nvPr/>
            </p:nvSpPr>
            <p:spPr bwMode="auto">
              <a:xfrm>
                <a:off x="5216" y="3904"/>
                <a:ext cx="67" cy="19"/>
              </a:xfrm>
              <a:custGeom>
                <a:avLst/>
                <a:gdLst>
                  <a:gd name="T0" fmla="*/ 66 w 67"/>
                  <a:gd name="T1" fmla="*/ 0 h 19"/>
                  <a:gd name="T2" fmla="*/ 0 w 67"/>
                  <a:gd name="T3" fmla="*/ 18 h 19"/>
                  <a:gd name="T4" fmla="*/ 0 60000 65536"/>
                  <a:gd name="T5" fmla="*/ 0 60000 65536"/>
                  <a:gd name="T6" fmla="*/ 0 w 67"/>
                  <a:gd name="T7" fmla="*/ 0 h 19"/>
                  <a:gd name="T8" fmla="*/ 67 w 67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9">
                    <a:moveTo>
                      <a:pt x="66" y="0"/>
                    </a:moveTo>
                    <a:lnTo>
                      <a:pt x="0" y="1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83" name="Freeform 334"/>
              <p:cNvSpPr>
                <a:spLocks/>
              </p:cNvSpPr>
              <p:nvPr/>
            </p:nvSpPr>
            <p:spPr bwMode="auto">
              <a:xfrm>
                <a:off x="5216" y="3904"/>
                <a:ext cx="67" cy="19"/>
              </a:xfrm>
              <a:custGeom>
                <a:avLst/>
                <a:gdLst>
                  <a:gd name="T0" fmla="*/ 66 w 67"/>
                  <a:gd name="T1" fmla="*/ 0 h 19"/>
                  <a:gd name="T2" fmla="*/ 0 w 67"/>
                  <a:gd name="T3" fmla="*/ 18 h 19"/>
                  <a:gd name="T4" fmla="*/ 0 60000 65536"/>
                  <a:gd name="T5" fmla="*/ 0 60000 65536"/>
                  <a:gd name="T6" fmla="*/ 0 w 67"/>
                  <a:gd name="T7" fmla="*/ 0 h 19"/>
                  <a:gd name="T8" fmla="*/ 67 w 67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9">
                    <a:moveTo>
                      <a:pt x="66" y="0"/>
                    </a:moveTo>
                    <a:lnTo>
                      <a:pt x="0" y="1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84" name="Freeform 335"/>
              <p:cNvSpPr>
                <a:spLocks/>
              </p:cNvSpPr>
              <p:nvPr/>
            </p:nvSpPr>
            <p:spPr bwMode="auto">
              <a:xfrm>
                <a:off x="5216" y="3914"/>
                <a:ext cx="67" cy="20"/>
              </a:xfrm>
              <a:custGeom>
                <a:avLst/>
                <a:gdLst>
                  <a:gd name="T0" fmla="*/ 66 w 67"/>
                  <a:gd name="T1" fmla="*/ 0 h 20"/>
                  <a:gd name="T2" fmla="*/ 0 w 67"/>
                  <a:gd name="T3" fmla="*/ 19 h 20"/>
                  <a:gd name="T4" fmla="*/ 0 60000 65536"/>
                  <a:gd name="T5" fmla="*/ 0 60000 65536"/>
                  <a:gd name="T6" fmla="*/ 0 w 67"/>
                  <a:gd name="T7" fmla="*/ 0 h 20"/>
                  <a:gd name="T8" fmla="*/ 67 w 67"/>
                  <a:gd name="T9" fmla="*/ 20 h 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20">
                    <a:moveTo>
                      <a:pt x="66" y="0"/>
                    </a:moveTo>
                    <a:lnTo>
                      <a:pt x="0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85" name="Line 336"/>
              <p:cNvSpPr>
                <a:spLocks noChangeShapeType="1"/>
              </p:cNvSpPr>
              <p:nvPr/>
            </p:nvSpPr>
            <p:spPr bwMode="auto">
              <a:xfrm>
                <a:off x="5289" y="391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86" name="Line 337"/>
              <p:cNvSpPr>
                <a:spLocks noChangeShapeType="1"/>
              </p:cNvSpPr>
              <p:nvPr/>
            </p:nvSpPr>
            <p:spPr bwMode="auto">
              <a:xfrm flipH="1">
                <a:off x="5207" y="3924"/>
                <a:ext cx="88" cy="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87" name="Freeform 338"/>
              <p:cNvSpPr>
                <a:spLocks/>
              </p:cNvSpPr>
              <p:nvPr/>
            </p:nvSpPr>
            <p:spPr bwMode="auto">
              <a:xfrm>
                <a:off x="5216" y="3924"/>
                <a:ext cx="67" cy="19"/>
              </a:xfrm>
              <a:custGeom>
                <a:avLst/>
                <a:gdLst>
                  <a:gd name="T0" fmla="*/ 0 w 67"/>
                  <a:gd name="T1" fmla="*/ 18 h 19"/>
                  <a:gd name="T2" fmla="*/ 66 w 67"/>
                  <a:gd name="T3" fmla="*/ 0 h 19"/>
                  <a:gd name="T4" fmla="*/ 0 60000 65536"/>
                  <a:gd name="T5" fmla="*/ 0 60000 65536"/>
                  <a:gd name="T6" fmla="*/ 0 w 67"/>
                  <a:gd name="T7" fmla="*/ 0 h 19"/>
                  <a:gd name="T8" fmla="*/ 67 w 67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9">
                    <a:moveTo>
                      <a:pt x="0" y="18"/>
                    </a:moveTo>
                    <a:lnTo>
                      <a:pt x="6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88" name="Freeform 339"/>
              <p:cNvSpPr>
                <a:spLocks/>
              </p:cNvSpPr>
              <p:nvPr/>
            </p:nvSpPr>
            <p:spPr bwMode="auto">
              <a:xfrm>
                <a:off x="5216" y="3924"/>
                <a:ext cx="67" cy="19"/>
              </a:xfrm>
              <a:custGeom>
                <a:avLst/>
                <a:gdLst>
                  <a:gd name="T0" fmla="*/ 0 w 67"/>
                  <a:gd name="T1" fmla="*/ 18 h 19"/>
                  <a:gd name="T2" fmla="*/ 66 w 67"/>
                  <a:gd name="T3" fmla="*/ 0 h 19"/>
                  <a:gd name="T4" fmla="*/ 0 60000 65536"/>
                  <a:gd name="T5" fmla="*/ 0 60000 65536"/>
                  <a:gd name="T6" fmla="*/ 0 w 67"/>
                  <a:gd name="T7" fmla="*/ 0 h 19"/>
                  <a:gd name="T8" fmla="*/ 67 w 67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" h="19">
                    <a:moveTo>
                      <a:pt x="0" y="18"/>
                    </a:moveTo>
                    <a:lnTo>
                      <a:pt x="6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89" name="Freeform 340"/>
              <p:cNvSpPr>
                <a:spLocks/>
              </p:cNvSpPr>
              <p:nvPr/>
            </p:nvSpPr>
            <p:spPr bwMode="auto">
              <a:xfrm>
                <a:off x="5218" y="3627"/>
                <a:ext cx="60" cy="13"/>
              </a:xfrm>
              <a:custGeom>
                <a:avLst/>
                <a:gdLst>
                  <a:gd name="T0" fmla="*/ 0 w 60"/>
                  <a:gd name="T1" fmla="*/ 12 h 13"/>
                  <a:gd name="T2" fmla="*/ 59 w 60"/>
                  <a:gd name="T3" fmla="*/ 0 h 13"/>
                  <a:gd name="T4" fmla="*/ 0 60000 65536"/>
                  <a:gd name="T5" fmla="*/ 0 60000 65536"/>
                  <a:gd name="T6" fmla="*/ 0 w 60"/>
                  <a:gd name="T7" fmla="*/ 0 h 13"/>
                  <a:gd name="T8" fmla="*/ 60 w 60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" h="13">
                    <a:moveTo>
                      <a:pt x="0" y="12"/>
                    </a:moveTo>
                    <a:lnTo>
                      <a:pt x="59" y="0"/>
                    </a:lnTo>
                  </a:path>
                </a:pathLst>
              </a:custGeom>
              <a:noFill/>
              <a:ln w="12700" cap="rnd">
                <a:solidFill>
                  <a:srgbClr val="D9002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90" name="Freeform 341"/>
              <p:cNvSpPr>
                <a:spLocks/>
              </p:cNvSpPr>
              <p:nvPr/>
            </p:nvSpPr>
            <p:spPr bwMode="auto">
              <a:xfrm>
                <a:off x="5218" y="3627"/>
                <a:ext cx="60" cy="13"/>
              </a:xfrm>
              <a:custGeom>
                <a:avLst/>
                <a:gdLst>
                  <a:gd name="T0" fmla="*/ 0 w 60"/>
                  <a:gd name="T1" fmla="*/ 12 h 13"/>
                  <a:gd name="T2" fmla="*/ 59 w 60"/>
                  <a:gd name="T3" fmla="*/ 0 h 13"/>
                  <a:gd name="T4" fmla="*/ 0 60000 65536"/>
                  <a:gd name="T5" fmla="*/ 0 60000 65536"/>
                  <a:gd name="T6" fmla="*/ 0 w 60"/>
                  <a:gd name="T7" fmla="*/ 0 h 13"/>
                  <a:gd name="T8" fmla="*/ 60 w 60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" h="13">
                    <a:moveTo>
                      <a:pt x="0" y="12"/>
                    </a:moveTo>
                    <a:lnTo>
                      <a:pt x="59" y="0"/>
                    </a:lnTo>
                  </a:path>
                </a:pathLst>
              </a:custGeom>
              <a:noFill/>
              <a:ln w="12700" cap="rnd">
                <a:solidFill>
                  <a:srgbClr val="D9002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91" name="Rectangle 342"/>
              <p:cNvSpPr>
                <a:spLocks noChangeArrowheads="1"/>
              </p:cNvSpPr>
              <p:nvPr/>
            </p:nvSpPr>
            <p:spPr bwMode="auto">
              <a:xfrm>
                <a:off x="5310" y="3605"/>
                <a:ext cx="50" cy="12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492" name="Rectangle 343"/>
              <p:cNvSpPr>
                <a:spLocks noChangeArrowheads="1"/>
              </p:cNvSpPr>
              <p:nvPr/>
            </p:nvSpPr>
            <p:spPr bwMode="auto">
              <a:xfrm>
                <a:off x="5310" y="3637"/>
                <a:ext cx="50" cy="25"/>
              </a:xfrm>
              <a:prstGeom prst="rect">
                <a:avLst/>
              </a:prstGeom>
              <a:solidFill>
                <a:srgbClr val="B3B3B3"/>
              </a:solidFill>
              <a:ln w="12700">
                <a:solidFill>
                  <a:srgbClr val="B3B3B3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493" name="Rectangle 344"/>
              <p:cNvSpPr>
                <a:spLocks noChangeArrowheads="1"/>
              </p:cNvSpPr>
              <p:nvPr/>
            </p:nvSpPr>
            <p:spPr bwMode="auto">
              <a:xfrm>
                <a:off x="5318" y="3759"/>
                <a:ext cx="30" cy="2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494" name="Rectangle 345"/>
              <p:cNvSpPr>
                <a:spLocks noChangeArrowheads="1"/>
              </p:cNvSpPr>
              <p:nvPr/>
            </p:nvSpPr>
            <p:spPr bwMode="auto">
              <a:xfrm>
                <a:off x="5318" y="3796"/>
                <a:ext cx="27" cy="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495" name="Rectangle 346"/>
              <p:cNvSpPr>
                <a:spLocks noChangeArrowheads="1"/>
              </p:cNvSpPr>
              <p:nvPr/>
            </p:nvSpPr>
            <p:spPr bwMode="auto">
              <a:xfrm>
                <a:off x="5321" y="3762"/>
                <a:ext cx="28" cy="19"/>
              </a:xfrm>
              <a:prstGeom prst="rect">
                <a:avLst/>
              </a:prstGeom>
              <a:solidFill>
                <a:srgbClr val="B3B3B3"/>
              </a:solidFill>
              <a:ln w="12700">
                <a:solidFill>
                  <a:srgbClr val="B3B3B3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496" name="Rectangle 347"/>
              <p:cNvSpPr>
                <a:spLocks noChangeArrowheads="1"/>
              </p:cNvSpPr>
              <p:nvPr/>
            </p:nvSpPr>
            <p:spPr bwMode="auto">
              <a:xfrm>
                <a:off x="5321" y="3796"/>
                <a:ext cx="27" cy="19"/>
              </a:xfrm>
              <a:prstGeom prst="rect">
                <a:avLst/>
              </a:prstGeom>
              <a:solidFill>
                <a:srgbClr val="B3B3B3"/>
              </a:solidFill>
              <a:ln w="12700">
                <a:solidFill>
                  <a:srgbClr val="B3B3B3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497" name="Freeform 348"/>
              <p:cNvSpPr>
                <a:spLocks/>
              </p:cNvSpPr>
              <p:nvPr/>
            </p:nvSpPr>
            <p:spPr bwMode="auto">
              <a:xfrm>
                <a:off x="5300" y="3583"/>
                <a:ext cx="70" cy="393"/>
              </a:xfrm>
              <a:custGeom>
                <a:avLst/>
                <a:gdLst>
                  <a:gd name="T0" fmla="*/ 69 w 70"/>
                  <a:gd name="T1" fmla="*/ 0 h 393"/>
                  <a:gd name="T2" fmla="*/ 69 w 70"/>
                  <a:gd name="T3" fmla="*/ 392 h 393"/>
                  <a:gd name="T4" fmla="*/ 0 w 70"/>
                  <a:gd name="T5" fmla="*/ 388 h 393"/>
                  <a:gd name="T6" fmla="*/ 0 60000 65536"/>
                  <a:gd name="T7" fmla="*/ 0 60000 65536"/>
                  <a:gd name="T8" fmla="*/ 0 60000 65536"/>
                  <a:gd name="T9" fmla="*/ 0 w 70"/>
                  <a:gd name="T10" fmla="*/ 0 h 393"/>
                  <a:gd name="T11" fmla="*/ 70 w 70"/>
                  <a:gd name="T12" fmla="*/ 393 h 3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" h="393">
                    <a:moveTo>
                      <a:pt x="69" y="0"/>
                    </a:moveTo>
                    <a:lnTo>
                      <a:pt x="69" y="392"/>
                    </a:lnTo>
                    <a:lnTo>
                      <a:pt x="0" y="38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98" name="Freeform 349"/>
              <p:cNvSpPr>
                <a:spLocks/>
              </p:cNvSpPr>
              <p:nvPr/>
            </p:nvSpPr>
            <p:spPr bwMode="auto">
              <a:xfrm>
                <a:off x="5300" y="3583"/>
                <a:ext cx="70" cy="393"/>
              </a:xfrm>
              <a:custGeom>
                <a:avLst/>
                <a:gdLst>
                  <a:gd name="T0" fmla="*/ 69 w 70"/>
                  <a:gd name="T1" fmla="*/ 0 h 393"/>
                  <a:gd name="T2" fmla="*/ 69 w 70"/>
                  <a:gd name="T3" fmla="*/ 392 h 393"/>
                  <a:gd name="T4" fmla="*/ 0 w 70"/>
                  <a:gd name="T5" fmla="*/ 388 h 393"/>
                  <a:gd name="T6" fmla="*/ 0 60000 65536"/>
                  <a:gd name="T7" fmla="*/ 0 60000 65536"/>
                  <a:gd name="T8" fmla="*/ 0 60000 65536"/>
                  <a:gd name="T9" fmla="*/ 0 w 70"/>
                  <a:gd name="T10" fmla="*/ 0 h 393"/>
                  <a:gd name="T11" fmla="*/ 70 w 70"/>
                  <a:gd name="T12" fmla="*/ 393 h 3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" h="393">
                    <a:moveTo>
                      <a:pt x="69" y="0"/>
                    </a:moveTo>
                    <a:lnTo>
                      <a:pt x="69" y="392"/>
                    </a:lnTo>
                    <a:lnTo>
                      <a:pt x="0" y="38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99" name="Freeform 350"/>
              <p:cNvSpPr>
                <a:spLocks/>
              </p:cNvSpPr>
              <p:nvPr/>
            </p:nvSpPr>
            <p:spPr bwMode="auto">
              <a:xfrm>
                <a:off x="5300" y="3583"/>
                <a:ext cx="70" cy="383"/>
              </a:xfrm>
              <a:custGeom>
                <a:avLst/>
                <a:gdLst>
                  <a:gd name="T0" fmla="*/ 0 w 70"/>
                  <a:gd name="T1" fmla="*/ 382 h 383"/>
                  <a:gd name="T2" fmla="*/ 0 w 70"/>
                  <a:gd name="T3" fmla="*/ 0 h 383"/>
                  <a:gd name="T4" fmla="*/ 69 w 70"/>
                  <a:gd name="T5" fmla="*/ 0 h 383"/>
                  <a:gd name="T6" fmla="*/ 0 60000 65536"/>
                  <a:gd name="T7" fmla="*/ 0 60000 65536"/>
                  <a:gd name="T8" fmla="*/ 0 60000 65536"/>
                  <a:gd name="T9" fmla="*/ 0 w 70"/>
                  <a:gd name="T10" fmla="*/ 0 h 383"/>
                  <a:gd name="T11" fmla="*/ 70 w 70"/>
                  <a:gd name="T12" fmla="*/ 383 h 3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" h="383">
                    <a:moveTo>
                      <a:pt x="0" y="382"/>
                    </a:moveTo>
                    <a:lnTo>
                      <a:pt x="0" y="0"/>
                    </a:lnTo>
                    <a:lnTo>
                      <a:pt x="69" y="0"/>
                    </a:ln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00" name="Freeform 351"/>
              <p:cNvSpPr>
                <a:spLocks/>
              </p:cNvSpPr>
              <p:nvPr/>
            </p:nvSpPr>
            <p:spPr bwMode="auto">
              <a:xfrm>
                <a:off x="5300" y="3582"/>
                <a:ext cx="70" cy="386"/>
              </a:xfrm>
              <a:custGeom>
                <a:avLst/>
                <a:gdLst>
                  <a:gd name="T0" fmla="*/ 0 w 70"/>
                  <a:gd name="T1" fmla="*/ 385 h 386"/>
                  <a:gd name="T2" fmla="*/ 0 w 70"/>
                  <a:gd name="T3" fmla="*/ 0 h 386"/>
                  <a:gd name="T4" fmla="*/ 69 w 70"/>
                  <a:gd name="T5" fmla="*/ 0 h 386"/>
                  <a:gd name="T6" fmla="*/ 0 60000 65536"/>
                  <a:gd name="T7" fmla="*/ 0 60000 65536"/>
                  <a:gd name="T8" fmla="*/ 0 60000 65536"/>
                  <a:gd name="T9" fmla="*/ 0 w 70"/>
                  <a:gd name="T10" fmla="*/ 0 h 386"/>
                  <a:gd name="T11" fmla="*/ 70 w 70"/>
                  <a:gd name="T12" fmla="*/ 386 h 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" h="386">
                    <a:moveTo>
                      <a:pt x="0" y="385"/>
                    </a:moveTo>
                    <a:lnTo>
                      <a:pt x="0" y="0"/>
                    </a:lnTo>
                    <a:lnTo>
                      <a:pt x="69" y="0"/>
                    </a:ln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01" name="Rectangle 352"/>
              <p:cNvSpPr>
                <a:spLocks noChangeArrowheads="1"/>
              </p:cNvSpPr>
              <p:nvPr/>
            </p:nvSpPr>
            <p:spPr bwMode="auto">
              <a:xfrm>
                <a:off x="5753" y="3433"/>
                <a:ext cx="81" cy="62"/>
              </a:xfrm>
              <a:prstGeom prst="rect">
                <a:avLst/>
              </a:prstGeom>
              <a:solidFill>
                <a:srgbClr val="D9D9D9"/>
              </a:solidFill>
              <a:ln w="12700">
                <a:solidFill>
                  <a:srgbClr val="D9D9D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02" name="Rectangle 353"/>
              <p:cNvSpPr>
                <a:spLocks noChangeArrowheads="1"/>
              </p:cNvSpPr>
              <p:nvPr/>
            </p:nvSpPr>
            <p:spPr bwMode="auto">
              <a:xfrm>
                <a:off x="5764" y="3442"/>
                <a:ext cx="60" cy="47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03" name="Rectangle 354"/>
              <p:cNvSpPr>
                <a:spLocks noChangeArrowheads="1"/>
              </p:cNvSpPr>
              <p:nvPr/>
            </p:nvSpPr>
            <p:spPr bwMode="auto">
              <a:xfrm>
                <a:off x="5557" y="3431"/>
                <a:ext cx="81" cy="62"/>
              </a:xfrm>
              <a:prstGeom prst="rect">
                <a:avLst/>
              </a:prstGeom>
              <a:solidFill>
                <a:srgbClr val="D9D9D9"/>
              </a:solidFill>
              <a:ln w="12700">
                <a:solidFill>
                  <a:srgbClr val="D9D9D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04" name="Rectangle 355"/>
              <p:cNvSpPr>
                <a:spLocks noChangeArrowheads="1"/>
              </p:cNvSpPr>
              <p:nvPr/>
            </p:nvSpPr>
            <p:spPr bwMode="auto">
              <a:xfrm>
                <a:off x="5568" y="3438"/>
                <a:ext cx="59" cy="48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05" name="Freeform 356"/>
              <p:cNvSpPr>
                <a:spLocks/>
              </p:cNvSpPr>
              <p:nvPr/>
            </p:nvSpPr>
            <p:spPr bwMode="auto">
              <a:xfrm>
                <a:off x="5529" y="3603"/>
                <a:ext cx="156" cy="12"/>
              </a:xfrm>
              <a:custGeom>
                <a:avLst/>
                <a:gdLst>
                  <a:gd name="T0" fmla="*/ 155 w 156"/>
                  <a:gd name="T1" fmla="*/ 0 h 12"/>
                  <a:gd name="T2" fmla="*/ 0 w 156"/>
                  <a:gd name="T3" fmla="*/ 11 h 12"/>
                  <a:gd name="T4" fmla="*/ 0 60000 65536"/>
                  <a:gd name="T5" fmla="*/ 0 60000 65536"/>
                  <a:gd name="T6" fmla="*/ 0 w 156"/>
                  <a:gd name="T7" fmla="*/ 0 h 12"/>
                  <a:gd name="T8" fmla="*/ 156 w 156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2">
                    <a:moveTo>
                      <a:pt x="155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06" name="Freeform 357"/>
              <p:cNvSpPr>
                <a:spLocks/>
              </p:cNvSpPr>
              <p:nvPr/>
            </p:nvSpPr>
            <p:spPr bwMode="auto">
              <a:xfrm>
                <a:off x="5529" y="3615"/>
                <a:ext cx="156" cy="12"/>
              </a:xfrm>
              <a:custGeom>
                <a:avLst/>
                <a:gdLst>
                  <a:gd name="T0" fmla="*/ 155 w 156"/>
                  <a:gd name="T1" fmla="*/ 0 h 12"/>
                  <a:gd name="T2" fmla="*/ 0 w 156"/>
                  <a:gd name="T3" fmla="*/ 11 h 12"/>
                  <a:gd name="T4" fmla="*/ 0 60000 65536"/>
                  <a:gd name="T5" fmla="*/ 0 60000 65536"/>
                  <a:gd name="T6" fmla="*/ 0 w 156"/>
                  <a:gd name="T7" fmla="*/ 0 h 12"/>
                  <a:gd name="T8" fmla="*/ 156 w 156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2">
                    <a:moveTo>
                      <a:pt x="155" y="0"/>
                    </a:moveTo>
                    <a:lnTo>
                      <a:pt x="0" y="1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6195" name="Picture 358"/>
            <p:cNvPicPr>
              <a:picLocks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" y="1344"/>
              <a:ext cx="831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24" name="Line 359"/>
            <p:cNvSpPr>
              <a:spLocks noChangeShapeType="1"/>
            </p:cNvSpPr>
            <p:nvPr/>
          </p:nvSpPr>
          <p:spPr bwMode="auto">
            <a:xfrm>
              <a:off x="3285" y="1344"/>
              <a:ext cx="470" cy="336"/>
            </a:xfrm>
            <a:prstGeom prst="line">
              <a:avLst/>
            </a:prstGeom>
            <a:noFill/>
            <a:ln w="12700">
              <a:solidFill>
                <a:srgbClr val="FF5F00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725" name="Line 360"/>
            <p:cNvSpPr>
              <a:spLocks noChangeShapeType="1"/>
            </p:cNvSpPr>
            <p:nvPr/>
          </p:nvSpPr>
          <p:spPr bwMode="auto">
            <a:xfrm flipV="1">
              <a:off x="3293" y="3017"/>
              <a:ext cx="368" cy="254"/>
            </a:xfrm>
            <a:prstGeom prst="line">
              <a:avLst/>
            </a:prstGeom>
            <a:noFill/>
            <a:ln w="12700">
              <a:solidFill>
                <a:srgbClr val="FF5F00"/>
              </a:solidFill>
              <a:round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pSp>
          <p:nvGrpSpPr>
            <p:cNvPr id="6198" name="Group 361"/>
            <p:cNvGrpSpPr>
              <a:grpSpLocks/>
            </p:cNvGrpSpPr>
            <p:nvPr/>
          </p:nvGrpSpPr>
          <p:grpSpPr bwMode="auto">
            <a:xfrm>
              <a:off x="4736" y="1248"/>
              <a:ext cx="505" cy="307"/>
              <a:chOff x="5328" y="1248"/>
              <a:chExt cx="568" cy="307"/>
            </a:xfrm>
          </p:grpSpPr>
          <p:sp>
            <p:nvSpPr>
              <p:cNvPr id="6207" name="AutoShape 362"/>
              <p:cNvSpPr>
                <a:spLocks noChangeArrowheads="1"/>
              </p:cNvSpPr>
              <p:nvPr/>
            </p:nvSpPr>
            <p:spPr bwMode="auto">
              <a:xfrm>
                <a:off x="5328" y="1248"/>
                <a:ext cx="568" cy="307"/>
              </a:xfrm>
              <a:prstGeom prst="cube">
                <a:avLst>
                  <a:gd name="adj" fmla="val 21579"/>
                </a:avLst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08" name="Rectangle 363"/>
              <p:cNvSpPr>
                <a:spLocks noChangeArrowheads="1"/>
              </p:cNvSpPr>
              <p:nvPr/>
            </p:nvSpPr>
            <p:spPr bwMode="auto">
              <a:xfrm>
                <a:off x="5756" y="134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09" name="Rectangle 364"/>
              <p:cNvSpPr>
                <a:spLocks noChangeArrowheads="1"/>
              </p:cNvSpPr>
              <p:nvPr/>
            </p:nvSpPr>
            <p:spPr bwMode="auto">
              <a:xfrm>
                <a:off x="5675" y="134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10" name="Rectangle 365"/>
              <p:cNvSpPr>
                <a:spLocks noChangeArrowheads="1"/>
              </p:cNvSpPr>
              <p:nvPr/>
            </p:nvSpPr>
            <p:spPr bwMode="auto">
              <a:xfrm>
                <a:off x="5594" y="134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11" name="Rectangle 366"/>
              <p:cNvSpPr>
                <a:spLocks noChangeArrowheads="1"/>
              </p:cNvSpPr>
              <p:nvPr/>
            </p:nvSpPr>
            <p:spPr bwMode="auto">
              <a:xfrm>
                <a:off x="5513" y="134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12" name="Rectangle 367"/>
              <p:cNvSpPr>
                <a:spLocks noChangeArrowheads="1"/>
              </p:cNvSpPr>
              <p:nvPr/>
            </p:nvSpPr>
            <p:spPr bwMode="auto">
              <a:xfrm>
                <a:off x="5432" y="134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13" name="Rectangle 368"/>
              <p:cNvSpPr>
                <a:spLocks noChangeArrowheads="1"/>
              </p:cNvSpPr>
              <p:nvPr/>
            </p:nvSpPr>
            <p:spPr bwMode="auto">
              <a:xfrm>
                <a:off x="5351" y="1343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99" name="Group 369"/>
            <p:cNvGrpSpPr>
              <a:grpSpLocks/>
            </p:cNvGrpSpPr>
            <p:nvPr/>
          </p:nvGrpSpPr>
          <p:grpSpPr bwMode="auto">
            <a:xfrm>
              <a:off x="4821" y="1344"/>
              <a:ext cx="505" cy="307"/>
              <a:chOff x="5424" y="1344"/>
              <a:chExt cx="568" cy="307"/>
            </a:xfrm>
          </p:grpSpPr>
          <p:sp>
            <p:nvSpPr>
              <p:cNvPr id="6200" name="AutoShape 370"/>
              <p:cNvSpPr>
                <a:spLocks noChangeArrowheads="1"/>
              </p:cNvSpPr>
              <p:nvPr/>
            </p:nvSpPr>
            <p:spPr bwMode="auto">
              <a:xfrm>
                <a:off x="5424" y="1344"/>
                <a:ext cx="568" cy="307"/>
              </a:xfrm>
              <a:prstGeom prst="cube">
                <a:avLst>
                  <a:gd name="adj" fmla="val 21579"/>
                </a:avLst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01" name="Rectangle 371"/>
              <p:cNvSpPr>
                <a:spLocks noChangeArrowheads="1"/>
              </p:cNvSpPr>
              <p:nvPr/>
            </p:nvSpPr>
            <p:spPr bwMode="auto">
              <a:xfrm>
                <a:off x="5852" y="143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02" name="Rectangle 372"/>
              <p:cNvSpPr>
                <a:spLocks noChangeArrowheads="1"/>
              </p:cNvSpPr>
              <p:nvPr/>
            </p:nvSpPr>
            <p:spPr bwMode="auto">
              <a:xfrm>
                <a:off x="5771" y="143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03" name="Rectangle 373"/>
              <p:cNvSpPr>
                <a:spLocks noChangeArrowheads="1"/>
              </p:cNvSpPr>
              <p:nvPr/>
            </p:nvSpPr>
            <p:spPr bwMode="auto">
              <a:xfrm>
                <a:off x="5690" y="143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04" name="Rectangle 374"/>
              <p:cNvSpPr>
                <a:spLocks noChangeArrowheads="1"/>
              </p:cNvSpPr>
              <p:nvPr/>
            </p:nvSpPr>
            <p:spPr bwMode="auto">
              <a:xfrm>
                <a:off x="5609" y="143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05" name="Rectangle 375"/>
              <p:cNvSpPr>
                <a:spLocks noChangeArrowheads="1"/>
              </p:cNvSpPr>
              <p:nvPr/>
            </p:nvSpPr>
            <p:spPr bwMode="auto">
              <a:xfrm>
                <a:off x="5528" y="143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06" name="Rectangle 376"/>
              <p:cNvSpPr>
                <a:spLocks noChangeArrowheads="1"/>
              </p:cNvSpPr>
              <p:nvPr/>
            </p:nvSpPr>
            <p:spPr bwMode="auto">
              <a:xfrm>
                <a:off x="5447" y="1439"/>
                <a:ext cx="54" cy="189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8679" name="Line 377"/>
          <p:cNvSpPr>
            <a:spLocks noChangeShapeType="1"/>
          </p:cNvSpPr>
          <p:nvPr/>
        </p:nvSpPr>
        <p:spPr bwMode="auto">
          <a:xfrm flipH="1">
            <a:off x="6257925" y="2074863"/>
            <a:ext cx="833438" cy="53975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680" name="Line 378"/>
          <p:cNvSpPr>
            <a:spLocks noChangeShapeType="1"/>
          </p:cNvSpPr>
          <p:nvPr/>
        </p:nvSpPr>
        <p:spPr bwMode="auto">
          <a:xfrm>
            <a:off x="6232525" y="2787650"/>
            <a:ext cx="0" cy="45402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681" name="Line 379"/>
          <p:cNvSpPr>
            <a:spLocks noChangeShapeType="1"/>
          </p:cNvSpPr>
          <p:nvPr/>
        </p:nvSpPr>
        <p:spPr bwMode="auto">
          <a:xfrm>
            <a:off x="6208713" y="3411538"/>
            <a:ext cx="0" cy="91122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682" name="Line 380"/>
          <p:cNvSpPr>
            <a:spLocks noChangeShapeType="1"/>
          </p:cNvSpPr>
          <p:nvPr/>
        </p:nvSpPr>
        <p:spPr bwMode="auto">
          <a:xfrm>
            <a:off x="6361113" y="4383088"/>
            <a:ext cx="688975" cy="77152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683" name="Line 381"/>
          <p:cNvSpPr>
            <a:spLocks noChangeShapeType="1"/>
          </p:cNvSpPr>
          <p:nvPr/>
        </p:nvSpPr>
        <p:spPr bwMode="auto">
          <a:xfrm flipV="1">
            <a:off x="6365875" y="3268663"/>
            <a:ext cx="862013" cy="127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9" name="Text Box 382"/>
          <p:cNvSpPr txBox="1">
            <a:spLocks noChangeArrowheads="1"/>
          </p:cNvSpPr>
          <p:nvPr/>
        </p:nvSpPr>
        <p:spPr bwMode="auto">
          <a:xfrm>
            <a:off x="6753225" y="25908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OR</a:t>
            </a:r>
          </a:p>
          <a:p>
            <a:pPr eaLnBrk="1" hangingPunct="1"/>
            <a:r>
              <a:rPr lang="en-US" altLang="ko-KR" sz="12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endParaRPr lang="en-US" altLang="ko-KR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0" name="Rectangle 383"/>
          <p:cNvSpPr>
            <a:spLocks noChangeArrowheads="1"/>
          </p:cNvSpPr>
          <p:nvPr/>
        </p:nvSpPr>
        <p:spPr bwMode="auto">
          <a:xfrm>
            <a:off x="3786188" y="5765800"/>
            <a:ext cx="1495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Arial" panose="020B0604020202020204" pitchFamily="34" charset="0"/>
                <a:cs typeface="Arial" panose="020B0604020202020204" pitchFamily="34" charset="0"/>
              </a:rPr>
              <a:t>SOURCE: UNISYS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Web Servers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724400"/>
          </a:xfrm>
        </p:spPr>
        <p:txBody>
          <a:bodyPr/>
          <a:lstStyle/>
          <a:p>
            <a:pPr eaLnBrk="1" hangingPunct="1"/>
            <a:r>
              <a:rPr lang="en-US" altLang="ko-KR" smtClean="0"/>
              <a:t>A Web Server is a computer and associated software that is attached full-time to the internet.</a:t>
            </a:r>
          </a:p>
          <a:p>
            <a:pPr eaLnBrk="1" hangingPunct="1"/>
            <a:r>
              <a:rPr lang="en-US" altLang="ko-KR" smtClean="0"/>
              <a:t>The main software component is HTTP (HyperText Transfer Protocol) server, to process http requests.</a:t>
            </a:r>
          </a:p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077200" cy="576262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Components of Architecture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765175"/>
            <a:ext cx="8208962" cy="5759450"/>
          </a:xfrm>
        </p:spPr>
        <p:txBody>
          <a:bodyPr/>
          <a:lstStyle/>
          <a:p>
            <a:pPr eaLnBrk="1" hangingPunct="1"/>
            <a:r>
              <a:rPr lang="en-US" altLang="ko-KR" sz="2000" smtClean="0">
                <a:cs typeface="Times New Roman" panose="02020603050405020304" pitchFamily="18" charset="0"/>
              </a:rPr>
              <a:t>Platform = Hardware + basic software required to run the computer.</a:t>
            </a:r>
          </a:p>
          <a:p>
            <a:pPr eaLnBrk="1" hangingPunct="1"/>
            <a:r>
              <a:rPr lang="en-US" altLang="ko-KR" sz="2000" smtClean="0">
                <a:cs typeface="Times New Roman" panose="02020603050405020304" pitchFamily="18" charset="0"/>
              </a:rPr>
              <a:t>Clients (with access to internet)</a:t>
            </a:r>
          </a:p>
          <a:p>
            <a:pPr lvl="1" eaLnBrk="1" hangingPunct="1"/>
            <a:r>
              <a:rPr lang="en-US" altLang="ko-KR" sz="1800" smtClean="0"/>
              <a:t>OS</a:t>
            </a:r>
          </a:p>
          <a:p>
            <a:pPr lvl="1" eaLnBrk="1" hangingPunct="1"/>
            <a:r>
              <a:rPr lang="en-US" altLang="ko-KR" sz="1800" smtClean="0"/>
              <a:t>Browser</a:t>
            </a:r>
          </a:p>
          <a:p>
            <a:pPr eaLnBrk="1" hangingPunct="1"/>
            <a:r>
              <a:rPr lang="en-US" altLang="ko-KR" sz="2000" smtClean="0">
                <a:cs typeface="Times New Roman" panose="02020603050405020304" pitchFamily="18" charset="0"/>
              </a:rPr>
              <a:t>Server</a:t>
            </a:r>
          </a:p>
          <a:p>
            <a:pPr lvl="1" eaLnBrk="1" hangingPunct="1"/>
            <a:r>
              <a:rPr lang="en-US" altLang="ko-KR" sz="1800" smtClean="0">
                <a:cs typeface="Times New Roman" panose="02020603050405020304" pitchFamily="18" charset="0"/>
              </a:rPr>
              <a:t>OS</a:t>
            </a:r>
          </a:p>
          <a:p>
            <a:pPr lvl="1" eaLnBrk="1" hangingPunct="1"/>
            <a:r>
              <a:rPr lang="en-US" altLang="ko-KR" sz="1800" smtClean="0">
                <a:cs typeface="Times New Roman" panose="02020603050405020304" pitchFamily="18" charset="0"/>
              </a:rPr>
              <a:t>Web server</a:t>
            </a:r>
          </a:p>
          <a:p>
            <a:pPr lvl="1" eaLnBrk="1" hangingPunct="1"/>
            <a:r>
              <a:rPr lang="en-US" altLang="ko-KR" sz="1800" smtClean="0">
                <a:cs typeface="Times New Roman" panose="02020603050405020304" pitchFamily="18" charset="0"/>
              </a:rPr>
              <a:t>Application servers</a:t>
            </a:r>
          </a:p>
          <a:p>
            <a:pPr lvl="1" eaLnBrk="1" hangingPunct="1"/>
            <a:r>
              <a:rPr lang="en-US" altLang="ko-KR" sz="1800" smtClean="0">
                <a:cs typeface="Times New Roman" panose="02020603050405020304" pitchFamily="18" charset="0"/>
              </a:rPr>
              <a:t>Back-end transactional software 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US" altLang="ko-KR" sz="1800" smtClean="0">
                <a:cs typeface="Times New Roman" panose="02020603050405020304" pitchFamily="18" charset="0"/>
              </a:rPr>
              <a:t>(includes TP monitors, database management system and DW).</a:t>
            </a:r>
          </a:p>
          <a:p>
            <a:pPr eaLnBrk="1" hangingPunct="1"/>
            <a:r>
              <a:rPr lang="en-US" altLang="ko-KR" sz="2000" smtClean="0">
                <a:cs typeface="Times New Roman" panose="02020603050405020304" pitchFamily="18" charset="0"/>
              </a:rPr>
              <a:t>Operating Systems</a:t>
            </a:r>
          </a:p>
          <a:p>
            <a:pPr lvl="1" eaLnBrk="1" hangingPunct="1"/>
            <a:r>
              <a:rPr lang="en-US" altLang="ko-KR" sz="1800" smtClean="0">
                <a:cs typeface="Times New Roman" panose="02020603050405020304" pitchFamily="18" charset="0"/>
              </a:rPr>
              <a:t>Servers: Unix, non-Unix, Linux, Windows NT/2000/XP/Vista/7/8/10</a:t>
            </a:r>
          </a:p>
          <a:p>
            <a:pPr lvl="1" eaLnBrk="1" hangingPunct="1"/>
            <a:r>
              <a:rPr lang="en-US" altLang="ko-KR" sz="1800" smtClean="0">
                <a:cs typeface="Times New Roman" panose="02020603050405020304" pitchFamily="18" charset="0"/>
              </a:rPr>
              <a:t>Client</a:t>
            </a:r>
          </a:p>
          <a:p>
            <a:pPr lvl="2" eaLnBrk="1" hangingPunct="1"/>
            <a:r>
              <a:rPr lang="en-US" altLang="ko-KR" sz="1600" smtClean="0">
                <a:cs typeface="Times New Roman" panose="02020603050405020304" pitchFamily="18" charset="0"/>
              </a:rPr>
              <a:t>PC: Windows, Mac OS</a:t>
            </a:r>
          </a:p>
          <a:p>
            <a:pPr lvl="2" eaLnBrk="1" hangingPunct="1"/>
            <a:r>
              <a:rPr lang="en-US" altLang="ko-KR" sz="1600" smtClean="0">
                <a:cs typeface="Times New Roman" panose="02020603050405020304" pitchFamily="18" charset="0"/>
              </a:rPr>
              <a:t>Portables: iOS, Android, Windows Mobile </a:t>
            </a:r>
            <a:endParaRPr lang="en-US" altLang="ko-KR" sz="200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2400" b="1" smtClean="0"/>
              <a:t>Web Server Software Feature Sets</a:t>
            </a:r>
            <a:endParaRPr lang="en-US" altLang="ko-KR" smtClean="0"/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77200" cy="5562600"/>
          </a:xfrm>
        </p:spPr>
        <p:txBody>
          <a:bodyPr/>
          <a:lstStyle/>
          <a:p>
            <a:pPr eaLnBrk="1" hangingPunct="1"/>
            <a:r>
              <a:rPr lang="en-US" altLang="ko-KR" smtClean="0"/>
              <a:t>Core Capabilities</a:t>
            </a:r>
          </a:p>
          <a:p>
            <a:pPr lvl="1" eaLnBrk="1" hangingPunct="1"/>
            <a:r>
              <a:rPr lang="en-US" altLang="ko-KR" smtClean="0"/>
              <a:t>Process and respond to Web client requests using the HTTP protocol</a:t>
            </a:r>
          </a:p>
          <a:p>
            <a:pPr eaLnBrk="1" hangingPunct="1"/>
            <a:r>
              <a:rPr lang="en-US" altLang="ko-KR" smtClean="0"/>
              <a:t>Security</a:t>
            </a:r>
          </a:p>
          <a:p>
            <a:pPr lvl="1" eaLnBrk="1" hangingPunct="1"/>
            <a:r>
              <a:rPr lang="en-US" altLang="ko-KR" smtClean="0"/>
              <a:t>Validation of username and password</a:t>
            </a:r>
          </a:p>
          <a:p>
            <a:pPr lvl="1" eaLnBrk="1" hangingPunct="1"/>
            <a:r>
              <a:rPr lang="en-US" altLang="ko-KR" smtClean="0"/>
              <a:t>Processing certificates and key pairs</a:t>
            </a:r>
          </a:p>
          <a:p>
            <a:pPr eaLnBrk="1" hangingPunct="1"/>
            <a:r>
              <a:rPr lang="en-US" altLang="ko-KR" smtClean="0"/>
              <a:t>FTP</a:t>
            </a:r>
          </a:p>
          <a:p>
            <a:pPr lvl="1" eaLnBrk="1" hangingPunct="1"/>
            <a:r>
              <a:rPr lang="en-US" altLang="ko-KR" smtClean="0"/>
              <a:t>Transferring of files to or from the server</a:t>
            </a:r>
          </a:p>
          <a:p>
            <a:pPr eaLnBrk="1" hangingPunct="1"/>
            <a:r>
              <a:rPr lang="en-US" altLang="ko-KR" smtClean="0"/>
              <a:t>Searching</a:t>
            </a:r>
          </a:p>
          <a:p>
            <a:pPr lvl="1" eaLnBrk="1" hangingPunct="1"/>
            <a:r>
              <a:rPr lang="en-US" altLang="ko-KR" smtClean="0"/>
              <a:t>Searches the existing site or entire Web for documents</a:t>
            </a:r>
          </a:p>
          <a:p>
            <a:pPr lvl="1" eaLnBrk="1" hangingPunct="1"/>
            <a:r>
              <a:rPr lang="en-US" altLang="ko-KR" smtClean="0"/>
              <a:t>Indexing provides full-text indexes for files stored on the server</a:t>
            </a:r>
          </a:p>
          <a:p>
            <a:pPr eaLnBrk="1" hangingPunct="1"/>
            <a:r>
              <a:rPr lang="en-US" altLang="ko-KR" smtClean="0"/>
              <a:t>Data Analysis</a:t>
            </a:r>
          </a:p>
          <a:p>
            <a:pPr lvl="1" eaLnBrk="1" hangingPunct="1"/>
            <a:r>
              <a:rPr lang="en-US" altLang="ko-KR" smtClean="0"/>
              <a:t>Capture visitor information</a:t>
            </a:r>
          </a:p>
          <a:p>
            <a:pPr lvl="2" eaLnBrk="1" hangingPunct="1"/>
            <a:r>
              <a:rPr lang="en-US" altLang="ko-KR" sz="1800" smtClean="0"/>
              <a:t>Who, how long, date &amp; time, what pages were visited.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077200" cy="649287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web server market</a:t>
            </a:r>
            <a:endParaRPr lang="en-US" altLang="ko-KR" dirty="0" smtClean="0"/>
          </a:p>
        </p:txBody>
      </p:sp>
      <p:sp>
        <p:nvSpPr>
          <p:cNvPr id="31748" name="직사각형 6"/>
          <p:cNvSpPr>
            <a:spLocks noChangeArrowheads="1"/>
          </p:cNvSpPr>
          <p:nvPr/>
        </p:nvSpPr>
        <p:spPr bwMode="auto">
          <a:xfrm>
            <a:off x="1187450" y="6535738"/>
            <a:ext cx="6318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/>
              <a:t>https://w3techs.com/technologies/overview/web_server/all</a:t>
            </a:r>
            <a:endParaRPr lang="ko-KR" altLang="en-US" sz="12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5148064" y="692696"/>
            <a:ext cx="3888432" cy="5976664"/>
          </a:xfrm>
        </p:spPr>
        <p:txBody>
          <a:bodyPr/>
          <a:lstStyle/>
          <a:p>
            <a:r>
              <a:rPr lang="en-US" altLang="ko-KR" sz="1600" dirty="0"/>
              <a:t>The following web servers are used by less than 0.1% of the websites</a:t>
            </a:r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Gunicorn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Lighttpd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/>
              <a:t>Oracle Servers</a:t>
            </a:r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UploadServer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Zope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/>
              <a:t>Resin</a:t>
            </a:r>
          </a:p>
          <a:p>
            <a:pPr lvl="1">
              <a:spcBef>
                <a:spcPts val="200"/>
              </a:spcBef>
            </a:pPr>
            <a:r>
              <a:rPr lang="en-US" altLang="ko-KR" sz="1400" dirty="0"/>
              <a:t>Undertow</a:t>
            </a:r>
          </a:p>
          <a:p>
            <a:pPr lvl="1">
              <a:spcBef>
                <a:spcPts val="200"/>
              </a:spcBef>
            </a:pPr>
            <a:r>
              <a:rPr lang="en-US" altLang="ko-KR" sz="1400" dirty="0"/>
              <a:t>Jetty</a:t>
            </a:r>
          </a:p>
          <a:p>
            <a:pPr lvl="1">
              <a:spcBef>
                <a:spcPts val="200"/>
              </a:spcBef>
            </a:pPr>
            <a:r>
              <a:rPr lang="en-US" altLang="ko-KR" sz="1400" dirty="0"/>
              <a:t>HCL Domino</a:t>
            </a:r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Kangle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/>
              <a:t>Hiawatha</a:t>
            </a:r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WildFly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micro_httpd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WSGIserver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WEBrick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IceWarp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/>
              <a:t>Waitress</a:t>
            </a:r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vWebServer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/>
              <a:t>Thin</a:t>
            </a:r>
          </a:p>
          <a:p>
            <a:pPr lvl="1">
              <a:spcBef>
                <a:spcPts val="200"/>
              </a:spcBef>
            </a:pPr>
            <a:r>
              <a:rPr lang="en-US" altLang="ko-KR" sz="1400" dirty="0"/>
              <a:t>Tornado</a:t>
            </a:r>
          </a:p>
          <a:p>
            <a:pPr lvl="1">
              <a:spcBef>
                <a:spcPts val="200"/>
              </a:spcBef>
            </a:pPr>
            <a:r>
              <a:rPr lang="en-US" altLang="ko-KR" sz="1400" dirty="0" err="1"/>
              <a:t>OpenBSD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httpd</a:t>
            </a:r>
            <a:endParaRPr lang="en-US" altLang="ko-KR" sz="1400" dirty="0"/>
          </a:p>
          <a:p>
            <a:pPr lvl="1">
              <a:spcBef>
                <a:spcPts val="200"/>
              </a:spcBef>
            </a:pPr>
            <a:r>
              <a:rPr lang="en-US" altLang="ko-KR" sz="1400" dirty="0"/>
              <a:t>IBM </a:t>
            </a:r>
            <a:r>
              <a:rPr lang="en-US" altLang="ko-KR" sz="1400" dirty="0" smtClean="0"/>
              <a:t>Servers</a:t>
            </a:r>
          </a:p>
          <a:p>
            <a:pPr lvl="1">
              <a:spcBef>
                <a:spcPts val="200"/>
              </a:spcBef>
            </a:pPr>
            <a:r>
              <a:rPr lang="en-US" altLang="ko-KR" sz="1400" dirty="0" smtClean="0"/>
              <a:t>……..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5" y="692696"/>
            <a:ext cx="4989959" cy="5843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8077200" cy="600075"/>
          </a:xfrm>
        </p:spPr>
        <p:txBody>
          <a:bodyPr/>
          <a:lstStyle/>
          <a:p>
            <a:r>
              <a:rPr lang="en-US" altLang="ko-KR" dirty="0" smtClean="0"/>
              <a:t>web server market</a:t>
            </a:r>
            <a:endParaRPr lang="ko-KR" altLang="en-US" dirty="0" smtClean="0"/>
          </a:p>
        </p:txBody>
      </p:sp>
      <p:sp>
        <p:nvSpPr>
          <p:cNvPr id="32771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23528" y="692696"/>
            <a:ext cx="3810000" cy="476249"/>
          </a:xfrm>
        </p:spPr>
        <p:txBody>
          <a:bodyPr/>
          <a:lstStyle/>
          <a:p>
            <a:r>
              <a:rPr lang="en-US" altLang="ko-KR" dirty="0" smtClean="0"/>
              <a:t>All sites</a:t>
            </a:r>
            <a:endParaRPr lang="ko-KR" altLang="en-US" dirty="0" smtClean="0"/>
          </a:p>
        </p:txBody>
      </p:sp>
      <p:sp>
        <p:nvSpPr>
          <p:cNvPr id="32772" name="내용 개체 틀 3"/>
          <p:cNvSpPr>
            <a:spLocks noGrp="1"/>
          </p:cNvSpPr>
          <p:nvPr>
            <p:ph sz="half" idx="2"/>
          </p:nvPr>
        </p:nvSpPr>
        <p:spPr>
          <a:xfrm>
            <a:off x="4859338" y="692696"/>
            <a:ext cx="3810000" cy="431800"/>
          </a:xfrm>
        </p:spPr>
        <p:txBody>
          <a:bodyPr/>
          <a:lstStyle/>
          <a:p>
            <a:r>
              <a:rPr lang="en-US" altLang="ko-KR" dirty="0" smtClean="0"/>
              <a:t>Active sites</a:t>
            </a:r>
            <a:endParaRPr lang="ko-KR" altLang="en-US" dirty="0" smtClean="0"/>
          </a:p>
        </p:txBody>
      </p:sp>
      <p:sp>
        <p:nvSpPr>
          <p:cNvPr id="32774" name="직사각형 5"/>
          <p:cNvSpPr>
            <a:spLocks noChangeArrowheads="1"/>
          </p:cNvSpPr>
          <p:nvPr/>
        </p:nvSpPr>
        <p:spPr bwMode="auto">
          <a:xfrm>
            <a:off x="1476375" y="6381750"/>
            <a:ext cx="6173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/>
              <a:t>https://news.netcraft.com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19199"/>
            <a:ext cx="4176464" cy="49264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54" y="1293019"/>
            <a:ext cx="4191000" cy="4852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077200" cy="647700"/>
          </a:xfrm>
        </p:spPr>
        <p:txBody>
          <a:bodyPr/>
          <a:lstStyle/>
          <a:p>
            <a:pPr eaLnBrk="1" hangingPunct="1"/>
            <a:r>
              <a:rPr lang="en-US" altLang="ko-KR" smtClean="0"/>
              <a:t>Application Server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050"/>
            <a:ext cx="8496944" cy="53276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A program that handles all application operations between users and an organization's backend business applications or databases. </a:t>
            </a:r>
          </a:p>
          <a:p>
            <a:pPr eaLnBrk="1" hangingPunct="1"/>
            <a:r>
              <a:rPr lang="en-US" altLang="ko-KR" dirty="0" smtClean="0"/>
              <a:t>An extension of middleware solution</a:t>
            </a:r>
          </a:p>
          <a:p>
            <a:pPr eaLnBrk="1" hangingPunct="1"/>
            <a:r>
              <a:rPr lang="en-US" altLang="ko-KR" dirty="0" smtClean="0"/>
              <a:t>Introduced in order to isolate the business logic in projects</a:t>
            </a:r>
          </a:p>
          <a:p>
            <a:pPr eaLnBrk="1" hangingPunct="1"/>
            <a:r>
              <a:rPr lang="en-US" altLang="ko-KR" dirty="0" smtClean="0"/>
              <a:t>Facilitates multi-tier applications with flexible connections.</a:t>
            </a:r>
          </a:p>
          <a:p>
            <a:pPr eaLnBrk="1" hangingPunct="1"/>
            <a:r>
              <a:rPr lang="en-US" altLang="ko-KR" dirty="0" smtClean="0"/>
              <a:t>Data and code integrity  </a:t>
            </a:r>
          </a:p>
          <a:p>
            <a:pPr eaLnBrk="1" hangingPunct="1"/>
            <a:r>
              <a:rPr lang="en-US" altLang="ko-KR" dirty="0" smtClean="0"/>
              <a:t>Centralized configuration  </a:t>
            </a:r>
          </a:p>
          <a:p>
            <a:pPr eaLnBrk="1" hangingPunct="1"/>
            <a:r>
              <a:rPr lang="en-US" altLang="ko-KR" dirty="0" smtClean="0"/>
              <a:t>Security  </a:t>
            </a:r>
          </a:p>
          <a:p>
            <a:pPr eaLnBrk="1" hangingPunct="1"/>
            <a:r>
              <a:rPr lang="en-US" altLang="ko-KR" dirty="0" smtClean="0"/>
              <a:t>Performance  </a:t>
            </a:r>
          </a:p>
          <a:p>
            <a:pPr eaLnBrk="1" hangingPunct="1"/>
            <a:r>
              <a:rPr lang="en-US" altLang="ko-KR" dirty="0" smtClean="0"/>
              <a:t>Total Cost of Ownership (TCO)  </a:t>
            </a:r>
          </a:p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9953" y="152343"/>
            <a:ext cx="8077200" cy="56875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Web Application Server</a:t>
            </a:r>
          </a:p>
        </p:txBody>
      </p:sp>
      <p:sp>
        <p:nvSpPr>
          <p:cNvPr id="34819" name="AutoShape 7" descr="Image result for web application server market share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20" name="AutoShape 9" descr="Image result for web application server market share"/>
          <p:cNvSpPr>
            <a:spLocks noChangeAspect="1" noChangeArrowheads="1"/>
          </p:cNvSpPr>
          <p:nvPr/>
        </p:nvSpPr>
        <p:spPr bwMode="auto">
          <a:xfrm>
            <a:off x="320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22" name="내용 개체 틀 2"/>
          <p:cNvSpPr>
            <a:spLocks noGrp="1"/>
          </p:cNvSpPr>
          <p:nvPr>
            <p:ph idx="1"/>
          </p:nvPr>
        </p:nvSpPr>
        <p:spPr>
          <a:xfrm>
            <a:off x="599953" y="721093"/>
            <a:ext cx="6551612" cy="576263"/>
          </a:xfrm>
        </p:spPr>
        <p:txBody>
          <a:bodyPr/>
          <a:lstStyle/>
          <a:p>
            <a:endParaRPr lang="ko-KR" altLang="en-US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39714" y="721093"/>
          <a:ext cx="8037438" cy="5675199"/>
        </p:xfrm>
        <a:graphic>
          <a:graphicData uri="http://schemas.openxmlformats.org/drawingml/2006/table">
            <a:tbl>
              <a:tblPr/>
              <a:tblGrid>
                <a:gridCol w="1267990">
                  <a:extLst>
                    <a:ext uri="{9D8B030D-6E8A-4147-A177-3AD203B41FA5}">
                      <a16:colId xmlns:a16="http://schemas.microsoft.com/office/drawing/2014/main" val="216034067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993028216"/>
                    </a:ext>
                  </a:extLst>
                </a:gridCol>
                <a:gridCol w="5185272">
                  <a:extLst>
                    <a:ext uri="{9D8B030D-6E8A-4147-A177-3AD203B41FA5}">
                      <a16:colId xmlns:a16="http://schemas.microsoft.com/office/drawing/2014/main" val="3542426644"/>
                    </a:ext>
                  </a:extLst>
                </a:gridCol>
              </a:tblGrid>
              <a:tr h="30822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Vendor</a:t>
                      </a:r>
                      <a:endParaRPr lang="en-US" sz="1800" dirty="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Access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Application Servers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17128"/>
                  </a:ext>
                </a:extLst>
              </a:tr>
              <a:tr h="308228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Adobe 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Commercial</a:t>
                      </a:r>
                      <a:endParaRPr lang="en-US" sz="1800" dirty="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ColdFusion, JRun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9032"/>
                  </a:ext>
                </a:extLst>
              </a:tr>
              <a:tr h="589419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Apache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Free</a:t>
                      </a:r>
                      <a:endParaRPr lang="en-US" sz="1800" dirty="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Geronimo, Tomcat, </a:t>
                      </a:r>
                      <a:r>
                        <a:rPr lang="en-US" sz="1800" b="0" dirty="0" err="1">
                          <a:effectLst/>
                        </a:rPr>
                        <a:t>TomEE</a:t>
                      </a:r>
                      <a:endParaRPr lang="en-US" sz="1800" dirty="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49643"/>
                  </a:ext>
                </a:extLst>
              </a:tr>
              <a:tr h="308228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Apple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Commercial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WebObjects</a:t>
                      </a:r>
                      <a:endParaRPr lang="en-US" sz="1800" dirty="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384132"/>
                  </a:ext>
                </a:extLst>
              </a:tr>
              <a:tr h="308228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Eclipse</a:t>
                      </a:r>
                      <a:endParaRPr lang="en-US" sz="1800" dirty="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Free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effectLst/>
                        </a:rPr>
                        <a:t>GlassFish</a:t>
                      </a:r>
                      <a:r>
                        <a:rPr lang="en-US" sz="1800" b="0" dirty="0">
                          <a:effectLst/>
                        </a:rPr>
                        <a:t>, Jetty</a:t>
                      </a:r>
                      <a:endParaRPr lang="en-US" sz="1800" dirty="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11972"/>
                  </a:ext>
                </a:extLst>
              </a:tr>
              <a:tr h="597544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IBM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Commercial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WebSphere, WebSphere </a:t>
                      </a:r>
                      <a:r>
                        <a:rPr lang="en-US" sz="1800" b="0" dirty="0" err="1">
                          <a:effectLst/>
                        </a:rPr>
                        <a:t>AppServer</a:t>
                      </a:r>
                      <a:r>
                        <a:rPr lang="en-US" sz="1800" b="0" dirty="0">
                          <a:effectLst/>
                        </a:rPr>
                        <a:t> (AS) Community</a:t>
                      </a:r>
                      <a:endParaRPr lang="en-US" sz="1800" dirty="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9027"/>
                  </a:ext>
                </a:extLst>
              </a:tr>
              <a:tr h="589419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Fujitsu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Commercial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effectLst/>
                        </a:rPr>
                        <a:t>Interstage</a:t>
                      </a:r>
                      <a:r>
                        <a:rPr lang="en-US" sz="1800" b="0" dirty="0">
                          <a:effectLst/>
                        </a:rPr>
                        <a:t> Application Server</a:t>
                      </a:r>
                      <a:endParaRPr lang="en-US" sz="1800" dirty="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52610"/>
                  </a:ext>
                </a:extLst>
              </a:tr>
              <a:tr h="589419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Magic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Commercial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Magic xpa Application Platform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059748"/>
                  </a:ext>
                </a:extLst>
              </a:tr>
              <a:tr h="308228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Microsoft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Commercial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IIS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02526"/>
                  </a:ext>
                </a:extLst>
              </a:tr>
              <a:tr h="870611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Oracle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Commercial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Fusion Middleware, GlassFish, Oracle Containers J2EE, WebLogic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910745"/>
                  </a:ext>
                </a:extLst>
              </a:tr>
              <a:tr h="589419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Red Hat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Free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JBoss Enterprise Application Platform, WildFly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79842"/>
                  </a:ext>
                </a:extLst>
              </a:tr>
              <a:tr h="308228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VMware</a:t>
                      </a:r>
                      <a:endParaRPr lang="en-US" sz="1800" dirty="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Commercial</a:t>
                      </a:r>
                      <a:endParaRPr lang="en-US" sz="180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effectLst/>
                        </a:rPr>
                        <a:t>ThinApp</a:t>
                      </a:r>
                      <a:endParaRPr lang="en-US" sz="1800" dirty="0">
                        <a:effectLst/>
                      </a:endParaRPr>
                    </a:p>
                  </a:txBody>
                  <a:tcPr marL="52754" marR="52754" marT="13188" marB="13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3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2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9953" y="152343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Web Application Server Market</a:t>
            </a:r>
          </a:p>
        </p:txBody>
      </p:sp>
      <p:sp>
        <p:nvSpPr>
          <p:cNvPr id="34819" name="AutoShape 7" descr="Image result for web application server market share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20" name="AutoShape 9" descr="Image result for web application server market share"/>
          <p:cNvSpPr>
            <a:spLocks noChangeAspect="1" noChangeArrowheads="1"/>
          </p:cNvSpPr>
          <p:nvPr/>
        </p:nvSpPr>
        <p:spPr bwMode="auto">
          <a:xfrm>
            <a:off x="320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22" name="내용 개체 틀 2"/>
          <p:cNvSpPr>
            <a:spLocks noGrp="1"/>
          </p:cNvSpPr>
          <p:nvPr>
            <p:ph idx="1"/>
          </p:nvPr>
        </p:nvSpPr>
        <p:spPr>
          <a:xfrm>
            <a:off x="625475" y="808717"/>
            <a:ext cx="6551612" cy="576263"/>
          </a:xfrm>
        </p:spPr>
        <p:txBody>
          <a:bodyPr/>
          <a:lstStyle/>
          <a:p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2" y="914343"/>
            <a:ext cx="8081342" cy="594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077200" cy="576262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Components of Architecture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7777162" cy="5616575"/>
          </a:xfrm>
        </p:spPr>
        <p:txBody>
          <a:bodyPr/>
          <a:lstStyle/>
          <a:p>
            <a:pPr eaLnBrk="1" hangingPunct="1"/>
            <a:r>
              <a:rPr lang="en-US" altLang="ko-KR" smtClean="0">
                <a:cs typeface="Times New Roman" panose="02020603050405020304" pitchFamily="18" charset="0"/>
              </a:rPr>
              <a:t>Communication infrastructure</a:t>
            </a:r>
          </a:p>
          <a:p>
            <a:pPr lvl="1" eaLnBrk="1" hangingPunct="1"/>
            <a:r>
              <a:rPr lang="en-US" altLang="ko-KR" smtClean="0">
                <a:cs typeface="Times New Roman" panose="02020603050405020304" pitchFamily="18" charset="0"/>
              </a:rPr>
              <a:t>Internet</a:t>
            </a:r>
          </a:p>
          <a:p>
            <a:pPr lvl="1" eaLnBrk="1" hangingPunct="1"/>
            <a:r>
              <a:rPr lang="en-US" altLang="ko-KR" smtClean="0">
                <a:cs typeface="Times New Roman" panose="02020603050405020304" pitchFamily="18" charset="0"/>
              </a:rPr>
              <a:t>Routing devices at the boundary of the enterprise.</a:t>
            </a:r>
          </a:p>
          <a:p>
            <a:pPr lvl="1" eaLnBrk="1" hangingPunct="1"/>
            <a:r>
              <a:rPr lang="en-US" altLang="ko-KR" smtClean="0">
                <a:cs typeface="Times New Roman" panose="02020603050405020304" pitchFamily="18" charset="0"/>
              </a:rPr>
              <a:t>Security devices</a:t>
            </a:r>
            <a:endParaRPr lang="en-US" altLang="ko-KR" sz="240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582"/>
          <p:cNvGrpSpPr>
            <a:grpSpLocks/>
          </p:cNvGrpSpPr>
          <p:nvPr/>
        </p:nvGrpSpPr>
        <p:grpSpPr bwMode="auto">
          <a:xfrm>
            <a:off x="542925" y="1492250"/>
            <a:ext cx="3540125" cy="4545013"/>
            <a:chOff x="3277" y="974"/>
            <a:chExt cx="2230" cy="2863"/>
          </a:xfrm>
        </p:grpSpPr>
        <p:sp>
          <p:nvSpPr>
            <p:cNvPr id="44042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4043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4417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418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4044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5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46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47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48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9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0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1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2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3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4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4055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44415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416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4056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7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8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9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0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1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2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3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4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5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6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7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8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9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0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1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2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3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4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4075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4439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39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0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0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0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0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0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0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0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0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0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0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1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1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1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4413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pic>
            <p:nvPicPr>
              <p:cNvPr id="44414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076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389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9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9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9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93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44396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97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94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95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077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4438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8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8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84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87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88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85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86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078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443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76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79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80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77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78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079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4436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6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6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68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71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72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69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70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080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4435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5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5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60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63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64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61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62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081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443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52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55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56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53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54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4082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4083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443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44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47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48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45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46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084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43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36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39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40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37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38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085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443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28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31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32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29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30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086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443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20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23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24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21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22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087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443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12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15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16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13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14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088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443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04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07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08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05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06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089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44287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4289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90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91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92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93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94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95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96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97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98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99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00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pic>
            <p:nvPicPr>
              <p:cNvPr id="44288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090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44273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4275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76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77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78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79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80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81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82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83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84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85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86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pic>
            <p:nvPicPr>
              <p:cNvPr id="44274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4091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4092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44271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272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4093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44269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270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4094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44267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268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4095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44265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266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44096" name="Picture 795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97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44263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264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098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4231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32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33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34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35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4236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261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4262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4237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4238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259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4260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4239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40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4241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257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4258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4242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4243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4255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4256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4244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45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46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47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48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49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50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51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52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253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54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</p:grpSp>
        <p:grpSp>
          <p:nvGrpSpPr>
            <p:cNvPr id="44099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4199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00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01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02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03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4204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229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4230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4205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4206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227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4228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4207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08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4209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225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4226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4210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4211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4223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4224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4212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13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14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15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16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17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18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19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20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221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4222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</p:grpSp>
        <p:grpSp>
          <p:nvGrpSpPr>
            <p:cNvPr id="44100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44176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77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78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44179" name="Picture 869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80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81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82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83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84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85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4186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93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94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95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96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97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98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187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88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89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90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91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92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101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4153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54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55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44156" name="Picture 893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57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58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59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60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61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62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4163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70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71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72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73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74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75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164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65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66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67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68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69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102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4130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31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32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44133" name="Picture 917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34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35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36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37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38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39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4140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47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48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49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50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51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52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141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42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43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44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45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46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4103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4128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29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4104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4105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06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07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44108" name="Picture 944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09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10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11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12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13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14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4115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22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23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24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25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26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27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116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17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18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19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20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21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84150"/>
            <a:ext cx="7772400" cy="852488"/>
          </a:xfrm>
        </p:spPr>
        <p:txBody>
          <a:bodyPr/>
          <a:lstStyle/>
          <a:p>
            <a:r>
              <a:rPr lang="en-US" altLang="ko-KR" smtClean="0"/>
              <a:t>Client-server architecture</a:t>
            </a:r>
          </a:p>
        </p:txBody>
      </p:sp>
      <p:sp>
        <p:nvSpPr>
          <p:cNvPr id="44037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416050"/>
            <a:ext cx="414337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srgbClr val="CC0000"/>
                </a:solidFill>
              </a:rPr>
              <a:t>server: </a:t>
            </a:r>
          </a:p>
          <a:p>
            <a:r>
              <a:rPr lang="en-US" altLang="ko-KR" sz="2400" dirty="0" smtClean="0"/>
              <a:t>always-on host</a:t>
            </a:r>
          </a:p>
          <a:p>
            <a:r>
              <a:rPr lang="en-US" altLang="ko-KR" sz="2400" dirty="0" smtClean="0"/>
              <a:t>permanent IP address</a:t>
            </a:r>
          </a:p>
          <a:p>
            <a:r>
              <a:rPr lang="en-US" altLang="ko-KR" sz="2400" dirty="0" smtClean="0"/>
              <a:t>data centers for scaling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srgbClr val="CC0000"/>
                </a:solidFill>
              </a:rPr>
              <a:t>clients:</a:t>
            </a:r>
          </a:p>
          <a:p>
            <a:r>
              <a:rPr lang="en-US" altLang="ko-KR" sz="2400" dirty="0" smtClean="0"/>
              <a:t>communicate with server</a:t>
            </a:r>
          </a:p>
          <a:p>
            <a:r>
              <a:rPr lang="en-US" altLang="ko-KR" sz="2400" dirty="0" smtClean="0"/>
              <a:t>may be intermittently connected</a:t>
            </a:r>
          </a:p>
          <a:p>
            <a:r>
              <a:rPr lang="en-US" altLang="ko-KR" sz="2400" dirty="0" smtClean="0"/>
              <a:t>may have dynamic IP addresses</a:t>
            </a:r>
          </a:p>
          <a:p>
            <a:r>
              <a:rPr lang="en-US" altLang="ko-KR" sz="2400" dirty="0" smtClean="0"/>
              <a:t>do not communicate directly with each other</a:t>
            </a:r>
          </a:p>
        </p:txBody>
      </p:sp>
      <p:pic>
        <p:nvPicPr>
          <p:cNvPr id="44038" name="Picture 351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842963"/>
            <a:ext cx="60579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Line 913"/>
          <p:cNvSpPr>
            <a:spLocks noChangeShapeType="1"/>
          </p:cNvSpPr>
          <p:nvPr/>
        </p:nvSpPr>
        <p:spPr bwMode="auto">
          <a:xfrm>
            <a:off x="1249363" y="3235325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0" name="Line 800"/>
          <p:cNvSpPr>
            <a:spLocks noChangeShapeType="1"/>
          </p:cNvSpPr>
          <p:nvPr/>
        </p:nvSpPr>
        <p:spPr bwMode="auto">
          <a:xfrm>
            <a:off x="2211388" y="1844675"/>
            <a:ext cx="1481137" cy="31099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1" name="Text Box 803"/>
          <p:cNvSpPr txBox="1">
            <a:spLocks noChangeArrowheads="1"/>
          </p:cNvSpPr>
          <p:nvPr/>
        </p:nvSpPr>
        <p:spPr bwMode="auto">
          <a:xfrm>
            <a:off x="620142" y="3970278"/>
            <a:ext cx="166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>
                <a:solidFill>
                  <a:srgbClr val="00B050"/>
                </a:solidFill>
              </a:rPr>
              <a:t>r</a:t>
            </a:r>
            <a:r>
              <a:rPr lang="en-US" altLang="ko-KR" dirty="0" smtClean="0">
                <a:solidFill>
                  <a:srgbClr val="00B050"/>
                </a:solidFill>
              </a:rPr>
              <a:t>equest/reply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388" name="Text Box 803"/>
          <p:cNvSpPr txBox="1">
            <a:spLocks noChangeArrowheads="1"/>
          </p:cNvSpPr>
          <p:nvPr/>
        </p:nvSpPr>
        <p:spPr bwMode="auto">
          <a:xfrm>
            <a:off x="3297238" y="5903054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CC0000"/>
                </a:solidFill>
              </a:rPr>
              <a:t>server</a:t>
            </a:r>
            <a:endParaRPr lang="en-US" altLang="ko-KR" dirty="0">
              <a:solidFill>
                <a:srgbClr val="CC0000"/>
              </a:solidFill>
            </a:endParaRPr>
          </a:p>
        </p:txBody>
      </p:sp>
      <p:sp>
        <p:nvSpPr>
          <p:cNvPr id="389" name="Text Box 803"/>
          <p:cNvSpPr txBox="1">
            <a:spLocks noChangeArrowheads="1"/>
          </p:cNvSpPr>
          <p:nvPr/>
        </p:nvSpPr>
        <p:spPr bwMode="auto">
          <a:xfrm>
            <a:off x="185342" y="2427288"/>
            <a:ext cx="784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CC0000"/>
                </a:solidFill>
              </a:rPr>
              <a:t>client</a:t>
            </a:r>
            <a:endParaRPr lang="en-US" altLang="ko-KR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3" name="Group 566"/>
          <p:cNvGrpSpPr>
            <a:grpSpLocks/>
          </p:cNvGrpSpPr>
          <p:nvPr/>
        </p:nvGrpSpPr>
        <p:grpSpPr bwMode="auto">
          <a:xfrm>
            <a:off x="5202238" y="1546225"/>
            <a:ext cx="3540125" cy="4545013"/>
            <a:chOff x="3277" y="974"/>
            <a:chExt cx="2230" cy="2863"/>
          </a:xfrm>
        </p:grpSpPr>
        <p:sp>
          <p:nvSpPr>
            <p:cNvPr id="46091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6092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6466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467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6093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94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5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6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7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98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99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00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01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02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03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6104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46464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465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6105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06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07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08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09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0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1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2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3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4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5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6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7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8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9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20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21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22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23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6124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46447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48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49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50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51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52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53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54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55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56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57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58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59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60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61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6462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pic>
            <p:nvPicPr>
              <p:cNvPr id="46463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125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6438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439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40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41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42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46445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446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443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444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26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4643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3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3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33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36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437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434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435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27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4642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2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2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25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28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429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426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427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28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4641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1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1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17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20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421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418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419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29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4640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0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0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09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12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413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410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411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30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4639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9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0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01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04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405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402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403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6131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6132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463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93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96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97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394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395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33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638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8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8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85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88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89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386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387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34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4637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7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7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77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80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81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378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379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35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4636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6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6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69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72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73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370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371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36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4635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5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6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61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64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65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362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363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37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4635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5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5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53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56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57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354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355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38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46336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6338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39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40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41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42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43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44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45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46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47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48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49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pic>
            <p:nvPicPr>
              <p:cNvPr id="46337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139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46322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6324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25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26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27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28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29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30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31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32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33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34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335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pic>
            <p:nvPicPr>
              <p:cNvPr id="46323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6140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6141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46320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321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6142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46318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319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6143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46316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317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6144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46314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315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46145" name="Picture 779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146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46312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313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147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6280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81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82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83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84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6285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310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6311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6286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6287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308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6309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6288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89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6290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306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6307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6291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6292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304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6305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6293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94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95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96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97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98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99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300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301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6302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303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</p:grpSp>
        <p:grpSp>
          <p:nvGrpSpPr>
            <p:cNvPr id="46148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6248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49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50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51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52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6253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278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6279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6254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6255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276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6277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6256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57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6258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274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6275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6259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6260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272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6273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46261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62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63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64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65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66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67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68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69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6270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46271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</p:grpSp>
        <p:grpSp>
          <p:nvGrpSpPr>
            <p:cNvPr id="46149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46225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226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227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46228" name="Picture 853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229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30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31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32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33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34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6235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242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43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44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45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46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47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236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37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38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39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40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41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50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6202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203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204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46205" name="Picture 877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206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07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08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09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10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11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6212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219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20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21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22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23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24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213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14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15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16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17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218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51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6179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180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81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46182" name="Picture 901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83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84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85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86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87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88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6189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196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197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198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199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00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201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190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91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92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93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94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95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6152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6177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78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6153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6154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155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56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46157" name="Picture 928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58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59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60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61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62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63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6164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171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172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173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174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175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176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6165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66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67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68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69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170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228600"/>
            <a:ext cx="7772400" cy="819150"/>
          </a:xfrm>
        </p:spPr>
        <p:txBody>
          <a:bodyPr/>
          <a:lstStyle/>
          <a:p>
            <a:r>
              <a:rPr lang="en-US" altLang="ko-KR" smtClean="0"/>
              <a:t>P2P architecture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69736" y="1047750"/>
            <a:ext cx="4498178" cy="5657849"/>
          </a:xfrm>
        </p:spPr>
        <p:txBody>
          <a:bodyPr/>
          <a:lstStyle/>
          <a:p>
            <a:r>
              <a:rPr lang="en-US" altLang="ko-KR" sz="2400" i="1" dirty="0" smtClean="0"/>
              <a:t>no</a:t>
            </a:r>
            <a:r>
              <a:rPr lang="en-US" altLang="ko-KR" sz="2400" dirty="0" smtClean="0"/>
              <a:t> always-on server</a:t>
            </a:r>
          </a:p>
          <a:p>
            <a:r>
              <a:rPr lang="en-US" altLang="ko-KR" sz="2400" dirty="0" smtClean="0"/>
              <a:t>arbitrary end systems directly communicate</a:t>
            </a:r>
          </a:p>
          <a:p>
            <a:r>
              <a:rPr lang="en-US" altLang="ko-KR" sz="2400" dirty="0" smtClean="0"/>
              <a:t>peers request service from other peers, provide service in return to other peers</a:t>
            </a:r>
          </a:p>
          <a:p>
            <a:pPr lvl="1"/>
            <a:r>
              <a:rPr lang="en-US" altLang="ko-KR" i="1" dirty="0" smtClean="0">
                <a:solidFill>
                  <a:srgbClr val="CC0000"/>
                </a:solidFill>
              </a:rPr>
              <a:t>self scalability</a:t>
            </a:r>
            <a:r>
              <a:rPr lang="en-US" altLang="ko-KR" dirty="0" smtClean="0">
                <a:solidFill>
                  <a:srgbClr val="CC0000"/>
                </a:solidFill>
              </a:rPr>
              <a:t> – new peers bring new service capacity, as well as new service demands</a:t>
            </a:r>
          </a:p>
          <a:p>
            <a:r>
              <a:rPr lang="en-US" altLang="ko-KR" sz="2400" dirty="0" smtClean="0"/>
              <a:t>peers are intermittently connected and change IP addresses</a:t>
            </a:r>
          </a:p>
          <a:p>
            <a:pPr lvl="1"/>
            <a:r>
              <a:rPr lang="en-US" altLang="ko-KR" dirty="0" smtClean="0"/>
              <a:t>complex management</a:t>
            </a:r>
          </a:p>
          <a:p>
            <a:endParaRPr lang="en-US" altLang="ko-KR" dirty="0" smtClean="0">
              <a:solidFill>
                <a:srgbClr val="CC0000"/>
              </a:solidFill>
            </a:endParaRPr>
          </a:p>
          <a:p>
            <a:endParaRPr lang="en-US" altLang="ko-KR" dirty="0" smtClean="0"/>
          </a:p>
        </p:txBody>
      </p:sp>
      <p:pic>
        <p:nvPicPr>
          <p:cNvPr id="46086" name="Picture 351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873125"/>
            <a:ext cx="40116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Line 1034"/>
          <p:cNvSpPr>
            <a:spLocks noChangeShapeType="1"/>
          </p:cNvSpPr>
          <p:nvPr/>
        </p:nvSpPr>
        <p:spPr bwMode="auto">
          <a:xfrm flipH="1">
            <a:off x="6221413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8" name="Line 1035"/>
          <p:cNvSpPr>
            <a:spLocks noChangeShapeType="1"/>
          </p:cNvSpPr>
          <p:nvPr/>
        </p:nvSpPr>
        <p:spPr bwMode="auto">
          <a:xfrm>
            <a:off x="5565775" y="2438400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9" name="Line 1036"/>
          <p:cNvSpPr>
            <a:spLocks noChangeShapeType="1"/>
          </p:cNvSpPr>
          <p:nvPr/>
        </p:nvSpPr>
        <p:spPr bwMode="auto">
          <a:xfrm>
            <a:off x="6275388" y="3581400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0" name="Text Box 1037"/>
          <p:cNvSpPr txBox="1">
            <a:spLocks noChangeArrowheads="1"/>
          </p:cNvSpPr>
          <p:nvPr/>
        </p:nvSpPr>
        <p:spPr bwMode="auto">
          <a:xfrm>
            <a:off x="7239000" y="1373188"/>
            <a:ext cx="1284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solidFill>
                  <a:srgbClr val="CC0000"/>
                </a:solidFill>
              </a:rPr>
              <a:t>peer-peer</a:t>
            </a:r>
          </a:p>
        </p:txBody>
      </p:sp>
    </p:spTree>
    <p:extLst>
      <p:ext uri="{BB962C8B-B14F-4D97-AF65-F5344CB8AC3E}">
        <p14:creationId xmlns:p14="http://schemas.microsoft.com/office/powerpoint/2010/main" val="513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8600" y="765175"/>
            <a:ext cx="8686800" cy="182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FF"/>
              </a:buClr>
              <a:buFont typeface="Symbol" panose="05050102010706020507" pitchFamily="18" charset="2"/>
              <a:buChar char="¨"/>
            </a:pPr>
            <a:r>
              <a:rPr lang="en-US" altLang="ko-KR" b="1">
                <a:cs typeface="Arial" panose="020B0604020202020204" pitchFamily="34" charset="0"/>
              </a:rPr>
              <a:t>2 tier client-server </a:t>
            </a:r>
            <a:r>
              <a:rPr lang="en-US" altLang="ko-KR" sz="2000" b="1">
                <a:cs typeface="Arial" panose="020B0604020202020204" pitchFamily="34" charset="0"/>
              </a:rPr>
              <a:t>architecture</a:t>
            </a:r>
          </a:p>
          <a:p>
            <a:pPr eaLnBrk="1" hangingPunct="1">
              <a:spcBef>
                <a:spcPct val="20000"/>
              </a:spcBef>
              <a:buClr>
                <a:srgbClr val="FF00FF"/>
              </a:buClr>
              <a:buFont typeface="Symbol" panose="05050102010706020507" pitchFamily="18" charset="2"/>
              <a:buChar char="¨"/>
            </a:pPr>
            <a:r>
              <a:rPr lang="en-GB" altLang="ko-KR">
                <a:cs typeface="Arial" panose="020B0604020202020204" pitchFamily="34" charset="0"/>
              </a:rPr>
              <a:t>Tiers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Times New Roman" panose="02020603050405020304" pitchFamily="18" charset="0"/>
              <a:buChar char="♥"/>
            </a:pPr>
            <a:r>
              <a:rPr lang="en-GB" altLang="ko-KR" sz="2000">
                <a:cs typeface="Arial" panose="020B0604020202020204" pitchFamily="34" charset="0"/>
              </a:rPr>
              <a:t>the # of elements into which the application is partitioned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Times New Roman" panose="02020603050405020304" pitchFamily="18" charset="0"/>
              <a:buChar char="♥"/>
            </a:pPr>
            <a:r>
              <a:rPr lang="en-GB" altLang="ko-KR" sz="2000">
                <a:cs typeface="Arial" panose="020B0604020202020204" pitchFamily="34" charset="0"/>
              </a:rPr>
              <a:t>the # of platforms where the executables are deployed</a:t>
            </a:r>
            <a:endParaRPr lang="en-US" altLang="ko-KR" sz="2000" b="1">
              <a:cs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8077200" cy="549275"/>
          </a:xfrm>
        </p:spPr>
        <p:txBody>
          <a:bodyPr/>
          <a:lstStyle/>
          <a:p>
            <a:pPr eaLnBrk="1" hangingPunct="1"/>
            <a:r>
              <a:rPr lang="en-US" altLang="ko-KR" smtClean="0"/>
              <a:t>Client-Server architecture</a:t>
            </a:r>
          </a:p>
        </p:txBody>
      </p:sp>
      <p:sp>
        <p:nvSpPr>
          <p:cNvPr id="13316" name="Rectangle 70"/>
          <p:cNvSpPr>
            <a:spLocks noChangeArrowheads="1"/>
          </p:cNvSpPr>
          <p:nvPr/>
        </p:nvSpPr>
        <p:spPr bwMode="auto">
          <a:xfrm>
            <a:off x="4714875" y="2928938"/>
            <a:ext cx="3819525" cy="2405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3317" name="Text Box 81"/>
          <p:cNvSpPr txBox="1">
            <a:spLocks noChangeArrowheads="1"/>
          </p:cNvSpPr>
          <p:nvPr/>
        </p:nvSpPr>
        <p:spPr bwMode="auto">
          <a:xfrm>
            <a:off x="6643688" y="4929188"/>
            <a:ext cx="1312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cs typeface="Arial" panose="020B0604020202020204" pitchFamily="34" charset="0"/>
              </a:rPr>
              <a:t>Database</a:t>
            </a:r>
          </a:p>
        </p:txBody>
      </p:sp>
      <p:grpSp>
        <p:nvGrpSpPr>
          <p:cNvPr id="13318" name="Group 40"/>
          <p:cNvGrpSpPr/>
          <p:nvPr/>
        </p:nvGrpSpPr>
        <p:grpSpPr>
          <a:xfrm rot="0">
            <a:off x="1000125" y="2828925"/>
            <a:ext cx="5943600" cy="3386138"/>
            <a:chOff x="824" y="792"/>
            <a:chExt cx="3769" cy="2498"/>
          </a:xfrm>
        </p:grpSpPr>
        <p:grpSp>
          <p:nvGrpSpPr>
            <p:cNvPr id="13320" name="Group 41"/>
            <p:cNvGrpSpPr/>
            <p:nvPr/>
          </p:nvGrpSpPr>
          <p:grpSpPr>
            <a:xfrm rot="0">
              <a:off x="2036" y="1604"/>
              <a:ext cx="875" cy="738"/>
              <a:chOff x="1831" y="1530"/>
              <a:chExt cx="875" cy="738"/>
            </a:xfrm>
          </p:grpSpPr>
          <p:sp>
            <p:nvSpPr>
              <p:cNvPr id="7196" name="AutoShape 42"/>
              <p:cNvSpPr>
                <a:spLocks noChangeArrowheads="1"/>
              </p:cNvSpPr>
              <p:nvPr/>
            </p:nvSpPr>
            <p:spPr>
              <a:xfrm>
                <a:off x="1842" y="1530"/>
                <a:ext cx="864" cy="742"/>
              </a:xfrm>
              <a:prstGeom prst="cloudCallout">
                <a:avLst>
                  <a:gd name="adj1" fmla="val -51968"/>
                  <a:gd name="adj2" fmla="val 48324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algn="ctr" eaLnBrk="0" hangingPunct="0">
                  <a:defRPr/>
                </a:pPr>
                <a:endParaRPr lang="en-GB" altLang="ko-KR"/>
              </a:p>
            </p:txBody>
          </p:sp>
          <p:sp>
            <p:nvSpPr>
              <p:cNvPr id="137" name="Text Box 43"/>
              <p:cNvSpPr txBox="1">
                <a:spLocks noChangeArrowheads="1"/>
              </p:cNvSpPr>
              <p:nvPr/>
            </p:nvSpPr>
            <p:spPr>
              <a:xfrm>
                <a:off x="1831" y="1581"/>
                <a:ext cx="756" cy="615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400" b="1"/>
                  <a:t>Comm. </a:t>
                </a:r>
                <a:endParaRPr lang="en-US" altLang="ko-KR" sz="1400" b="1"/>
              </a:p>
              <a:p>
                <a:pPr algn="ctr">
                  <a:defRPr/>
                </a:pPr>
                <a:r>
                  <a:rPr lang="en-US" altLang="ko-KR" sz="1400" b="1"/>
                  <a:t>network</a:t>
                </a:r>
                <a:endParaRPr lang="en-US" altLang="ko-KR" sz="1400" b="1"/>
              </a:p>
              <a:p>
                <a:pPr algn="ctr" eaLnBrk="0" hangingPunct="0">
                  <a:defRPr/>
                </a:pPr>
                <a:r>
                  <a:rPr xmlns:mc="http://schemas.openxmlformats.org/markup-compatibility/2006" xmlns:hp="http://schemas.haansoft.com/office/presentation/8.0" lang="en-GB" sz="1000" mc:Ignorable="hp" hp:hslEmbossed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</a:rPr>
                  <a:t>(Internet / </a:t>
                </a:r>
                <a:endParaRPr xmlns:mc="http://schemas.openxmlformats.org/markup-compatibility/2006" xmlns:hp="http://schemas.haansoft.com/office/presentation/8.0" lang="en-GB" sz="1000" mc:Ignorable="hp" hp:hslEmbossed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endParaRPr>
              </a:p>
              <a:p>
                <a:pPr algn="ctr" eaLnBrk="0" hangingPunct="0">
                  <a:defRPr/>
                </a:pPr>
                <a:r>
                  <a:rPr xmlns:mc="http://schemas.openxmlformats.org/markup-compatibility/2006" xmlns:hp="http://schemas.haansoft.com/office/presentation/8.0" lang="en-GB" sz="1000" mc:Ignorable="hp" hp:hslEmbossed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</a:rPr>
                  <a:t>Private Network)</a:t>
                </a:r>
                <a:endParaRPr xmlns:mc="http://schemas.openxmlformats.org/markup-compatibility/2006" xmlns:hp="http://schemas.haansoft.com/office/presentation/8.0" lang="en-GB" sz="1000" mc:Ignorable="hp" hp:hslEmbossed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endParaRPr>
              </a:p>
            </p:txBody>
          </p:sp>
        </p:grpSp>
        <p:grpSp>
          <p:nvGrpSpPr>
            <p:cNvPr id="13321" name="Group 44"/>
            <p:cNvGrpSpPr/>
            <p:nvPr/>
          </p:nvGrpSpPr>
          <p:grpSpPr>
            <a:xfrm rot="0">
              <a:off x="4065" y="1647"/>
              <a:ext cx="528" cy="624"/>
              <a:chOff x="4608" y="1776"/>
              <a:chExt cx="528" cy="624"/>
            </a:xfrm>
          </p:grpSpPr>
          <p:sp>
            <p:nvSpPr>
              <p:cNvPr id="13337" name="AutoShape 45"/>
              <p:cNvSpPr>
                <a:spLocks noChangeArrowheads="1"/>
              </p:cNvSpPr>
              <p:nvPr/>
            </p:nvSpPr>
            <p:spPr>
              <a:xfrm>
                <a:off x="4608" y="1776"/>
                <a:ext cx="336" cy="432"/>
              </a:xfrm>
              <a:prstGeom prst="can">
                <a:avLst>
                  <a:gd name="adj" fmla="val 32143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cs typeface="Arial"/>
                </a:endParaRPr>
              </a:p>
            </p:txBody>
          </p:sp>
          <p:sp>
            <p:nvSpPr>
              <p:cNvPr id="13338" name="AutoShape 46"/>
              <p:cNvSpPr>
                <a:spLocks noChangeArrowheads="1"/>
              </p:cNvSpPr>
              <p:nvPr/>
            </p:nvSpPr>
            <p:spPr>
              <a:xfrm>
                <a:off x="4704" y="1872"/>
                <a:ext cx="336" cy="432"/>
              </a:xfrm>
              <a:prstGeom prst="can">
                <a:avLst>
                  <a:gd name="adj" fmla="val 32143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cs typeface="Arial"/>
                </a:endParaRPr>
              </a:p>
            </p:txBody>
          </p:sp>
          <p:sp>
            <p:nvSpPr>
              <p:cNvPr id="13339" name="AutoShape 47"/>
              <p:cNvSpPr>
                <a:spLocks noChangeArrowheads="1"/>
              </p:cNvSpPr>
              <p:nvPr/>
            </p:nvSpPr>
            <p:spPr>
              <a:xfrm>
                <a:off x="4800" y="1968"/>
                <a:ext cx="336" cy="432"/>
              </a:xfrm>
              <a:prstGeom prst="can">
                <a:avLst>
                  <a:gd name="adj" fmla="val 32143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/>
                    <a:ea typeface="굴림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cs typeface="Arial"/>
                </a:endParaRPr>
              </a:p>
            </p:txBody>
          </p:sp>
        </p:grpSp>
        <p:grpSp>
          <p:nvGrpSpPr>
            <p:cNvPr id="13322" name="Group 48"/>
            <p:cNvGrpSpPr/>
            <p:nvPr/>
          </p:nvGrpSpPr>
          <p:grpSpPr>
            <a:xfrm rot="0">
              <a:off x="973" y="1095"/>
              <a:ext cx="672" cy="1728"/>
              <a:chOff x="408" y="1152"/>
              <a:chExt cx="816" cy="1859"/>
            </a:xfrm>
          </p:grpSpPr>
          <p:pic>
            <p:nvPicPr>
              <p:cNvPr id="13334" name="Picture 49" descr="Dell 500 w_MSN screen 7_99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408" y="1848"/>
                <a:ext cx="816" cy="4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35" name="Picture 50" descr="Dell 500 w_MSN screen 7_99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>
                <a:off x="408" y="2544"/>
                <a:ext cx="816" cy="4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36" name="Picture 51" descr="Dell 500 w_MSN screen 7_99"/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>
                <a:off x="408" y="1152"/>
                <a:ext cx="816" cy="4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323" name="Line 52"/>
            <p:cNvSpPr>
              <a:spLocks noChangeShapeType="1"/>
            </p:cNvSpPr>
            <p:nvPr/>
          </p:nvSpPr>
          <p:spPr>
            <a:xfrm>
              <a:off x="1628" y="1506"/>
              <a:ext cx="449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324" name="Line 53"/>
            <p:cNvSpPr>
              <a:spLocks noChangeShapeType="1"/>
            </p:cNvSpPr>
            <p:nvPr/>
          </p:nvSpPr>
          <p:spPr>
            <a:xfrm>
              <a:off x="1645" y="1959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325" name="Line 54"/>
            <p:cNvSpPr>
              <a:spLocks noChangeShapeType="1"/>
            </p:cNvSpPr>
            <p:nvPr/>
          </p:nvSpPr>
          <p:spPr>
            <a:xfrm flipV="1">
              <a:off x="1585" y="2184"/>
              <a:ext cx="462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326" name="Line 55"/>
            <p:cNvSpPr>
              <a:spLocks noChangeShapeType="1"/>
            </p:cNvSpPr>
            <p:nvPr/>
          </p:nvSpPr>
          <p:spPr>
            <a:xfrm>
              <a:off x="2909" y="1981"/>
              <a:ext cx="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327" name="Line 56"/>
            <p:cNvSpPr>
              <a:spLocks noChangeShapeType="1"/>
            </p:cNvSpPr>
            <p:nvPr/>
          </p:nvSpPr>
          <p:spPr>
            <a:xfrm>
              <a:off x="3700" y="1981"/>
              <a:ext cx="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328" name="Line 57"/>
            <p:cNvSpPr>
              <a:spLocks noChangeShapeType="1"/>
            </p:cNvSpPr>
            <p:nvPr/>
          </p:nvSpPr>
          <p:spPr>
            <a:xfrm flipH="1">
              <a:off x="3037" y="1147"/>
              <a:ext cx="5" cy="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Dot"/>
              <a:round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5" name="Text Box 58"/>
            <p:cNvSpPr txBox="1">
              <a:spLocks noChangeArrowheads="1"/>
            </p:cNvSpPr>
            <p:nvPr/>
          </p:nvSpPr>
          <p:spPr>
            <a:xfrm>
              <a:off x="3361" y="2323"/>
              <a:ext cx="976" cy="22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xmlns:mc="http://schemas.openxmlformats.org/markup-compatibility/2006" xmlns:hp="http://schemas.haansoft.com/office/presentation/8.0" lang="en-US" altLang="ko-KR" sz="1400" b="1" mc:Ignorable="hp" hp:hslEmbossed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Database-server</a:t>
              </a:r>
              <a:endParaRPr xmlns:mc="http://schemas.openxmlformats.org/markup-compatibility/2006" xmlns:hp="http://schemas.haansoft.com/office/presentation/8.0" lang="en-GB" sz="1400" b="1" mc:Ignorable="hp" hp:hslEmbossed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6" name="Text Box 59"/>
            <p:cNvSpPr txBox="1">
              <a:spLocks noChangeArrowheads="1"/>
            </p:cNvSpPr>
            <p:nvPr/>
          </p:nvSpPr>
          <p:spPr>
            <a:xfrm>
              <a:off x="824" y="792"/>
              <a:ext cx="960" cy="29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xmlns:mc="http://schemas.openxmlformats.org/markup-compatibility/2006" xmlns:hp="http://schemas.haansoft.com/office/presentation/8.0" lang="en-GB" sz="1000" b="1" mc:Ignorable="hp" hp:hslEmbossed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Web &amp; Application</a:t>
              </a:r>
              <a:endParaRPr xmlns:mc="http://schemas.openxmlformats.org/markup-compatibility/2006" xmlns:hp="http://schemas.haansoft.com/office/presentation/8.0" lang="en-GB" sz="1000" b="1" mc:Ignorable="hp" hp:hslEmbossed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endParaRPr>
            </a:p>
            <a:p>
              <a:pPr algn="ctr" eaLnBrk="0" hangingPunct="0">
                <a:defRPr/>
              </a:pPr>
              <a:r>
                <a:rPr xmlns:mc="http://schemas.openxmlformats.org/markup-compatibility/2006" xmlns:hp="http://schemas.haansoft.com/office/presentation/8.0" lang="en-GB" sz="1000" b="1" mc:Ignorable="hp" hp:hslEmbossed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clients</a:t>
              </a:r>
              <a:endParaRPr xmlns:mc="http://schemas.openxmlformats.org/markup-compatibility/2006" xmlns:hp="http://schemas.haansoft.com/office/presentation/8.0" lang="en-GB" sz="1000" b="1" mc:Ignorable="hp" hp:hslEmbossed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endParaRPr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>
            <a:xfrm>
              <a:off x="1728" y="2904"/>
              <a:ext cx="976" cy="38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ko-KR" sz="1400" b="1">
                  <a:solidFill>
                    <a:srgbClr val="0000ff"/>
                  </a:solidFill>
                  <a:latin typeface="Arial"/>
                </a:rPr>
                <a:t>TIER 1:</a:t>
              </a:r>
              <a:endParaRPr lang="en-US" altLang="ko-KR" sz="1400" b="1">
                <a:solidFill>
                  <a:srgbClr val="0000ff"/>
                </a:solidFill>
                <a:latin typeface="Arial"/>
              </a:endParaRPr>
            </a:p>
            <a:p>
              <a:pPr eaLnBrk="0" hangingPunct="0">
                <a:defRPr/>
              </a:pPr>
              <a:r>
                <a:rPr xmlns:mc="http://schemas.openxmlformats.org/markup-compatibility/2006" xmlns:hp="http://schemas.haansoft.com/office/presentation/8.0" lang="en-US" altLang="ko-KR" sz="1400" b="1" i="1" mc:Ignorable="hp" hp:hslEmbossed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Client-Tier</a:t>
              </a:r>
              <a:endParaRPr xmlns:mc="http://schemas.openxmlformats.org/markup-compatibility/2006" xmlns:hp="http://schemas.haansoft.com/office/presentation/8.0" lang="en-GB" sz="1400" b="1" i="1" mc:Ignorable="hp" hp:hslEmbossed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endParaRP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>
            <a:xfrm>
              <a:off x="3408" y="2904"/>
              <a:ext cx="970" cy="38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ko-KR" sz="1400" b="1">
                  <a:solidFill>
                    <a:srgbClr val="0000ff"/>
                  </a:solidFill>
                  <a:latin typeface="Arial"/>
                </a:rPr>
                <a:t>TIER 2:</a:t>
              </a:r>
              <a:endParaRPr lang="en-US" altLang="ko-KR" sz="1400" b="1">
                <a:solidFill>
                  <a:srgbClr val="0000ff"/>
                </a:solidFill>
                <a:latin typeface="Arial"/>
              </a:endParaRPr>
            </a:p>
            <a:p>
              <a:pPr eaLnBrk="0" hangingPunct="0">
                <a:defRPr/>
              </a:pPr>
              <a:r>
                <a:rPr xmlns:mc="http://schemas.openxmlformats.org/markup-compatibility/2006" xmlns:hp="http://schemas.haansoft.com/office/presentation/8.0" lang="en-GB" sz="1400" b="1" i="1" mc:Ignorable="hp" hp:hslEmbossed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Server-Tier</a:t>
              </a:r>
              <a:endParaRPr xmlns:mc="http://schemas.openxmlformats.org/markup-compatibility/2006" xmlns:hp="http://schemas.haansoft.com/office/presentation/8.0" lang="en-GB" sz="1400" b="1" i="1" mc:Ignorable="hp" hp:hslEmbossed="0">
                <a:latin typeface="Arial"/>
              </a:endParaRPr>
            </a:p>
          </p:txBody>
        </p:sp>
        <p:pic>
          <p:nvPicPr>
            <p:cNvPr id="13333" name="Picture 62" descr="Dell PowerVault Storage 08-01small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3388" y="1499"/>
              <a:ext cx="335" cy="7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19" name="직사각형 137"/>
          <p:cNvSpPr>
            <a:spLocks noChangeArrowheads="1"/>
          </p:cNvSpPr>
          <p:nvPr/>
        </p:nvSpPr>
        <p:spPr bwMode="auto">
          <a:xfrm>
            <a:off x="1071563" y="5572125"/>
            <a:ext cx="1146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cs typeface="Arial" panose="020B0604020202020204" pitchFamily="34" charset="0"/>
              </a:rPr>
              <a:t>“fat client” </a:t>
            </a:r>
            <a:endParaRPr lang="ko-KR" altLang="en-US" sz="1600"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/>
          <p:cNvSpPr>
            <a:spLocks/>
          </p:cNvSpPr>
          <p:nvPr/>
        </p:nvSpPr>
        <p:spPr bwMode="auto">
          <a:xfrm>
            <a:off x="3879850" y="2247900"/>
            <a:ext cx="1360488" cy="2406650"/>
          </a:xfrm>
          <a:custGeom>
            <a:avLst/>
            <a:gdLst>
              <a:gd name="T0" fmla="*/ 2147483647 w 596"/>
              <a:gd name="T1" fmla="*/ 2147483647 h 294"/>
              <a:gd name="T2" fmla="*/ 2147483647 w 596"/>
              <a:gd name="T3" fmla="*/ 2147483647 h 294"/>
              <a:gd name="T4" fmla="*/ 2147483647 w 596"/>
              <a:gd name="T5" fmla="*/ 2147483647 h 294"/>
              <a:gd name="T6" fmla="*/ 2147483647 w 596"/>
              <a:gd name="T7" fmla="*/ 2147483647 h 294"/>
              <a:gd name="T8" fmla="*/ 2147483647 w 596"/>
              <a:gd name="T9" fmla="*/ 2147483647 h 294"/>
              <a:gd name="T10" fmla="*/ 2147483647 w 596"/>
              <a:gd name="T11" fmla="*/ 2147483647 h 294"/>
              <a:gd name="T12" fmla="*/ 2147483647 w 596"/>
              <a:gd name="T13" fmla="*/ 2147483647 h 294"/>
              <a:gd name="T14" fmla="*/ 2147483647 w 596"/>
              <a:gd name="T15" fmla="*/ 2147483647 h 294"/>
              <a:gd name="T16" fmla="*/ 2147483647 w 596"/>
              <a:gd name="T17" fmla="*/ 2147483647 h 294"/>
              <a:gd name="T18" fmla="*/ 2147483647 w 596"/>
              <a:gd name="T19" fmla="*/ 2147483647 h 294"/>
              <a:gd name="T20" fmla="*/ 2147483647 w 596"/>
              <a:gd name="T21" fmla="*/ 2147483647 h 294"/>
              <a:gd name="T22" fmla="*/ 2147483647 w 596"/>
              <a:gd name="T23" fmla="*/ 2147483647 h 294"/>
              <a:gd name="T24" fmla="*/ 2147483647 w 596"/>
              <a:gd name="T25" fmla="*/ 2147483647 h 294"/>
              <a:gd name="T26" fmla="*/ 2147483647 w 596"/>
              <a:gd name="T27" fmla="*/ 2147483647 h 294"/>
              <a:gd name="T28" fmla="*/ 2147483647 w 596"/>
              <a:gd name="T29" fmla="*/ 2147483647 h 294"/>
              <a:gd name="T30" fmla="*/ 2147483647 w 596"/>
              <a:gd name="T31" fmla="*/ 2147483647 h 294"/>
              <a:gd name="T32" fmla="*/ 2147483647 w 596"/>
              <a:gd name="T33" fmla="*/ 2147483647 h 294"/>
              <a:gd name="T34" fmla="*/ 2147483647 w 596"/>
              <a:gd name="T35" fmla="*/ 2147483647 h 294"/>
              <a:gd name="T36" fmla="*/ 2147483647 w 596"/>
              <a:gd name="T37" fmla="*/ 2147483647 h 294"/>
              <a:gd name="T38" fmla="*/ 2147483647 w 596"/>
              <a:gd name="T39" fmla="*/ 2147483647 h 294"/>
              <a:gd name="T40" fmla="*/ 2147483647 w 596"/>
              <a:gd name="T41" fmla="*/ 2147483647 h 294"/>
              <a:gd name="T42" fmla="*/ 2147483647 w 596"/>
              <a:gd name="T43" fmla="*/ 0 h 294"/>
              <a:gd name="T44" fmla="*/ 2147483647 w 596"/>
              <a:gd name="T45" fmla="*/ 2147483647 h 294"/>
              <a:gd name="T46" fmla="*/ 2147483647 w 596"/>
              <a:gd name="T47" fmla="*/ 2147483647 h 294"/>
              <a:gd name="T48" fmla="*/ 2147483647 w 596"/>
              <a:gd name="T49" fmla="*/ 2147483647 h 294"/>
              <a:gd name="T50" fmla="*/ 2147483647 w 596"/>
              <a:gd name="T51" fmla="*/ 0 h 294"/>
              <a:gd name="T52" fmla="*/ 2147483647 w 596"/>
              <a:gd name="T53" fmla="*/ 2147483647 h 294"/>
              <a:gd name="T54" fmla="*/ 2147483647 w 596"/>
              <a:gd name="T55" fmla="*/ 2147483647 h 294"/>
              <a:gd name="T56" fmla="*/ 2147483647 w 596"/>
              <a:gd name="T57" fmla="*/ 2147483647 h 294"/>
              <a:gd name="T58" fmla="*/ 2147483647 w 596"/>
              <a:gd name="T59" fmla="*/ 2147483647 h 294"/>
              <a:gd name="T60" fmla="*/ 2147483647 w 596"/>
              <a:gd name="T61" fmla="*/ 2147483647 h 294"/>
              <a:gd name="T62" fmla="*/ 2147483647 w 596"/>
              <a:gd name="T63" fmla="*/ 2147483647 h 294"/>
              <a:gd name="T64" fmla="*/ 0 w 596"/>
              <a:gd name="T65" fmla="*/ 2147483647 h 294"/>
              <a:gd name="T66" fmla="*/ 2147483647 w 596"/>
              <a:gd name="T67" fmla="*/ 2147483647 h 294"/>
              <a:gd name="T68" fmla="*/ 2147483647 w 596"/>
              <a:gd name="T69" fmla="*/ 2147483647 h 294"/>
              <a:gd name="T70" fmla="*/ 2147483647 w 596"/>
              <a:gd name="T71" fmla="*/ 2147483647 h 294"/>
              <a:gd name="T72" fmla="*/ 2147483647 w 596"/>
              <a:gd name="T73" fmla="*/ 2147483647 h 2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96"/>
              <a:gd name="T112" fmla="*/ 0 h 294"/>
              <a:gd name="T113" fmla="*/ 596 w 596"/>
              <a:gd name="T114" fmla="*/ 294 h 2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96" h="294">
                <a:moveTo>
                  <a:pt x="83" y="215"/>
                </a:moveTo>
                <a:lnTo>
                  <a:pt x="118" y="255"/>
                </a:lnTo>
                <a:lnTo>
                  <a:pt x="159" y="284"/>
                </a:lnTo>
                <a:lnTo>
                  <a:pt x="208" y="294"/>
                </a:lnTo>
                <a:lnTo>
                  <a:pt x="256" y="284"/>
                </a:lnTo>
                <a:lnTo>
                  <a:pt x="298" y="260"/>
                </a:lnTo>
                <a:lnTo>
                  <a:pt x="340" y="284"/>
                </a:lnTo>
                <a:lnTo>
                  <a:pt x="388" y="294"/>
                </a:lnTo>
                <a:lnTo>
                  <a:pt x="437" y="284"/>
                </a:lnTo>
                <a:lnTo>
                  <a:pt x="478" y="255"/>
                </a:lnTo>
                <a:lnTo>
                  <a:pt x="506" y="215"/>
                </a:lnTo>
                <a:lnTo>
                  <a:pt x="541" y="220"/>
                </a:lnTo>
                <a:lnTo>
                  <a:pt x="568" y="205"/>
                </a:lnTo>
                <a:lnTo>
                  <a:pt x="589" y="180"/>
                </a:lnTo>
                <a:lnTo>
                  <a:pt x="596" y="145"/>
                </a:lnTo>
                <a:lnTo>
                  <a:pt x="589" y="115"/>
                </a:lnTo>
                <a:lnTo>
                  <a:pt x="568" y="90"/>
                </a:lnTo>
                <a:lnTo>
                  <a:pt x="541" y="75"/>
                </a:lnTo>
                <a:lnTo>
                  <a:pt x="506" y="75"/>
                </a:lnTo>
                <a:lnTo>
                  <a:pt x="478" y="35"/>
                </a:lnTo>
                <a:lnTo>
                  <a:pt x="437" y="10"/>
                </a:lnTo>
                <a:lnTo>
                  <a:pt x="388" y="0"/>
                </a:lnTo>
                <a:lnTo>
                  <a:pt x="340" y="5"/>
                </a:lnTo>
                <a:lnTo>
                  <a:pt x="298" y="30"/>
                </a:lnTo>
                <a:lnTo>
                  <a:pt x="256" y="5"/>
                </a:lnTo>
                <a:lnTo>
                  <a:pt x="208" y="0"/>
                </a:lnTo>
                <a:lnTo>
                  <a:pt x="159" y="10"/>
                </a:lnTo>
                <a:lnTo>
                  <a:pt x="118" y="35"/>
                </a:lnTo>
                <a:lnTo>
                  <a:pt x="83" y="75"/>
                </a:lnTo>
                <a:lnTo>
                  <a:pt x="55" y="75"/>
                </a:lnTo>
                <a:lnTo>
                  <a:pt x="28" y="90"/>
                </a:lnTo>
                <a:lnTo>
                  <a:pt x="7" y="115"/>
                </a:lnTo>
                <a:lnTo>
                  <a:pt x="0" y="145"/>
                </a:lnTo>
                <a:lnTo>
                  <a:pt x="7" y="180"/>
                </a:lnTo>
                <a:lnTo>
                  <a:pt x="28" y="205"/>
                </a:lnTo>
                <a:lnTo>
                  <a:pt x="55" y="220"/>
                </a:lnTo>
                <a:lnTo>
                  <a:pt x="83" y="215"/>
                </a:lnTo>
                <a:close/>
              </a:path>
            </a:pathLst>
          </a:custGeom>
          <a:solidFill>
            <a:srgbClr val="E6E6E6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594100" y="3213100"/>
            <a:ext cx="1962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Comm.</a:t>
            </a:r>
          </a:p>
          <a:p>
            <a:pPr algn="ctr" eaLnBrk="1" hangingPunct="1"/>
            <a:r>
              <a:rPr lang="en-US" altLang="ko-KR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en-US" altLang="ko-KR" sz="2000" b="1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5288" y="1997075"/>
            <a:ext cx="3414712" cy="288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Client-Server architecture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fat client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39750" y="2997200"/>
            <a:ext cx="574675" cy="13208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476375" y="3009900"/>
            <a:ext cx="550863" cy="1239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cs typeface="Arial" panose="020B0604020202020204" pitchFamily="34" charset="0"/>
              </a:rPr>
              <a:t>Pro-</a:t>
            </a:r>
            <a:br>
              <a:rPr lang="en-US" altLang="ko-KR" sz="2000">
                <a:cs typeface="Arial" panose="020B0604020202020204" pitchFamily="34" charset="0"/>
              </a:rPr>
            </a:br>
            <a:r>
              <a:rPr lang="en-US" altLang="ko-KR" sz="2000">
                <a:cs typeface="Arial" panose="020B0604020202020204" pitchFamily="34" charset="0"/>
              </a:rPr>
              <a:t>cess-</a:t>
            </a:r>
            <a:br>
              <a:rPr lang="en-US" altLang="ko-KR" sz="2000">
                <a:cs typeface="Arial" panose="020B0604020202020204" pitchFamily="34" charset="0"/>
              </a:rPr>
            </a:br>
            <a:r>
              <a:rPr lang="en-US" altLang="ko-KR" sz="2000">
                <a:cs typeface="Arial" panose="020B0604020202020204" pitchFamily="34" charset="0"/>
              </a:rPr>
              <a:t>ing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416175" y="2560638"/>
            <a:ext cx="118745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cs typeface="Arial" panose="020B0604020202020204" pitchFamily="34" charset="0"/>
              </a:rPr>
              <a:t>Send a request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339975" y="3763963"/>
            <a:ext cx="1439863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ko-KR">
                <a:cs typeface="Arial" panose="020B0604020202020204" pitchFamily="34" charset="0"/>
              </a:rPr>
              <a:t>Receive a response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838200" y="5099050"/>
            <a:ext cx="265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cs typeface="Arial" panose="020B0604020202020204" pitchFamily="34" charset="0"/>
              </a:rPr>
              <a:t>Client Computer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1187450" y="3429000"/>
            <a:ext cx="246063" cy="296863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2038350" y="30829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2047875" y="4013200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326063" y="1963738"/>
            <a:ext cx="3297237" cy="2887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4352" name="AutoShape 16"/>
          <p:cNvSpPr>
            <a:spLocks noChangeArrowheads="1"/>
          </p:cNvSpPr>
          <p:nvPr/>
        </p:nvSpPr>
        <p:spPr bwMode="auto">
          <a:xfrm>
            <a:off x="8058150" y="2916238"/>
            <a:ext cx="482600" cy="13208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188200" y="2967038"/>
            <a:ext cx="501650" cy="123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cs typeface="Arial" panose="020B0604020202020204" pitchFamily="34" charset="0"/>
              </a:rPr>
              <a:t>Pro-</a:t>
            </a:r>
            <a:br>
              <a:rPr lang="en-US" altLang="ko-KR" sz="2000">
                <a:cs typeface="Arial" panose="020B0604020202020204" pitchFamily="34" charset="0"/>
              </a:rPr>
            </a:br>
            <a:r>
              <a:rPr lang="en-US" altLang="ko-KR" sz="2000">
                <a:cs typeface="Arial" panose="020B0604020202020204" pitchFamily="34" charset="0"/>
              </a:rPr>
              <a:t>cess-</a:t>
            </a:r>
            <a:br>
              <a:rPr lang="en-US" altLang="ko-KR" sz="2000">
                <a:cs typeface="Arial" panose="020B0604020202020204" pitchFamily="34" charset="0"/>
              </a:rPr>
            </a:br>
            <a:r>
              <a:rPr lang="en-US" altLang="ko-KR" sz="2000">
                <a:cs typeface="Arial" panose="020B0604020202020204" pitchFamily="34" charset="0"/>
              </a:rPr>
              <a:t>ing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435600" y="2540000"/>
            <a:ext cx="1296988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cs typeface="Arial" panose="020B0604020202020204" pitchFamily="34" charset="0"/>
              </a:rPr>
              <a:t>Receive a request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56238" y="3794125"/>
            <a:ext cx="127635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fontAlgn="ctr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ko-KR">
                <a:cs typeface="Arial" panose="020B0604020202020204" pitchFamily="34" charset="0"/>
              </a:rPr>
              <a:t>Send a response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670550" y="5067300"/>
            <a:ext cx="265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cs typeface="Arial" panose="020B0604020202020204" pitchFamily="34" charset="0"/>
              </a:rPr>
              <a:t>Server Computer</a:t>
            </a:r>
          </a:p>
        </p:txBody>
      </p: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7759700" y="3502025"/>
            <a:ext cx="246063" cy="296863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6707188" y="3062288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6716713" y="4022725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0" name="Freeform 24"/>
          <p:cNvSpPr>
            <a:spLocks/>
          </p:cNvSpPr>
          <p:nvPr/>
        </p:nvSpPr>
        <p:spPr bwMode="auto">
          <a:xfrm rot="162898">
            <a:off x="3594100" y="2820988"/>
            <a:ext cx="1884363" cy="134937"/>
          </a:xfrm>
          <a:custGeom>
            <a:avLst/>
            <a:gdLst>
              <a:gd name="T0" fmla="*/ 0 w 1200"/>
              <a:gd name="T1" fmla="*/ 0 h 96"/>
              <a:gd name="T2" fmla="*/ 2147483647 w 1200"/>
              <a:gd name="T3" fmla="*/ 0 h 96"/>
              <a:gd name="T4" fmla="*/ 2147483647 w 1200"/>
              <a:gd name="T5" fmla="*/ 2147483647 h 96"/>
              <a:gd name="T6" fmla="*/ 2147483647 w 1200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96"/>
              <a:gd name="T14" fmla="*/ 1200 w 120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96">
                <a:moveTo>
                  <a:pt x="0" y="0"/>
                </a:moveTo>
                <a:lnTo>
                  <a:pt x="624" y="0"/>
                </a:lnTo>
                <a:lnTo>
                  <a:pt x="480" y="96"/>
                </a:lnTo>
                <a:lnTo>
                  <a:pt x="120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1" name="Freeform 25"/>
          <p:cNvSpPr>
            <a:spLocks/>
          </p:cNvSpPr>
          <p:nvPr/>
        </p:nvSpPr>
        <p:spPr bwMode="auto">
          <a:xfrm rot="162898">
            <a:off x="3627438" y="4137025"/>
            <a:ext cx="1804987" cy="74613"/>
          </a:xfrm>
          <a:custGeom>
            <a:avLst/>
            <a:gdLst>
              <a:gd name="T0" fmla="*/ 0 w 1200"/>
              <a:gd name="T1" fmla="*/ 0 h 96"/>
              <a:gd name="T2" fmla="*/ 2147483647 w 1200"/>
              <a:gd name="T3" fmla="*/ 0 h 96"/>
              <a:gd name="T4" fmla="*/ 2147483647 w 1200"/>
              <a:gd name="T5" fmla="*/ 2147483647 h 96"/>
              <a:gd name="T6" fmla="*/ 2147483647 w 1200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96"/>
              <a:gd name="T14" fmla="*/ 1200 w 120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96">
                <a:moveTo>
                  <a:pt x="0" y="0"/>
                </a:moveTo>
                <a:lnTo>
                  <a:pt x="624" y="0"/>
                </a:lnTo>
                <a:lnTo>
                  <a:pt x="480" y="96"/>
                </a:lnTo>
                <a:lnTo>
                  <a:pt x="120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8600" y="765175"/>
            <a:ext cx="8686800" cy="555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Symbol" panose="05050102010706020507" pitchFamily="18" charset="2"/>
              <a:buChar char="¨"/>
            </a:pPr>
            <a:r>
              <a:rPr lang="en-US" altLang="ko-KR" sz="2800" b="1">
                <a:cs typeface="Arial" panose="020B0604020202020204" pitchFamily="34" charset="0"/>
              </a:rPr>
              <a:t>2 tier client-server </a:t>
            </a:r>
            <a:r>
              <a:rPr lang="en-US" altLang="ko-KR" b="1">
                <a:cs typeface="Arial" panose="020B0604020202020204" pitchFamily="34" charset="0"/>
              </a:rPr>
              <a:t>architecture</a:t>
            </a:r>
            <a:endParaRPr lang="en-US" altLang="ko-KR" sz="2800" b="1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Symbol" panose="05050102010706020507" pitchFamily="18" charset="2"/>
              <a:buChar char="¨"/>
            </a:pPr>
            <a:endParaRPr lang="en-US" altLang="ko-KR" sz="2800" b="1">
              <a:cs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42875"/>
            <a:ext cx="8077200" cy="549275"/>
          </a:xfrm>
        </p:spPr>
        <p:txBody>
          <a:bodyPr/>
          <a:lstStyle/>
          <a:p>
            <a:r>
              <a:rPr lang="en-US" altLang="ko-KR" smtClean="0"/>
              <a:t>Client-Server architecture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47750" y="1258888"/>
            <a:ext cx="12477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TIER 1:</a:t>
            </a:r>
          </a:p>
          <a:p>
            <a:pPr algn="ctr" eaLnBrk="1" hangingPunct="1"/>
            <a:r>
              <a:rPr lang="en-US" altLang="ko-KR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 Client</a:t>
            </a:r>
            <a:endParaRPr lang="en-US" altLang="ko-KR" sz="10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48188" y="1301750"/>
            <a:ext cx="8842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TIER 2:</a:t>
            </a:r>
          </a:p>
          <a:p>
            <a:pPr algn="ctr" eaLnBrk="1" hangingPunct="1"/>
            <a:r>
              <a:rPr lang="en-US" altLang="ko-KR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588000" y="1343025"/>
            <a:ext cx="2908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central server performs</a:t>
            </a:r>
          </a:p>
          <a:p>
            <a:pPr algn="ctr" eaLnBrk="1" hangingPunct="1"/>
            <a:r>
              <a:rPr lang="en-US" altLang="ko-KR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processing</a:t>
            </a:r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1250950" y="2936875"/>
            <a:ext cx="482600" cy="473075"/>
            <a:chOff x="1133" y="1682"/>
            <a:chExt cx="304" cy="298"/>
          </a:xfrm>
        </p:grpSpPr>
        <p:sp>
          <p:nvSpPr>
            <p:cNvPr id="15465" name="Line 8"/>
            <p:cNvSpPr>
              <a:spLocks noChangeShapeType="1"/>
            </p:cNvSpPr>
            <p:nvPr/>
          </p:nvSpPr>
          <p:spPr bwMode="auto">
            <a:xfrm flipH="1">
              <a:off x="1142" y="1866"/>
              <a:ext cx="25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6" name="Line 9"/>
            <p:cNvSpPr>
              <a:spLocks noChangeShapeType="1"/>
            </p:cNvSpPr>
            <p:nvPr/>
          </p:nvSpPr>
          <p:spPr bwMode="auto">
            <a:xfrm flipH="1">
              <a:off x="1143" y="1868"/>
              <a:ext cx="28" cy="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7" name="Line 10"/>
            <p:cNvSpPr>
              <a:spLocks noChangeShapeType="1"/>
            </p:cNvSpPr>
            <p:nvPr/>
          </p:nvSpPr>
          <p:spPr bwMode="auto">
            <a:xfrm flipH="1">
              <a:off x="1143" y="1872"/>
              <a:ext cx="28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8" name="Freeform 11"/>
            <p:cNvSpPr>
              <a:spLocks/>
            </p:cNvSpPr>
            <p:nvPr/>
          </p:nvSpPr>
          <p:spPr bwMode="auto">
            <a:xfrm>
              <a:off x="1245" y="1817"/>
              <a:ext cx="192" cy="163"/>
            </a:xfrm>
            <a:custGeom>
              <a:avLst/>
              <a:gdLst>
                <a:gd name="T0" fmla="*/ 0 w 192"/>
                <a:gd name="T1" fmla="*/ 162 h 163"/>
                <a:gd name="T2" fmla="*/ 0 w 192"/>
                <a:gd name="T3" fmla="*/ 103 h 163"/>
                <a:gd name="T4" fmla="*/ 191 w 192"/>
                <a:gd name="T5" fmla="*/ 0 h 163"/>
                <a:gd name="T6" fmla="*/ 191 w 192"/>
                <a:gd name="T7" fmla="*/ 49 h 163"/>
                <a:gd name="T8" fmla="*/ 0 w 19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63"/>
                <a:gd name="T17" fmla="*/ 192 w 19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63">
                  <a:moveTo>
                    <a:pt x="0" y="162"/>
                  </a:moveTo>
                  <a:lnTo>
                    <a:pt x="0" y="103"/>
                  </a:lnTo>
                  <a:lnTo>
                    <a:pt x="191" y="0"/>
                  </a:lnTo>
                  <a:lnTo>
                    <a:pt x="191" y="49"/>
                  </a:ln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69" name="Freeform 12"/>
            <p:cNvSpPr>
              <a:spLocks/>
            </p:cNvSpPr>
            <p:nvPr/>
          </p:nvSpPr>
          <p:spPr bwMode="auto">
            <a:xfrm>
              <a:off x="1134" y="1862"/>
              <a:ext cx="113" cy="115"/>
            </a:xfrm>
            <a:custGeom>
              <a:avLst/>
              <a:gdLst>
                <a:gd name="T0" fmla="*/ 111 w 113"/>
                <a:gd name="T1" fmla="*/ 56 h 115"/>
                <a:gd name="T2" fmla="*/ 0 w 113"/>
                <a:gd name="T3" fmla="*/ 0 h 115"/>
                <a:gd name="T4" fmla="*/ 0 w 113"/>
                <a:gd name="T5" fmla="*/ 44 h 115"/>
                <a:gd name="T6" fmla="*/ 112 w 113"/>
                <a:gd name="T7" fmla="*/ 114 h 115"/>
                <a:gd name="T8" fmla="*/ 111 w 113"/>
                <a:gd name="T9" fmla="*/ 5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15"/>
                <a:gd name="T17" fmla="*/ 113 w 113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15">
                  <a:moveTo>
                    <a:pt x="111" y="5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2" y="114"/>
                  </a:lnTo>
                  <a:lnTo>
                    <a:pt x="111" y="56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70" name="Freeform 13"/>
            <p:cNvSpPr>
              <a:spLocks/>
            </p:cNvSpPr>
            <p:nvPr/>
          </p:nvSpPr>
          <p:spPr bwMode="auto">
            <a:xfrm>
              <a:off x="1133" y="1765"/>
              <a:ext cx="303" cy="157"/>
            </a:xfrm>
            <a:custGeom>
              <a:avLst/>
              <a:gdLst>
                <a:gd name="T0" fmla="*/ 111 w 303"/>
                <a:gd name="T1" fmla="*/ 156 h 157"/>
                <a:gd name="T2" fmla="*/ 302 w 303"/>
                <a:gd name="T3" fmla="*/ 50 h 157"/>
                <a:gd name="T4" fmla="*/ 192 w 303"/>
                <a:gd name="T5" fmla="*/ 0 h 157"/>
                <a:gd name="T6" fmla="*/ 0 w 303"/>
                <a:gd name="T7" fmla="*/ 98 h 157"/>
                <a:gd name="T8" fmla="*/ 111 w 303"/>
                <a:gd name="T9" fmla="*/ 156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"/>
                <a:gd name="T16" fmla="*/ 0 h 157"/>
                <a:gd name="T17" fmla="*/ 303 w 303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" h="157">
                  <a:moveTo>
                    <a:pt x="111" y="156"/>
                  </a:moveTo>
                  <a:lnTo>
                    <a:pt x="302" y="50"/>
                  </a:lnTo>
                  <a:lnTo>
                    <a:pt x="192" y="0"/>
                  </a:lnTo>
                  <a:lnTo>
                    <a:pt x="0" y="98"/>
                  </a:lnTo>
                  <a:lnTo>
                    <a:pt x="111" y="156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71" name="Freeform 14"/>
            <p:cNvSpPr>
              <a:spLocks/>
            </p:cNvSpPr>
            <p:nvPr/>
          </p:nvSpPr>
          <p:spPr bwMode="auto">
            <a:xfrm>
              <a:off x="1144" y="1734"/>
              <a:ext cx="121" cy="167"/>
            </a:xfrm>
            <a:custGeom>
              <a:avLst/>
              <a:gdLst>
                <a:gd name="T0" fmla="*/ 120 w 121"/>
                <a:gd name="T1" fmla="*/ 32 h 167"/>
                <a:gd name="T2" fmla="*/ 0 w 121"/>
                <a:gd name="T3" fmla="*/ 0 h 167"/>
                <a:gd name="T4" fmla="*/ 0 w 121"/>
                <a:gd name="T5" fmla="*/ 108 h 167"/>
                <a:gd name="T6" fmla="*/ 110 w 121"/>
                <a:gd name="T7" fmla="*/ 166 h 167"/>
                <a:gd name="T8" fmla="*/ 120 w 121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67"/>
                <a:gd name="T17" fmla="*/ 121 w 121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67">
                  <a:moveTo>
                    <a:pt x="120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0" y="166"/>
                  </a:lnTo>
                  <a:lnTo>
                    <a:pt x="120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72" name="Freeform 15"/>
            <p:cNvSpPr>
              <a:spLocks/>
            </p:cNvSpPr>
            <p:nvPr/>
          </p:nvSpPr>
          <p:spPr bwMode="auto">
            <a:xfrm>
              <a:off x="1255" y="1701"/>
              <a:ext cx="151" cy="200"/>
            </a:xfrm>
            <a:custGeom>
              <a:avLst/>
              <a:gdLst>
                <a:gd name="T0" fmla="*/ 0 w 151"/>
                <a:gd name="T1" fmla="*/ 199 h 200"/>
                <a:gd name="T2" fmla="*/ 0 w 151"/>
                <a:gd name="T3" fmla="*/ 66 h 200"/>
                <a:gd name="T4" fmla="*/ 149 w 151"/>
                <a:gd name="T5" fmla="*/ 0 h 200"/>
                <a:gd name="T6" fmla="*/ 150 w 151"/>
                <a:gd name="T7" fmla="*/ 115 h 200"/>
                <a:gd name="T8" fmla="*/ 0 w 151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00"/>
                <a:gd name="T17" fmla="*/ 151 w 151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00">
                  <a:moveTo>
                    <a:pt x="0" y="199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150" y="115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73" name="Freeform 16"/>
            <p:cNvSpPr>
              <a:spLocks/>
            </p:cNvSpPr>
            <p:nvPr/>
          </p:nvSpPr>
          <p:spPr bwMode="auto">
            <a:xfrm>
              <a:off x="1142" y="1682"/>
              <a:ext cx="264" cy="89"/>
            </a:xfrm>
            <a:custGeom>
              <a:avLst/>
              <a:gdLst>
                <a:gd name="T0" fmla="*/ 115 w 264"/>
                <a:gd name="T1" fmla="*/ 88 h 89"/>
                <a:gd name="T2" fmla="*/ 263 w 264"/>
                <a:gd name="T3" fmla="*/ 20 h 89"/>
                <a:gd name="T4" fmla="*/ 145 w 264"/>
                <a:gd name="T5" fmla="*/ 0 h 89"/>
                <a:gd name="T6" fmla="*/ 0 w 264"/>
                <a:gd name="T7" fmla="*/ 55 h 89"/>
                <a:gd name="T8" fmla="*/ 115 w 264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89"/>
                <a:gd name="T17" fmla="*/ 264 w 264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89">
                  <a:moveTo>
                    <a:pt x="115" y="88"/>
                  </a:moveTo>
                  <a:lnTo>
                    <a:pt x="263" y="20"/>
                  </a:lnTo>
                  <a:lnTo>
                    <a:pt x="145" y="0"/>
                  </a:lnTo>
                  <a:lnTo>
                    <a:pt x="0" y="55"/>
                  </a:lnTo>
                  <a:lnTo>
                    <a:pt x="115" y="88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74" name="Freeform 17"/>
            <p:cNvSpPr>
              <a:spLocks/>
            </p:cNvSpPr>
            <p:nvPr/>
          </p:nvSpPr>
          <p:spPr bwMode="auto">
            <a:xfrm>
              <a:off x="1272" y="1724"/>
              <a:ext cx="123" cy="155"/>
            </a:xfrm>
            <a:custGeom>
              <a:avLst/>
              <a:gdLst>
                <a:gd name="T0" fmla="*/ 0 w 123"/>
                <a:gd name="T1" fmla="*/ 154 h 155"/>
                <a:gd name="T2" fmla="*/ 0 w 123"/>
                <a:gd name="T3" fmla="*/ 51 h 155"/>
                <a:gd name="T4" fmla="*/ 122 w 123"/>
                <a:gd name="T5" fmla="*/ 0 h 155"/>
                <a:gd name="T6" fmla="*/ 122 w 123"/>
                <a:gd name="T7" fmla="*/ 80 h 155"/>
                <a:gd name="T8" fmla="*/ 0 w 123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5"/>
                <a:gd name="T17" fmla="*/ 123 w 123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5">
                  <a:moveTo>
                    <a:pt x="0" y="154"/>
                  </a:moveTo>
                  <a:lnTo>
                    <a:pt x="0" y="51"/>
                  </a:lnTo>
                  <a:lnTo>
                    <a:pt x="122" y="0"/>
                  </a:lnTo>
                  <a:lnTo>
                    <a:pt x="122" y="80"/>
                  </a:lnTo>
                  <a:lnTo>
                    <a:pt x="0" y="154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368" name="Group 18"/>
          <p:cNvGrpSpPr>
            <a:grpSpLocks/>
          </p:cNvGrpSpPr>
          <p:nvPr/>
        </p:nvGrpSpPr>
        <p:grpSpPr bwMode="auto">
          <a:xfrm>
            <a:off x="1250950" y="2098675"/>
            <a:ext cx="479425" cy="476250"/>
            <a:chOff x="1150" y="1144"/>
            <a:chExt cx="302" cy="300"/>
          </a:xfrm>
        </p:grpSpPr>
        <p:sp>
          <p:nvSpPr>
            <p:cNvPr id="15455" name="Line 19"/>
            <p:cNvSpPr>
              <a:spLocks noChangeShapeType="1"/>
            </p:cNvSpPr>
            <p:nvPr/>
          </p:nvSpPr>
          <p:spPr bwMode="auto">
            <a:xfrm flipH="1">
              <a:off x="1158" y="1331"/>
              <a:ext cx="25" cy="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6" name="Line 20"/>
            <p:cNvSpPr>
              <a:spLocks noChangeShapeType="1"/>
            </p:cNvSpPr>
            <p:nvPr/>
          </p:nvSpPr>
          <p:spPr bwMode="auto">
            <a:xfrm flipH="1">
              <a:off x="1159" y="1333"/>
              <a:ext cx="27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7" name="Line 21"/>
            <p:cNvSpPr>
              <a:spLocks noChangeShapeType="1"/>
            </p:cNvSpPr>
            <p:nvPr/>
          </p:nvSpPr>
          <p:spPr bwMode="auto">
            <a:xfrm flipH="1">
              <a:off x="1159" y="1338"/>
              <a:ext cx="27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58" name="Freeform 22"/>
            <p:cNvSpPr>
              <a:spLocks/>
            </p:cNvSpPr>
            <p:nvPr/>
          </p:nvSpPr>
          <p:spPr bwMode="auto">
            <a:xfrm>
              <a:off x="1261" y="1280"/>
              <a:ext cx="191" cy="164"/>
            </a:xfrm>
            <a:custGeom>
              <a:avLst/>
              <a:gdLst>
                <a:gd name="T0" fmla="*/ 0 w 191"/>
                <a:gd name="T1" fmla="*/ 163 h 164"/>
                <a:gd name="T2" fmla="*/ 0 w 191"/>
                <a:gd name="T3" fmla="*/ 104 h 164"/>
                <a:gd name="T4" fmla="*/ 190 w 191"/>
                <a:gd name="T5" fmla="*/ 0 h 164"/>
                <a:gd name="T6" fmla="*/ 190 w 191"/>
                <a:gd name="T7" fmla="*/ 49 h 164"/>
                <a:gd name="T8" fmla="*/ 0 w 191"/>
                <a:gd name="T9" fmla="*/ 163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64"/>
                <a:gd name="T17" fmla="*/ 191 w 191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64">
                  <a:moveTo>
                    <a:pt x="0" y="163"/>
                  </a:moveTo>
                  <a:lnTo>
                    <a:pt x="0" y="104"/>
                  </a:lnTo>
                  <a:lnTo>
                    <a:pt x="190" y="0"/>
                  </a:lnTo>
                  <a:lnTo>
                    <a:pt x="190" y="49"/>
                  </a:lnTo>
                  <a:lnTo>
                    <a:pt x="0" y="163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59" name="Freeform 23"/>
            <p:cNvSpPr>
              <a:spLocks/>
            </p:cNvSpPr>
            <p:nvPr/>
          </p:nvSpPr>
          <p:spPr bwMode="auto">
            <a:xfrm>
              <a:off x="1150" y="1330"/>
              <a:ext cx="112" cy="113"/>
            </a:xfrm>
            <a:custGeom>
              <a:avLst/>
              <a:gdLst>
                <a:gd name="T0" fmla="*/ 110 w 112"/>
                <a:gd name="T1" fmla="*/ 55 h 113"/>
                <a:gd name="T2" fmla="*/ 0 w 112"/>
                <a:gd name="T3" fmla="*/ 0 h 113"/>
                <a:gd name="T4" fmla="*/ 0 w 112"/>
                <a:gd name="T5" fmla="*/ 43 h 113"/>
                <a:gd name="T6" fmla="*/ 111 w 112"/>
                <a:gd name="T7" fmla="*/ 112 h 113"/>
                <a:gd name="T8" fmla="*/ 110 w 112"/>
                <a:gd name="T9" fmla="*/ 55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3"/>
                <a:gd name="T17" fmla="*/ 112 w 11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3">
                  <a:moveTo>
                    <a:pt x="110" y="55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111" y="112"/>
                  </a:lnTo>
                  <a:lnTo>
                    <a:pt x="110" y="55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60" name="Freeform 24"/>
            <p:cNvSpPr>
              <a:spLocks/>
            </p:cNvSpPr>
            <p:nvPr/>
          </p:nvSpPr>
          <p:spPr bwMode="auto">
            <a:xfrm>
              <a:off x="1150" y="1230"/>
              <a:ext cx="302" cy="158"/>
            </a:xfrm>
            <a:custGeom>
              <a:avLst/>
              <a:gdLst>
                <a:gd name="T0" fmla="*/ 110 w 302"/>
                <a:gd name="T1" fmla="*/ 157 h 158"/>
                <a:gd name="T2" fmla="*/ 301 w 302"/>
                <a:gd name="T3" fmla="*/ 51 h 158"/>
                <a:gd name="T4" fmla="*/ 192 w 302"/>
                <a:gd name="T5" fmla="*/ 0 h 158"/>
                <a:gd name="T6" fmla="*/ 0 w 302"/>
                <a:gd name="T7" fmla="*/ 99 h 158"/>
                <a:gd name="T8" fmla="*/ 110 w 302"/>
                <a:gd name="T9" fmla="*/ 157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158"/>
                <a:gd name="T17" fmla="*/ 302 w 30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158">
                  <a:moveTo>
                    <a:pt x="110" y="157"/>
                  </a:moveTo>
                  <a:lnTo>
                    <a:pt x="301" y="51"/>
                  </a:lnTo>
                  <a:lnTo>
                    <a:pt x="192" y="0"/>
                  </a:lnTo>
                  <a:lnTo>
                    <a:pt x="0" y="99"/>
                  </a:lnTo>
                  <a:lnTo>
                    <a:pt x="110" y="157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61" name="Freeform 25"/>
            <p:cNvSpPr>
              <a:spLocks/>
            </p:cNvSpPr>
            <p:nvPr/>
          </p:nvSpPr>
          <p:spPr bwMode="auto">
            <a:xfrm>
              <a:off x="1160" y="1199"/>
              <a:ext cx="120" cy="167"/>
            </a:xfrm>
            <a:custGeom>
              <a:avLst/>
              <a:gdLst>
                <a:gd name="T0" fmla="*/ 119 w 120"/>
                <a:gd name="T1" fmla="*/ 32 h 167"/>
                <a:gd name="T2" fmla="*/ 0 w 120"/>
                <a:gd name="T3" fmla="*/ 0 h 167"/>
                <a:gd name="T4" fmla="*/ 0 w 120"/>
                <a:gd name="T5" fmla="*/ 108 h 167"/>
                <a:gd name="T6" fmla="*/ 109 w 120"/>
                <a:gd name="T7" fmla="*/ 166 h 167"/>
                <a:gd name="T8" fmla="*/ 119 w 120"/>
                <a:gd name="T9" fmla="*/ 32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67"/>
                <a:gd name="T17" fmla="*/ 120 w 120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67">
                  <a:moveTo>
                    <a:pt x="119" y="3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09" y="166"/>
                  </a:lnTo>
                  <a:lnTo>
                    <a:pt x="119" y="32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62" name="Freeform 26"/>
            <p:cNvSpPr>
              <a:spLocks/>
            </p:cNvSpPr>
            <p:nvPr/>
          </p:nvSpPr>
          <p:spPr bwMode="auto">
            <a:xfrm>
              <a:off x="1272" y="1168"/>
              <a:ext cx="150" cy="200"/>
            </a:xfrm>
            <a:custGeom>
              <a:avLst/>
              <a:gdLst>
                <a:gd name="T0" fmla="*/ 0 w 150"/>
                <a:gd name="T1" fmla="*/ 199 h 200"/>
                <a:gd name="T2" fmla="*/ 0 w 150"/>
                <a:gd name="T3" fmla="*/ 66 h 200"/>
                <a:gd name="T4" fmla="*/ 148 w 150"/>
                <a:gd name="T5" fmla="*/ 0 h 200"/>
                <a:gd name="T6" fmla="*/ 149 w 150"/>
                <a:gd name="T7" fmla="*/ 114 h 200"/>
                <a:gd name="T8" fmla="*/ 0 w 150"/>
                <a:gd name="T9" fmla="*/ 19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00"/>
                <a:gd name="T17" fmla="*/ 150 w 150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00">
                  <a:moveTo>
                    <a:pt x="0" y="199"/>
                  </a:moveTo>
                  <a:lnTo>
                    <a:pt x="0" y="66"/>
                  </a:lnTo>
                  <a:lnTo>
                    <a:pt x="148" y="0"/>
                  </a:lnTo>
                  <a:lnTo>
                    <a:pt x="149" y="114"/>
                  </a:lnTo>
                  <a:lnTo>
                    <a:pt x="0" y="199"/>
                  </a:lnTo>
                </a:path>
              </a:pathLst>
            </a:custGeom>
            <a:gradFill rotWithShape="0">
              <a:gsLst>
                <a:gs pos="0">
                  <a:srgbClr val="7C7C7C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63" name="Freeform 27"/>
            <p:cNvSpPr>
              <a:spLocks/>
            </p:cNvSpPr>
            <p:nvPr/>
          </p:nvSpPr>
          <p:spPr bwMode="auto">
            <a:xfrm>
              <a:off x="1159" y="1144"/>
              <a:ext cx="263" cy="90"/>
            </a:xfrm>
            <a:custGeom>
              <a:avLst/>
              <a:gdLst>
                <a:gd name="T0" fmla="*/ 114 w 263"/>
                <a:gd name="T1" fmla="*/ 89 h 90"/>
                <a:gd name="T2" fmla="*/ 262 w 263"/>
                <a:gd name="T3" fmla="*/ 21 h 90"/>
                <a:gd name="T4" fmla="*/ 144 w 263"/>
                <a:gd name="T5" fmla="*/ 0 h 90"/>
                <a:gd name="T6" fmla="*/ 0 w 263"/>
                <a:gd name="T7" fmla="*/ 56 h 90"/>
                <a:gd name="T8" fmla="*/ 114 w 263"/>
                <a:gd name="T9" fmla="*/ 89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90"/>
                <a:gd name="T17" fmla="*/ 263 w 263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90">
                  <a:moveTo>
                    <a:pt x="114" y="89"/>
                  </a:moveTo>
                  <a:lnTo>
                    <a:pt x="262" y="21"/>
                  </a:lnTo>
                  <a:lnTo>
                    <a:pt x="144" y="0"/>
                  </a:lnTo>
                  <a:lnTo>
                    <a:pt x="0" y="56"/>
                  </a:lnTo>
                  <a:lnTo>
                    <a:pt x="114" y="89"/>
                  </a:lnTo>
                </a:path>
              </a:pathLst>
            </a:custGeom>
            <a:gradFill rotWithShape="0">
              <a:gsLst>
                <a:gs pos="0">
                  <a:srgbClr val="353535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64" name="Freeform 28"/>
            <p:cNvSpPr>
              <a:spLocks/>
            </p:cNvSpPr>
            <p:nvPr/>
          </p:nvSpPr>
          <p:spPr bwMode="auto">
            <a:xfrm>
              <a:off x="1286" y="1190"/>
              <a:ext cx="123" cy="156"/>
            </a:xfrm>
            <a:custGeom>
              <a:avLst/>
              <a:gdLst>
                <a:gd name="T0" fmla="*/ 0 w 123"/>
                <a:gd name="T1" fmla="*/ 155 h 156"/>
                <a:gd name="T2" fmla="*/ 0 w 123"/>
                <a:gd name="T3" fmla="*/ 52 h 156"/>
                <a:gd name="T4" fmla="*/ 122 w 123"/>
                <a:gd name="T5" fmla="*/ 0 h 156"/>
                <a:gd name="T6" fmla="*/ 122 w 123"/>
                <a:gd name="T7" fmla="*/ 81 h 156"/>
                <a:gd name="T8" fmla="*/ 0 w 123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56"/>
                <a:gd name="T17" fmla="*/ 123 w 123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56">
                  <a:moveTo>
                    <a:pt x="0" y="155"/>
                  </a:moveTo>
                  <a:lnTo>
                    <a:pt x="0" y="52"/>
                  </a:lnTo>
                  <a:lnTo>
                    <a:pt x="122" y="0"/>
                  </a:lnTo>
                  <a:lnTo>
                    <a:pt x="122" y="81"/>
                  </a:lnTo>
                  <a:lnTo>
                    <a:pt x="0" y="155"/>
                  </a:lnTo>
                </a:path>
              </a:pathLst>
            </a:custGeom>
            <a:gradFill rotWithShape="0">
              <a:gsLst>
                <a:gs pos="0">
                  <a:srgbClr val="183657"/>
                </a:gs>
                <a:gs pos="100000">
                  <a:srgbClr val="316D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369" name="Group 29"/>
          <p:cNvGrpSpPr>
            <a:grpSpLocks/>
          </p:cNvGrpSpPr>
          <p:nvPr/>
        </p:nvGrpSpPr>
        <p:grpSpPr bwMode="auto">
          <a:xfrm>
            <a:off x="4572000" y="2743200"/>
            <a:ext cx="947738" cy="1501775"/>
            <a:chOff x="4570" y="1781"/>
            <a:chExt cx="597" cy="946"/>
          </a:xfrm>
        </p:grpSpPr>
        <p:sp>
          <p:nvSpPr>
            <p:cNvPr id="15421" name="Freeform 30"/>
            <p:cNvSpPr>
              <a:spLocks/>
            </p:cNvSpPr>
            <p:nvPr/>
          </p:nvSpPr>
          <p:spPr bwMode="auto">
            <a:xfrm>
              <a:off x="4570" y="1781"/>
              <a:ext cx="550" cy="66"/>
            </a:xfrm>
            <a:custGeom>
              <a:avLst/>
              <a:gdLst>
                <a:gd name="T0" fmla="*/ 172 w 550"/>
                <a:gd name="T1" fmla="*/ 65 h 66"/>
                <a:gd name="T2" fmla="*/ 549 w 550"/>
                <a:gd name="T3" fmla="*/ 56 h 66"/>
                <a:gd name="T4" fmla="*/ 291 w 550"/>
                <a:gd name="T5" fmla="*/ 0 h 66"/>
                <a:gd name="T6" fmla="*/ 0 w 550"/>
                <a:gd name="T7" fmla="*/ 0 h 66"/>
                <a:gd name="T8" fmla="*/ 172 w 550"/>
                <a:gd name="T9" fmla="*/ 65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0"/>
                <a:gd name="T16" fmla="*/ 0 h 66"/>
                <a:gd name="T17" fmla="*/ 550 w 55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0" h="66">
                  <a:moveTo>
                    <a:pt x="172" y="65"/>
                  </a:moveTo>
                  <a:lnTo>
                    <a:pt x="549" y="5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172" y="65"/>
                  </a:lnTo>
                </a:path>
              </a:pathLst>
            </a:custGeom>
            <a:gradFill rotWithShape="0">
              <a:gsLst>
                <a:gs pos="0">
                  <a:srgbClr val="E0E0E0"/>
                </a:gs>
                <a:gs pos="100000">
                  <a:srgbClr val="43434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22" name="Freeform 31"/>
            <p:cNvSpPr>
              <a:spLocks/>
            </p:cNvSpPr>
            <p:nvPr/>
          </p:nvSpPr>
          <p:spPr bwMode="auto">
            <a:xfrm>
              <a:off x="4742" y="1836"/>
              <a:ext cx="403" cy="47"/>
            </a:xfrm>
            <a:custGeom>
              <a:avLst/>
              <a:gdLst>
                <a:gd name="T0" fmla="*/ 0 w 403"/>
                <a:gd name="T1" fmla="*/ 0 h 47"/>
                <a:gd name="T2" fmla="*/ 20 w 403"/>
                <a:gd name="T3" fmla="*/ 46 h 47"/>
                <a:gd name="T4" fmla="*/ 402 w 403"/>
                <a:gd name="T5" fmla="*/ 46 h 47"/>
                <a:gd name="T6" fmla="*/ 378 w 403"/>
                <a:gd name="T7" fmla="*/ 0 h 47"/>
                <a:gd name="T8" fmla="*/ 0 w 40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47"/>
                <a:gd name="T17" fmla="*/ 403 w 40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47">
                  <a:moveTo>
                    <a:pt x="0" y="0"/>
                  </a:moveTo>
                  <a:lnTo>
                    <a:pt x="20" y="46"/>
                  </a:lnTo>
                  <a:lnTo>
                    <a:pt x="402" y="46"/>
                  </a:lnTo>
                  <a:lnTo>
                    <a:pt x="378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23" name="Freeform 32"/>
            <p:cNvSpPr>
              <a:spLocks/>
            </p:cNvSpPr>
            <p:nvPr/>
          </p:nvSpPr>
          <p:spPr bwMode="auto">
            <a:xfrm>
              <a:off x="4570" y="1781"/>
              <a:ext cx="227" cy="946"/>
            </a:xfrm>
            <a:custGeom>
              <a:avLst/>
              <a:gdLst>
                <a:gd name="T0" fmla="*/ 0 w 227"/>
                <a:gd name="T1" fmla="*/ 0 h 946"/>
                <a:gd name="T2" fmla="*/ 172 w 227"/>
                <a:gd name="T3" fmla="*/ 54 h 946"/>
                <a:gd name="T4" fmla="*/ 202 w 227"/>
                <a:gd name="T5" fmla="*/ 81 h 946"/>
                <a:gd name="T6" fmla="*/ 226 w 227"/>
                <a:gd name="T7" fmla="*/ 345 h 946"/>
                <a:gd name="T8" fmla="*/ 196 w 227"/>
                <a:gd name="T9" fmla="*/ 400 h 946"/>
                <a:gd name="T10" fmla="*/ 192 w 227"/>
                <a:gd name="T11" fmla="*/ 945 h 946"/>
                <a:gd name="T12" fmla="*/ 0 w 227"/>
                <a:gd name="T13" fmla="*/ 693 h 946"/>
                <a:gd name="T14" fmla="*/ 0 w 227"/>
                <a:gd name="T15" fmla="*/ 0 h 9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7"/>
                <a:gd name="T25" fmla="*/ 0 h 946"/>
                <a:gd name="T26" fmla="*/ 227 w 227"/>
                <a:gd name="T27" fmla="*/ 946 h 9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7" h="946">
                  <a:moveTo>
                    <a:pt x="0" y="0"/>
                  </a:moveTo>
                  <a:lnTo>
                    <a:pt x="172" y="54"/>
                  </a:lnTo>
                  <a:lnTo>
                    <a:pt x="202" y="81"/>
                  </a:lnTo>
                  <a:lnTo>
                    <a:pt x="226" y="345"/>
                  </a:lnTo>
                  <a:lnTo>
                    <a:pt x="196" y="400"/>
                  </a:lnTo>
                  <a:lnTo>
                    <a:pt x="192" y="945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606060"/>
                </a:gs>
                <a:gs pos="100000">
                  <a:srgbClr val="A0A0A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24" name="Freeform 33"/>
            <p:cNvSpPr>
              <a:spLocks/>
            </p:cNvSpPr>
            <p:nvPr/>
          </p:nvSpPr>
          <p:spPr bwMode="auto">
            <a:xfrm>
              <a:off x="4763" y="2167"/>
              <a:ext cx="373" cy="557"/>
            </a:xfrm>
            <a:custGeom>
              <a:avLst/>
              <a:gdLst>
                <a:gd name="T0" fmla="*/ 0 w 373"/>
                <a:gd name="T1" fmla="*/ 0 h 557"/>
                <a:gd name="T2" fmla="*/ 0 w 373"/>
                <a:gd name="T3" fmla="*/ 556 h 557"/>
                <a:gd name="T4" fmla="*/ 372 w 373"/>
                <a:gd name="T5" fmla="*/ 556 h 557"/>
                <a:gd name="T6" fmla="*/ 372 w 373"/>
                <a:gd name="T7" fmla="*/ 0 h 557"/>
                <a:gd name="T8" fmla="*/ 0 w 373"/>
                <a:gd name="T9" fmla="*/ 0 h 5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557"/>
                <a:gd name="T17" fmla="*/ 373 w 373"/>
                <a:gd name="T18" fmla="*/ 557 h 5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557">
                  <a:moveTo>
                    <a:pt x="0" y="0"/>
                  </a:moveTo>
                  <a:lnTo>
                    <a:pt x="0" y="556"/>
                  </a:lnTo>
                  <a:lnTo>
                    <a:pt x="372" y="556"/>
                  </a:lnTo>
                  <a:lnTo>
                    <a:pt x="372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25" name="Freeform 34"/>
            <p:cNvSpPr>
              <a:spLocks/>
            </p:cNvSpPr>
            <p:nvPr/>
          </p:nvSpPr>
          <p:spPr bwMode="auto">
            <a:xfrm>
              <a:off x="4769" y="1857"/>
              <a:ext cx="398" cy="281"/>
            </a:xfrm>
            <a:custGeom>
              <a:avLst/>
              <a:gdLst>
                <a:gd name="T0" fmla="*/ 0 w 398"/>
                <a:gd name="T1" fmla="*/ 0 h 281"/>
                <a:gd name="T2" fmla="*/ 377 w 398"/>
                <a:gd name="T3" fmla="*/ 0 h 281"/>
                <a:gd name="T4" fmla="*/ 397 w 398"/>
                <a:gd name="T5" fmla="*/ 280 h 281"/>
                <a:gd name="T6" fmla="*/ 13 w 398"/>
                <a:gd name="T7" fmla="*/ 280 h 281"/>
                <a:gd name="T8" fmla="*/ 0 w 398"/>
                <a:gd name="T9" fmla="*/ 0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281"/>
                <a:gd name="T17" fmla="*/ 398 w 39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281">
                  <a:moveTo>
                    <a:pt x="0" y="0"/>
                  </a:moveTo>
                  <a:lnTo>
                    <a:pt x="377" y="0"/>
                  </a:lnTo>
                  <a:lnTo>
                    <a:pt x="397" y="280"/>
                  </a:lnTo>
                  <a:lnTo>
                    <a:pt x="13" y="28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C9C9C"/>
                </a:gs>
                <a:gs pos="100000">
                  <a:srgbClr val="9191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26" name="Freeform 35"/>
            <p:cNvSpPr>
              <a:spLocks/>
            </p:cNvSpPr>
            <p:nvPr/>
          </p:nvSpPr>
          <p:spPr bwMode="auto">
            <a:xfrm>
              <a:off x="4765" y="2132"/>
              <a:ext cx="402" cy="47"/>
            </a:xfrm>
            <a:custGeom>
              <a:avLst/>
              <a:gdLst>
                <a:gd name="T0" fmla="*/ 0 w 402"/>
                <a:gd name="T1" fmla="*/ 46 h 47"/>
                <a:gd name="T2" fmla="*/ 367 w 402"/>
                <a:gd name="T3" fmla="*/ 46 h 47"/>
                <a:gd name="T4" fmla="*/ 401 w 402"/>
                <a:gd name="T5" fmla="*/ 0 h 47"/>
                <a:gd name="T6" fmla="*/ 16 w 402"/>
                <a:gd name="T7" fmla="*/ 0 h 47"/>
                <a:gd name="T8" fmla="*/ 0 w 402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47"/>
                <a:gd name="T17" fmla="*/ 402 w 40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47">
                  <a:moveTo>
                    <a:pt x="0" y="46"/>
                  </a:moveTo>
                  <a:lnTo>
                    <a:pt x="367" y="46"/>
                  </a:lnTo>
                  <a:lnTo>
                    <a:pt x="401" y="0"/>
                  </a:lnTo>
                  <a:lnTo>
                    <a:pt x="16" y="0"/>
                  </a:lnTo>
                  <a:lnTo>
                    <a:pt x="0" y="46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27" name="Freeform 36"/>
            <p:cNvSpPr>
              <a:spLocks/>
            </p:cNvSpPr>
            <p:nvPr/>
          </p:nvSpPr>
          <p:spPr bwMode="auto">
            <a:xfrm>
              <a:off x="477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90 h 882"/>
                <a:gd name="T6" fmla="*/ 12 w 33"/>
                <a:gd name="T7" fmla="*/ 322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22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28" name="Freeform 37"/>
            <p:cNvSpPr>
              <a:spLocks/>
            </p:cNvSpPr>
            <p:nvPr/>
          </p:nvSpPr>
          <p:spPr bwMode="auto">
            <a:xfrm>
              <a:off x="4790" y="1845"/>
              <a:ext cx="35" cy="882"/>
            </a:xfrm>
            <a:custGeom>
              <a:avLst/>
              <a:gdLst>
                <a:gd name="T0" fmla="*/ 0 w 35"/>
                <a:gd name="T1" fmla="*/ 0 h 882"/>
                <a:gd name="T2" fmla="*/ 15 w 35"/>
                <a:gd name="T3" fmla="*/ 14 h 882"/>
                <a:gd name="T4" fmla="*/ 34 w 35"/>
                <a:gd name="T5" fmla="*/ 290 h 882"/>
                <a:gd name="T6" fmla="*/ 15 w 35"/>
                <a:gd name="T7" fmla="*/ 322 h 882"/>
                <a:gd name="T8" fmla="*/ 15 w 35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882"/>
                <a:gd name="T17" fmla="*/ 35 w 35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882">
                  <a:moveTo>
                    <a:pt x="0" y="0"/>
                  </a:moveTo>
                  <a:lnTo>
                    <a:pt x="15" y="14"/>
                  </a:lnTo>
                  <a:lnTo>
                    <a:pt x="34" y="290"/>
                  </a:lnTo>
                  <a:lnTo>
                    <a:pt x="15" y="322"/>
                  </a:lnTo>
                  <a:lnTo>
                    <a:pt x="15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29" name="Freeform 38"/>
            <p:cNvSpPr>
              <a:spLocks/>
            </p:cNvSpPr>
            <p:nvPr/>
          </p:nvSpPr>
          <p:spPr bwMode="auto">
            <a:xfrm>
              <a:off x="4815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0 w 33"/>
                <a:gd name="T3" fmla="*/ 14 h 879"/>
                <a:gd name="T4" fmla="*/ 32 w 33"/>
                <a:gd name="T5" fmla="*/ 292 h 879"/>
                <a:gd name="T6" fmla="*/ 10 w 33"/>
                <a:gd name="T7" fmla="*/ 322 h 879"/>
                <a:gd name="T8" fmla="*/ 10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0" y="14"/>
                  </a:lnTo>
                  <a:lnTo>
                    <a:pt x="32" y="292"/>
                  </a:lnTo>
                  <a:lnTo>
                    <a:pt x="10" y="322"/>
                  </a:lnTo>
                  <a:lnTo>
                    <a:pt x="10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30" name="Freeform 39"/>
            <p:cNvSpPr>
              <a:spLocks/>
            </p:cNvSpPr>
            <p:nvPr/>
          </p:nvSpPr>
          <p:spPr bwMode="auto">
            <a:xfrm>
              <a:off x="4833" y="1845"/>
              <a:ext cx="33" cy="882"/>
            </a:xfrm>
            <a:custGeom>
              <a:avLst/>
              <a:gdLst>
                <a:gd name="T0" fmla="*/ 0 w 33"/>
                <a:gd name="T1" fmla="*/ 0 h 882"/>
                <a:gd name="T2" fmla="*/ 12 w 33"/>
                <a:gd name="T3" fmla="*/ 8 h 882"/>
                <a:gd name="T4" fmla="*/ 32 w 33"/>
                <a:gd name="T5" fmla="*/ 287 h 882"/>
                <a:gd name="T6" fmla="*/ 12 w 33"/>
                <a:gd name="T7" fmla="*/ 318 h 882"/>
                <a:gd name="T8" fmla="*/ 12 w 33"/>
                <a:gd name="T9" fmla="*/ 881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82"/>
                <a:gd name="T17" fmla="*/ 33 w 33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82">
                  <a:moveTo>
                    <a:pt x="0" y="0"/>
                  </a:moveTo>
                  <a:lnTo>
                    <a:pt x="12" y="8"/>
                  </a:lnTo>
                  <a:lnTo>
                    <a:pt x="32" y="287"/>
                  </a:lnTo>
                  <a:lnTo>
                    <a:pt x="12" y="318"/>
                  </a:lnTo>
                  <a:lnTo>
                    <a:pt x="12" y="881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31" name="Freeform 40"/>
            <p:cNvSpPr>
              <a:spLocks/>
            </p:cNvSpPr>
            <p:nvPr/>
          </p:nvSpPr>
          <p:spPr bwMode="auto">
            <a:xfrm>
              <a:off x="4851" y="1842"/>
              <a:ext cx="33" cy="879"/>
            </a:xfrm>
            <a:custGeom>
              <a:avLst/>
              <a:gdLst>
                <a:gd name="T0" fmla="*/ 0 w 33"/>
                <a:gd name="T1" fmla="*/ 0 h 879"/>
                <a:gd name="T2" fmla="*/ 12 w 33"/>
                <a:gd name="T3" fmla="*/ 8 h 879"/>
                <a:gd name="T4" fmla="*/ 32 w 33"/>
                <a:gd name="T5" fmla="*/ 290 h 879"/>
                <a:gd name="T6" fmla="*/ 12 w 33"/>
                <a:gd name="T7" fmla="*/ 318 h 879"/>
                <a:gd name="T8" fmla="*/ 12 w 33"/>
                <a:gd name="T9" fmla="*/ 878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879"/>
                <a:gd name="T17" fmla="*/ 33 w 3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879">
                  <a:moveTo>
                    <a:pt x="0" y="0"/>
                  </a:moveTo>
                  <a:lnTo>
                    <a:pt x="12" y="8"/>
                  </a:lnTo>
                  <a:lnTo>
                    <a:pt x="32" y="290"/>
                  </a:lnTo>
                  <a:lnTo>
                    <a:pt x="12" y="318"/>
                  </a:lnTo>
                  <a:lnTo>
                    <a:pt x="12" y="878"/>
                  </a:lnTo>
                </a:path>
              </a:pathLst>
            </a:custGeom>
            <a:noFill/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32" name="Rectangle 41"/>
            <p:cNvSpPr>
              <a:spLocks noChangeArrowheads="1"/>
            </p:cNvSpPr>
            <p:nvPr/>
          </p:nvSpPr>
          <p:spPr bwMode="auto">
            <a:xfrm>
              <a:off x="4883" y="2249"/>
              <a:ext cx="230" cy="42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5433" name="Rectangle 42"/>
            <p:cNvSpPr>
              <a:spLocks noChangeArrowheads="1"/>
            </p:cNvSpPr>
            <p:nvPr/>
          </p:nvSpPr>
          <p:spPr bwMode="auto">
            <a:xfrm>
              <a:off x="4883" y="2330"/>
              <a:ext cx="230" cy="8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5434" name="Rectangle 43"/>
            <p:cNvSpPr>
              <a:spLocks noChangeArrowheads="1"/>
            </p:cNvSpPr>
            <p:nvPr/>
          </p:nvSpPr>
          <p:spPr bwMode="auto">
            <a:xfrm>
              <a:off x="4883" y="2420"/>
              <a:ext cx="230" cy="7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5435" name="Rectangle 44"/>
            <p:cNvSpPr>
              <a:spLocks noChangeArrowheads="1"/>
            </p:cNvSpPr>
            <p:nvPr/>
          </p:nvSpPr>
          <p:spPr bwMode="auto">
            <a:xfrm>
              <a:off x="4883" y="2505"/>
              <a:ext cx="230" cy="79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5436" name="Rectangle 45"/>
            <p:cNvSpPr>
              <a:spLocks noChangeArrowheads="1"/>
            </p:cNvSpPr>
            <p:nvPr/>
          </p:nvSpPr>
          <p:spPr bwMode="auto">
            <a:xfrm>
              <a:off x="4920" y="2344"/>
              <a:ext cx="155" cy="46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5437" name="Rectangle 46"/>
            <p:cNvSpPr>
              <a:spLocks noChangeArrowheads="1"/>
            </p:cNvSpPr>
            <p:nvPr/>
          </p:nvSpPr>
          <p:spPr bwMode="auto">
            <a:xfrm>
              <a:off x="4920" y="2431"/>
              <a:ext cx="155" cy="50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5438" name="Freeform 47"/>
            <p:cNvSpPr>
              <a:spLocks/>
            </p:cNvSpPr>
            <p:nvPr/>
          </p:nvSpPr>
          <p:spPr bwMode="auto">
            <a:xfrm>
              <a:off x="5031" y="2257"/>
              <a:ext cx="34" cy="46"/>
            </a:xfrm>
            <a:custGeom>
              <a:avLst/>
              <a:gdLst>
                <a:gd name="T0" fmla="*/ 33 w 34"/>
                <a:gd name="T1" fmla="*/ 0 h 46"/>
                <a:gd name="T2" fmla="*/ 33 w 34"/>
                <a:gd name="T3" fmla="*/ 45 h 46"/>
                <a:gd name="T4" fmla="*/ 0 w 34"/>
                <a:gd name="T5" fmla="*/ 14 h 46"/>
                <a:gd name="T6" fmla="*/ 33 w 34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6"/>
                <a:gd name="T14" fmla="*/ 34 w 34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6">
                  <a:moveTo>
                    <a:pt x="33" y="0"/>
                  </a:moveTo>
                  <a:lnTo>
                    <a:pt x="33" y="45"/>
                  </a:lnTo>
                  <a:lnTo>
                    <a:pt x="0" y="14"/>
                  </a:lnTo>
                  <a:lnTo>
                    <a:pt x="33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39" name="Rectangle 48"/>
            <p:cNvSpPr>
              <a:spLocks noChangeArrowheads="1"/>
            </p:cNvSpPr>
            <p:nvPr/>
          </p:nvSpPr>
          <p:spPr bwMode="auto">
            <a:xfrm>
              <a:off x="4883" y="2249"/>
              <a:ext cx="230" cy="71"/>
            </a:xfrm>
            <a:prstGeom prst="rect">
              <a:avLst/>
            </a:prstGeom>
            <a:solidFill>
              <a:srgbClr val="A0A0A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5440" name="Freeform 49"/>
            <p:cNvSpPr>
              <a:spLocks/>
            </p:cNvSpPr>
            <p:nvPr/>
          </p:nvSpPr>
          <p:spPr bwMode="auto">
            <a:xfrm>
              <a:off x="4993" y="2254"/>
              <a:ext cx="42" cy="47"/>
            </a:xfrm>
            <a:custGeom>
              <a:avLst/>
              <a:gdLst>
                <a:gd name="T0" fmla="*/ 41 w 42"/>
                <a:gd name="T1" fmla="*/ 0 h 47"/>
                <a:gd name="T2" fmla="*/ 0 w 42"/>
                <a:gd name="T3" fmla="*/ 0 h 47"/>
                <a:gd name="T4" fmla="*/ 0 w 42"/>
                <a:gd name="T5" fmla="*/ 46 h 47"/>
                <a:gd name="T6" fmla="*/ 33 w 42"/>
                <a:gd name="T7" fmla="*/ 46 h 47"/>
                <a:gd name="T8" fmla="*/ 41 w 4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7"/>
                <a:gd name="T17" fmla="*/ 42 w 4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7">
                  <a:moveTo>
                    <a:pt x="41" y="0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33" y="46"/>
                  </a:lnTo>
                  <a:lnTo>
                    <a:pt x="41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41" name="Freeform 50"/>
            <p:cNvSpPr>
              <a:spLocks/>
            </p:cNvSpPr>
            <p:nvPr/>
          </p:nvSpPr>
          <p:spPr bwMode="auto">
            <a:xfrm>
              <a:off x="4992" y="2286"/>
              <a:ext cx="103" cy="46"/>
            </a:xfrm>
            <a:custGeom>
              <a:avLst/>
              <a:gdLst>
                <a:gd name="T0" fmla="*/ 102 w 103"/>
                <a:gd name="T1" fmla="*/ 45 h 46"/>
                <a:gd name="T2" fmla="*/ 0 w 103"/>
                <a:gd name="T3" fmla="*/ 45 h 46"/>
                <a:gd name="T4" fmla="*/ 0 w 103"/>
                <a:gd name="T5" fmla="*/ 0 h 46"/>
                <a:gd name="T6" fmla="*/ 94 w 103"/>
                <a:gd name="T7" fmla="*/ 0 h 46"/>
                <a:gd name="T8" fmla="*/ 102 w 103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46"/>
                <a:gd name="T17" fmla="*/ 103 w 10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46">
                  <a:moveTo>
                    <a:pt x="102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94" y="0"/>
                  </a:lnTo>
                  <a:lnTo>
                    <a:pt x="102" y="4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42" name="Freeform 51"/>
            <p:cNvSpPr>
              <a:spLocks/>
            </p:cNvSpPr>
            <p:nvPr/>
          </p:nvSpPr>
          <p:spPr bwMode="auto">
            <a:xfrm>
              <a:off x="5040" y="2263"/>
              <a:ext cx="57" cy="46"/>
            </a:xfrm>
            <a:custGeom>
              <a:avLst/>
              <a:gdLst>
                <a:gd name="T0" fmla="*/ 56 w 57"/>
                <a:gd name="T1" fmla="*/ 0 h 46"/>
                <a:gd name="T2" fmla="*/ 0 w 57"/>
                <a:gd name="T3" fmla="*/ 0 h 46"/>
                <a:gd name="T4" fmla="*/ 0 w 57"/>
                <a:gd name="T5" fmla="*/ 45 h 46"/>
                <a:gd name="T6" fmla="*/ 48 w 57"/>
                <a:gd name="T7" fmla="*/ 45 h 46"/>
                <a:gd name="T8" fmla="*/ 56 w 57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6"/>
                <a:gd name="T17" fmla="*/ 57 w 5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6">
                  <a:moveTo>
                    <a:pt x="5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8" y="45"/>
                  </a:lnTo>
                  <a:lnTo>
                    <a:pt x="56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43" name="Freeform 52"/>
            <p:cNvSpPr>
              <a:spLocks/>
            </p:cNvSpPr>
            <p:nvPr/>
          </p:nvSpPr>
          <p:spPr bwMode="auto">
            <a:xfrm>
              <a:off x="5096" y="2268"/>
              <a:ext cx="33" cy="45"/>
            </a:xfrm>
            <a:custGeom>
              <a:avLst/>
              <a:gdLst>
                <a:gd name="T0" fmla="*/ 0 w 33"/>
                <a:gd name="T1" fmla="*/ 0 h 45"/>
                <a:gd name="T2" fmla="*/ 0 w 33"/>
                <a:gd name="T3" fmla="*/ 44 h 45"/>
                <a:gd name="T4" fmla="*/ 32 w 33"/>
                <a:gd name="T5" fmla="*/ 13 h 45"/>
                <a:gd name="T6" fmla="*/ 0 w 33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45"/>
                <a:gd name="T14" fmla="*/ 33 w 33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45">
                  <a:moveTo>
                    <a:pt x="0" y="0"/>
                  </a:moveTo>
                  <a:lnTo>
                    <a:pt x="0" y="44"/>
                  </a:lnTo>
                  <a:lnTo>
                    <a:pt x="32" y="13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44" name="Oval 53"/>
            <p:cNvSpPr>
              <a:spLocks noChangeArrowheads="1"/>
            </p:cNvSpPr>
            <p:nvPr/>
          </p:nvSpPr>
          <p:spPr bwMode="auto">
            <a:xfrm>
              <a:off x="5046" y="2298"/>
              <a:ext cx="25" cy="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5445" name="Freeform 54"/>
            <p:cNvSpPr>
              <a:spLocks/>
            </p:cNvSpPr>
            <p:nvPr/>
          </p:nvSpPr>
          <p:spPr bwMode="auto">
            <a:xfrm>
              <a:off x="4898" y="2278"/>
              <a:ext cx="205" cy="46"/>
            </a:xfrm>
            <a:custGeom>
              <a:avLst/>
              <a:gdLst>
                <a:gd name="T0" fmla="*/ 0 w 205"/>
                <a:gd name="T1" fmla="*/ 45 h 46"/>
                <a:gd name="T2" fmla="*/ 204 w 205"/>
                <a:gd name="T3" fmla="*/ 45 h 46"/>
                <a:gd name="T4" fmla="*/ 204 w 205"/>
                <a:gd name="T5" fmla="*/ 0 h 46"/>
                <a:gd name="T6" fmla="*/ 0 w 205"/>
                <a:gd name="T7" fmla="*/ 0 h 46"/>
                <a:gd name="T8" fmla="*/ 0 w 20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46"/>
                <a:gd name="T17" fmla="*/ 205 w 20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46">
                  <a:moveTo>
                    <a:pt x="0" y="45"/>
                  </a:moveTo>
                  <a:lnTo>
                    <a:pt x="204" y="45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46" name="Freeform 55"/>
            <p:cNvSpPr>
              <a:spLocks/>
            </p:cNvSpPr>
            <p:nvPr/>
          </p:nvSpPr>
          <p:spPr bwMode="auto">
            <a:xfrm>
              <a:off x="4931" y="2359"/>
              <a:ext cx="135" cy="46"/>
            </a:xfrm>
            <a:custGeom>
              <a:avLst/>
              <a:gdLst>
                <a:gd name="T0" fmla="*/ 0 w 135"/>
                <a:gd name="T1" fmla="*/ 45 h 46"/>
                <a:gd name="T2" fmla="*/ 134 w 135"/>
                <a:gd name="T3" fmla="*/ 45 h 46"/>
                <a:gd name="T4" fmla="*/ 134 w 135"/>
                <a:gd name="T5" fmla="*/ 0 h 46"/>
                <a:gd name="T6" fmla="*/ 0 w 135"/>
                <a:gd name="T7" fmla="*/ 0 h 46"/>
                <a:gd name="T8" fmla="*/ 0 w 135"/>
                <a:gd name="T9" fmla="*/ 4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6"/>
                <a:gd name="T17" fmla="*/ 135 w 1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6">
                  <a:moveTo>
                    <a:pt x="0" y="45"/>
                  </a:moveTo>
                  <a:lnTo>
                    <a:pt x="134" y="45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47" name="Freeform 56"/>
            <p:cNvSpPr>
              <a:spLocks/>
            </p:cNvSpPr>
            <p:nvPr/>
          </p:nvSpPr>
          <p:spPr bwMode="auto">
            <a:xfrm>
              <a:off x="4972" y="2375"/>
              <a:ext cx="63" cy="50"/>
            </a:xfrm>
            <a:custGeom>
              <a:avLst/>
              <a:gdLst>
                <a:gd name="T0" fmla="*/ 0 w 63"/>
                <a:gd name="T1" fmla="*/ 49 h 50"/>
                <a:gd name="T2" fmla="*/ 0 w 63"/>
                <a:gd name="T3" fmla="*/ 0 h 50"/>
                <a:gd name="T4" fmla="*/ 56 w 63"/>
                <a:gd name="T5" fmla="*/ 0 h 50"/>
                <a:gd name="T6" fmla="*/ 62 w 63"/>
                <a:gd name="T7" fmla="*/ 49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50"/>
                <a:gd name="T14" fmla="*/ 63 w 63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50">
                  <a:moveTo>
                    <a:pt x="0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2" y="49"/>
                  </a:lnTo>
                </a:path>
              </a:pathLst>
            </a:custGeom>
            <a:noFill/>
            <a:ln w="12700" cap="rnd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48" name="Freeform 57"/>
            <p:cNvSpPr>
              <a:spLocks/>
            </p:cNvSpPr>
            <p:nvPr/>
          </p:nvSpPr>
          <p:spPr bwMode="auto">
            <a:xfrm>
              <a:off x="4801" y="1897"/>
              <a:ext cx="55" cy="70"/>
            </a:xfrm>
            <a:custGeom>
              <a:avLst/>
              <a:gdLst>
                <a:gd name="T0" fmla="*/ 48 w 55"/>
                <a:gd name="T1" fmla="*/ 0 h 70"/>
                <a:gd name="T2" fmla="*/ 0 w 55"/>
                <a:gd name="T3" fmla="*/ 0 h 70"/>
                <a:gd name="T4" fmla="*/ 0 w 55"/>
                <a:gd name="T5" fmla="*/ 69 h 70"/>
                <a:gd name="T6" fmla="*/ 54 w 55"/>
                <a:gd name="T7" fmla="*/ 69 h 70"/>
                <a:gd name="T8" fmla="*/ 48 w 5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70"/>
                <a:gd name="T17" fmla="*/ 55 w 5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70">
                  <a:moveTo>
                    <a:pt x="48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4" y="69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49" name="Freeform 58"/>
            <p:cNvSpPr>
              <a:spLocks/>
            </p:cNvSpPr>
            <p:nvPr/>
          </p:nvSpPr>
          <p:spPr bwMode="auto">
            <a:xfrm>
              <a:off x="4805" y="2013"/>
              <a:ext cx="59" cy="70"/>
            </a:xfrm>
            <a:custGeom>
              <a:avLst/>
              <a:gdLst>
                <a:gd name="T0" fmla="*/ 54 w 59"/>
                <a:gd name="T1" fmla="*/ 0 h 70"/>
                <a:gd name="T2" fmla="*/ 0 w 59"/>
                <a:gd name="T3" fmla="*/ 0 h 70"/>
                <a:gd name="T4" fmla="*/ 0 w 59"/>
                <a:gd name="T5" fmla="*/ 69 h 70"/>
                <a:gd name="T6" fmla="*/ 58 w 59"/>
                <a:gd name="T7" fmla="*/ 69 h 70"/>
                <a:gd name="T8" fmla="*/ 54 w 5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70"/>
                <a:gd name="T17" fmla="*/ 59 w 5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70">
                  <a:moveTo>
                    <a:pt x="54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58" y="69"/>
                  </a:lnTo>
                  <a:lnTo>
                    <a:pt x="54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676767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50" name="Freeform 59"/>
            <p:cNvSpPr>
              <a:spLocks/>
            </p:cNvSpPr>
            <p:nvPr/>
          </p:nvSpPr>
          <p:spPr bwMode="auto">
            <a:xfrm>
              <a:off x="4889" y="2007"/>
              <a:ext cx="236" cy="79"/>
            </a:xfrm>
            <a:custGeom>
              <a:avLst/>
              <a:gdLst>
                <a:gd name="T0" fmla="*/ 0 w 236"/>
                <a:gd name="T1" fmla="*/ 0 h 79"/>
                <a:gd name="T2" fmla="*/ 7 w 236"/>
                <a:gd name="T3" fmla="*/ 78 h 79"/>
                <a:gd name="T4" fmla="*/ 235 w 236"/>
                <a:gd name="T5" fmla="*/ 78 h 79"/>
                <a:gd name="T6" fmla="*/ 225 w 236"/>
                <a:gd name="T7" fmla="*/ 0 h 79"/>
                <a:gd name="T8" fmla="*/ 0 w 236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79"/>
                <a:gd name="T17" fmla="*/ 236 w 236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79">
                  <a:moveTo>
                    <a:pt x="0" y="0"/>
                  </a:moveTo>
                  <a:lnTo>
                    <a:pt x="7" y="78"/>
                  </a:lnTo>
                  <a:lnTo>
                    <a:pt x="235" y="78"/>
                  </a:lnTo>
                  <a:lnTo>
                    <a:pt x="225" y="0"/>
                  </a:lnTo>
                  <a:lnTo>
                    <a:pt x="0" y="0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51" name="Freeform 60"/>
            <p:cNvSpPr>
              <a:spLocks/>
            </p:cNvSpPr>
            <p:nvPr/>
          </p:nvSpPr>
          <p:spPr bwMode="auto">
            <a:xfrm>
              <a:off x="4940" y="2022"/>
              <a:ext cx="32" cy="46"/>
            </a:xfrm>
            <a:custGeom>
              <a:avLst/>
              <a:gdLst>
                <a:gd name="T0" fmla="*/ 0 w 32"/>
                <a:gd name="T1" fmla="*/ 0 h 46"/>
                <a:gd name="T2" fmla="*/ 31 w 32"/>
                <a:gd name="T3" fmla="*/ 0 h 46"/>
                <a:gd name="T4" fmla="*/ 31 w 32"/>
                <a:gd name="T5" fmla="*/ 45 h 46"/>
                <a:gd name="T6" fmla="*/ 0 w 32"/>
                <a:gd name="T7" fmla="*/ 45 h 46"/>
                <a:gd name="T8" fmla="*/ 0 w 3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6"/>
                <a:gd name="T17" fmla="*/ 32 w 32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6">
                  <a:moveTo>
                    <a:pt x="0" y="0"/>
                  </a:moveTo>
                  <a:lnTo>
                    <a:pt x="31" y="0"/>
                  </a:lnTo>
                  <a:lnTo>
                    <a:pt x="31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52" name="Freeform 61"/>
            <p:cNvSpPr>
              <a:spLocks/>
            </p:cNvSpPr>
            <p:nvPr/>
          </p:nvSpPr>
          <p:spPr bwMode="auto">
            <a:xfrm>
              <a:off x="4940" y="2048"/>
              <a:ext cx="32" cy="47"/>
            </a:xfrm>
            <a:custGeom>
              <a:avLst/>
              <a:gdLst>
                <a:gd name="T0" fmla="*/ 0 w 32"/>
                <a:gd name="T1" fmla="*/ 0 h 47"/>
                <a:gd name="T2" fmla="*/ 31 w 32"/>
                <a:gd name="T3" fmla="*/ 0 h 47"/>
                <a:gd name="T4" fmla="*/ 31 w 32"/>
                <a:gd name="T5" fmla="*/ 46 h 47"/>
                <a:gd name="T6" fmla="*/ 0 w 32"/>
                <a:gd name="T7" fmla="*/ 46 h 47"/>
                <a:gd name="T8" fmla="*/ 0 w 3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7"/>
                <a:gd name="T17" fmla="*/ 32 w 3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7">
                  <a:moveTo>
                    <a:pt x="0" y="0"/>
                  </a:moveTo>
                  <a:lnTo>
                    <a:pt x="31" y="0"/>
                  </a:lnTo>
                  <a:lnTo>
                    <a:pt x="31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53" name="Freeform 62"/>
            <p:cNvSpPr>
              <a:spLocks/>
            </p:cNvSpPr>
            <p:nvPr/>
          </p:nvSpPr>
          <p:spPr bwMode="auto">
            <a:xfrm>
              <a:off x="4997" y="2037"/>
              <a:ext cx="31" cy="49"/>
            </a:xfrm>
            <a:custGeom>
              <a:avLst/>
              <a:gdLst>
                <a:gd name="T0" fmla="*/ 0 w 31"/>
                <a:gd name="T1" fmla="*/ 0 h 49"/>
                <a:gd name="T2" fmla="*/ 30 w 31"/>
                <a:gd name="T3" fmla="*/ 0 h 49"/>
                <a:gd name="T4" fmla="*/ 30 w 31"/>
                <a:gd name="T5" fmla="*/ 48 h 49"/>
                <a:gd name="T6" fmla="*/ 0 w 31"/>
                <a:gd name="T7" fmla="*/ 48 h 49"/>
                <a:gd name="T8" fmla="*/ 0 w 31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49"/>
                <a:gd name="T17" fmla="*/ 31 w 31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49">
                  <a:moveTo>
                    <a:pt x="0" y="0"/>
                  </a:moveTo>
                  <a:lnTo>
                    <a:pt x="30" y="0"/>
                  </a:lnTo>
                  <a:lnTo>
                    <a:pt x="3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54" name="Oval 63"/>
            <p:cNvSpPr>
              <a:spLocks noChangeArrowheads="1"/>
            </p:cNvSpPr>
            <p:nvPr/>
          </p:nvSpPr>
          <p:spPr bwMode="auto">
            <a:xfrm>
              <a:off x="4909" y="2037"/>
              <a:ext cx="33" cy="49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5370" name="Group 64"/>
          <p:cNvGrpSpPr>
            <a:grpSpLocks/>
          </p:cNvGrpSpPr>
          <p:nvPr/>
        </p:nvGrpSpPr>
        <p:grpSpPr bwMode="auto">
          <a:xfrm>
            <a:off x="6705600" y="2667000"/>
            <a:ext cx="1592263" cy="1801813"/>
            <a:chOff x="4821" y="2126"/>
            <a:chExt cx="1113" cy="1184"/>
          </a:xfrm>
        </p:grpSpPr>
        <p:sp>
          <p:nvSpPr>
            <p:cNvPr id="15418" name="Oval 65"/>
            <p:cNvSpPr>
              <a:spLocks noChangeArrowheads="1"/>
            </p:cNvSpPr>
            <p:nvPr/>
          </p:nvSpPr>
          <p:spPr bwMode="auto">
            <a:xfrm>
              <a:off x="4821" y="3030"/>
              <a:ext cx="1113" cy="280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5419" name="Rectangle 66"/>
            <p:cNvSpPr>
              <a:spLocks noChangeArrowheads="1"/>
            </p:cNvSpPr>
            <p:nvPr/>
          </p:nvSpPr>
          <p:spPr bwMode="auto">
            <a:xfrm>
              <a:off x="4821" y="2244"/>
              <a:ext cx="1113" cy="898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999999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  <p:sp>
          <p:nvSpPr>
            <p:cNvPr id="15420" name="Oval 67"/>
            <p:cNvSpPr>
              <a:spLocks noChangeArrowheads="1"/>
            </p:cNvSpPr>
            <p:nvPr/>
          </p:nvSpPr>
          <p:spPr bwMode="auto">
            <a:xfrm>
              <a:off x="4821" y="2126"/>
              <a:ext cx="1113" cy="283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707070"/>
                </a:gs>
                <a:gs pos="100000">
                  <a:srgbClr val="33333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cs typeface="Arial" panose="020B0604020202020204" pitchFamily="34" charset="0"/>
              </a:endParaRPr>
            </a:p>
          </p:txBody>
        </p:sp>
      </p:grpSp>
      <p:sp>
        <p:nvSpPr>
          <p:cNvPr id="15371" name="Line 68"/>
          <p:cNvSpPr>
            <a:spLocks noChangeShapeType="1"/>
          </p:cNvSpPr>
          <p:nvPr/>
        </p:nvSpPr>
        <p:spPr bwMode="auto">
          <a:xfrm>
            <a:off x="5562600" y="3429000"/>
            <a:ext cx="106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2" name="AutoShape 69"/>
          <p:cNvSpPr>
            <a:spLocks noChangeArrowheads="1"/>
          </p:cNvSpPr>
          <p:nvPr/>
        </p:nvSpPr>
        <p:spPr bwMode="auto">
          <a:xfrm>
            <a:off x="2667000" y="2971800"/>
            <a:ext cx="1447800" cy="1320800"/>
          </a:xfrm>
          <a:prstGeom prst="leftRightArrow">
            <a:avLst>
              <a:gd name="adj1" fmla="val 50000"/>
              <a:gd name="adj2" fmla="val 219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cs typeface="Arial" panose="020B0604020202020204" pitchFamily="34" charset="0"/>
              </a:rPr>
              <a:t>Comm. </a:t>
            </a:r>
          </a:p>
          <a:p>
            <a:pPr algn="ctr" eaLnBrk="1" hangingPunct="1"/>
            <a:r>
              <a:rPr lang="en-US" altLang="ko-KR"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15373" name="Rectangle 70"/>
          <p:cNvSpPr>
            <a:spLocks noChangeArrowheads="1"/>
          </p:cNvSpPr>
          <p:nvPr/>
        </p:nvSpPr>
        <p:spPr bwMode="auto">
          <a:xfrm>
            <a:off x="4343400" y="2057400"/>
            <a:ext cx="4191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5374" name="Rectangle 71"/>
          <p:cNvSpPr>
            <a:spLocks noChangeArrowheads="1"/>
          </p:cNvSpPr>
          <p:nvPr/>
        </p:nvSpPr>
        <p:spPr bwMode="auto">
          <a:xfrm>
            <a:off x="868363" y="1914525"/>
            <a:ext cx="1703387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cs typeface="Arial" panose="020B0604020202020204" pitchFamily="34" charset="0"/>
            </a:endParaRPr>
          </a:p>
        </p:txBody>
      </p:sp>
      <p:grpSp>
        <p:nvGrpSpPr>
          <p:cNvPr id="15375" name="Group 72"/>
          <p:cNvGrpSpPr>
            <a:grpSpLocks/>
          </p:cNvGrpSpPr>
          <p:nvPr/>
        </p:nvGrpSpPr>
        <p:grpSpPr bwMode="auto">
          <a:xfrm>
            <a:off x="1735138" y="2244725"/>
            <a:ext cx="431800" cy="920750"/>
            <a:chOff x="1265" y="1100"/>
            <a:chExt cx="272" cy="580"/>
          </a:xfrm>
        </p:grpSpPr>
        <p:sp>
          <p:nvSpPr>
            <p:cNvPr id="15415" name="Line 73"/>
            <p:cNvSpPr>
              <a:spLocks noChangeShapeType="1"/>
            </p:cNvSpPr>
            <p:nvPr/>
          </p:nvSpPr>
          <p:spPr bwMode="auto">
            <a:xfrm>
              <a:off x="1265" y="1100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6" name="Line 74"/>
            <p:cNvSpPr>
              <a:spLocks noChangeShapeType="1"/>
            </p:cNvSpPr>
            <p:nvPr/>
          </p:nvSpPr>
          <p:spPr bwMode="auto">
            <a:xfrm>
              <a:off x="1266" y="1671"/>
              <a:ext cx="27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7" name="Line 75"/>
            <p:cNvSpPr>
              <a:spLocks noChangeShapeType="1"/>
            </p:cNvSpPr>
            <p:nvPr/>
          </p:nvSpPr>
          <p:spPr bwMode="auto">
            <a:xfrm>
              <a:off x="1536" y="110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76" name="Group 76"/>
          <p:cNvGrpSpPr>
            <a:grpSpLocks/>
          </p:cNvGrpSpPr>
          <p:nvPr/>
        </p:nvGrpSpPr>
        <p:grpSpPr bwMode="auto">
          <a:xfrm>
            <a:off x="1830388" y="3803650"/>
            <a:ext cx="441325" cy="1685925"/>
            <a:chOff x="1325" y="2405"/>
            <a:chExt cx="278" cy="1062"/>
          </a:xfrm>
        </p:grpSpPr>
        <p:sp>
          <p:nvSpPr>
            <p:cNvPr id="15411" name="Line 77"/>
            <p:cNvSpPr>
              <a:spLocks noChangeShapeType="1"/>
            </p:cNvSpPr>
            <p:nvPr/>
          </p:nvSpPr>
          <p:spPr bwMode="auto">
            <a:xfrm>
              <a:off x="1325" y="2405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2" name="Line 78"/>
            <p:cNvSpPr>
              <a:spLocks noChangeShapeType="1"/>
            </p:cNvSpPr>
            <p:nvPr/>
          </p:nvSpPr>
          <p:spPr bwMode="auto">
            <a:xfrm flipV="1">
              <a:off x="1326" y="2970"/>
              <a:ext cx="262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3" name="Line 79"/>
            <p:cNvSpPr>
              <a:spLocks noChangeShapeType="1"/>
            </p:cNvSpPr>
            <p:nvPr/>
          </p:nvSpPr>
          <p:spPr bwMode="auto">
            <a:xfrm>
              <a:off x="1596" y="2409"/>
              <a:ext cx="0" cy="10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4" name="Line 80"/>
            <p:cNvSpPr>
              <a:spLocks noChangeShapeType="1"/>
            </p:cNvSpPr>
            <p:nvPr/>
          </p:nvSpPr>
          <p:spPr bwMode="auto">
            <a:xfrm>
              <a:off x="1332" y="3463"/>
              <a:ext cx="27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377" name="Text Box 81"/>
          <p:cNvSpPr txBox="1">
            <a:spLocks noChangeArrowheads="1"/>
          </p:cNvSpPr>
          <p:nvPr/>
        </p:nvSpPr>
        <p:spPr bwMode="auto">
          <a:xfrm>
            <a:off x="6926263" y="4835525"/>
            <a:ext cx="1312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cs typeface="Arial" panose="020B0604020202020204" pitchFamily="34" charset="0"/>
              </a:rPr>
              <a:t>Database</a:t>
            </a:r>
          </a:p>
        </p:txBody>
      </p:sp>
      <p:grpSp>
        <p:nvGrpSpPr>
          <p:cNvPr id="15378" name="Group 82"/>
          <p:cNvGrpSpPr>
            <a:grpSpLocks/>
          </p:cNvGrpSpPr>
          <p:nvPr/>
        </p:nvGrpSpPr>
        <p:grpSpPr bwMode="auto">
          <a:xfrm>
            <a:off x="1231900" y="3538538"/>
            <a:ext cx="577850" cy="515937"/>
            <a:chOff x="1047" y="2029"/>
            <a:chExt cx="364" cy="325"/>
          </a:xfrm>
        </p:grpSpPr>
        <p:sp>
          <p:nvSpPr>
            <p:cNvPr id="15401" name="Line 83"/>
            <p:cNvSpPr>
              <a:spLocks noChangeShapeType="1"/>
            </p:cNvSpPr>
            <p:nvPr/>
          </p:nvSpPr>
          <p:spPr bwMode="auto">
            <a:xfrm flipH="1">
              <a:off x="1056" y="2231"/>
              <a:ext cx="31" cy="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02" name="Line 84"/>
            <p:cNvSpPr>
              <a:spLocks noChangeShapeType="1"/>
            </p:cNvSpPr>
            <p:nvPr/>
          </p:nvSpPr>
          <p:spPr bwMode="auto">
            <a:xfrm flipH="1">
              <a:off x="1057" y="2233"/>
              <a:ext cx="34" cy="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03" name="Line 85"/>
            <p:cNvSpPr>
              <a:spLocks noChangeShapeType="1"/>
            </p:cNvSpPr>
            <p:nvPr/>
          </p:nvSpPr>
          <p:spPr bwMode="auto">
            <a:xfrm flipH="1">
              <a:off x="1057" y="2239"/>
              <a:ext cx="34" cy="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04" name="Freeform 86"/>
            <p:cNvSpPr>
              <a:spLocks/>
            </p:cNvSpPr>
            <p:nvPr/>
          </p:nvSpPr>
          <p:spPr bwMode="auto">
            <a:xfrm>
              <a:off x="1181" y="2176"/>
              <a:ext cx="230" cy="178"/>
            </a:xfrm>
            <a:custGeom>
              <a:avLst/>
              <a:gdLst>
                <a:gd name="T0" fmla="*/ 0 w 230"/>
                <a:gd name="T1" fmla="*/ 177 h 178"/>
                <a:gd name="T2" fmla="*/ 0 w 230"/>
                <a:gd name="T3" fmla="*/ 113 h 178"/>
                <a:gd name="T4" fmla="*/ 229 w 230"/>
                <a:gd name="T5" fmla="*/ 0 h 178"/>
                <a:gd name="T6" fmla="*/ 229 w 230"/>
                <a:gd name="T7" fmla="*/ 53 h 178"/>
                <a:gd name="T8" fmla="*/ 0 w 230"/>
                <a:gd name="T9" fmla="*/ 177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178"/>
                <a:gd name="T17" fmla="*/ 230 w 23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178">
                  <a:moveTo>
                    <a:pt x="0" y="177"/>
                  </a:moveTo>
                  <a:lnTo>
                    <a:pt x="0" y="113"/>
                  </a:lnTo>
                  <a:lnTo>
                    <a:pt x="229" y="0"/>
                  </a:lnTo>
                  <a:lnTo>
                    <a:pt x="229" y="53"/>
                  </a:lnTo>
                  <a:lnTo>
                    <a:pt x="0" y="177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05" name="Freeform 87"/>
            <p:cNvSpPr>
              <a:spLocks/>
            </p:cNvSpPr>
            <p:nvPr/>
          </p:nvSpPr>
          <p:spPr bwMode="auto">
            <a:xfrm>
              <a:off x="1047" y="2230"/>
              <a:ext cx="135" cy="123"/>
            </a:xfrm>
            <a:custGeom>
              <a:avLst/>
              <a:gdLst>
                <a:gd name="T0" fmla="*/ 132 w 135"/>
                <a:gd name="T1" fmla="*/ 60 h 123"/>
                <a:gd name="T2" fmla="*/ 0 w 135"/>
                <a:gd name="T3" fmla="*/ 0 h 123"/>
                <a:gd name="T4" fmla="*/ 0 w 135"/>
                <a:gd name="T5" fmla="*/ 47 h 123"/>
                <a:gd name="T6" fmla="*/ 134 w 135"/>
                <a:gd name="T7" fmla="*/ 122 h 123"/>
                <a:gd name="T8" fmla="*/ 132 w 135"/>
                <a:gd name="T9" fmla="*/ 6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123"/>
                <a:gd name="T17" fmla="*/ 135 w 135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123">
                  <a:moveTo>
                    <a:pt x="132" y="6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134" y="122"/>
                  </a:lnTo>
                  <a:lnTo>
                    <a:pt x="132" y="6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06" name="Freeform 88"/>
            <p:cNvSpPr>
              <a:spLocks/>
            </p:cNvSpPr>
            <p:nvPr/>
          </p:nvSpPr>
          <p:spPr bwMode="auto">
            <a:xfrm>
              <a:off x="1047" y="2122"/>
              <a:ext cx="364" cy="171"/>
            </a:xfrm>
            <a:custGeom>
              <a:avLst/>
              <a:gdLst>
                <a:gd name="T0" fmla="*/ 132 w 364"/>
                <a:gd name="T1" fmla="*/ 170 h 171"/>
                <a:gd name="T2" fmla="*/ 363 w 364"/>
                <a:gd name="T3" fmla="*/ 55 h 171"/>
                <a:gd name="T4" fmla="*/ 232 w 364"/>
                <a:gd name="T5" fmla="*/ 0 h 171"/>
                <a:gd name="T6" fmla="*/ 0 w 364"/>
                <a:gd name="T7" fmla="*/ 107 h 171"/>
                <a:gd name="T8" fmla="*/ 132 w 364"/>
                <a:gd name="T9" fmla="*/ 17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4"/>
                <a:gd name="T16" fmla="*/ 0 h 171"/>
                <a:gd name="T17" fmla="*/ 364 w 364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4" h="171">
                  <a:moveTo>
                    <a:pt x="132" y="170"/>
                  </a:moveTo>
                  <a:lnTo>
                    <a:pt x="363" y="55"/>
                  </a:lnTo>
                  <a:lnTo>
                    <a:pt x="232" y="0"/>
                  </a:lnTo>
                  <a:lnTo>
                    <a:pt x="0" y="107"/>
                  </a:lnTo>
                  <a:lnTo>
                    <a:pt x="132" y="17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07" name="Freeform 89"/>
            <p:cNvSpPr>
              <a:spLocks/>
            </p:cNvSpPr>
            <p:nvPr/>
          </p:nvSpPr>
          <p:spPr bwMode="auto">
            <a:xfrm>
              <a:off x="1059" y="2089"/>
              <a:ext cx="145" cy="181"/>
            </a:xfrm>
            <a:custGeom>
              <a:avLst/>
              <a:gdLst>
                <a:gd name="T0" fmla="*/ 144 w 145"/>
                <a:gd name="T1" fmla="*/ 35 h 181"/>
                <a:gd name="T2" fmla="*/ 0 w 145"/>
                <a:gd name="T3" fmla="*/ 0 h 181"/>
                <a:gd name="T4" fmla="*/ 0 w 145"/>
                <a:gd name="T5" fmla="*/ 117 h 181"/>
                <a:gd name="T6" fmla="*/ 132 w 145"/>
                <a:gd name="T7" fmla="*/ 180 h 181"/>
                <a:gd name="T8" fmla="*/ 144 w 145"/>
                <a:gd name="T9" fmla="*/ 35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81"/>
                <a:gd name="T17" fmla="*/ 145 w 145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81">
                  <a:moveTo>
                    <a:pt x="144" y="35"/>
                  </a:moveTo>
                  <a:lnTo>
                    <a:pt x="0" y="0"/>
                  </a:lnTo>
                  <a:lnTo>
                    <a:pt x="0" y="117"/>
                  </a:lnTo>
                  <a:lnTo>
                    <a:pt x="132" y="180"/>
                  </a:lnTo>
                  <a:lnTo>
                    <a:pt x="144" y="35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08" name="Freeform 90"/>
            <p:cNvSpPr>
              <a:spLocks/>
            </p:cNvSpPr>
            <p:nvPr/>
          </p:nvSpPr>
          <p:spPr bwMode="auto">
            <a:xfrm>
              <a:off x="1194" y="2055"/>
              <a:ext cx="181" cy="217"/>
            </a:xfrm>
            <a:custGeom>
              <a:avLst/>
              <a:gdLst>
                <a:gd name="T0" fmla="*/ 0 w 181"/>
                <a:gd name="T1" fmla="*/ 216 h 217"/>
                <a:gd name="T2" fmla="*/ 0 w 181"/>
                <a:gd name="T3" fmla="*/ 72 h 217"/>
                <a:gd name="T4" fmla="*/ 178 w 181"/>
                <a:gd name="T5" fmla="*/ 0 h 217"/>
                <a:gd name="T6" fmla="*/ 180 w 181"/>
                <a:gd name="T7" fmla="*/ 124 h 217"/>
                <a:gd name="T8" fmla="*/ 0 w 181"/>
                <a:gd name="T9" fmla="*/ 216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217"/>
                <a:gd name="T17" fmla="*/ 181 w 181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217">
                  <a:moveTo>
                    <a:pt x="0" y="216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180" y="124"/>
                  </a:lnTo>
                  <a:lnTo>
                    <a:pt x="0" y="216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09" name="Freeform 91"/>
            <p:cNvSpPr>
              <a:spLocks/>
            </p:cNvSpPr>
            <p:nvPr/>
          </p:nvSpPr>
          <p:spPr bwMode="auto">
            <a:xfrm>
              <a:off x="1057" y="2029"/>
              <a:ext cx="318" cy="97"/>
            </a:xfrm>
            <a:custGeom>
              <a:avLst/>
              <a:gdLst>
                <a:gd name="T0" fmla="*/ 138 w 318"/>
                <a:gd name="T1" fmla="*/ 96 h 97"/>
                <a:gd name="T2" fmla="*/ 317 w 318"/>
                <a:gd name="T3" fmla="*/ 23 h 97"/>
                <a:gd name="T4" fmla="*/ 174 w 318"/>
                <a:gd name="T5" fmla="*/ 0 h 97"/>
                <a:gd name="T6" fmla="*/ 0 w 318"/>
                <a:gd name="T7" fmla="*/ 60 h 97"/>
                <a:gd name="T8" fmla="*/ 138 w 318"/>
                <a:gd name="T9" fmla="*/ 96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97"/>
                <a:gd name="T17" fmla="*/ 318 w 31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97">
                  <a:moveTo>
                    <a:pt x="138" y="96"/>
                  </a:moveTo>
                  <a:lnTo>
                    <a:pt x="317" y="23"/>
                  </a:lnTo>
                  <a:lnTo>
                    <a:pt x="174" y="0"/>
                  </a:lnTo>
                  <a:lnTo>
                    <a:pt x="0" y="60"/>
                  </a:lnTo>
                  <a:lnTo>
                    <a:pt x="138" y="96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10" name="Freeform 92"/>
            <p:cNvSpPr>
              <a:spLocks/>
            </p:cNvSpPr>
            <p:nvPr/>
          </p:nvSpPr>
          <p:spPr bwMode="auto">
            <a:xfrm>
              <a:off x="1210" y="2079"/>
              <a:ext cx="150" cy="169"/>
            </a:xfrm>
            <a:custGeom>
              <a:avLst/>
              <a:gdLst>
                <a:gd name="T0" fmla="*/ 0 w 150"/>
                <a:gd name="T1" fmla="*/ 168 h 169"/>
                <a:gd name="T2" fmla="*/ 0 w 150"/>
                <a:gd name="T3" fmla="*/ 56 h 169"/>
                <a:gd name="T4" fmla="*/ 149 w 150"/>
                <a:gd name="T5" fmla="*/ 0 h 169"/>
                <a:gd name="T6" fmla="*/ 149 w 150"/>
                <a:gd name="T7" fmla="*/ 88 h 169"/>
                <a:gd name="T8" fmla="*/ 0 w 150"/>
                <a:gd name="T9" fmla="*/ 168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169"/>
                <a:gd name="T17" fmla="*/ 150 w 150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169">
                  <a:moveTo>
                    <a:pt x="0" y="168"/>
                  </a:moveTo>
                  <a:lnTo>
                    <a:pt x="0" y="56"/>
                  </a:lnTo>
                  <a:lnTo>
                    <a:pt x="149" y="0"/>
                  </a:lnTo>
                  <a:lnTo>
                    <a:pt x="149" y="88"/>
                  </a:lnTo>
                  <a:lnTo>
                    <a:pt x="0" y="168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379" name="Group 93"/>
          <p:cNvGrpSpPr>
            <a:grpSpLocks/>
          </p:cNvGrpSpPr>
          <p:nvPr/>
        </p:nvGrpSpPr>
        <p:grpSpPr bwMode="auto">
          <a:xfrm>
            <a:off x="1252538" y="4440238"/>
            <a:ext cx="577850" cy="515937"/>
            <a:chOff x="1047" y="2029"/>
            <a:chExt cx="364" cy="325"/>
          </a:xfrm>
        </p:grpSpPr>
        <p:sp>
          <p:nvSpPr>
            <p:cNvPr id="15391" name="Line 94"/>
            <p:cNvSpPr>
              <a:spLocks noChangeShapeType="1"/>
            </p:cNvSpPr>
            <p:nvPr/>
          </p:nvSpPr>
          <p:spPr bwMode="auto">
            <a:xfrm flipH="1">
              <a:off x="1056" y="2231"/>
              <a:ext cx="31" cy="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2" name="Line 95"/>
            <p:cNvSpPr>
              <a:spLocks noChangeShapeType="1"/>
            </p:cNvSpPr>
            <p:nvPr/>
          </p:nvSpPr>
          <p:spPr bwMode="auto">
            <a:xfrm flipH="1">
              <a:off x="1057" y="2233"/>
              <a:ext cx="34" cy="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3" name="Line 96"/>
            <p:cNvSpPr>
              <a:spLocks noChangeShapeType="1"/>
            </p:cNvSpPr>
            <p:nvPr/>
          </p:nvSpPr>
          <p:spPr bwMode="auto">
            <a:xfrm flipH="1">
              <a:off x="1057" y="2239"/>
              <a:ext cx="34" cy="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4" name="Freeform 97"/>
            <p:cNvSpPr>
              <a:spLocks/>
            </p:cNvSpPr>
            <p:nvPr/>
          </p:nvSpPr>
          <p:spPr bwMode="auto">
            <a:xfrm>
              <a:off x="1181" y="2176"/>
              <a:ext cx="230" cy="178"/>
            </a:xfrm>
            <a:custGeom>
              <a:avLst/>
              <a:gdLst>
                <a:gd name="T0" fmla="*/ 0 w 230"/>
                <a:gd name="T1" fmla="*/ 177 h 178"/>
                <a:gd name="T2" fmla="*/ 0 w 230"/>
                <a:gd name="T3" fmla="*/ 113 h 178"/>
                <a:gd name="T4" fmla="*/ 229 w 230"/>
                <a:gd name="T5" fmla="*/ 0 h 178"/>
                <a:gd name="T6" fmla="*/ 229 w 230"/>
                <a:gd name="T7" fmla="*/ 53 h 178"/>
                <a:gd name="T8" fmla="*/ 0 w 230"/>
                <a:gd name="T9" fmla="*/ 177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178"/>
                <a:gd name="T17" fmla="*/ 230 w 23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178">
                  <a:moveTo>
                    <a:pt x="0" y="177"/>
                  </a:moveTo>
                  <a:lnTo>
                    <a:pt x="0" y="113"/>
                  </a:lnTo>
                  <a:lnTo>
                    <a:pt x="229" y="0"/>
                  </a:lnTo>
                  <a:lnTo>
                    <a:pt x="229" y="53"/>
                  </a:lnTo>
                  <a:lnTo>
                    <a:pt x="0" y="177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5" name="Freeform 98"/>
            <p:cNvSpPr>
              <a:spLocks/>
            </p:cNvSpPr>
            <p:nvPr/>
          </p:nvSpPr>
          <p:spPr bwMode="auto">
            <a:xfrm>
              <a:off x="1047" y="2230"/>
              <a:ext cx="135" cy="123"/>
            </a:xfrm>
            <a:custGeom>
              <a:avLst/>
              <a:gdLst>
                <a:gd name="T0" fmla="*/ 132 w 135"/>
                <a:gd name="T1" fmla="*/ 60 h 123"/>
                <a:gd name="T2" fmla="*/ 0 w 135"/>
                <a:gd name="T3" fmla="*/ 0 h 123"/>
                <a:gd name="T4" fmla="*/ 0 w 135"/>
                <a:gd name="T5" fmla="*/ 47 h 123"/>
                <a:gd name="T6" fmla="*/ 134 w 135"/>
                <a:gd name="T7" fmla="*/ 122 h 123"/>
                <a:gd name="T8" fmla="*/ 132 w 135"/>
                <a:gd name="T9" fmla="*/ 6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123"/>
                <a:gd name="T17" fmla="*/ 135 w 135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123">
                  <a:moveTo>
                    <a:pt x="132" y="6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134" y="122"/>
                  </a:lnTo>
                  <a:lnTo>
                    <a:pt x="132" y="6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6" name="Freeform 99"/>
            <p:cNvSpPr>
              <a:spLocks/>
            </p:cNvSpPr>
            <p:nvPr/>
          </p:nvSpPr>
          <p:spPr bwMode="auto">
            <a:xfrm>
              <a:off x="1047" y="2122"/>
              <a:ext cx="364" cy="171"/>
            </a:xfrm>
            <a:custGeom>
              <a:avLst/>
              <a:gdLst>
                <a:gd name="T0" fmla="*/ 132 w 364"/>
                <a:gd name="T1" fmla="*/ 170 h 171"/>
                <a:gd name="T2" fmla="*/ 363 w 364"/>
                <a:gd name="T3" fmla="*/ 55 h 171"/>
                <a:gd name="T4" fmla="*/ 232 w 364"/>
                <a:gd name="T5" fmla="*/ 0 h 171"/>
                <a:gd name="T6" fmla="*/ 0 w 364"/>
                <a:gd name="T7" fmla="*/ 107 h 171"/>
                <a:gd name="T8" fmla="*/ 132 w 364"/>
                <a:gd name="T9" fmla="*/ 17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4"/>
                <a:gd name="T16" fmla="*/ 0 h 171"/>
                <a:gd name="T17" fmla="*/ 364 w 364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4" h="171">
                  <a:moveTo>
                    <a:pt x="132" y="170"/>
                  </a:moveTo>
                  <a:lnTo>
                    <a:pt x="363" y="55"/>
                  </a:lnTo>
                  <a:lnTo>
                    <a:pt x="232" y="0"/>
                  </a:lnTo>
                  <a:lnTo>
                    <a:pt x="0" y="107"/>
                  </a:lnTo>
                  <a:lnTo>
                    <a:pt x="132" y="17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7" name="Freeform 100"/>
            <p:cNvSpPr>
              <a:spLocks/>
            </p:cNvSpPr>
            <p:nvPr/>
          </p:nvSpPr>
          <p:spPr bwMode="auto">
            <a:xfrm>
              <a:off x="1059" y="2089"/>
              <a:ext cx="145" cy="181"/>
            </a:xfrm>
            <a:custGeom>
              <a:avLst/>
              <a:gdLst>
                <a:gd name="T0" fmla="*/ 144 w 145"/>
                <a:gd name="T1" fmla="*/ 35 h 181"/>
                <a:gd name="T2" fmla="*/ 0 w 145"/>
                <a:gd name="T3" fmla="*/ 0 h 181"/>
                <a:gd name="T4" fmla="*/ 0 w 145"/>
                <a:gd name="T5" fmla="*/ 117 h 181"/>
                <a:gd name="T6" fmla="*/ 132 w 145"/>
                <a:gd name="T7" fmla="*/ 180 h 181"/>
                <a:gd name="T8" fmla="*/ 144 w 145"/>
                <a:gd name="T9" fmla="*/ 35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81"/>
                <a:gd name="T17" fmla="*/ 145 w 145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81">
                  <a:moveTo>
                    <a:pt x="144" y="35"/>
                  </a:moveTo>
                  <a:lnTo>
                    <a:pt x="0" y="0"/>
                  </a:lnTo>
                  <a:lnTo>
                    <a:pt x="0" y="117"/>
                  </a:lnTo>
                  <a:lnTo>
                    <a:pt x="132" y="180"/>
                  </a:lnTo>
                  <a:lnTo>
                    <a:pt x="144" y="35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8" name="Freeform 101"/>
            <p:cNvSpPr>
              <a:spLocks/>
            </p:cNvSpPr>
            <p:nvPr/>
          </p:nvSpPr>
          <p:spPr bwMode="auto">
            <a:xfrm>
              <a:off x="1194" y="2055"/>
              <a:ext cx="181" cy="217"/>
            </a:xfrm>
            <a:custGeom>
              <a:avLst/>
              <a:gdLst>
                <a:gd name="T0" fmla="*/ 0 w 181"/>
                <a:gd name="T1" fmla="*/ 216 h 217"/>
                <a:gd name="T2" fmla="*/ 0 w 181"/>
                <a:gd name="T3" fmla="*/ 72 h 217"/>
                <a:gd name="T4" fmla="*/ 178 w 181"/>
                <a:gd name="T5" fmla="*/ 0 h 217"/>
                <a:gd name="T6" fmla="*/ 180 w 181"/>
                <a:gd name="T7" fmla="*/ 124 h 217"/>
                <a:gd name="T8" fmla="*/ 0 w 181"/>
                <a:gd name="T9" fmla="*/ 216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217"/>
                <a:gd name="T17" fmla="*/ 181 w 181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217">
                  <a:moveTo>
                    <a:pt x="0" y="216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180" y="124"/>
                  </a:lnTo>
                  <a:lnTo>
                    <a:pt x="0" y="216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9" name="Freeform 102"/>
            <p:cNvSpPr>
              <a:spLocks/>
            </p:cNvSpPr>
            <p:nvPr/>
          </p:nvSpPr>
          <p:spPr bwMode="auto">
            <a:xfrm>
              <a:off x="1057" y="2029"/>
              <a:ext cx="318" cy="97"/>
            </a:xfrm>
            <a:custGeom>
              <a:avLst/>
              <a:gdLst>
                <a:gd name="T0" fmla="*/ 138 w 318"/>
                <a:gd name="T1" fmla="*/ 96 h 97"/>
                <a:gd name="T2" fmla="*/ 317 w 318"/>
                <a:gd name="T3" fmla="*/ 23 h 97"/>
                <a:gd name="T4" fmla="*/ 174 w 318"/>
                <a:gd name="T5" fmla="*/ 0 h 97"/>
                <a:gd name="T6" fmla="*/ 0 w 318"/>
                <a:gd name="T7" fmla="*/ 60 h 97"/>
                <a:gd name="T8" fmla="*/ 138 w 318"/>
                <a:gd name="T9" fmla="*/ 96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97"/>
                <a:gd name="T17" fmla="*/ 318 w 31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97">
                  <a:moveTo>
                    <a:pt x="138" y="96"/>
                  </a:moveTo>
                  <a:lnTo>
                    <a:pt x="317" y="23"/>
                  </a:lnTo>
                  <a:lnTo>
                    <a:pt x="174" y="0"/>
                  </a:lnTo>
                  <a:lnTo>
                    <a:pt x="0" y="60"/>
                  </a:lnTo>
                  <a:lnTo>
                    <a:pt x="138" y="96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00" name="Freeform 103"/>
            <p:cNvSpPr>
              <a:spLocks/>
            </p:cNvSpPr>
            <p:nvPr/>
          </p:nvSpPr>
          <p:spPr bwMode="auto">
            <a:xfrm>
              <a:off x="1210" y="2079"/>
              <a:ext cx="150" cy="169"/>
            </a:xfrm>
            <a:custGeom>
              <a:avLst/>
              <a:gdLst>
                <a:gd name="T0" fmla="*/ 0 w 150"/>
                <a:gd name="T1" fmla="*/ 168 h 169"/>
                <a:gd name="T2" fmla="*/ 0 w 150"/>
                <a:gd name="T3" fmla="*/ 56 h 169"/>
                <a:gd name="T4" fmla="*/ 149 w 150"/>
                <a:gd name="T5" fmla="*/ 0 h 169"/>
                <a:gd name="T6" fmla="*/ 149 w 150"/>
                <a:gd name="T7" fmla="*/ 88 h 169"/>
                <a:gd name="T8" fmla="*/ 0 w 150"/>
                <a:gd name="T9" fmla="*/ 168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169"/>
                <a:gd name="T17" fmla="*/ 150 w 150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169">
                  <a:moveTo>
                    <a:pt x="0" y="168"/>
                  </a:moveTo>
                  <a:lnTo>
                    <a:pt x="0" y="56"/>
                  </a:lnTo>
                  <a:lnTo>
                    <a:pt x="149" y="0"/>
                  </a:lnTo>
                  <a:lnTo>
                    <a:pt x="149" y="88"/>
                  </a:lnTo>
                  <a:lnTo>
                    <a:pt x="0" y="168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380" name="Group 104"/>
          <p:cNvGrpSpPr>
            <a:grpSpLocks/>
          </p:cNvGrpSpPr>
          <p:nvPr/>
        </p:nvGrpSpPr>
        <p:grpSpPr bwMode="auto">
          <a:xfrm>
            <a:off x="1273175" y="5268913"/>
            <a:ext cx="577850" cy="515937"/>
            <a:chOff x="1047" y="2029"/>
            <a:chExt cx="364" cy="325"/>
          </a:xfrm>
        </p:grpSpPr>
        <p:sp>
          <p:nvSpPr>
            <p:cNvPr id="15381" name="Line 105"/>
            <p:cNvSpPr>
              <a:spLocks noChangeShapeType="1"/>
            </p:cNvSpPr>
            <p:nvPr/>
          </p:nvSpPr>
          <p:spPr bwMode="auto">
            <a:xfrm flipH="1">
              <a:off x="1056" y="2231"/>
              <a:ext cx="31" cy="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2" name="Line 106"/>
            <p:cNvSpPr>
              <a:spLocks noChangeShapeType="1"/>
            </p:cNvSpPr>
            <p:nvPr/>
          </p:nvSpPr>
          <p:spPr bwMode="auto">
            <a:xfrm flipH="1">
              <a:off x="1057" y="2233"/>
              <a:ext cx="34" cy="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3" name="Line 107"/>
            <p:cNvSpPr>
              <a:spLocks noChangeShapeType="1"/>
            </p:cNvSpPr>
            <p:nvPr/>
          </p:nvSpPr>
          <p:spPr bwMode="auto">
            <a:xfrm flipH="1">
              <a:off x="1057" y="2239"/>
              <a:ext cx="34" cy="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4" name="Freeform 108"/>
            <p:cNvSpPr>
              <a:spLocks/>
            </p:cNvSpPr>
            <p:nvPr/>
          </p:nvSpPr>
          <p:spPr bwMode="auto">
            <a:xfrm>
              <a:off x="1181" y="2176"/>
              <a:ext cx="230" cy="178"/>
            </a:xfrm>
            <a:custGeom>
              <a:avLst/>
              <a:gdLst>
                <a:gd name="T0" fmla="*/ 0 w 230"/>
                <a:gd name="T1" fmla="*/ 177 h 178"/>
                <a:gd name="T2" fmla="*/ 0 w 230"/>
                <a:gd name="T3" fmla="*/ 113 h 178"/>
                <a:gd name="T4" fmla="*/ 229 w 230"/>
                <a:gd name="T5" fmla="*/ 0 h 178"/>
                <a:gd name="T6" fmla="*/ 229 w 230"/>
                <a:gd name="T7" fmla="*/ 53 h 178"/>
                <a:gd name="T8" fmla="*/ 0 w 230"/>
                <a:gd name="T9" fmla="*/ 177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178"/>
                <a:gd name="T17" fmla="*/ 230 w 23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178">
                  <a:moveTo>
                    <a:pt x="0" y="177"/>
                  </a:moveTo>
                  <a:lnTo>
                    <a:pt x="0" y="113"/>
                  </a:lnTo>
                  <a:lnTo>
                    <a:pt x="229" y="0"/>
                  </a:lnTo>
                  <a:lnTo>
                    <a:pt x="229" y="53"/>
                  </a:lnTo>
                  <a:lnTo>
                    <a:pt x="0" y="177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5" name="Freeform 109"/>
            <p:cNvSpPr>
              <a:spLocks/>
            </p:cNvSpPr>
            <p:nvPr/>
          </p:nvSpPr>
          <p:spPr bwMode="auto">
            <a:xfrm>
              <a:off x="1047" y="2230"/>
              <a:ext cx="135" cy="123"/>
            </a:xfrm>
            <a:custGeom>
              <a:avLst/>
              <a:gdLst>
                <a:gd name="T0" fmla="*/ 132 w 135"/>
                <a:gd name="T1" fmla="*/ 60 h 123"/>
                <a:gd name="T2" fmla="*/ 0 w 135"/>
                <a:gd name="T3" fmla="*/ 0 h 123"/>
                <a:gd name="T4" fmla="*/ 0 w 135"/>
                <a:gd name="T5" fmla="*/ 47 h 123"/>
                <a:gd name="T6" fmla="*/ 134 w 135"/>
                <a:gd name="T7" fmla="*/ 122 h 123"/>
                <a:gd name="T8" fmla="*/ 132 w 135"/>
                <a:gd name="T9" fmla="*/ 6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123"/>
                <a:gd name="T17" fmla="*/ 135 w 135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123">
                  <a:moveTo>
                    <a:pt x="132" y="6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134" y="122"/>
                  </a:lnTo>
                  <a:lnTo>
                    <a:pt x="132" y="6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6" name="Freeform 110"/>
            <p:cNvSpPr>
              <a:spLocks/>
            </p:cNvSpPr>
            <p:nvPr/>
          </p:nvSpPr>
          <p:spPr bwMode="auto">
            <a:xfrm>
              <a:off x="1047" y="2122"/>
              <a:ext cx="364" cy="171"/>
            </a:xfrm>
            <a:custGeom>
              <a:avLst/>
              <a:gdLst>
                <a:gd name="T0" fmla="*/ 132 w 364"/>
                <a:gd name="T1" fmla="*/ 170 h 171"/>
                <a:gd name="T2" fmla="*/ 363 w 364"/>
                <a:gd name="T3" fmla="*/ 55 h 171"/>
                <a:gd name="T4" fmla="*/ 232 w 364"/>
                <a:gd name="T5" fmla="*/ 0 h 171"/>
                <a:gd name="T6" fmla="*/ 0 w 364"/>
                <a:gd name="T7" fmla="*/ 107 h 171"/>
                <a:gd name="T8" fmla="*/ 132 w 364"/>
                <a:gd name="T9" fmla="*/ 17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4"/>
                <a:gd name="T16" fmla="*/ 0 h 171"/>
                <a:gd name="T17" fmla="*/ 364 w 364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4" h="171">
                  <a:moveTo>
                    <a:pt x="132" y="170"/>
                  </a:moveTo>
                  <a:lnTo>
                    <a:pt x="363" y="55"/>
                  </a:lnTo>
                  <a:lnTo>
                    <a:pt x="232" y="0"/>
                  </a:lnTo>
                  <a:lnTo>
                    <a:pt x="0" y="107"/>
                  </a:lnTo>
                  <a:lnTo>
                    <a:pt x="132" y="17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7" name="Freeform 111"/>
            <p:cNvSpPr>
              <a:spLocks/>
            </p:cNvSpPr>
            <p:nvPr/>
          </p:nvSpPr>
          <p:spPr bwMode="auto">
            <a:xfrm>
              <a:off x="1059" y="2089"/>
              <a:ext cx="145" cy="181"/>
            </a:xfrm>
            <a:custGeom>
              <a:avLst/>
              <a:gdLst>
                <a:gd name="T0" fmla="*/ 144 w 145"/>
                <a:gd name="T1" fmla="*/ 35 h 181"/>
                <a:gd name="T2" fmla="*/ 0 w 145"/>
                <a:gd name="T3" fmla="*/ 0 h 181"/>
                <a:gd name="T4" fmla="*/ 0 w 145"/>
                <a:gd name="T5" fmla="*/ 117 h 181"/>
                <a:gd name="T6" fmla="*/ 132 w 145"/>
                <a:gd name="T7" fmla="*/ 180 h 181"/>
                <a:gd name="T8" fmla="*/ 144 w 145"/>
                <a:gd name="T9" fmla="*/ 35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81"/>
                <a:gd name="T17" fmla="*/ 145 w 145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81">
                  <a:moveTo>
                    <a:pt x="144" y="35"/>
                  </a:moveTo>
                  <a:lnTo>
                    <a:pt x="0" y="0"/>
                  </a:lnTo>
                  <a:lnTo>
                    <a:pt x="0" y="117"/>
                  </a:lnTo>
                  <a:lnTo>
                    <a:pt x="132" y="180"/>
                  </a:lnTo>
                  <a:lnTo>
                    <a:pt x="144" y="35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8" name="Freeform 112"/>
            <p:cNvSpPr>
              <a:spLocks/>
            </p:cNvSpPr>
            <p:nvPr/>
          </p:nvSpPr>
          <p:spPr bwMode="auto">
            <a:xfrm>
              <a:off x="1194" y="2055"/>
              <a:ext cx="181" cy="217"/>
            </a:xfrm>
            <a:custGeom>
              <a:avLst/>
              <a:gdLst>
                <a:gd name="T0" fmla="*/ 0 w 181"/>
                <a:gd name="T1" fmla="*/ 216 h 217"/>
                <a:gd name="T2" fmla="*/ 0 w 181"/>
                <a:gd name="T3" fmla="*/ 72 h 217"/>
                <a:gd name="T4" fmla="*/ 178 w 181"/>
                <a:gd name="T5" fmla="*/ 0 h 217"/>
                <a:gd name="T6" fmla="*/ 180 w 181"/>
                <a:gd name="T7" fmla="*/ 124 h 217"/>
                <a:gd name="T8" fmla="*/ 0 w 181"/>
                <a:gd name="T9" fmla="*/ 216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217"/>
                <a:gd name="T17" fmla="*/ 181 w 181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217">
                  <a:moveTo>
                    <a:pt x="0" y="216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180" y="124"/>
                  </a:lnTo>
                  <a:lnTo>
                    <a:pt x="0" y="216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9" name="Freeform 113"/>
            <p:cNvSpPr>
              <a:spLocks/>
            </p:cNvSpPr>
            <p:nvPr/>
          </p:nvSpPr>
          <p:spPr bwMode="auto">
            <a:xfrm>
              <a:off x="1057" y="2029"/>
              <a:ext cx="318" cy="97"/>
            </a:xfrm>
            <a:custGeom>
              <a:avLst/>
              <a:gdLst>
                <a:gd name="T0" fmla="*/ 138 w 318"/>
                <a:gd name="T1" fmla="*/ 96 h 97"/>
                <a:gd name="T2" fmla="*/ 317 w 318"/>
                <a:gd name="T3" fmla="*/ 23 h 97"/>
                <a:gd name="T4" fmla="*/ 174 w 318"/>
                <a:gd name="T5" fmla="*/ 0 h 97"/>
                <a:gd name="T6" fmla="*/ 0 w 318"/>
                <a:gd name="T7" fmla="*/ 60 h 97"/>
                <a:gd name="T8" fmla="*/ 138 w 318"/>
                <a:gd name="T9" fmla="*/ 96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97"/>
                <a:gd name="T17" fmla="*/ 318 w 31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97">
                  <a:moveTo>
                    <a:pt x="138" y="96"/>
                  </a:moveTo>
                  <a:lnTo>
                    <a:pt x="317" y="23"/>
                  </a:lnTo>
                  <a:lnTo>
                    <a:pt x="174" y="0"/>
                  </a:lnTo>
                  <a:lnTo>
                    <a:pt x="0" y="60"/>
                  </a:lnTo>
                  <a:lnTo>
                    <a:pt x="138" y="96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0" name="Freeform 114"/>
            <p:cNvSpPr>
              <a:spLocks/>
            </p:cNvSpPr>
            <p:nvPr/>
          </p:nvSpPr>
          <p:spPr bwMode="auto">
            <a:xfrm>
              <a:off x="1210" y="2079"/>
              <a:ext cx="150" cy="169"/>
            </a:xfrm>
            <a:custGeom>
              <a:avLst/>
              <a:gdLst>
                <a:gd name="T0" fmla="*/ 0 w 150"/>
                <a:gd name="T1" fmla="*/ 168 h 169"/>
                <a:gd name="T2" fmla="*/ 0 w 150"/>
                <a:gd name="T3" fmla="*/ 56 h 169"/>
                <a:gd name="T4" fmla="*/ 149 w 150"/>
                <a:gd name="T5" fmla="*/ 0 h 169"/>
                <a:gd name="T6" fmla="*/ 149 w 150"/>
                <a:gd name="T7" fmla="*/ 88 h 169"/>
                <a:gd name="T8" fmla="*/ 0 w 150"/>
                <a:gd name="T9" fmla="*/ 168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169"/>
                <a:gd name="T17" fmla="*/ 150 w 150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169">
                  <a:moveTo>
                    <a:pt x="0" y="168"/>
                  </a:moveTo>
                  <a:lnTo>
                    <a:pt x="0" y="56"/>
                  </a:lnTo>
                  <a:lnTo>
                    <a:pt x="149" y="0"/>
                  </a:lnTo>
                  <a:lnTo>
                    <a:pt x="149" y="88"/>
                  </a:lnTo>
                  <a:lnTo>
                    <a:pt x="0" y="168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고려대학교 경영정보학과</ep:Company>
  <ep:Words>1435</ep:Words>
  <ep:PresentationFormat>화면 슬라이드 쇼(4:3)</ep:PresentationFormat>
  <ep:Paragraphs>482</ep:Paragraphs>
  <ep:Slides>35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ep:HeadingPairs>
  <ep:TitlesOfParts>
    <vt:vector size="36" baseType="lpstr">
      <vt:lpstr>기본 디자인</vt:lpstr>
      <vt:lpstr>Arial</vt:lpstr>
      <vt:lpstr>Symbol</vt:lpstr>
      <vt:lpstr>Tahoma</vt:lpstr>
      <vt:lpstr>Times New Roman</vt:lpstr>
      <vt:lpstr>Wingdings</vt:lpstr>
      <vt:lpstr>기본 디자인</vt:lpstr>
      <vt:lpstr>Client-Server architecture</vt:lpstr>
      <vt:lpstr>VISIO</vt:lpstr>
      <vt:lpstr>Client-Server architecture</vt:lpstr>
      <vt:lpstr>Client Considerations</vt:lpstr>
      <vt:lpstr>Client-Server architecture</vt:lpstr>
      <vt:lpstr>Client-Server architecture</vt:lpstr>
      <vt:lpstr>Client-Server architecture</vt:lpstr>
      <vt:lpstr>Components of Architecture</vt:lpstr>
      <vt:lpstr>Complex e-business architecture</vt:lpstr>
      <vt:lpstr>Complex e-business architecture</vt:lpstr>
      <vt:lpstr>Integrated e-business</vt:lpstr>
      <vt:lpstr>Browser statistics</vt:lpstr>
      <vt:lpstr>Client-Server architecture</vt:lpstr>
      <vt:lpstr>Client Considerations</vt:lpstr>
      <vt:lpstr>Client-Server architecture</vt:lpstr>
      <vt:lpstr>Client-Server architecture</vt:lpstr>
      <vt:lpstr>Client-Server architecture</vt:lpstr>
      <vt:lpstr>Changes in IT architecture</vt:lpstr>
      <vt:lpstr xml:space="preserve">Complex e-business architecture </vt:lpstr>
      <vt:lpstr>Complex e-business architecture</vt:lpstr>
      <vt:lpstr>Integrated e-business</vt:lpstr>
      <vt:lpstr>Browser statistics</vt:lpstr>
      <vt:lpstr>Server Configurations</vt:lpstr>
      <vt:lpstr>Web Broker Architecture</vt:lpstr>
      <vt:lpstr>Server Accelerators (Surrogates)</vt:lpstr>
      <vt:lpstr>Server Cluster (Server Farms)</vt:lpstr>
      <vt:lpstr>Server Clusters (Farms)</vt:lpstr>
      <vt:lpstr>Server Selection Problem</vt:lpstr>
      <vt:lpstr>URL-Based Load Balancing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2000-08-11T05:24:55.000</dcterms:created>
  <dc:creator>민대환</dc:creator>
  <cp:lastModifiedBy>사재빈</cp:lastModifiedBy>
  <dcterms:modified xsi:type="dcterms:W3CDTF">2022-09-20T04:51:45.389</dcterms:modified>
  <cp:revision>188</cp:revision>
  <dc:title>EC Technology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