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384" r:id="rId4"/>
    <p:sldId id="498" r:id="rId5"/>
    <p:sldId id="499" r:id="rId6"/>
    <p:sldId id="500" r:id="rId7"/>
    <p:sldId id="501" r:id="rId8"/>
    <p:sldId id="502" r:id="rId9"/>
    <p:sldId id="504" r:id="rId10"/>
    <p:sldId id="505" r:id="rId11"/>
    <p:sldId id="506" r:id="rId12"/>
    <p:sldId id="383" r:id="rId13"/>
    <p:sldId id="382" r:id="rId14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69756" autoAdjust="0"/>
  </p:normalViewPr>
  <p:slideViewPr>
    <p:cSldViewPr snapToObjects="1">
      <p:cViewPr varScale="1">
        <p:scale>
          <a:sx n="100" d="100"/>
          <a:sy n="100" d="100"/>
        </p:scale>
        <p:origin x="1248" y="7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08" y="276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/>
                <a:ea typeface="굴림"/>
              </a:defRPr>
            </a:lvl1pPr>
          </a:lstStyle>
          <a:p>
            <a:pPr>
              <a:defRPr/>
            </a:pPr>
            <a:endParaRPr lang="en-CA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/>
                <a:ea typeface="굴림"/>
              </a:defRPr>
            </a:lvl1pPr>
          </a:lstStyle>
          <a:p>
            <a:pPr>
              <a:defRPr/>
            </a:pPr>
            <a:endParaRPr lang="en-CA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/>
                <a:ea typeface="굴림"/>
              </a:defRPr>
            </a:lvl1pPr>
          </a:lstStyle>
          <a:p>
            <a:pPr>
              <a:defRPr/>
            </a:pPr>
            <a:endParaRPr lang="en-CA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/>
                <a:ea typeface="굴림"/>
              </a:defRPr>
            </a:lvl1pPr>
          </a:lstStyle>
          <a:p>
            <a:pPr>
              <a:defRPr/>
            </a:pPr>
            <a:fld id="{6B25731E-7B78-47ED-8D3D-983B34CB017D}" type="slidenum">
              <a:rPr lang="ko-KR" altLang="en-CA"/>
              <a:pPr>
                <a:defRPr/>
              </a:pPr>
              <a:t>‹#›</a:t>
            </a:fld>
            <a:endParaRPr lang="en-CA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굴림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굴림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2498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굴림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/>
                <a:ea typeface="굴림"/>
              </a:defRPr>
            </a:lvl1pPr>
          </a:lstStyle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1.좋은 설계는 좋은 사용자 상호작용을 보장하지 않는다.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품질 평가는 우수한 설계와 결합하여 가용성이 높은 사용자 인터페이스를 구축하기 위한 핵심 요소이다.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경험에 따르면 최고의 디자인 노력은 평가 없이는 품질을 보장할 수 없습니다.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40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64CAA1-7CD7-415B-A71E-B13FA282DBC6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&gt;</a:t>
            </a:r>
            <a:r>
              <a:rPr lang="ko-KR" altLang="en-US"/>
              <a:t>프로세스의 문제</a:t>
            </a:r>
            <a:endParaRPr lang="ko-KR" altLang="en-US"/>
          </a:p>
          <a:p>
            <a:pPr>
              <a:defRPr/>
            </a:pPr>
            <a:r>
              <a:rPr lang="en-US" altLang="ko-KR"/>
              <a:t>-평가 프로세스에는 어떤 단계가 포함됩니까?</a:t>
            </a:r>
            <a:endParaRPr lang="en-US" altLang="ko-KR"/>
          </a:p>
          <a:p>
            <a:pPr>
              <a:defRPr/>
            </a:pPr>
            <a:r>
              <a:rPr lang="en-US" altLang="ko-KR"/>
              <a:t>-개발 주기에서 사용적합성 평가는 언제 수행되어야 하는가?</a:t>
            </a:r>
            <a:endParaRPr lang="en-US" altLang="ko-KR"/>
          </a:p>
          <a:p>
            <a:pPr>
              <a:defRPr/>
            </a:pPr>
            <a:r>
              <a:rPr lang="en-US" altLang="ko-KR"/>
              <a:t>-어떤 종류의 평가를 사용할 수 있습니까?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33860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4D7534-7F05-4D6A-9751-252BB3EC7F08}" type="slidenum">
              <a:rPr lang="en-US" altLang="ko-KR">
                <a:latin typeface="Times" panose="02020603050405020304" pitchFamily="18" charset="0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&gt;</a:t>
            </a:r>
            <a:r>
              <a:rPr lang="ko-KR" altLang="en-US" sz="1300">
                <a:ea typeface="굴림"/>
              </a:rPr>
              <a:t>프로세스 진행의 상세단계</a:t>
            </a:r>
            <a:r>
              <a:rPr lang="en-US" altLang="ko-KR" sz="1300">
                <a:ea typeface="굴림"/>
              </a:rPr>
              <a:t>&lt;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*평가를 이해합니다.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*평가 준비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-높은 수준에서 평가를 설계합니다.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-낮은 수준에서 평가를 설계합니다.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-절차 설계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*평가를 수행합니다.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-평가판 파일럿 테스트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-해 봐! 평가를 해 봐.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*결과를 분석합니다.</a:t>
            </a:r>
            <a:endParaRPr lang="en-US" altLang="ko-KR" sz="1300">
              <a:ea typeface="굴림"/>
            </a:endParaRPr>
          </a:p>
          <a:p>
            <a:pPr marL="228600" indent="-228600" eaLnBrk="1" hangingPunct="1">
              <a:buFont typeface="Times New Roman"/>
              <a:buNone/>
              <a:defRPr/>
            </a:pPr>
            <a:r>
              <a:rPr lang="en-US" altLang="ko-KR" sz="1300">
                <a:ea typeface="굴림"/>
              </a:rPr>
              <a:t>*평가 결과에 따라 권장 사항을 제시합니다.</a:t>
            </a:r>
            <a:endParaRPr lang="en-US" altLang="ko-KR" sz="1300">
              <a:ea typeface="굴림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085AAB-8DD6-41ED-B051-DD2DD37E0DC5}" type="slidenum">
              <a:rPr lang="en-US" altLang="ko-KR">
                <a:latin typeface="Times" panose="02020603050405020304" pitchFamily="18" charset="0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/>
              </a:rPr>
              <a:t>&gt;</a:t>
            </a:r>
            <a:r>
              <a:rPr lang="ko-KR" altLang="en-US">
                <a:ea typeface="굴림"/>
              </a:rPr>
              <a:t>언제 평가할 것인가</a:t>
            </a:r>
            <a:r>
              <a:rPr lang="en-US" altLang="ko-KR">
                <a:ea typeface="굴림"/>
              </a:rPr>
              <a:t>?&lt;</a:t>
            </a:r>
            <a:endParaRPr lang="en-US" altLang="ko-KR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-</a:t>
            </a:r>
            <a:r>
              <a:rPr lang="ko-KR" altLang="en-US">
                <a:ea typeface="굴림"/>
              </a:rPr>
              <a:t>조형 평가</a:t>
            </a:r>
            <a:endParaRPr lang="ko-KR" altLang="en-US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-</a:t>
            </a:r>
            <a:r>
              <a:rPr lang="ko-KR" altLang="en-US">
                <a:ea typeface="굴림"/>
              </a:rPr>
              <a:t>종합 평가</a:t>
            </a:r>
            <a:endParaRPr lang="ko-KR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26B6E4-AFDF-4357-AE35-482D72DDB226}" type="slidenum">
              <a:rPr lang="en-US" altLang="ko-KR">
                <a:latin typeface="Times" panose="02020603050405020304" pitchFamily="18" charset="0"/>
                <a:ea typeface="맑은 고딕" panose="020B0503020000020004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/>
              </a:rPr>
              <a:t>&gt;</a:t>
            </a:r>
            <a:r>
              <a:rPr lang="ko-KR" altLang="en-US">
                <a:ea typeface="굴림"/>
              </a:rPr>
              <a:t>조형 평가</a:t>
            </a:r>
            <a:r>
              <a:rPr lang="en-US" altLang="ko-KR">
                <a:ea typeface="굴림"/>
              </a:rPr>
              <a:t>&lt;</a:t>
            </a:r>
            <a:endParaRPr lang="en-US" altLang="ko-KR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*</a:t>
            </a:r>
            <a:r>
              <a:rPr lang="ko-KR" altLang="en-US">
                <a:ea typeface="굴림"/>
              </a:rPr>
              <a:t>조형 평가는 설계자가 설계를 다듬고 형성하도록 돕기 위해 수행됩니다.</a:t>
            </a:r>
            <a:endParaRPr lang="ko-KR" altLang="en-US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*</a:t>
            </a:r>
            <a:r>
              <a:rPr lang="ko-KR" altLang="en-US">
                <a:ea typeface="굴림"/>
              </a:rPr>
              <a:t>정보 평가는 문제와 잠재적인 해결책을 식별하는 데 중점을 둡니다. </a:t>
            </a:r>
            <a:endParaRPr lang="ko-KR" altLang="en-US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*</a:t>
            </a:r>
            <a:r>
              <a:rPr lang="ko-KR" altLang="en-US">
                <a:ea typeface="굴림"/>
              </a:rPr>
              <a:t>방법?</a:t>
            </a:r>
            <a:endParaRPr lang="ko-KR" altLang="en-US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-</a:t>
            </a:r>
            <a:r>
              <a:rPr lang="ko-KR" altLang="en-US">
                <a:ea typeface="굴림"/>
              </a:rPr>
              <a:t>가능한 한 빨리 그것을 해라.</a:t>
            </a:r>
            <a:endParaRPr lang="ko-KR" altLang="en-US">
              <a:ea typeface="굴림"/>
            </a:endParaRPr>
          </a:p>
          <a:p>
            <a:pPr eaLnBrk="1" hangingPunct="1">
              <a:defRPr/>
            </a:pPr>
            <a:r>
              <a:rPr lang="en-US" altLang="ko-KR">
                <a:ea typeface="굴림"/>
              </a:rPr>
              <a:t>-</a:t>
            </a:r>
            <a:r>
              <a:rPr lang="ko-KR" altLang="en-US">
                <a:ea typeface="굴림"/>
              </a:rPr>
              <a:t>개발 과정에서 여러 번 합니다.</a:t>
            </a:r>
            <a:endParaRPr lang="ko-KR" altLang="en-US">
              <a:ea typeface="굴림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&gt;</a:t>
            </a:r>
            <a:r>
              <a:rPr lang="ko-KR" altLang="en-US"/>
              <a:t>조형평가의 이점</a:t>
            </a:r>
            <a:r>
              <a:rPr lang="en-US" altLang="ko-KR"/>
              <a:t>&lt;</a:t>
            </a: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최종 사용자 인터페이스에 대한 요구사항 분석 및 이해를 향상시킵니다.</a:t>
            </a: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상호 작용 및 인터페이스 설계를 수정할 수 있습니다.</a:t>
            </a: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상호 작용 및 인터페이스 설계를 테스트합니다.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15039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&gt;</a:t>
            </a:r>
            <a:r>
              <a:rPr lang="ko-KR" altLang="en-US"/>
              <a:t>종합 평가</a:t>
            </a:r>
            <a:r>
              <a:rPr lang="en-US" altLang="ko-KR"/>
              <a:t>&lt;</a:t>
            </a: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요약 평가는 시스템의 전반적인 영향과 효과를 요약하는 것과 관련이 있다.</a:t>
            </a: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이것들은 "충분히 좋다"는 기준으로 사용될 수 있는 정량화 가능한 목표나 특성이어야 한다.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9475304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&gt;</a:t>
            </a:r>
            <a:r>
              <a:rPr lang="ko-KR" altLang="en-US"/>
              <a:t>종합 평가 목표</a:t>
            </a:r>
            <a:r>
              <a:rPr lang="en-US" altLang="ko-KR"/>
              <a:t>&lt;</a:t>
            </a: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각 사용적합성 목표와 제약조건에 대해 허용 가능한 수준을 결정한다(규격에서 식별).</a:t>
            </a: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각 사용적합성 특성을 측정하는 방법을 결정한다.</a:t>
            </a:r>
            <a:endParaRPr lang="ko-KR" altLang="en-US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프로젝트의 규격에 "사용성 요건"이 포함된 경우, 이러한 요건은 종종 종합 평가에 사용될 수 있다.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037503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 sz="1200"/>
              <a:t>&gt;</a:t>
            </a:r>
            <a:r>
              <a:rPr lang="ko-KR" altLang="en-US" sz="1200"/>
              <a:t>평가 방법</a:t>
            </a:r>
            <a:r>
              <a:rPr lang="en-US" altLang="ko-KR" sz="1200"/>
              <a:t>&lt;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*</a:t>
            </a:r>
            <a:r>
              <a:rPr lang="ko-KR" altLang="en-US" sz="1200"/>
              <a:t>분석적 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휴리스틱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체크리스트/지침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인지적 실사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모델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*</a:t>
            </a:r>
            <a:r>
              <a:rPr lang="ko-KR" altLang="en-US" sz="1200"/>
              <a:t>경험적 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주관적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실험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현장시험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-</a:t>
            </a:r>
            <a:r>
              <a:rPr lang="ko-KR" altLang="en-US" sz="1200"/>
              <a:t>학습 곡선 분석(세로)</a:t>
            </a:r>
            <a:endParaRPr lang="ko-KR" altLang="en-US" sz="120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9CBE160-86FB-42EE-9C52-3469ADC093EE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97576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4-</a:t>
            </a:r>
            <a:fld id="{C3B080B7-BD12-4CF1-8B6E-0BAC7A6EEF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1EE1CFFF-D905-46F2-99C5-5C39C497B5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8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5854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5854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08E98C50-97DB-4720-8AF5-2164319CC1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87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239000" cy="612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268413"/>
            <a:ext cx="3810000" cy="4738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0000" cy="4738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F3059169-D18C-41F2-A992-42709C1FA02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69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4-</a:t>
            </a:r>
            <a:fld id="{CF9D50BF-8C29-4DC1-9B19-EC4E9EAC4F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4C29F247-23CE-4270-8194-703C63D0F00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0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810000" cy="473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3810000" cy="473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09DDCEF2-9F7C-463A-89DD-5D08546B6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948CA3E6-D40B-479E-8460-2CF581F90B1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6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1C133320-988A-4CE5-81F8-124D60C979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3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9BDEE9B0-FD1B-4A53-AEF0-86DEA1F0AF5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7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76F0925F-1ADC-4AA4-B351-162F460BA76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6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5-</a:t>
            </a:r>
            <a:fld id="{DB30E8FF-6E13-48DC-BBE5-33F36696678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93541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239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413"/>
            <a:ext cx="77724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0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08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E181D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10.xml"  /><Relationship Id="rId4" Type="http://schemas.openxmlformats.org/officeDocument/2006/relationships/oleObject" Target="../embeddings/oleObject2.bin"  /><Relationship Id="rId5" Type="http://schemas.openxmlformats.org/officeDocument/2006/relationships/image" Target="../media/image1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audio" Target="../embeddings/oleObject1.bin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/>
              </a:rPr>
              <a:t>UX evaluation-overview</a:t>
            </a:r>
            <a:br>
              <a:rPr lang="ko-KR" altLang="en-US">
                <a:ea typeface="굴림"/>
              </a:rPr>
            </a:br>
            <a:r>
              <a:rPr lang="en-US" altLang="ko-KR">
                <a:ea typeface="굴림"/>
              </a:rPr>
              <a:t>UX</a:t>
            </a:r>
            <a:r>
              <a:rPr lang="ko-KR" altLang="en-US">
                <a:ea typeface="굴림"/>
              </a:rPr>
              <a:t> 평가</a:t>
            </a:r>
            <a:r>
              <a:rPr lang="en-US" altLang="ko-KR">
                <a:ea typeface="굴림"/>
              </a:rPr>
              <a:t>-</a:t>
            </a:r>
            <a:r>
              <a:rPr lang="ko-KR" altLang="en-US">
                <a:ea typeface="굴림"/>
              </a:rPr>
              <a:t>개요</a:t>
            </a:r>
            <a:endParaRPr lang="ko-KR" altLang="en-US">
              <a:ea typeface="굴림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Lecture notes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Evaluation Methods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Analytic 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Heuristic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Checklists/guidelines</a:t>
            </a:r>
            <a:endParaRPr lang="ko-KR" altLang="en-US" smtClean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Cognitive Walkthrough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Models</a:t>
            </a:r>
            <a:endParaRPr lang="ko-KR" altLang="en-US" smtClean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Empirical 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Subjective</a:t>
            </a:r>
            <a:endParaRPr lang="ko-KR" altLang="en-US" smtClean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Experimentation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Field test</a:t>
            </a:r>
            <a:endParaRPr lang="ko-KR" altLang="en-US" smtClean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Learning curve analysis(Longitudinal)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Classification of evaluation methods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aphicFrame>
        <p:nvGraphicFramePr>
          <p:cNvPr id="29699" name="Object 3"/>
          <p:cNvGraphicFramePr>
            <a:graphicFrameLocks/>
          </p:cNvGraphicFramePr>
          <p:nvPr/>
        </p:nvGraphicFramePr>
        <p:xfrm>
          <a:off x="987425" y="1973263"/>
          <a:ext cx="7126288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488788" imgH="3674217" progId="Word.Document.8">
                  <p:embed/>
                </p:oleObj>
              </mc:Choice>
              <mc:Fallback>
                <p:oleObj name="Document" r:id="rId4" imgW="7488788" imgH="367421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973263"/>
                        <a:ext cx="7126288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Why Evaluate?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68413"/>
            <a:ext cx="8329612" cy="23749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Good design does not guarantee a good user interaction.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Quality assessment is a key element, in combination with good design, for building highly usable user interfaces.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Experience has shown that the best design efforts can not guarantee quality without evaluation.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C00000"/>
                </a:solidFill>
                <a:ea typeface="굴림" panose="020B0600000101010101" pitchFamily="50" charset="-127"/>
              </a:rPr>
              <a:t>Evaluation Is a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21605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Issues in the Process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What steps are part of the evaluation process?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When should usability assessment be performed in the development cycle?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What kind of evaluation (or evaluations) can be used?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Detailed Steps in the Process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Understand the evaluation.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Prepare for the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Design the evaluation at a high level.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Design the evaluation at a low level.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Design your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Carry out the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Pilot test your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Do it! Perform the evaluation.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Analyze the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ea typeface="굴림" panose="020B0600000101010101" pitchFamily="50" charset="-127"/>
              </a:rPr>
              <a:t>Make recommendations based on the results of the evaluation.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When to Evaluate?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Formative Evaluation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Summative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Formative Evaluation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Formative evaluation occurs in order to help designers refine and </a:t>
            </a:r>
            <a:r>
              <a:rPr lang="en-US" altLang="ko-KR" i="1" smtClean="0">
                <a:ea typeface="굴림" panose="020B0600000101010101" pitchFamily="50" charset="-127"/>
              </a:rPr>
              <a:t>form</a:t>
            </a:r>
            <a:r>
              <a:rPr lang="en-US" altLang="ko-KR" smtClean="0">
                <a:ea typeface="굴림" panose="020B0600000101010101" pitchFamily="50" charset="-127"/>
              </a:rPr>
              <a:t> their designs.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focus in formative evaluation is to identify problems and potential solutions. 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How To?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Do it as early as possible.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Do it several times during the development process.</a:t>
            </a:r>
          </a:p>
          <a:p>
            <a:pPr lvl="1" eaLnBrk="1" hangingPunct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Benefits of Formative Evaluation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It improves analysis and understanding of requirements for the eventual user interface.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It allows modification of the interaction and interface design.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It tests the interaction and interface design.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Summative Evaluation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Summative evaluation is concerned with summarizing the overall impact and effectiveness of a system.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These should be quantifiable goals or characteristics that can be used as a criterion for “good enough.”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Summative Evaluation 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Determine </a:t>
            </a:r>
            <a:r>
              <a:rPr lang="en-US" altLang="ko-KR" i="1" smtClean="0">
                <a:ea typeface="굴림" panose="020B0600000101010101" pitchFamily="50" charset="-127"/>
              </a:rPr>
              <a:t>what acceptable levels are</a:t>
            </a:r>
            <a:r>
              <a:rPr lang="en-US" altLang="ko-KR" smtClean="0">
                <a:ea typeface="굴림" panose="020B0600000101010101" pitchFamily="50" charset="-127"/>
              </a:rPr>
              <a:t> for each of the usability goals and constraints (identified in the specification).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Determine</a:t>
            </a:r>
            <a:r>
              <a:rPr lang="en-US" altLang="ko-KR" i="1" smtClean="0">
                <a:ea typeface="굴림" panose="020B0600000101010101" pitchFamily="50" charset="-127"/>
              </a:rPr>
              <a:t> how to measure</a:t>
            </a:r>
            <a:r>
              <a:rPr lang="en-US" altLang="ko-KR" smtClean="0">
                <a:ea typeface="굴림" panose="020B0600000101010101" pitchFamily="50" charset="-127"/>
              </a:rPr>
              <a:t> each usability characteristic.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If the specification for the project included “usability requirements” these can often be used in summative evaluation.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dura_newtemp">
  <a:themeElements>
    <a:clrScheme name="madura_new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dura_new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/>
          <a:headEnd w="med" len="med"/>
          <a:tailEnd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CA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/>
          <a:headEnd w="med" len="med"/>
          <a:tailEnd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CA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Copyright 2004 Pearson Addison-Wesley</ep:Company>
  <ep:Words>287</ep:Words>
  <ep:PresentationFormat>화면 슬라이드 쇼(4:3)</ep:PresentationFormat>
  <ep:Paragraphs>55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madura_newtemp</vt:lpstr>
      <vt:lpstr>UX evaluation-overview UX 평가-개요</vt:lpstr>
      <vt:lpstr>Why Evaluate?</vt:lpstr>
      <vt:lpstr>Evaluation Is a Process</vt:lpstr>
      <vt:lpstr>Detailed Steps in the Process</vt:lpstr>
      <vt:lpstr>When to Evaluate?</vt:lpstr>
      <vt:lpstr>Formative Evaluation</vt:lpstr>
      <vt:lpstr>Benefits of Formative Evaluation</vt:lpstr>
      <vt:lpstr>Summative Evaluation</vt:lpstr>
      <vt:lpstr>Summative Evaluation Objectives</vt:lpstr>
      <vt:lpstr>Evaluation Methods</vt:lpstr>
      <vt:lpstr>Classification of evaluation methods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2000-06-05T14:57:27.000</dcterms:created>
  <dc:creator>Dad</dc:creator>
  <cp:lastModifiedBy>사재빈</cp:lastModifiedBy>
  <dcterms:modified xsi:type="dcterms:W3CDTF">2022-09-20T01:29:17.212</dcterms:modified>
  <cp:revision>156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