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05f244c2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05f244c2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5f244c25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5f244c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05f244c2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05f244c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Time Plan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raw.githubusercontent.com/datasets/covid-19/master/data/time-series-19-covid-combined.csv" TargetMode="External"/><Relationship Id="rId10" Type="http://schemas.openxmlformats.org/officeDocument/2006/relationships/hyperlink" Target="https://raw.githubusercontent.com/datasets/covid-19/master/data/time-series-19-covid-combined.csv" TargetMode="External"/><Relationship Id="rId13" Type="http://schemas.openxmlformats.org/officeDocument/2006/relationships/hyperlink" Target="https://europepmc.org/article/pmc/pmc7833922" TargetMode="External"/><Relationship Id="rId12" Type="http://schemas.openxmlformats.org/officeDocument/2006/relationships/hyperlink" Target="https://facebook.github.io/prophet/docs/quick_start.html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esearchgate.net/publication/333136406_Urban_Human_Mobility_Data-Driven_Modeling_and_Prediction" TargetMode="External"/><Relationship Id="rId4" Type="http://schemas.openxmlformats.org/officeDocument/2006/relationships/hyperlink" Target="https://www.researchgate.net/figure/An-overview-of-data-driven-modeling-and-prediction-for-human-mobility_fig1_333136406" TargetMode="External"/><Relationship Id="rId9" Type="http://schemas.openxmlformats.org/officeDocument/2006/relationships/hyperlink" Target="https://zenodo.org/record/4670228#.YVQQ7UZBz0q" TargetMode="External"/><Relationship Id="rId14" Type="http://schemas.openxmlformats.org/officeDocument/2006/relationships/hyperlink" Target="http://www.teenvogue.com" TargetMode="External"/><Relationship Id="rId5" Type="http://schemas.openxmlformats.org/officeDocument/2006/relationships/hyperlink" Target="https://ieeexplore.ieee.org/document/709453" TargetMode="External"/><Relationship Id="rId6" Type="http://schemas.openxmlformats.org/officeDocument/2006/relationships/hyperlink" Target="https://www.kaggle.com/paultimothymooney/covid19-containment-and-mitigation-measures" TargetMode="External"/><Relationship Id="rId7" Type="http://schemas.openxmlformats.org/officeDocument/2006/relationships/hyperlink" Target="https://www.kaggle.com/paultimothymooney/covid19-containment-and-mitigation-measures" TargetMode="External"/><Relationship Id="rId8" Type="http://schemas.openxmlformats.org/officeDocument/2006/relationships/hyperlink" Target="https://zenodo.org/record/4670228#.YVQQ7UZBz0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" y="0"/>
            <a:ext cx="8989550" cy="50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References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4726675" y="30225"/>
            <a:ext cx="43083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Human Mobility Papers: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https://www.researchgate.net/publication/333136406_Urban_Human_Mobility_Data-Driven_Modeling_and_Prediction</a:t>
            </a:r>
            <a:endParaRPr sz="1100" u="sng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https://www.researchgate.net/figure/An-overview-of-data-driven-modeling-and-prediction-for-human-mobility_fig1_333136406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https://ieeexplore.ieee.org/document/709453</a:t>
            </a:r>
            <a:endParaRPr sz="1100" u="sng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accent6"/>
              </a:solidFill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726675" y="1684625"/>
            <a:ext cx="42321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COvid measure dataset: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accent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https://www.kaggle.com/paultimothymooney/covid19-containment-and-mitigation-measures</a:t>
            </a:r>
            <a:endParaRPr sz="1100" u="sng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Air traffic dataset: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accent6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https://zenodo.org/record/4670228#.YVQQ7UZBz0q</a:t>
            </a:r>
            <a:endParaRPr sz="1100" u="sng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Covid-19 dataset: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accent6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https://raw.githubusercontent.com/datasets/covid-19/master/data/time-series-19-covid-combined.csv</a:t>
            </a:r>
            <a:endParaRPr sz="1100" u="sng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accent6"/>
              </a:solidFill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4726675" y="3173625"/>
            <a:ext cx="4232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accent6"/>
              </a:solidFill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4802875" y="3373850"/>
            <a:ext cx="43083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6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https://facebook.github.io/prophet/docs/quick_start.html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6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https://europepmc.org/article/pmc/pmc7833922</a:t>
            </a:r>
            <a:r>
              <a:rPr lang="en" sz="1200">
                <a:solidFill>
                  <a:schemeClr val="accent6"/>
                </a:solidFill>
              </a:rPr>
              <a:t> </a:t>
            </a:r>
            <a:r>
              <a:rPr lang="en" sz="1200">
                <a:solidFill>
                  <a:schemeClr val="lt1"/>
                </a:solidFill>
              </a:rPr>
              <a:t>“</a:t>
            </a:r>
            <a:r>
              <a:rPr b="1" lang="en" sz="1200">
                <a:solidFill>
                  <a:schemeClr val="lt1"/>
                </a:solidFill>
              </a:rPr>
              <a:t>The influence of passenger air traffic on the spread of COVID-19 in the world.</a:t>
            </a:r>
            <a:r>
              <a:rPr lang="en" sz="1200">
                <a:solidFill>
                  <a:schemeClr val="lt1"/>
                </a:solidFill>
              </a:rPr>
              <a:t>”</a:t>
            </a:r>
            <a:r>
              <a:rPr lang="en" sz="900">
                <a:solidFill>
                  <a:schemeClr val="lt1"/>
                </a:solidFill>
              </a:rPr>
              <a:t>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6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www.teenvogue.com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https://www.123rf.com/photo_38313435_picture-of-world-map-with-flying-planes-on-it.html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2147200" y="1947200"/>
            <a:ext cx="4031400" cy="18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!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Questions?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598100" y="759925"/>
            <a:ext cx="7928400" cy="13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ANALYSIS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664897" y="2487325"/>
            <a:ext cx="6321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“How Air Traffic Affected the Spread of Covid-19”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445700" y="4544725"/>
            <a:ext cx="2520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Supervised by Melike Gecer</a:t>
            </a:r>
            <a:endParaRPr sz="15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21900" y="4163725"/>
            <a:ext cx="2025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INAKA Jessy Landry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991600" cy="50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Motivation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203325" y="1304875"/>
            <a:ext cx="2628925" cy="3416400"/>
            <a:chOff x="431925" y="1304875"/>
            <a:chExt cx="2628925" cy="3416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5826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6"/>
                </a:highlight>
              </a:rPr>
              <a:t>The Belief</a:t>
            </a:r>
            <a:endParaRPr>
              <a:solidFill>
                <a:schemeClr val="lt1"/>
              </a:solidFill>
              <a:highlight>
                <a:schemeClr val="accent6"/>
              </a:highlight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2797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“Covid-19 wouldn’t have become a pandemic if not for air travel.”</a:t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6292250" y="1304875"/>
            <a:ext cx="2632500" cy="3416400"/>
            <a:chOff x="3320450" y="1304875"/>
            <a:chExt cx="2632500" cy="3416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62850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6"/>
                </a:highlight>
              </a:rPr>
              <a:t>The Problem</a:t>
            </a:r>
            <a:endParaRPr>
              <a:solidFill>
                <a:schemeClr val="lt1"/>
              </a:solidFill>
              <a:highlight>
                <a:schemeClr val="accent6"/>
              </a:highlight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3685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Relevant Papers focused on Statistical Analysis</a:t>
            </a:r>
            <a:endParaRPr sz="1600"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3251325" y="1304875"/>
            <a:ext cx="2628925" cy="3416400"/>
            <a:chOff x="431925" y="1304875"/>
            <a:chExt cx="2628925" cy="34164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“How Covid affected the Air Traffic”</a:t>
              </a:r>
              <a:endPara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33132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6"/>
                </a:highlight>
              </a:rPr>
              <a:t>The </a:t>
            </a:r>
            <a:r>
              <a:rPr lang="en">
                <a:solidFill>
                  <a:schemeClr val="lt1"/>
                </a:solidFill>
                <a:highlight>
                  <a:schemeClr val="accent6"/>
                </a:highlight>
              </a:rPr>
              <a:t>Context</a:t>
            </a:r>
            <a:endParaRPr>
              <a:solidFill>
                <a:schemeClr val="lt1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Literature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4147075" y="1533300"/>
            <a:ext cx="15837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Mobility</a:t>
            </a:r>
            <a:endParaRPr sz="15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27" name="Google Shape;127;p17"/>
            <p:cNvCxnSpPr>
              <a:stCxn id="123" idx="2"/>
              <a:endCxn id="12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7"/>
            <p:cNvCxnSpPr>
              <a:stCxn id="123" idx="2"/>
              <a:endCxn id="13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1" name="Google Shape;131;p17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2069975" y="2644300"/>
            <a:ext cx="20772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Covid-19 Modeling</a:t>
            </a:r>
            <a:endParaRPr sz="1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Inflight Spread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4051175" y="3421500"/>
            <a:ext cx="1864800" cy="103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4051100" y="3116700"/>
            <a:ext cx="18648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4127375" y="3787300"/>
            <a:ext cx="20772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Traffic as factor</a:t>
            </a:r>
            <a:endParaRPr b="1" sz="15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Methodology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6"/>
                </a:highlight>
              </a:rPr>
              <a:t>Approach</a:t>
            </a:r>
            <a:r>
              <a:rPr lang="en">
                <a:solidFill>
                  <a:schemeClr val="lt1"/>
                </a:solidFill>
                <a:highlight>
                  <a:schemeClr val="accent6"/>
                </a:highlight>
              </a:rPr>
              <a:t> 1</a:t>
            </a:r>
            <a:endParaRPr>
              <a:solidFill>
                <a:schemeClr val="lt1"/>
              </a:solidFill>
              <a:highlight>
                <a:schemeClr val="accent6"/>
              </a:highlight>
            </a:endParaRPr>
          </a:p>
        </p:txBody>
      </p:sp>
      <p:sp>
        <p:nvSpPr>
          <p:cNvPr id="145" name="Google Shape;145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Comparison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Examining  countries with more arriving international travellers  VS with less</a:t>
            </a:r>
            <a:endParaRPr sz="1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6" name="Google Shape;146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6"/>
                </a:highlight>
              </a:rPr>
              <a:t>Approach 2</a:t>
            </a:r>
            <a:endParaRPr>
              <a:solidFill>
                <a:schemeClr val="lt1"/>
              </a:solidFill>
              <a:highlight>
                <a:schemeClr val="accent6"/>
              </a:highlight>
            </a:endParaRPr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Phases and Variants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Analysis of all the 3 Phases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Investigate Alpha &amp;&amp; Delta Variants spread</a:t>
            </a:r>
            <a:endParaRPr sz="1600"/>
          </a:p>
        </p:txBody>
      </p:sp>
      <p:sp>
        <p:nvSpPr>
          <p:cNvPr id="149" name="Google Shape;149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6"/>
                </a:highlight>
              </a:rPr>
              <a:t>Approach</a:t>
            </a:r>
            <a:r>
              <a:rPr lang="en">
                <a:solidFill>
                  <a:schemeClr val="lt1"/>
                </a:solidFill>
                <a:highlight>
                  <a:schemeClr val="accent6"/>
                </a:highlight>
              </a:rPr>
              <a:t> 3</a:t>
            </a:r>
            <a:endParaRPr>
              <a:solidFill>
                <a:schemeClr val="lt1"/>
              </a:solidFill>
              <a:highlight>
                <a:schemeClr val="accent6"/>
              </a:highlight>
            </a:endParaRPr>
          </a:p>
        </p:txBody>
      </p:sp>
      <p:sp>
        <p:nvSpPr>
          <p:cNvPr id="151" name="Google Shape;151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Algorithms and Techniques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Statistical techniques VS Machine Learning (Facebook’s Prophet Algorithm and Neural Network)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59" name="Google Shape;159;p19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0" name="Google Shape;160;p19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69" name="Google Shape;169;p19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0" name="Google Shape;170;p1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9"/>
          <p:cNvSpPr txBox="1"/>
          <p:nvPr>
            <p:ph idx="4294967295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9" name="Google Shape;179;p19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80" name="Google Shape;180;p19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19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19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19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19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19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1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19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9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08350" y="1532100"/>
            <a:ext cx="4463700" cy="15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Prophet      Algorithm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5" name="Google Shape;195;p20"/>
          <p:cNvSpPr txBox="1"/>
          <p:nvPr>
            <p:ph idx="2" type="body"/>
          </p:nvPr>
        </p:nvSpPr>
        <p:spPr>
          <a:xfrm>
            <a:off x="4757575" y="170925"/>
            <a:ext cx="4201200" cy="47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rial"/>
              <a:buChar char="-"/>
            </a:pPr>
            <a:r>
              <a:t/>
            </a:r>
            <a:endParaRPr sz="2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rial"/>
              <a:buChar char="-"/>
            </a:pPr>
            <a:r>
              <a:t/>
            </a:r>
            <a:endParaRPr sz="2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Prophet time series = Trend + Seasonality + Holiday + error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Advantages: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Accommodates seasonality with multiple periods. 	Prophet is resilient to missing values. Fitting of the model is fast. Intuitive hyper parameters which are easy to tune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00" name="Google Shape;200;p2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September to October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2" name="Google Shape;202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03" name="Google Shape;203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" name="Google Shape;204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1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Reading papers &amp; Sense Making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06" name="Google Shape;206;p2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15</a:t>
            </a:r>
            <a:r>
              <a:rPr lang="en" sz="1600">
                <a:solidFill>
                  <a:schemeClr val="lt1"/>
                </a:solidFill>
              </a:rPr>
              <a:t>.11.2021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8" name="Google Shape;208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09" name="Google Shape;209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0" name="Google Shape;210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1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Prophet Algorithm completion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12" name="Google Shape;212;p2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1.12.2021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4" name="Google Shape;214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15" name="Google Shape;215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" name="Google Shape;216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1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Initial work on Neural Network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18" name="Google Shape;218;p2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05</a:t>
            </a:r>
            <a:r>
              <a:rPr lang="en" sz="1600">
                <a:solidFill>
                  <a:schemeClr val="lt1"/>
                </a:solidFill>
              </a:rPr>
              <a:t>.01.2022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21" name="Google Shape;221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1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Second Run on Neural Network: Featuring Engg and Tuning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24" name="Google Shape;224;p2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11.02.2022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6" name="Google Shape;226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27" name="Google Shape;227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1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Final Presentation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