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1" r:id="rId12"/>
    <p:sldId id="269" r:id="rId13"/>
    <p:sldId id="270" r:id="rId14"/>
    <p:sldId id="272" r:id="rId15"/>
    <p:sldId id="273" r:id="rId16"/>
    <p:sldId id="274" r:id="rId17"/>
    <p:sldId id="260" r:id="rId18"/>
    <p:sldId id="258" r:id="rId19"/>
    <p:sldId id="259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 snapToObjects="1">
      <p:cViewPr varScale="1">
        <p:scale>
          <a:sx n="104" d="100"/>
          <a:sy n="104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EE021-A37A-9446-A27B-647B73BCBF66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C431AAA0-AC62-3147-80B7-0527F6CB85C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PL" b="0" i="0" u="none" dirty="0"/>
        </a:p>
        <a:p>
          <a:pPr>
            <a:buFont typeface="Arial" panose="020B0604020202020204" pitchFamily="34" charset="0"/>
            <a:buChar char="•"/>
          </a:pPr>
          <a:r>
            <a:rPr lang="en-GB" b="0" i="0" u="none" dirty="0" err="1"/>
            <a:t>Czy</a:t>
          </a:r>
          <a:r>
            <a:rPr lang="en-GB" b="0" i="0" u="none" dirty="0"/>
            <a:t> </a:t>
          </a:r>
          <a:r>
            <a:rPr lang="en-GB" b="0" i="0" u="none" dirty="0" err="1"/>
            <a:t>cel</a:t>
          </a:r>
          <a:r>
            <a:rPr lang="en-GB" b="0" i="0" u="none" dirty="0"/>
            <a:t> </a:t>
          </a:r>
          <a:r>
            <a:rPr lang="en-GB" b="0" i="0" u="none" dirty="0" err="1"/>
            <a:t>rozwiązania</a:t>
          </a:r>
          <a:r>
            <a:rPr lang="en-GB" b="0" i="0" u="none" dirty="0"/>
            <a:t> HFD jest w </a:t>
          </a:r>
          <a:r>
            <a:rPr lang="en-GB" b="0" i="0" u="none" dirty="0" err="1"/>
            <a:t>pełni</a:t>
          </a:r>
          <a:r>
            <a:rPr lang="en-GB" b="0" i="0" u="none" dirty="0"/>
            <a:t> </a:t>
          </a:r>
          <a:r>
            <a:rPr lang="en-GB" b="0" i="0" u="none" dirty="0" err="1"/>
            <a:t>jasny</a:t>
          </a:r>
          <a:r>
            <a:rPr lang="en-GB" b="0" i="0" u="none" dirty="0"/>
            <a:t> </a:t>
          </a:r>
          <a:r>
            <a:rPr lang="en-GB" b="0" i="0" u="none" dirty="0" err="1"/>
            <a:t>dla</a:t>
          </a:r>
          <a:r>
            <a:rPr lang="en-GB" b="0" i="0" u="none" dirty="0"/>
            <a:t> </a:t>
          </a:r>
          <a:r>
            <a:rPr lang="en-GB" b="0" i="0" u="none" dirty="0" err="1"/>
            <a:t>użytkownika</a:t>
          </a:r>
          <a:r>
            <a:rPr lang="en-GB" b="0" i="0" u="none" dirty="0"/>
            <a:t>?</a:t>
          </a:r>
        </a:p>
        <a:p>
          <a:pPr>
            <a:buFont typeface="Arial" panose="020B0604020202020204" pitchFamily="34" charset="0"/>
            <a:buChar char="•"/>
          </a:pPr>
          <a:endParaRPr lang="en-GB" dirty="0"/>
        </a:p>
      </dgm:t>
    </dgm:pt>
    <dgm:pt modelId="{86996F11-3F97-B543-BD14-7CC195C271E5}" type="parTrans" cxnId="{6CC91911-12FC-F949-9669-A68A2BEA2B7E}">
      <dgm:prSet/>
      <dgm:spPr/>
      <dgm:t>
        <a:bodyPr/>
        <a:lstStyle/>
        <a:p>
          <a:endParaRPr lang="en-GB"/>
        </a:p>
      </dgm:t>
    </dgm:pt>
    <dgm:pt modelId="{1063F0E6-DCA2-9344-BE0E-9FF3C02616DF}" type="sibTrans" cxnId="{6CC91911-12FC-F949-9669-A68A2BEA2B7E}">
      <dgm:prSet/>
      <dgm:spPr/>
      <dgm:t>
        <a:bodyPr/>
        <a:lstStyle/>
        <a:p>
          <a:endParaRPr lang="en-GB"/>
        </a:p>
      </dgm:t>
    </dgm:pt>
    <dgm:pt modelId="{E1EC0F4C-41AE-E943-982A-8E838764353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u="none" dirty="0" err="1"/>
            <a:t>Czy</a:t>
          </a:r>
          <a:r>
            <a:rPr lang="en-GB" b="0" i="0" u="none" dirty="0"/>
            <a:t> </a:t>
          </a:r>
          <a:r>
            <a:rPr lang="en-GB" b="0" i="0" u="none" dirty="0" err="1"/>
            <a:t>użytkownik</a:t>
          </a:r>
          <a:r>
            <a:rPr lang="en-GB" b="0" i="0" u="none" dirty="0"/>
            <a:t> jest </a:t>
          </a:r>
          <a:r>
            <a:rPr lang="en-GB" b="0" i="0" u="none" dirty="0" err="1"/>
            <a:t>świadomy</a:t>
          </a:r>
          <a:r>
            <a:rPr lang="en-GB" b="0" i="0" u="none" dirty="0"/>
            <a:t> </a:t>
          </a:r>
          <a:r>
            <a:rPr lang="en-GB" b="0" i="0" u="none" dirty="0" err="1"/>
            <a:t>korzystania</a:t>
          </a:r>
          <a:r>
            <a:rPr lang="en-GB" b="0" i="0" u="none" dirty="0"/>
            <a:t> z </a:t>
          </a:r>
          <a:r>
            <a:rPr lang="en-GB" b="0" i="0" u="none" dirty="0" err="1"/>
            <a:t>rozwiązania</a:t>
          </a:r>
          <a:r>
            <a:rPr lang="en-GB" b="0" i="0" u="none" dirty="0"/>
            <a:t> HFD?</a:t>
          </a:r>
        </a:p>
      </dgm:t>
    </dgm:pt>
    <dgm:pt modelId="{59C289EC-B370-7745-BF34-4A0303FE04EB}" type="parTrans" cxnId="{D85BDC16-0127-FC4B-9A64-C221FD98DE50}">
      <dgm:prSet/>
      <dgm:spPr/>
      <dgm:t>
        <a:bodyPr/>
        <a:lstStyle/>
        <a:p>
          <a:endParaRPr lang="en-GB"/>
        </a:p>
      </dgm:t>
    </dgm:pt>
    <dgm:pt modelId="{30B4B86F-F6C3-E541-8D0B-47C70F31FC77}" type="sibTrans" cxnId="{D85BDC16-0127-FC4B-9A64-C221FD98DE50}">
      <dgm:prSet/>
      <dgm:spPr/>
      <dgm:t>
        <a:bodyPr/>
        <a:lstStyle/>
        <a:p>
          <a:endParaRPr lang="en-GB"/>
        </a:p>
      </dgm:t>
    </dgm:pt>
    <dgm:pt modelId="{FFAC0183-A367-BF49-8FF3-71DA6E0EDFAC}" type="pres">
      <dgm:prSet presAssocID="{4ECEE021-A37A-9446-A27B-647B73BCBF66}" presName="linearFlow" presStyleCnt="0">
        <dgm:presLayoutVars>
          <dgm:dir/>
          <dgm:resizeHandles val="exact"/>
        </dgm:presLayoutVars>
      </dgm:prSet>
      <dgm:spPr/>
    </dgm:pt>
    <dgm:pt modelId="{FFCE8B48-2FEC-5647-BC0E-D769443DC06E}" type="pres">
      <dgm:prSet presAssocID="{C431AAA0-AC62-3147-80B7-0527F6CB85CB}" presName="composite" presStyleCnt="0"/>
      <dgm:spPr/>
    </dgm:pt>
    <dgm:pt modelId="{54763CFD-7326-A845-9093-6CF5668ECA08}" type="pres">
      <dgm:prSet presAssocID="{C431AAA0-AC62-3147-80B7-0527F6CB85CB}" presName="imgShp" presStyleLbl="fgImgPlace1" presStyleIdx="0" presStyleCnt="2"/>
      <dgm:spPr/>
    </dgm:pt>
    <dgm:pt modelId="{FD71D634-6E85-2240-9652-CCFC1C0220E4}" type="pres">
      <dgm:prSet presAssocID="{C431AAA0-AC62-3147-80B7-0527F6CB85CB}" presName="txShp" presStyleLbl="node1" presStyleIdx="0" presStyleCnt="2">
        <dgm:presLayoutVars>
          <dgm:bulletEnabled val="1"/>
        </dgm:presLayoutVars>
      </dgm:prSet>
      <dgm:spPr/>
    </dgm:pt>
    <dgm:pt modelId="{5876032B-C33B-1846-811A-04C1AE928B19}" type="pres">
      <dgm:prSet presAssocID="{1063F0E6-DCA2-9344-BE0E-9FF3C02616DF}" presName="spacing" presStyleCnt="0"/>
      <dgm:spPr/>
    </dgm:pt>
    <dgm:pt modelId="{ED13882C-50BB-7949-A0AF-572D7A8D9912}" type="pres">
      <dgm:prSet presAssocID="{E1EC0F4C-41AE-E943-982A-8E8387643534}" presName="composite" presStyleCnt="0"/>
      <dgm:spPr/>
    </dgm:pt>
    <dgm:pt modelId="{C7303EDD-F580-E54B-BB09-13EA14A2E239}" type="pres">
      <dgm:prSet presAssocID="{E1EC0F4C-41AE-E943-982A-8E8387643534}" presName="imgShp" presStyleLbl="fgImgPlace1" presStyleIdx="1" presStyleCnt="2"/>
      <dgm:spPr/>
    </dgm:pt>
    <dgm:pt modelId="{AF4C5D42-E22F-C149-88C7-771A4DCBCD0E}" type="pres">
      <dgm:prSet presAssocID="{E1EC0F4C-41AE-E943-982A-8E8387643534}" presName="txShp" presStyleLbl="node1" presStyleIdx="1" presStyleCnt="2">
        <dgm:presLayoutVars>
          <dgm:bulletEnabled val="1"/>
        </dgm:presLayoutVars>
      </dgm:prSet>
      <dgm:spPr/>
    </dgm:pt>
  </dgm:ptLst>
  <dgm:cxnLst>
    <dgm:cxn modelId="{0E984F0A-8D88-A24E-A69C-9E419EA666B0}" type="presOf" srcId="{E1EC0F4C-41AE-E943-982A-8E8387643534}" destId="{AF4C5D42-E22F-C149-88C7-771A4DCBCD0E}" srcOrd="0" destOrd="0" presId="urn:microsoft.com/office/officeart/2005/8/layout/vList3"/>
    <dgm:cxn modelId="{E387D810-3F05-DF49-90F3-69EC3E8B62CA}" type="presOf" srcId="{4ECEE021-A37A-9446-A27B-647B73BCBF66}" destId="{FFAC0183-A367-BF49-8FF3-71DA6E0EDFAC}" srcOrd="0" destOrd="0" presId="urn:microsoft.com/office/officeart/2005/8/layout/vList3"/>
    <dgm:cxn modelId="{6CC91911-12FC-F949-9669-A68A2BEA2B7E}" srcId="{4ECEE021-A37A-9446-A27B-647B73BCBF66}" destId="{C431AAA0-AC62-3147-80B7-0527F6CB85CB}" srcOrd="0" destOrd="0" parTransId="{86996F11-3F97-B543-BD14-7CC195C271E5}" sibTransId="{1063F0E6-DCA2-9344-BE0E-9FF3C02616DF}"/>
    <dgm:cxn modelId="{D85BDC16-0127-FC4B-9A64-C221FD98DE50}" srcId="{4ECEE021-A37A-9446-A27B-647B73BCBF66}" destId="{E1EC0F4C-41AE-E943-982A-8E8387643534}" srcOrd="1" destOrd="0" parTransId="{59C289EC-B370-7745-BF34-4A0303FE04EB}" sibTransId="{30B4B86F-F6C3-E541-8D0B-47C70F31FC77}"/>
    <dgm:cxn modelId="{F0FCBFC3-C789-6C49-AFBF-837C357AFFB5}" type="presOf" srcId="{C431AAA0-AC62-3147-80B7-0527F6CB85CB}" destId="{FD71D634-6E85-2240-9652-CCFC1C0220E4}" srcOrd="0" destOrd="0" presId="urn:microsoft.com/office/officeart/2005/8/layout/vList3"/>
    <dgm:cxn modelId="{6C8C5F03-CC1B-C84D-BBAB-94BDAE3DD6BD}" type="presParOf" srcId="{FFAC0183-A367-BF49-8FF3-71DA6E0EDFAC}" destId="{FFCE8B48-2FEC-5647-BC0E-D769443DC06E}" srcOrd="0" destOrd="0" presId="urn:microsoft.com/office/officeart/2005/8/layout/vList3"/>
    <dgm:cxn modelId="{F2DA87A4-AE9D-E547-ADD2-CED6314CAF35}" type="presParOf" srcId="{FFCE8B48-2FEC-5647-BC0E-D769443DC06E}" destId="{54763CFD-7326-A845-9093-6CF5668ECA08}" srcOrd="0" destOrd="0" presId="urn:microsoft.com/office/officeart/2005/8/layout/vList3"/>
    <dgm:cxn modelId="{91A6B9EF-E593-EC45-BBF5-E7EF53E6B196}" type="presParOf" srcId="{FFCE8B48-2FEC-5647-BC0E-D769443DC06E}" destId="{FD71D634-6E85-2240-9652-CCFC1C0220E4}" srcOrd="1" destOrd="0" presId="urn:microsoft.com/office/officeart/2005/8/layout/vList3"/>
    <dgm:cxn modelId="{1A9230DB-225E-2140-BF6A-8BED9EABEBF3}" type="presParOf" srcId="{FFAC0183-A367-BF49-8FF3-71DA6E0EDFAC}" destId="{5876032B-C33B-1846-811A-04C1AE928B19}" srcOrd="1" destOrd="0" presId="urn:microsoft.com/office/officeart/2005/8/layout/vList3"/>
    <dgm:cxn modelId="{17970319-B7C1-8F44-A2CE-AD31CD16AFA9}" type="presParOf" srcId="{FFAC0183-A367-BF49-8FF3-71DA6E0EDFAC}" destId="{ED13882C-50BB-7949-A0AF-572D7A8D9912}" srcOrd="2" destOrd="0" presId="urn:microsoft.com/office/officeart/2005/8/layout/vList3"/>
    <dgm:cxn modelId="{D181C673-291A-584F-AF9B-E64375C59D04}" type="presParOf" srcId="{ED13882C-50BB-7949-A0AF-572D7A8D9912}" destId="{C7303EDD-F580-E54B-BB09-13EA14A2E239}" srcOrd="0" destOrd="0" presId="urn:microsoft.com/office/officeart/2005/8/layout/vList3"/>
    <dgm:cxn modelId="{5DDD1791-D9A1-A649-A439-EDB87617FE3D}" type="presParOf" srcId="{ED13882C-50BB-7949-A0AF-572D7A8D9912}" destId="{AF4C5D42-E22F-C149-88C7-771A4DCBCD0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AEF7B0-2476-0847-811B-782EF2D82B0C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11ED9DD9-EED0-D84B-9147-DC4A8569D9D0}">
      <dgm:prSet phldrT="[Text]"/>
      <dgm:spPr/>
      <dgm:t>
        <a:bodyPr/>
        <a:lstStyle/>
        <a:p>
          <a:r>
            <a:rPr lang="en-GB" dirty="0" err="1"/>
            <a:t>Niekompletny</a:t>
          </a:r>
          <a:r>
            <a:rPr lang="en-GB" dirty="0"/>
            <a:t> model</a:t>
          </a:r>
        </a:p>
      </dgm:t>
    </dgm:pt>
    <dgm:pt modelId="{4F235FB3-748B-ED4F-A3FA-08F0086279F5}" type="parTrans" cxnId="{3A7C0D3B-F9EA-5D4C-997B-195BF20F7BD6}">
      <dgm:prSet/>
      <dgm:spPr/>
      <dgm:t>
        <a:bodyPr/>
        <a:lstStyle/>
        <a:p>
          <a:endParaRPr lang="en-GB"/>
        </a:p>
      </dgm:t>
    </dgm:pt>
    <dgm:pt modelId="{A5039C5C-7C75-CD49-9FB9-9A9E099ABBD1}" type="sibTrans" cxnId="{3A7C0D3B-F9EA-5D4C-997B-195BF20F7BD6}">
      <dgm:prSet/>
      <dgm:spPr/>
      <dgm:t>
        <a:bodyPr/>
        <a:lstStyle/>
        <a:p>
          <a:endParaRPr lang="en-GB"/>
        </a:p>
      </dgm:t>
    </dgm:pt>
    <dgm:pt modelId="{E1574765-0236-D643-81AD-2DC05D8FF018}">
      <dgm:prSet phldrT="[Text]"/>
      <dgm:spPr/>
      <dgm:t>
        <a:bodyPr/>
        <a:lstStyle/>
        <a:p>
          <a:r>
            <a:rPr lang="en-GB" dirty="0" err="1"/>
            <a:t>Bezużyteczne</a:t>
          </a:r>
          <a:r>
            <a:rPr lang="en-GB" dirty="0"/>
            <a:t> </a:t>
          </a:r>
          <a:r>
            <a:rPr lang="en-GB" dirty="0" err="1"/>
            <a:t>rezultaty</a:t>
          </a:r>
          <a:endParaRPr lang="en-GB" dirty="0"/>
        </a:p>
      </dgm:t>
    </dgm:pt>
    <dgm:pt modelId="{56F8B252-0887-3B45-B88A-7EF8BE1B1212}" type="parTrans" cxnId="{30623F87-8E0E-EA4B-B15B-A3165D2AC704}">
      <dgm:prSet/>
      <dgm:spPr/>
      <dgm:t>
        <a:bodyPr/>
        <a:lstStyle/>
        <a:p>
          <a:endParaRPr lang="en-GB"/>
        </a:p>
      </dgm:t>
    </dgm:pt>
    <dgm:pt modelId="{9262F99E-035A-324C-B73D-811DD0EEAEAC}" type="sibTrans" cxnId="{30623F87-8E0E-EA4B-B15B-A3165D2AC704}">
      <dgm:prSet/>
      <dgm:spPr/>
      <dgm:t>
        <a:bodyPr/>
        <a:lstStyle/>
        <a:p>
          <a:endParaRPr lang="en-GB"/>
        </a:p>
      </dgm:t>
    </dgm:pt>
    <dgm:pt modelId="{DCD909CE-B06A-104C-B3A2-68D4BD1F5BBF}">
      <dgm:prSet/>
      <dgm:spPr/>
      <dgm:t>
        <a:bodyPr/>
        <a:lstStyle/>
        <a:p>
          <a:r>
            <a:rPr lang="pl-PL" dirty="0"/>
            <a:t>Prawidłowo przeprowadzone badanie</a:t>
          </a:r>
        </a:p>
      </dgm:t>
    </dgm:pt>
    <dgm:pt modelId="{136EC100-438B-0A42-BD4D-0F7CCF7218D5}" type="parTrans" cxnId="{2550DAA6-F4AC-974A-AA60-C07001E41202}">
      <dgm:prSet/>
      <dgm:spPr/>
      <dgm:t>
        <a:bodyPr/>
        <a:lstStyle/>
        <a:p>
          <a:endParaRPr lang="en-GB"/>
        </a:p>
      </dgm:t>
    </dgm:pt>
    <dgm:pt modelId="{C922B9B2-ACAD-3E4C-BC13-CEB11369416F}" type="sibTrans" cxnId="{2550DAA6-F4AC-974A-AA60-C07001E41202}">
      <dgm:prSet/>
      <dgm:spPr/>
      <dgm:t>
        <a:bodyPr/>
        <a:lstStyle/>
        <a:p>
          <a:endParaRPr lang="en-GB"/>
        </a:p>
      </dgm:t>
    </dgm:pt>
    <dgm:pt modelId="{47493BE0-FB01-9844-A5DE-658AB6398DD3}" type="pres">
      <dgm:prSet presAssocID="{99AEF7B0-2476-0847-811B-782EF2D82B0C}" presName="Name0" presStyleCnt="0">
        <dgm:presLayoutVars>
          <dgm:dir/>
          <dgm:resizeHandles val="exact"/>
        </dgm:presLayoutVars>
      </dgm:prSet>
      <dgm:spPr/>
    </dgm:pt>
    <dgm:pt modelId="{3286369A-8BDA-D444-9C80-348F2B62D672}" type="pres">
      <dgm:prSet presAssocID="{11ED9DD9-EED0-D84B-9147-DC4A8569D9D0}" presName="parTxOnly" presStyleLbl="node1" presStyleIdx="0" presStyleCnt="3">
        <dgm:presLayoutVars>
          <dgm:bulletEnabled val="1"/>
        </dgm:presLayoutVars>
      </dgm:prSet>
      <dgm:spPr/>
    </dgm:pt>
    <dgm:pt modelId="{144F73FE-ED00-534D-B9AA-B249AB6160B1}" type="pres">
      <dgm:prSet presAssocID="{A5039C5C-7C75-CD49-9FB9-9A9E099ABBD1}" presName="parSpace" presStyleCnt="0"/>
      <dgm:spPr/>
    </dgm:pt>
    <dgm:pt modelId="{67DBC270-204C-2648-A55C-73570E0F0169}" type="pres">
      <dgm:prSet presAssocID="{DCD909CE-B06A-104C-B3A2-68D4BD1F5BBF}" presName="parTxOnly" presStyleLbl="node1" presStyleIdx="1" presStyleCnt="3">
        <dgm:presLayoutVars>
          <dgm:bulletEnabled val="1"/>
        </dgm:presLayoutVars>
      </dgm:prSet>
      <dgm:spPr/>
    </dgm:pt>
    <dgm:pt modelId="{518949B1-944E-AC47-8ED2-31E0DC7409DD}" type="pres">
      <dgm:prSet presAssocID="{C922B9B2-ACAD-3E4C-BC13-CEB11369416F}" presName="parSpace" presStyleCnt="0"/>
      <dgm:spPr/>
    </dgm:pt>
    <dgm:pt modelId="{C8E6C818-B22E-E34D-943C-8EFB40B19673}" type="pres">
      <dgm:prSet presAssocID="{E1574765-0236-D643-81AD-2DC05D8FF018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80E2B423-24DD-8C47-A59C-D5D4503ED77E}" type="presOf" srcId="{99AEF7B0-2476-0847-811B-782EF2D82B0C}" destId="{47493BE0-FB01-9844-A5DE-658AB6398DD3}" srcOrd="0" destOrd="0" presId="urn:microsoft.com/office/officeart/2005/8/layout/hChevron3"/>
    <dgm:cxn modelId="{3A7C0D3B-F9EA-5D4C-997B-195BF20F7BD6}" srcId="{99AEF7B0-2476-0847-811B-782EF2D82B0C}" destId="{11ED9DD9-EED0-D84B-9147-DC4A8569D9D0}" srcOrd="0" destOrd="0" parTransId="{4F235FB3-748B-ED4F-A3FA-08F0086279F5}" sibTransId="{A5039C5C-7C75-CD49-9FB9-9A9E099ABBD1}"/>
    <dgm:cxn modelId="{45E78E5D-F202-8940-A277-D69928A42967}" type="presOf" srcId="{11ED9DD9-EED0-D84B-9147-DC4A8569D9D0}" destId="{3286369A-8BDA-D444-9C80-348F2B62D672}" srcOrd="0" destOrd="0" presId="urn:microsoft.com/office/officeart/2005/8/layout/hChevron3"/>
    <dgm:cxn modelId="{30623F87-8E0E-EA4B-B15B-A3165D2AC704}" srcId="{99AEF7B0-2476-0847-811B-782EF2D82B0C}" destId="{E1574765-0236-D643-81AD-2DC05D8FF018}" srcOrd="2" destOrd="0" parTransId="{56F8B252-0887-3B45-B88A-7EF8BE1B1212}" sibTransId="{9262F99E-035A-324C-B73D-811DD0EEAEAC}"/>
    <dgm:cxn modelId="{2550DAA6-F4AC-974A-AA60-C07001E41202}" srcId="{99AEF7B0-2476-0847-811B-782EF2D82B0C}" destId="{DCD909CE-B06A-104C-B3A2-68D4BD1F5BBF}" srcOrd="1" destOrd="0" parTransId="{136EC100-438B-0A42-BD4D-0F7CCF7218D5}" sibTransId="{C922B9B2-ACAD-3E4C-BC13-CEB11369416F}"/>
    <dgm:cxn modelId="{2F4320C6-5AB6-F641-A763-B14BA957EBA3}" type="presOf" srcId="{E1574765-0236-D643-81AD-2DC05D8FF018}" destId="{C8E6C818-B22E-E34D-943C-8EFB40B19673}" srcOrd="0" destOrd="0" presId="urn:microsoft.com/office/officeart/2005/8/layout/hChevron3"/>
    <dgm:cxn modelId="{357F5DF0-5B7B-BE43-9685-8FDFD60E37E5}" type="presOf" srcId="{DCD909CE-B06A-104C-B3A2-68D4BD1F5BBF}" destId="{67DBC270-204C-2648-A55C-73570E0F0169}" srcOrd="0" destOrd="0" presId="urn:microsoft.com/office/officeart/2005/8/layout/hChevron3"/>
    <dgm:cxn modelId="{514A69B9-29D4-D146-8731-865E05B79EEE}" type="presParOf" srcId="{47493BE0-FB01-9844-A5DE-658AB6398DD3}" destId="{3286369A-8BDA-D444-9C80-348F2B62D672}" srcOrd="0" destOrd="0" presId="urn:microsoft.com/office/officeart/2005/8/layout/hChevron3"/>
    <dgm:cxn modelId="{19B5CD79-4B1F-B648-A594-1FEED7E7050D}" type="presParOf" srcId="{47493BE0-FB01-9844-A5DE-658AB6398DD3}" destId="{144F73FE-ED00-534D-B9AA-B249AB6160B1}" srcOrd="1" destOrd="0" presId="urn:microsoft.com/office/officeart/2005/8/layout/hChevron3"/>
    <dgm:cxn modelId="{D028521E-9D83-E74E-A7F5-870CA8CF7BFF}" type="presParOf" srcId="{47493BE0-FB01-9844-A5DE-658AB6398DD3}" destId="{67DBC270-204C-2648-A55C-73570E0F0169}" srcOrd="2" destOrd="0" presId="urn:microsoft.com/office/officeart/2005/8/layout/hChevron3"/>
    <dgm:cxn modelId="{C994B673-CB59-1948-B503-20BE7C362E46}" type="presParOf" srcId="{47493BE0-FB01-9844-A5DE-658AB6398DD3}" destId="{518949B1-944E-AC47-8ED2-31E0DC7409DD}" srcOrd="3" destOrd="0" presId="urn:microsoft.com/office/officeart/2005/8/layout/hChevron3"/>
    <dgm:cxn modelId="{3F2FA566-D72F-084B-AA39-58D7332A3EAA}" type="presParOf" srcId="{47493BE0-FB01-9844-A5DE-658AB6398DD3}" destId="{C8E6C818-B22E-E34D-943C-8EFB40B1967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1D634-6E85-2240-9652-CCFC1C0220E4}">
      <dsp:nvSpPr>
        <dsp:cNvPr id="0" name=""/>
        <dsp:cNvSpPr/>
      </dsp:nvSpPr>
      <dsp:spPr>
        <a:xfrm rot="10800000">
          <a:off x="2070586" y="375"/>
          <a:ext cx="6862766" cy="13679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3242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PL" sz="1800" b="0" i="0" u="none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800" b="0" i="0" u="none" kern="1200" dirty="0" err="1"/>
            <a:t>Czy</a:t>
          </a:r>
          <a:r>
            <a:rPr lang="en-GB" sz="1800" b="0" i="0" u="none" kern="1200" dirty="0"/>
            <a:t> </a:t>
          </a:r>
          <a:r>
            <a:rPr lang="en-GB" sz="1800" b="0" i="0" u="none" kern="1200" dirty="0" err="1"/>
            <a:t>cel</a:t>
          </a:r>
          <a:r>
            <a:rPr lang="en-GB" sz="1800" b="0" i="0" u="none" kern="1200" dirty="0"/>
            <a:t> </a:t>
          </a:r>
          <a:r>
            <a:rPr lang="en-GB" sz="1800" b="0" i="0" u="none" kern="1200" dirty="0" err="1"/>
            <a:t>rozwiązania</a:t>
          </a:r>
          <a:r>
            <a:rPr lang="en-GB" sz="1800" b="0" i="0" u="none" kern="1200" dirty="0"/>
            <a:t> HFD jest w </a:t>
          </a:r>
          <a:r>
            <a:rPr lang="en-GB" sz="1800" b="0" i="0" u="none" kern="1200" dirty="0" err="1"/>
            <a:t>pełni</a:t>
          </a:r>
          <a:r>
            <a:rPr lang="en-GB" sz="1800" b="0" i="0" u="none" kern="1200" dirty="0"/>
            <a:t> </a:t>
          </a:r>
          <a:r>
            <a:rPr lang="en-GB" sz="1800" b="0" i="0" u="none" kern="1200" dirty="0" err="1"/>
            <a:t>jasny</a:t>
          </a:r>
          <a:r>
            <a:rPr lang="en-GB" sz="1800" b="0" i="0" u="none" kern="1200" dirty="0"/>
            <a:t> </a:t>
          </a:r>
          <a:r>
            <a:rPr lang="en-GB" sz="1800" b="0" i="0" u="none" kern="1200" dirty="0" err="1"/>
            <a:t>dla</a:t>
          </a:r>
          <a:r>
            <a:rPr lang="en-GB" sz="1800" b="0" i="0" u="none" kern="1200" dirty="0"/>
            <a:t> </a:t>
          </a:r>
          <a:r>
            <a:rPr lang="en-GB" sz="1800" b="0" i="0" u="none" kern="1200" dirty="0" err="1"/>
            <a:t>użytkownika</a:t>
          </a:r>
          <a:r>
            <a:rPr lang="en-GB" sz="1800" b="0" i="0" u="none" kern="1200" dirty="0"/>
            <a:t>?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GB" sz="1800" kern="1200" dirty="0"/>
        </a:p>
      </dsp:txBody>
      <dsp:txXfrm rot="10800000">
        <a:off x="2412581" y="375"/>
        <a:ext cx="6520771" cy="1367981"/>
      </dsp:txXfrm>
    </dsp:sp>
    <dsp:sp modelId="{54763CFD-7326-A845-9093-6CF5668ECA08}">
      <dsp:nvSpPr>
        <dsp:cNvPr id="0" name=""/>
        <dsp:cNvSpPr/>
      </dsp:nvSpPr>
      <dsp:spPr>
        <a:xfrm>
          <a:off x="1386596" y="375"/>
          <a:ext cx="1367981" cy="136798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C5D42-E22F-C149-88C7-771A4DCBCD0E}">
      <dsp:nvSpPr>
        <dsp:cNvPr id="0" name=""/>
        <dsp:cNvSpPr/>
      </dsp:nvSpPr>
      <dsp:spPr>
        <a:xfrm rot="10800000">
          <a:off x="2070586" y="1710352"/>
          <a:ext cx="6862766" cy="13679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3242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800" b="0" i="0" u="none" kern="1200" dirty="0" err="1"/>
            <a:t>Czy</a:t>
          </a:r>
          <a:r>
            <a:rPr lang="en-GB" sz="1800" b="0" i="0" u="none" kern="1200" dirty="0"/>
            <a:t> </a:t>
          </a:r>
          <a:r>
            <a:rPr lang="en-GB" sz="1800" b="0" i="0" u="none" kern="1200" dirty="0" err="1"/>
            <a:t>użytkownik</a:t>
          </a:r>
          <a:r>
            <a:rPr lang="en-GB" sz="1800" b="0" i="0" u="none" kern="1200" dirty="0"/>
            <a:t> jest </a:t>
          </a:r>
          <a:r>
            <a:rPr lang="en-GB" sz="1800" b="0" i="0" u="none" kern="1200" dirty="0" err="1"/>
            <a:t>świadomy</a:t>
          </a:r>
          <a:r>
            <a:rPr lang="en-GB" sz="1800" b="0" i="0" u="none" kern="1200" dirty="0"/>
            <a:t> </a:t>
          </a:r>
          <a:r>
            <a:rPr lang="en-GB" sz="1800" b="0" i="0" u="none" kern="1200" dirty="0" err="1"/>
            <a:t>korzystania</a:t>
          </a:r>
          <a:r>
            <a:rPr lang="en-GB" sz="1800" b="0" i="0" u="none" kern="1200" dirty="0"/>
            <a:t> z </a:t>
          </a:r>
          <a:r>
            <a:rPr lang="en-GB" sz="1800" b="0" i="0" u="none" kern="1200" dirty="0" err="1"/>
            <a:t>rozwiązania</a:t>
          </a:r>
          <a:r>
            <a:rPr lang="en-GB" sz="1800" b="0" i="0" u="none" kern="1200" dirty="0"/>
            <a:t> HFD?</a:t>
          </a:r>
        </a:p>
      </dsp:txBody>
      <dsp:txXfrm rot="10800000">
        <a:off x="2412581" y="1710352"/>
        <a:ext cx="6520771" cy="1367981"/>
      </dsp:txXfrm>
    </dsp:sp>
    <dsp:sp modelId="{C7303EDD-F580-E54B-BB09-13EA14A2E239}">
      <dsp:nvSpPr>
        <dsp:cNvPr id="0" name=""/>
        <dsp:cNvSpPr/>
      </dsp:nvSpPr>
      <dsp:spPr>
        <a:xfrm>
          <a:off x="1386596" y="1710352"/>
          <a:ext cx="1367981" cy="136798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6369A-8BDA-D444-9C80-348F2B62D672}">
      <dsp:nvSpPr>
        <dsp:cNvPr id="0" name=""/>
        <dsp:cNvSpPr/>
      </dsp:nvSpPr>
      <dsp:spPr>
        <a:xfrm>
          <a:off x="4621" y="0"/>
          <a:ext cx="4040906" cy="16033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84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 err="1"/>
            <a:t>Niekompletny</a:t>
          </a:r>
          <a:r>
            <a:rPr lang="en-GB" sz="2600" kern="1200" dirty="0"/>
            <a:t> model</a:t>
          </a:r>
        </a:p>
      </dsp:txBody>
      <dsp:txXfrm>
        <a:off x="4621" y="0"/>
        <a:ext cx="3640062" cy="1603375"/>
      </dsp:txXfrm>
    </dsp:sp>
    <dsp:sp modelId="{67DBC270-204C-2648-A55C-73570E0F0169}">
      <dsp:nvSpPr>
        <dsp:cNvPr id="0" name=""/>
        <dsp:cNvSpPr/>
      </dsp:nvSpPr>
      <dsp:spPr>
        <a:xfrm>
          <a:off x="3237346" y="0"/>
          <a:ext cx="4040906" cy="1603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Prawidłowo przeprowadzone badanie</a:t>
          </a:r>
        </a:p>
      </dsp:txBody>
      <dsp:txXfrm>
        <a:off x="4039034" y="0"/>
        <a:ext cx="2437531" cy="1603375"/>
      </dsp:txXfrm>
    </dsp:sp>
    <dsp:sp modelId="{C8E6C818-B22E-E34D-943C-8EFB40B19673}">
      <dsp:nvSpPr>
        <dsp:cNvPr id="0" name=""/>
        <dsp:cNvSpPr/>
      </dsp:nvSpPr>
      <dsp:spPr>
        <a:xfrm>
          <a:off x="6470072" y="0"/>
          <a:ext cx="4040906" cy="1603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 err="1"/>
            <a:t>Bezużyteczne</a:t>
          </a:r>
          <a:r>
            <a:rPr lang="en-GB" sz="2600" kern="1200" dirty="0"/>
            <a:t> </a:t>
          </a:r>
          <a:r>
            <a:rPr lang="en-GB" sz="2600" kern="1200" dirty="0" err="1"/>
            <a:t>rezultaty</a:t>
          </a:r>
          <a:endParaRPr lang="en-GB" sz="2600" kern="1200" dirty="0"/>
        </a:p>
      </dsp:txBody>
      <dsp:txXfrm>
        <a:off x="7271760" y="0"/>
        <a:ext cx="2437531" cy="1603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64A8DF-3484-FE4C-8F7A-F82E9B1A3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2292E79-FD04-8E47-8479-9B1F78968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EAE604D-2021-9249-A72D-409BFDC6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92D15B-E62F-4C47-9925-8FA9A4FB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21D1EF2-4DD1-1743-9291-BB2FFF6C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45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408191-6C1F-744B-875D-5D989624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CD4E7D7-EAEF-014D-9CAF-30AA409D3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CAE109E-9A72-6346-A316-EF82F5D2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F1B081-EA07-3542-8E69-0808C0C7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E80068B-9381-C241-90D3-F9CA2604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73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FD991BF-F9C1-A647-AD34-39FD3F291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82A9501-48BB-F64E-A13F-410B657D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03C8788-7CA6-6641-BFA5-E38D19A8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7164FE5-B8D2-C448-9704-3923E596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DA5C6A-7C6A-9749-A1DC-A809A2E9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61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45B8F6-78DF-1847-A15E-A323EC41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DF072C-0B0E-D84C-AB0B-9BB073520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26BBF9B-3F76-F84C-AC3F-6005159A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2FE7F6-7ECD-684A-8FC0-11175E19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9CC558F-AD47-6648-A1DA-D131C99D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3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6064A7-E45A-5543-BDCA-324C02AE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9564340-77A1-1F4E-BF3C-5EEAFDE9B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F2EE82-EAC9-D341-9C4A-605ED8CD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4EF5A6-19D0-F848-A014-E995ECE7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82D4B3-0A40-5D49-8062-7ADF09B7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86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B0147D-A6B9-7846-968A-ED21B52A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31E6C4-2145-094D-B5B7-90C280DE1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78332C6-B201-7643-9FB4-8473AB688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A15C01D-2ABA-4A43-842F-F5AEBBFF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E9D2A70-AF4B-7645-8430-30D27CDD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60E84EB-884E-FA42-B484-7D033DEF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85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DFA425-B030-8942-BD53-1D6B12DF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34AFB7A-6CAB-424A-999D-5967C604D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C040ED6-921B-8A49-AC73-B6C3395C6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C1F1BD2-2B5D-934A-B705-6D924724F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E63782B-BB53-F642-BEF6-707B39445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7269100-C7DD-3F49-97C8-3148AE69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8F9DC7A-ED61-8647-BFEA-28B8E7AE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27D0487-A9DF-3640-92DF-DCF1CA23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28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B4DBD7-79BC-464A-84DC-ED929F54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B155319-F16B-0C4A-A4CA-F8BC6430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27A1055-0D30-044F-BEBB-7F3C7991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CA5CCF3-A257-E343-8A6C-EFC62C3E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8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037D4D6-14A1-6D4B-AA98-C9A9D44F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A49892D-869E-704F-A248-60E8D991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F0CC1C9-97E0-5C4B-B4ED-29E6B742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87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5F9474-4A5C-AD4B-B33E-6A968FFE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61525C-E365-264B-BCDC-CE7E354F8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9B55234-F4A3-9F46-B343-B183436B5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86AFCF9-6381-EA48-B6FC-18F18545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1DFCE00-7463-404F-AF1C-62EF1E4C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77D7AE8-01DC-0C4E-A0B4-BB32629B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88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BA8F23-6EBF-7B48-BD88-0FD1E717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E261BF5-1231-2541-BCA0-88FD38D71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45E31EC-4EFB-954A-8FFA-27094414A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C6222E8-5783-364E-9C22-BE8E848F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95B-9E04-3D47-BD11-E1637DF1BB7B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CB9B425-120F-2443-8831-837D6C57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38CA797-C534-F646-9105-75ABBC93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8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7C7CB38-EA67-D447-8E92-F51F9094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AC8D9BA-6CE5-FA49-B539-3D8196D43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78AB2D2-2ABA-A843-9CA3-21EECFA18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F595B-9E04-3D47-BD11-E1637DF1BB7B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58670E6-A3B8-304C-AEF3-44B12FC3D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CB5EE25-D951-D045-8F28-0EA12E1C8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7C3E5-BBFC-834A-BC42-643C4F33E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42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CDCDBD-C705-FD48-8926-A0F0D0E66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Inżynieria motywacji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7902C8C-FF03-AE47-9BA1-9F55A449C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742943"/>
            <a:ext cx="9144000" cy="1422781"/>
          </a:xfrm>
        </p:spPr>
        <p:txBody>
          <a:bodyPr>
            <a:normAutofit/>
          </a:bodyPr>
          <a:lstStyle/>
          <a:p>
            <a:pPr algn="l">
              <a:tabLst>
                <a:tab pos="4038600" algn="r"/>
                <a:tab pos="4124325" algn="l"/>
              </a:tabLst>
            </a:pPr>
            <a:r>
              <a:rPr lang="pl-PL" sz="2000" dirty="0"/>
              <a:t>	MECE 	⇒ wymóg nauki XXII wieku</a:t>
            </a:r>
          </a:p>
          <a:p>
            <a:pPr algn="l">
              <a:tabLst>
                <a:tab pos="4038600" algn="r"/>
                <a:tab pos="4124325" algn="l"/>
              </a:tabLst>
            </a:pPr>
            <a:r>
              <a:rPr lang="pl-PL" sz="2000" dirty="0"/>
              <a:t>	Octalysis 	⇐ Psychologia + MECE</a:t>
            </a:r>
          </a:p>
          <a:p>
            <a:pPr algn="l">
              <a:tabLst>
                <a:tab pos="4038600" algn="r"/>
                <a:tab pos="4124325" algn="l"/>
              </a:tabLst>
            </a:pPr>
            <a:r>
              <a:rPr lang="pl-PL" sz="2000" dirty="0"/>
              <a:t>	Design Thinking 	⇔ Rutynowa innowacja</a:t>
            </a:r>
          </a:p>
        </p:txBody>
      </p:sp>
    </p:spTree>
    <p:extLst>
      <p:ext uri="{BB962C8B-B14F-4D97-AF65-F5344CB8AC3E}">
        <p14:creationId xmlns:p14="http://schemas.microsoft.com/office/powerpoint/2010/main" val="327756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6644-87BD-CF4E-B885-4F343465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C9EEE-8535-BF46-8575-30B4D125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L" dirty="0"/>
              <a:t>2013 rok — masowe zwolnienia w Zynga. Pomimo udanego IPO </a:t>
            </a:r>
            <a:r>
              <a:rPr lang="en-GB" dirty="0"/>
              <a:t>I</a:t>
            </a:r>
            <a:r>
              <a:rPr lang="en-PL" dirty="0"/>
              <a:t> fuzji mniejszych firm.</a:t>
            </a:r>
          </a:p>
          <a:p>
            <a:r>
              <a:rPr lang="en-PL" dirty="0"/>
              <a:t>Dlaczego? Spadek liczby użytkowników</a:t>
            </a:r>
          </a:p>
          <a:p>
            <a:r>
              <a:rPr lang="en-PL" dirty="0"/>
              <a:t>Dlaczego? Uzależnieni gracze uwolnili się od swojego uzależnienia</a:t>
            </a:r>
          </a:p>
          <a:p>
            <a:r>
              <a:rPr lang="en-PL" dirty="0"/>
              <a:t>Dlaczego? Gry Zynga były uzależniające</a:t>
            </a:r>
          </a:p>
          <a:p>
            <a:r>
              <a:rPr lang="en-PL" dirty="0"/>
              <a:t>Dlaczego? Prawidłowo przeprowadzone badania naukowe doprowadziły do zaprojektowania błędnego systemu motywacyjnego</a:t>
            </a:r>
          </a:p>
        </p:txBody>
      </p:sp>
    </p:spTree>
    <p:extLst>
      <p:ext uri="{BB962C8B-B14F-4D97-AF65-F5344CB8AC3E}">
        <p14:creationId xmlns:p14="http://schemas.microsoft.com/office/powerpoint/2010/main" val="139004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6644-87BD-CF4E-B885-4F343465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Błąd</a:t>
            </a:r>
            <a:r>
              <a:rPr lang="en-GB" dirty="0"/>
              <a:t> Zynga games?</a:t>
            </a:r>
            <a:endParaRPr lang="en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C9EEE-8535-BF46-8575-30B4D125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Skupienie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krótkoterminowych</a:t>
            </a:r>
            <a:r>
              <a:rPr lang="en-GB" dirty="0"/>
              <a:t> </a:t>
            </a:r>
            <a:r>
              <a:rPr lang="en-GB" dirty="0" err="1"/>
              <a:t>miernikach</a:t>
            </a:r>
            <a:r>
              <a:rPr lang="en-GB" dirty="0"/>
              <a:t> =&gt; </a:t>
            </a:r>
            <a:r>
              <a:rPr lang="en-GB" dirty="0" err="1"/>
              <a:t>preferowanie</a:t>
            </a:r>
            <a:r>
              <a:rPr lang="en-GB" dirty="0"/>
              <a:t> </a:t>
            </a:r>
            <a:r>
              <a:rPr lang="en-GB" dirty="0" err="1"/>
              <a:t>technik</a:t>
            </a:r>
            <a:r>
              <a:rPr lang="en-GB" dirty="0"/>
              <a:t> </a:t>
            </a:r>
            <a:r>
              <a:rPr lang="en-GB" dirty="0" err="1"/>
              <a:t>powodujących</a:t>
            </a:r>
            <a:r>
              <a:rPr lang="en-GB" dirty="0"/>
              <a:t> </a:t>
            </a:r>
            <a:r>
              <a:rPr lang="en-GB" dirty="0" err="1"/>
              <a:t>zmianę</a:t>
            </a:r>
            <a:r>
              <a:rPr lang="en-GB" dirty="0"/>
              <a:t> </a:t>
            </a:r>
            <a:r>
              <a:rPr lang="en-GB" dirty="0" err="1"/>
              <a:t>nawyków</a:t>
            </a:r>
            <a:r>
              <a:rPr lang="en-GB" dirty="0"/>
              <a:t> </a:t>
            </a:r>
            <a:r>
              <a:rPr lang="en-GB" dirty="0" err="1"/>
              <a:t>użytkownika</a:t>
            </a:r>
            <a:r>
              <a:rPr lang="en-GB" dirty="0"/>
              <a:t>. </a:t>
            </a:r>
            <a:r>
              <a:rPr lang="en-GB" dirty="0" err="1"/>
              <a:t>Pomijanie</a:t>
            </a:r>
            <a:r>
              <a:rPr lang="en-GB" dirty="0"/>
              <a:t> </a:t>
            </a:r>
            <a:r>
              <a:rPr lang="en-GB" dirty="0" err="1"/>
              <a:t>tych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utrzymują</a:t>
            </a:r>
            <a:r>
              <a:rPr lang="en-GB" dirty="0"/>
              <a:t> </a:t>
            </a:r>
            <a:r>
              <a:rPr lang="en-GB" dirty="0" err="1"/>
              <a:t>jego</a:t>
            </a:r>
            <a:r>
              <a:rPr lang="en-GB" dirty="0"/>
              <a:t> </a:t>
            </a:r>
            <a:r>
              <a:rPr lang="en-GB" dirty="0" err="1"/>
              <a:t>nawyki</a:t>
            </a:r>
            <a:r>
              <a:rPr lang="en-GB" dirty="0"/>
              <a:t>.</a:t>
            </a:r>
            <a:endParaRPr lang="en-P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5BAB92-C8E4-2F4E-A298-C2990DADEB55}"/>
              </a:ext>
            </a:extLst>
          </p:cNvPr>
          <p:cNvSpPr txBox="1">
            <a:spLocks/>
          </p:cNvSpPr>
          <p:nvPr/>
        </p:nvSpPr>
        <p:spPr>
          <a:xfrm>
            <a:off x="838200" y="4986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Data driven design / Evidence based!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145103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D10B-1CD4-054C-AA24-8E75657F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Gamifikacja </a:t>
            </a:r>
            <a:r>
              <a:rPr lang="en-GB" dirty="0" err="1"/>
              <a:t>i</a:t>
            </a:r>
            <a:r>
              <a:rPr lang="en-PL" dirty="0"/>
              <a:t> nauka a MECE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950551-7CED-DC40-9515-9060FEA723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610536"/>
              </p:ext>
            </p:extLst>
          </p:nvPr>
        </p:nvGraphicFramePr>
        <p:xfrm>
          <a:off x="838200" y="1825625"/>
          <a:ext cx="10515600" cy="160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2DC8D8-102C-284E-BA99-4D4E51FFBED1}"/>
              </a:ext>
            </a:extLst>
          </p:cNvPr>
          <p:cNvSpPr txBox="1"/>
          <p:nvPr/>
        </p:nvSpPr>
        <p:spPr>
          <a:xfrm>
            <a:off x="838201" y="4337338"/>
            <a:ext cx="105155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/>
              <a:t>MECE</a:t>
            </a:r>
          </a:p>
          <a:p>
            <a:pPr algn="ctr"/>
            <a:r>
              <a:rPr lang="pl-PL" sz="4400" dirty="0"/>
              <a:t>=</a:t>
            </a:r>
          </a:p>
          <a:p>
            <a:pPr algn="ctr"/>
            <a:r>
              <a:rPr lang="pl-PL" sz="4400" dirty="0" err="1"/>
              <a:t>Mutually</a:t>
            </a:r>
            <a:r>
              <a:rPr lang="pl-PL" sz="4400" dirty="0"/>
              <a:t> </a:t>
            </a:r>
            <a:r>
              <a:rPr lang="pl-PL" sz="4400" dirty="0" err="1"/>
              <a:t>Exclusive</a:t>
            </a:r>
            <a:r>
              <a:rPr lang="pl-PL" sz="4400" dirty="0"/>
              <a:t>, </a:t>
            </a:r>
            <a:r>
              <a:rPr lang="pl-PL" sz="4400" dirty="0" err="1"/>
              <a:t>Collectively</a:t>
            </a:r>
            <a:r>
              <a:rPr lang="pl-PL" sz="4400" dirty="0"/>
              <a:t> </a:t>
            </a:r>
            <a:r>
              <a:rPr lang="pl-PL" sz="4400" dirty="0" err="1"/>
              <a:t>Exhaustive</a:t>
            </a:r>
            <a:endParaRPr lang="pl-PL" sz="4400" b="1" dirty="0"/>
          </a:p>
        </p:txBody>
      </p:sp>
    </p:spTree>
    <p:extLst>
      <p:ext uri="{BB962C8B-B14F-4D97-AF65-F5344CB8AC3E}">
        <p14:creationId xmlns:p14="http://schemas.microsoft.com/office/powerpoint/2010/main" val="1404379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045B2-D6D3-EF43-80C3-3417B87E6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53304"/>
            <a:ext cx="10515600" cy="1135405"/>
          </a:xfrm>
        </p:spPr>
        <p:txBody>
          <a:bodyPr/>
          <a:lstStyle/>
          <a:p>
            <a:pPr algn="ctr"/>
            <a:r>
              <a:rPr lang="en-GB" dirty="0"/>
              <a:t>"No gaps, no overlaps"</a:t>
            </a:r>
          </a:p>
          <a:p>
            <a:endParaRPr lang="en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9EAFC-9914-1647-B2CE-9D55E91FC65E}"/>
              </a:ext>
            </a:extLst>
          </p:cNvPr>
          <p:cNvSpPr txBox="1"/>
          <p:nvPr/>
        </p:nvSpPr>
        <p:spPr>
          <a:xfrm>
            <a:off x="838201" y="681037"/>
            <a:ext cx="105155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/>
              <a:t>MECE</a:t>
            </a:r>
          </a:p>
          <a:p>
            <a:pPr algn="ctr"/>
            <a:r>
              <a:rPr lang="pl-PL" sz="4400" dirty="0"/>
              <a:t>=</a:t>
            </a:r>
          </a:p>
          <a:p>
            <a:pPr algn="ctr"/>
            <a:r>
              <a:rPr lang="pl-PL" sz="4400" dirty="0" err="1"/>
              <a:t>Mutually</a:t>
            </a:r>
            <a:r>
              <a:rPr lang="pl-PL" sz="4400" dirty="0"/>
              <a:t> </a:t>
            </a:r>
            <a:r>
              <a:rPr lang="pl-PL" sz="4400" dirty="0" err="1"/>
              <a:t>Exclusive</a:t>
            </a:r>
            <a:r>
              <a:rPr lang="pl-PL" sz="4400" dirty="0"/>
              <a:t>, </a:t>
            </a:r>
            <a:r>
              <a:rPr lang="pl-PL" sz="4400" dirty="0" err="1"/>
              <a:t>Collectively</a:t>
            </a:r>
            <a:r>
              <a:rPr lang="pl-PL" sz="4400" dirty="0"/>
              <a:t> </a:t>
            </a:r>
            <a:r>
              <a:rPr lang="pl-PL" sz="4400" dirty="0" err="1"/>
              <a:t>Exhaustive</a:t>
            </a:r>
            <a:endParaRPr lang="pl-PL" sz="4400" b="1" dirty="0"/>
          </a:p>
        </p:txBody>
      </p:sp>
    </p:spTree>
    <p:extLst>
      <p:ext uri="{BB962C8B-B14F-4D97-AF65-F5344CB8AC3E}">
        <p14:creationId xmlns:p14="http://schemas.microsoft.com/office/powerpoint/2010/main" val="1970099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87F3-0082-8541-8EB9-1FC954D9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XXII </a:t>
            </a:r>
            <a:r>
              <a:rPr lang="en-GB" b="1" dirty="0" err="1"/>
              <a:t>wiek</a:t>
            </a:r>
            <a:r>
              <a:rPr lang="en-GB" b="1"/>
              <a:t> a MECE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8B7F4-961C-1541-8AFB-E3B173175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9181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2331-05FF-E64F-A81C-A335D33F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5B09-EDAA-FF45-9ED1-1CD52ACB7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8700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B2BD-A9D6-F448-91DE-CDEFF8FB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620BC-8751-144B-8C6D-7CA581B5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2799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447E2F-043D-264D-8EC5-4EE19753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Czym</a:t>
            </a:r>
            <a:r>
              <a:rPr lang="en-GB" dirty="0"/>
              <a:t> jest “</a:t>
            </a:r>
            <a:r>
              <a:rPr lang="en-GB" dirty="0" err="1"/>
              <a:t>gra</a:t>
            </a:r>
            <a:r>
              <a:rPr lang="en-GB" dirty="0"/>
              <a:t>”?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32DED55-15D5-2C4F-ADFD-222326B3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“Unnecessary obstacles that we volunteer to tackle.” — ﻿Jane McGonigal, PhD, Bernard Suits philosopher</a:t>
            </a:r>
          </a:p>
        </p:txBody>
      </p:sp>
    </p:spTree>
    <p:extLst>
      <p:ext uri="{BB962C8B-B14F-4D97-AF65-F5344CB8AC3E}">
        <p14:creationId xmlns:p14="http://schemas.microsoft.com/office/powerpoint/2010/main" val="2586120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E5EA5B-ADA7-0446-98E7-1E303C44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D26974-AE71-DE45-A16E-48D2E8270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400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a 2">
            <a:extLst>
              <a:ext uri="{FF2B5EF4-FFF2-40B4-BE49-F238E27FC236}">
                <a16:creationId xmlns:a16="http://schemas.microsoft.com/office/drawing/2014/main" id="{D3688409-6654-EA43-8B77-F8EEF6AC3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20116" y="0"/>
            <a:ext cx="13112116" cy="8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8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B6EE-BDEC-4543-8C84-4A33CC76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Co to jest gra?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923FA-EB89-F547-A3B2-FAE3434B2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800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dirty="0" err="1"/>
              <a:t>Ograniczenia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przeszkody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“Unnecessary obstacles that we volunteer to tackle.” — ﻿Jane McGonigal, PhD, Bernard Suits philosopher</a:t>
            </a:r>
          </a:p>
          <a:p>
            <a:pPr marL="0" indent="0" algn="ctr">
              <a:buNone/>
            </a:pP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40785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14192C-8F0A-4F41-968E-8D3C840BEA33}"/>
              </a:ext>
            </a:extLst>
          </p:cNvPr>
          <p:cNvGrpSpPr/>
          <p:nvPr/>
        </p:nvGrpSpPr>
        <p:grpSpPr>
          <a:xfrm>
            <a:off x="1426055" y="39690"/>
            <a:ext cx="10019709" cy="6778619"/>
            <a:chOff x="1426055" y="39690"/>
            <a:chExt cx="10019709" cy="6778619"/>
          </a:xfrm>
        </p:grpSpPr>
        <p:sp>
          <p:nvSpPr>
            <p:cNvPr id="4" name="Bent Up Arrow 3">
              <a:extLst>
                <a:ext uri="{FF2B5EF4-FFF2-40B4-BE49-F238E27FC236}">
                  <a16:creationId xmlns:a16="http://schemas.microsoft.com/office/drawing/2014/main" id="{AC30C0F3-7CE2-6441-B047-68D88254D82A}"/>
                </a:ext>
              </a:extLst>
            </p:cNvPr>
            <p:cNvSpPr/>
            <p:nvPr/>
          </p:nvSpPr>
          <p:spPr>
            <a:xfrm rot="5400000">
              <a:off x="1774825" y="1498962"/>
              <a:ext cx="1316414" cy="1498691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4F7A64BA-35EC-3046-8DA7-17CAF52E1A28}"/>
                </a:ext>
              </a:extLst>
            </p:cNvPr>
            <p:cNvSpPr/>
            <p:nvPr/>
          </p:nvSpPr>
          <p:spPr>
            <a:xfrm>
              <a:off x="1426055" y="39690"/>
              <a:ext cx="2216067" cy="1551175"/>
            </a:xfrm>
            <a:custGeom>
              <a:avLst/>
              <a:gdLst>
                <a:gd name="connsiteX0" fmla="*/ 0 w 2216067"/>
                <a:gd name="connsiteY0" fmla="*/ 258581 h 1551175"/>
                <a:gd name="connsiteX1" fmla="*/ 258581 w 2216067"/>
                <a:gd name="connsiteY1" fmla="*/ 0 h 1551175"/>
                <a:gd name="connsiteX2" fmla="*/ 1957486 w 2216067"/>
                <a:gd name="connsiteY2" fmla="*/ 0 h 1551175"/>
                <a:gd name="connsiteX3" fmla="*/ 2216067 w 2216067"/>
                <a:gd name="connsiteY3" fmla="*/ 258581 h 1551175"/>
                <a:gd name="connsiteX4" fmla="*/ 2216067 w 2216067"/>
                <a:gd name="connsiteY4" fmla="*/ 1292594 h 1551175"/>
                <a:gd name="connsiteX5" fmla="*/ 1957486 w 2216067"/>
                <a:gd name="connsiteY5" fmla="*/ 1551175 h 1551175"/>
                <a:gd name="connsiteX6" fmla="*/ 258581 w 2216067"/>
                <a:gd name="connsiteY6" fmla="*/ 1551175 h 1551175"/>
                <a:gd name="connsiteX7" fmla="*/ 0 w 2216067"/>
                <a:gd name="connsiteY7" fmla="*/ 1292594 h 1551175"/>
                <a:gd name="connsiteX8" fmla="*/ 0 w 2216067"/>
                <a:gd name="connsiteY8" fmla="*/ 258581 h 155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067" h="1551175">
                  <a:moveTo>
                    <a:pt x="0" y="258581"/>
                  </a:moveTo>
                  <a:cubicBezTo>
                    <a:pt x="0" y="115771"/>
                    <a:pt x="115771" y="0"/>
                    <a:pt x="258581" y="0"/>
                  </a:cubicBezTo>
                  <a:lnTo>
                    <a:pt x="1957486" y="0"/>
                  </a:lnTo>
                  <a:cubicBezTo>
                    <a:pt x="2100296" y="0"/>
                    <a:pt x="2216067" y="115771"/>
                    <a:pt x="2216067" y="258581"/>
                  </a:cubicBezTo>
                  <a:lnTo>
                    <a:pt x="2216067" y="1292594"/>
                  </a:lnTo>
                  <a:cubicBezTo>
                    <a:pt x="2216067" y="1435404"/>
                    <a:pt x="2100296" y="1551175"/>
                    <a:pt x="1957486" y="1551175"/>
                  </a:cubicBezTo>
                  <a:lnTo>
                    <a:pt x="258581" y="1551175"/>
                  </a:lnTo>
                  <a:cubicBezTo>
                    <a:pt x="115771" y="1551175"/>
                    <a:pt x="0" y="1435404"/>
                    <a:pt x="0" y="1292594"/>
                  </a:cubicBezTo>
                  <a:lnTo>
                    <a:pt x="0" y="2585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366" tIns="163366" rIns="163366" bIns="163366" numCol="1" spcCol="1270" anchor="ctr" anchorCtr="0">
              <a:noAutofit/>
            </a:bodyPr>
            <a:lstStyle/>
            <a:p>
              <a:pPr marL="0" lvl="0" indent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300" kern="1200" dirty="0"/>
                <a:t>Ludyczność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877DC0C-8545-8344-9566-4824A2F1AFEF}"/>
                </a:ext>
              </a:extLst>
            </p:cNvPr>
            <p:cNvSpPr/>
            <p:nvPr/>
          </p:nvSpPr>
          <p:spPr>
            <a:xfrm>
              <a:off x="3642121" y="187630"/>
              <a:ext cx="4177575" cy="1253728"/>
            </a:xfrm>
            <a:custGeom>
              <a:avLst/>
              <a:gdLst>
                <a:gd name="connsiteX0" fmla="*/ 0 w 1611756"/>
                <a:gd name="connsiteY0" fmla="*/ 0 h 1253728"/>
                <a:gd name="connsiteX1" fmla="*/ 1611756 w 1611756"/>
                <a:gd name="connsiteY1" fmla="*/ 0 h 1253728"/>
                <a:gd name="connsiteX2" fmla="*/ 1611756 w 1611756"/>
                <a:gd name="connsiteY2" fmla="*/ 1253728 h 1253728"/>
                <a:gd name="connsiteX3" fmla="*/ 0 w 1611756"/>
                <a:gd name="connsiteY3" fmla="*/ 1253728 h 1253728"/>
                <a:gd name="connsiteX4" fmla="*/ 0 w 1611756"/>
                <a:gd name="connsiteY4" fmla="*/ 0 h 125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756" h="1253728">
                  <a:moveTo>
                    <a:pt x="0" y="0"/>
                  </a:moveTo>
                  <a:lnTo>
                    <a:pt x="1611756" y="0"/>
                  </a:lnTo>
                  <a:lnTo>
                    <a:pt x="1611756" y="1253728"/>
                  </a:lnTo>
                  <a:lnTo>
                    <a:pt x="0" y="12537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228600" lvl="1" indent="-22860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en-GB" sz="1600" kern="1200" dirty="0" err="1"/>
                <a:t>Wg</a:t>
              </a:r>
              <a:r>
                <a:rPr lang="en-GB" sz="1600" kern="1200" dirty="0"/>
                <a:t> </a:t>
              </a:r>
              <a:r>
                <a:rPr lang="en-GB" sz="1600" kern="1200" dirty="0" err="1"/>
                <a:t>wikipedia</a:t>
              </a:r>
              <a:r>
                <a:rPr lang="en-GB" sz="1600" kern="1200" dirty="0"/>
                <a:t>: "</a:t>
              </a:r>
              <a:r>
                <a:rPr lang="en-GB" sz="1600" kern="1200" dirty="0" err="1"/>
                <a:t>Cecha</a:t>
              </a:r>
              <a:r>
                <a:rPr lang="en-GB" sz="1600" kern="1200" dirty="0"/>
                <a:t> </a:t>
              </a:r>
              <a:r>
                <a:rPr lang="en-GB" sz="1600" kern="1200" dirty="0" err="1"/>
                <a:t>literatury</a:t>
              </a:r>
              <a:r>
                <a:rPr lang="en-GB" sz="1600" kern="1200" dirty="0"/>
                <a:t> </a:t>
              </a:r>
              <a:r>
                <a:rPr lang="en-GB" sz="1600" kern="1200" dirty="0" err="1"/>
                <a:t>pięknej</a:t>
              </a:r>
              <a:r>
                <a:rPr lang="en-GB" sz="1600" kern="1200" dirty="0"/>
                <a:t> </a:t>
              </a:r>
              <a:r>
                <a:rPr lang="en-GB" sz="1600" kern="1200" dirty="0" err="1"/>
                <a:t>polegająca</a:t>
              </a:r>
              <a:r>
                <a:rPr lang="en-GB" sz="1600" kern="1200" dirty="0"/>
                <a:t> </a:t>
              </a:r>
              <a:r>
                <a:rPr lang="en-GB" sz="1600" kern="1200" dirty="0" err="1"/>
                <a:t>na</a:t>
              </a:r>
              <a:r>
                <a:rPr lang="en-GB" sz="1600" kern="1200" dirty="0"/>
                <a:t> </a:t>
              </a:r>
              <a:r>
                <a:rPr lang="en-GB" sz="1600" kern="1200" dirty="0" err="1"/>
                <a:t>jej</a:t>
              </a:r>
              <a:r>
                <a:rPr lang="en-GB" sz="1600" kern="1200" dirty="0"/>
                <a:t> </a:t>
              </a:r>
              <a:r>
                <a:rPr lang="en-GB" sz="1600" kern="1200" dirty="0" err="1"/>
                <a:t>zdolności</a:t>
              </a:r>
              <a:r>
                <a:rPr lang="en-GB" sz="1600" kern="1200" dirty="0"/>
                <a:t> do </a:t>
              </a:r>
              <a:r>
                <a:rPr lang="en-GB" sz="1600" kern="1200" dirty="0" err="1"/>
                <a:t>zaspokajania</a:t>
              </a:r>
              <a:r>
                <a:rPr lang="en-GB" sz="1600" kern="1200" dirty="0"/>
                <a:t> </a:t>
              </a:r>
              <a:r>
                <a:rPr lang="en-GB" sz="1600" kern="1200" dirty="0" err="1"/>
                <a:t>potrzeby</a:t>
              </a:r>
              <a:r>
                <a:rPr lang="en-GB" sz="1600" kern="1200" dirty="0"/>
                <a:t> </a:t>
              </a:r>
              <a:r>
                <a:rPr lang="en-GB" sz="1600" kern="1200" dirty="0" err="1"/>
                <a:t>rozrywki</a:t>
              </a:r>
              <a:r>
                <a:rPr lang="en-GB" sz="1600" kern="1200" dirty="0"/>
                <a:t>. Jest </a:t>
              </a:r>
              <a:r>
                <a:rPr lang="en-GB" sz="1600" kern="1200" dirty="0" err="1"/>
                <a:t>główną</a:t>
              </a:r>
              <a:r>
                <a:rPr lang="en-GB" sz="1600" kern="1200" dirty="0"/>
                <a:t> </a:t>
              </a:r>
              <a:r>
                <a:rPr lang="en-GB" sz="1600" kern="1200" dirty="0" err="1"/>
                <a:t>cechą</a:t>
              </a:r>
              <a:r>
                <a:rPr lang="en-GB" sz="1600" kern="1200" dirty="0"/>
                <a:t> </a:t>
              </a:r>
              <a:r>
                <a:rPr lang="en-GB" sz="1600" kern="1200" dirty="0" err="1"/>
                <a:t>kultury</a:t>
              </a:r>
              <a:r>
                <a:rPr lang="en-GB" sz="1600" kern="1200" dirty="0"/>
                <a:t> </a:t>
              </a:r>
              <a:r>
                <a:rPr lang="en-GB" sz="1600" kern="1200" dirty="0" err="1"/>
                <a:t>masowej</a:t>
              </a:r>
              <a:r>
                <a:rPr lang="en-GB" sz="1600" kern="1200" dirty="0"/>
                <a:t>”</a:t>
              </a:r>
              <a:endParaRPr lang="en-GB" sz="1600" dirty="0"/>
            </a:p>
            <a:p>
              <a:pPr marL="228600" lvl="1" indent="-22860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en-GB" sz="1600" kern="1200" dirty="0" err="1"/>
                <a:t>Badana</a:t>
              </a:r>
              <a:r>
                <a:rPr lang="en-GB" sz="1600" kern="1200" dirty="0"/>
                <a:t> w </a:t>
              </a:r>
              <a:r>
                <a:rPr lang="en-GB" sz="1600" kern="1200" dirty="0" err="1"/>
                <a:t>obrębie</a:t>
              </a:r>
              <a:r>
                <a:rPr lang="en-GB" sz="1600" kern="1200" dirty="0"/>
                <a:t> </a:t>
              </a:r>
              <a:r>
                <a:rPr lang="en-GB" sz="1600" kern="1200" dirty="0" err="1"/>
                <a:t>nauk</a:t>
              </a:r>
              <a:r>
                <a:rPr lang="en-GB" sz="1600" kern="1200" dirty="0"/>
                <a:t> </a:t>
              </a:r>
              <a:r>
                <a:rPr lang="en-GB" sz="1600" kern="1200" dirty="0" err="1"/>
                <a:t>humanistycznych</a:t>
              </a:r>
              <a:endParaRPr lang="en-GB" sz="1600" kern="1200" dirty="0"/>
            </a:p>
          </p:txBody>
        </p:sp>
        <p:sp>
          <p:nvSpPr>
            <p:cNvPr id="8" name="Bent Up Arrow 7">
              <a:extLst>
                <a:ext uri="{FF2B5EF4-FFF2-40B4-BE49-F238E27FC236}">
                  <a16:creationId xmlns:a16="http://schemas.microsoft.com/office/drawing/2014/main" id="{A13D4BBF-43DF-3948-A0F8-B3CE62A3DDA6}"/>
                </a:ext>
              </a:extLst>
            </p:cNvPr>
            <p:cNvSpPr/>
            <p:nvPr/>
          </p:nvSpPr>
          <p:spPr>
            <a:xfrm rot="5400000">
              <a:off x="3612180" y="3241443"/>
              <a:ext cx="1316414" cy="1498691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ABFD95C-DA2B-2E48-9CDE-B28FEBDB79C2}"/>
                </a:ext>
              </a:extLst>
            </p:cNvPr>
            <p:cNvSpPr/>
            <p:nvPr/>
          </p:nvSpPr>
          <p:spPr>
            <a:xfrm>
              <a:off x="3263410" y="1782171"/>
              <a:ext cx="2216067" cy="1551175"/>
            </a:xfrm>
            <a:custGeom>
              <a:avLst/>
              <a:gdLst>
                <a:gd name="connsiteX0" fmla="*/ 0 w 2216067"/>
                <a:gd name="connsiteY0" fmla="*/ 258581 h 1551175"/>
                <a:gd name="connsiteX1" fmla="*/ 258581 w 2216067"/>
                <a:gd name="connsiteY1" fmla="*/ 0 h 1551175"/>
                <a:gd name="connsiteX2" fmla="*/ 1957486 w 2216067"/>
                <a:gd name="connsiteY2" fmla="*/ 0 h 1551175"/>
                <a:gd name="connsiteX3" fmla="*/ 2216067 w 2216067"/>
                <a:gd name="connsiteY3" fmla="*/ 258581 h 1551175"/>
                <a:gd name="connsiteX4" fmla="*/ 2216067 w 2216067"/>
                <a:gd name="connsiteY4" fmla="*/ 1292594 h 1551175"/>
                <a:gd name="connsiteX5" fmla="*/ 1957486 w 2216067"/>
                <a:gd name="connsiteY5" fmla="*/ 1551175 h 1551175"/>
                <a:gd name="connsiteX6" fmla="*/ 258581 w 2216067"/>
                <a:gd name="connsiteY6" fmla="*/ 1551175 h 1551175"/>
                <a:gd name="connsiteX7" fmla="*/ 0 w 2216067"/>
                <a:gd name="connsiteY7" fmla="*/ 1292594 h 1551175"/>
                <a:gd name="connsiteX8" fmla="*/ 0 w 2216067"/>
                <a:gd name="connsiteY8" fmla="*/ 258581 h 155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067" h="1551175">
                  <a:moveTo>
                    <a:pt x="0" y="258581"/>
                  </a:moveTo>
                  <a:cubicBezTo>
                    <a:pt x="0" y="115771"/>
                    <a:pt x="115771" y="0"/>
                    <a:pt x="258581" y="0"/>
                  </a:cubicBezTo>
                  <a:lnTo>
                    <a:pt x="1957486" y="0"/>
                  </a:lnTo>
                  <a:cubicBezTo>
                    <a:pt x="2100296" y="0"/>
                    <a:pt x="2216067" y="115771"/>
                    <a:pt x="2216067" y="258581"/>
                  </a:cubicBezTo>
                  <a:lnTo>
                    <a:pt x="2216067" y="1292594"/>
                  </a:lnTo>
                  <a:cubicBezTo>
                    <a:pt x="2216067" y="1435404"/>
                    <a:pt x="2100296" y="1551175"/>
                    <a:pt x="1957486" y="1551175"/>
                  </a:cubicBezTo>
                  <a:lnTo>
                    <a:pt x="258581" y="1551175"/>
                  </a:lnTo>
                  <a:cubicBezTo>
                    <a:pt x="115771" y="1551175"/>
                    <a:pt x="0" y="1435404"/>
                    <a:pt x="0" y="1292594"/>
                  </a:cubicBezTo>
                  <a:lnTo>
                    <a:pt x="0" y="2585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366" tIns="163366" rIns="163366" bIns="163366" numCol="1" spcCol="1270" anchor="ctr" anchorCtr="0">
              <a:noAutofit/>
            </a:bodyPr>
            <a:lstStyle/>
            <a:p>
              <a:pPr marL="0" lvl="0" indent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300" kern="1200" dirty="0"/>
                <a:t>Gry (komputerowe)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96D0BE3-649F-524E-9D8A-CDA1DC9609D8}"/>
                </a:ext>
              </a:extLst>
            </p:cNvPr>
            <p:cNvSpPr/>
            <p:nvPr/>
          </p:nvSpPr>
          <p:spPr>
            <a:xfrm>
              <a:off x="5479476" y="1930111"/>
              <a:ext cx="3958813" cy="1253728"/>
            </a:xfrm>
            <a:custGeom>
              <a:avLst/>
              <a:gdLst>
                <a:gd name="connsiteX0" fmla="*/ 0 w 1611756"/>
                <a:gd name="connsiteY0" fmla="*/ 0 h 1253728"/>
                <a:gd name="connsiteX1" fmla="*/ 1611756 w 1611756"/>
                <a:gd name="connsiteY1" fmla="*/ 0 h 1253728"/>
                <a:gd name="connsiteX2" fmla="*/ 1611756 w 1611756"/>
                <a:gd name="connsiteY2" fmla="*/ 1253728 h 1253728"/>
                <a:gd name="connsiteX3" fmla="*/ 0 w 1611756"/>
                <a:gd name="connsiteY3" fmla="*/ 1253728 h 1253728"/>
                <a:gd name="connsiteX4" fmla="*/ 0 w 1611756"/>
                <a:gd name="connsiteY4" fmla="*/ 0 h 125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756" h="1253728">
                  <a:moveTo>
                    <a:pt x="0" y="0"/>
                  </a:moveTo>
                  <a:lnTo>
                    <a:pt x="1611756" y="0"/>
                  </a:lnTo>
                  <a:lnTo>
                    <a:pt x="1611756" y="1253728"/>
                  </a:lnTo>
                  <a:lnTo>
                    <a:pt x="0" y="12537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228600" lvl="1" indent="-228600" algn="l" defTabSz="3556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en-GB" sz="1600" b="0" i="0" u="none" kern="1200" dirty="0" err="1"/>
                <a:t>Doświadczenie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zdobyte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podczas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tysięcy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lat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projektowania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gier</a:t>
              </a:r>
              <a:endParaRPr lang="pl-PL" sz="1600" dirty="0"/>
            </a:p>
            <a:p>
              <a:pPr marL="228600" lvl="1" indent="-228600" algn="l" defTabSz="3556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en-GB" sz="1600" b="0" i="0" u="none" kern="1200" dirty="0" err="1"/>
                <a:t>Gry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komputerowe</a:t>
              </a:r>
              <a:r>
                <a:rPr lang="en-GB" sz="1600" b="0" i="0" u="none" kern="1200" dirty="0"/>
                <a:t> z </a:t>
              </a:r>
              <a:r>
                <a:rPr lang="en-GB" sz="1600" b="0" i="0" u="none" kern="1200" dirty="0" err="1"/>
                <a:t>dostępem</a:t>
              </a:r>
              <a:r>
                <a:rPr lang="en-GB" sz="1600" b="0" i="0" u="none" kern="1200" dirty="0"/>
                <a:t> do </a:t>
              </a:r>
              <a:r>
                <a:rPr lang="en-GB" sz="1600" b="0" i="0" u="none" kern="1200" dirty="0" err="1"/>
                <a:t>sieci</a:t>
              </a:r>
              <a:r>
                <a:rPr lang="en-GB" sz="1600" b="0" i="0" u="none" kern="1200" dirty="0"/>
                <a:t>: </a:t>
              </a:r>
              <a:r>
                <a:rPr lang="en-GB" sz="1600" b="0" i="0" u="none" kern="1200" dirty="0" err="1"/>
                <a:t>stosuje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się</a:t>
              </a:r>
              <a:r>
                <a:rPr lang="en-GB" sz="1600" b="0" i="0" u="none" kern="1200" dirty="0"/>
                <a:t> testy A/B</a:t>
              </a:r>
            </a:p>
          </p:txBody>
        </p:sp>
        <p:sp>
          <p:nvSpPr>
            <p:cNvPr id="11" name="Bent Up Arrow 10">
              <a:extLst>
                <a:ext uri="{FF2B5EF4-FFF2-40B4-BE49-F238E27FC236}">
                  <a16:creationId xmlns:a16="http://schemas.microsoft.com/office/drawing/2014/main" id="{CD05BB33-03CD-BF47-A454-7BF1EBFFC120}"/>
                </a:ext>
              </a:extLst>
            </p:cNvPr>
            <p:cNvSpPr/>
            <p:nvPr/>
          </p:nvSpPr>
          <p:spPr>
            <a:xfrm rot="5400000">
              <a:off x="5449535" y="4983925"/>
              <a:ext cx="1316414" cy="1498691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2CB22B9-C98C-3E4B-B990-56CF6F24ECFB}"/>
                </a:ext>
              </a:extLst>
            </p:cNvPr>
            <p:cNvSpPr/>
            <p:nvPr/>
          </p:nvSpPr>
          <p:spPr>
            <a:xfrm>
              <a:off x="5100765" y="3524653"/>
              <a:ext cx="2216067" cy="1551175"/>
            </a:xfrm>
            <a:custGeom>
              <a:avLst/>
              <a:gdLst>
                <a:gd name="connsiteX0" fmla="*/ 0 w 2216067"/>
                <a:gd name="connsiteY0" fmla="*/ 258581 h 1551175"/>
                <a:gd name="connsiteX1" fmla="*/ 258581 w 2216067"/>
                <a:gd name="connsiteY1" fmla="*/ 0 h 1551175"/>
                <a:gd name="connsiteX2" fmla="*/ 1957486 w 2216067"/>
                <a:gd name="connsiteY2" fmla="*/ 0 h 1551175"/>
                <a:gd name="connsiteX3" fmla="*/ 2216067 w 2216067"/>
                <a:gd name="connsiteY3" fmla="*/ 258581 h 1551175"/>
                <a:gd name="connsiteX4" fmla="*/ 2216067 w 2216067"/>
                <a:gd name="connsiteY4" fmla="*/ 1292594 h 1551175"/>
                <a:gd name="connsiteX5" fmla="*/ 1957486 w 2216067"/>
                <a:gd name="connsiteY5" fmla="*/ 1551175 h 1551175"/>
                <a:gd name="connsiteX6" fmla="*/ 258581 w 2216067"/>
                <a:gd name="connsiteY6" fmla="*/ 1551175 h 1551175"/>
                <a:gd name="connsiteX7" fmla="*/ 0 w 2216067"/>
                <a:gd name="connsiteY7" fmla="*/ 1292594 h 1551175"/>
                <a:gd name="connsiteX8" fmla="*/ 0 w 2216067"/>
                <a:gd name="connsiteY8" fmla="*/ 258581 h 155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067" h="1551175">
                  <a:moveTo>
                    <a:pt x="0" y="258581"/>
                  </a:moveTo>
                  <a:cubicBezTo>
                    <a:pt x="0" y="115771"/>
                    <a:pt x="115771" y="0"/>
                    <a:pt x="258581" y="0"/>
                  </a:cubicBezTo>
                  <a:lnTo>
                    <a:pt x="1957486" y="0"/>
                  </a:lnTo>
                  <a:cubicBezTo>
                    <a:pt x="2100296" y="0"/>
                    <a:pt x="2216067" y="115771"/>
                    <a:pt x="2216067" y="258581"/>
                  </a:cubicBezTo>
                  <a:lnTo>
                    <a:pt x="2216067" y="1292594"/>
                  </a:lnTo>
                  <a:cubicBezTo>
                    <a:pt x="2216067" y="1435404"/>
                    <a:pt x="2100296" y="1551175"/>
                    <a:pt x="1957486" y="1551175"/>
                  </a:cubicBezTo>
                  <a:lnTo>
                    <a:pt x="258581" y="1551175"/>
                  </a:lnTo>
                  <a:cubicBezTo>
                    <a:pt x="115771" y="1551175"/>
                    <a:pt x="0" y="1435404"/>
                    <a:pt x="0" y="1292594"/>
                  </a:cubicBezTo>
                  <a:lnTo>
                    <a:pt x="0" y="2585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366" tIns="163366" rIns="163366" bIns="163366" numCol="1" spcCol="1270" anchor="ctr" anchorCtr="0">
              <a:noAutofit/>
            </a:bodyPr>
            <a:lstStyle/>
            <a:p>
              <a:pPr marL="0" lvl="0" indent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300" kern="1200" dirty="0"/>
                <a:t>Gamifikacja</a:t>
              </a: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F227B78-52F3-B547-927C-D66C7D9B309D}"/>
                </a:ext>
              </a:extLst>
            </p:cNvPr>
            <p:cNvSpPr/>
            <p:nvPr/>
          </p:nvSpPr>
          <p:spPr>
            <a:xfrm>
              <a:off x="7316831" y="3429000"/>
              <a:ext cx="4128933" cy="1836567"/>
            </a:xfrm>
            <a:custGeom>
              <a:avLst/>
              <a:gdLst>
                <a:gd name="connsiteX0" fmla="*/ 0 w 1611756"/>
                <a:gd name="connsiteY0" fmla="*/ 0 h 1253728"/>
                <a:gd name="connsiteX1" fmla="*/ 1611756 w 1611756"/>
                <a:gd name="connsiteY1" fmla="*/ 0 h 1253728"/>
                <a:gd name="connsiteX2" fmla="*/ 1611756 w 1611756"/>
                <a:gd name="connsiteY2" fmla="*/ 1253728 h 1253728"/>
                <a:gd name="connsiteX3" fmla="*/ 0 w 1611756"/>
                <a:gd name="connsiteY3" fmla="*/ 1253728 h 1253728"/>
                <a:gd name="connsiteX4" fmla="*/ 0 w 1611756"/>
                <a:gd name="connsiteY4" fmla="*/ 0 h 125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756" h="1253728">
                  <a:moveTo>
                    <a:pt x="0" y="0"/>
                  </a:moveTo>
                  <a:lnTo>
                    <a:pt x="1611756" y="0"/>
                  </a:lnTo>
                  <a:lnTo>
                    <a:pt x="1611756" y="1253728"/>
                  </a:lnTo>
                  <a:lnTo>
                    <a:pt x="0" y="12537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228600" lvl="1" indent="-22860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en-GB" sz="1600" b="0" i="0" u="none" kern="1200" dirty="0" err="1"/>
                <a:t>Koncepcja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zastosowania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mechanizmów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znanych</a:t>
              </a:r>
              <a:r>
                <a:rPr lang="en-GB" sz="1600" b="0" i="0" u="none" kern="1200" dirty="0"/>
                <a:t> z </a:t>
              </a:r>
              <a:r>
                <a:rPr lang="en-GB" sz="1600" b="0" i="0" u="none" kern="1200" dirty="0" err="1"/>
                <a:t>gier</a:t>
              </a:r>
              <a:r>
                <a:rPr lang="en-GB" sz="1600" b="0" i="0" u="none" kern="1200" dirty="0"/>
                <a:t> aby </a:t>
              </a:r>
              <a:r>
                <a:rPr lang="en-GB" sz="1600" b="0" i="0" u="none" kern="1200" dirty="0" err="1"/>
                <a:t>motywować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ludzi</a:t>
              </a:r>
              <a:r>
                <a:rPr lang="en-GB" sz="1600" b="0" i="0" u="none" kern="1200" dirty="0"/>
                <a:t> w </a:t>
              </a:r>
              <a:r>
                <a:rPr lang="en-GB" sz="1600" b="0" i="0" u="none" kern="1200" dirty="0" err="1"/>
                <a:t>kierunku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realizowania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określonych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celów</a:t>
              </a:r>
              <a:endParaRPr lang="pl-PL" sz="1600" dirty="0"/>
            </a:p>
            <a:p>
              <a:pPr marL="228600" lvl="1" indent="-22860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en-GB" sz="1600" b="0" i="0" u="none" kern="1200" dirty="0" err="1"/>
                <a:t>Wykorzystywanie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wiedzy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psychologicznej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na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temat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motywacji</a:t>
              </a:r>
              <a:r>
                <a:rPr lang="en-GB" sz="1600" b="0" i="0" u="none" kern="1200" dirty="0"/>
                <a:t>.</a:t>
              </a:r>
              <a:endParaRPr lang="en-GB" sz="1600" dirty="0"/>
            </a:p>
            <a:p>
              <a:pPr marL="228600" lvl="1" indent="-22860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AutoNum type="arabicPeriod"/>
              </a:pPr>
              <a:r>
                <a:rPr lang="en-GB" sz="1600" b="0" i="0" u="none" kern="1200" dirty="0" err="1"/>
                <a:t>Projektanci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gier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komputerowych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wykorzystywali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tą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wiedzę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wcześniej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niż</a:t>
              </a:r>
              <a:r>
                <a:rPr lang="en-GB" sz="1600" b="0" i="0" u="none" kern="1200" dirty="0"/>
                <a:t> </a:t>
              </a:r>
              <a:r>
                <a:rPr lang="en-GB" sz="1600" b="0" i="0" u="none" kern="1200" dirty="0" err="1"/>
                <a:t>inni</a:t>
              </a:r>
              <a:endParaRPr lang="en-GB" sz="1600" b="0" i="0" u="none" kern="1200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6FD4374-9F1D-344D-9516-063D3B7AF28B}"/>
                </a:ext>
              </a:extLst>
            </p:cNvPr>
            <p:cNvSpPr/>
            <p:nvPr/>
          </p:nvSpPr>
          <p:spPr>
            <a:xfrm>
              <a:off x="6938120" y="5267134"/>
              <a:ext cx="2216067" cy="1551175"/>
            </a:xfrm>
            <a:custGeom>
              <a:avLst/>
              <a:gdLst>
                <a:gd name="connsiteX0" fmla="*/ 0 w 2216067"/>
                <a:gd name="connsiteY0" fmla="*/ 258581 h 1551175"/>
                <a:gd name="connsiteX1" fmla="*/ 258581 w 2216067"/>
                <a:gd name="connsiteY1" fmla="*/ 0 h 1551175"/>
                <a:gd name="connsiteX2" fmla="*/ 1957486 w 2216067"/>
                <a:gd name="connsiteY2" fmla="*/ 0 h 1551175"/>
                <a:gd name="connsiteX3" fmla="*/ 2216067 w 2216067"/>
                <a:gd name="connsiteY3" fmla="*/ 258581 h 1551175"/>
                <a:gd name="connsiteX4" fmla="*/ 2216067 w 2216067"/>
                <a:gd name="connsiteY4" fmla="*/ 1292594 h 1551175"/>
                <a:gd name="connsiteX5" fmla="*/ 1957486 w 2216067"/>
                <a:gd name="connsiteY5" fmla="*/ 1551175 h 1551175"/>
                <a:gd name="connsiteX6" fmla="*/ 258581 w 2216067"/>
                <a:gd name="connsiteY6" fmla="*/ 1551175 h 1551175"/>
                <a:gd name="connsiteX7" fmla="*/ 0 w 2216067"/>
                <a:gd name="connsiteY7" fmla="*/ 1292594 h 1551175"/>
                <a:gd name="connsiteX8" fmla="*/ 0 w 2216067"/>
                <a:gd name="connsiteY8" fmla="*/ 258581 h 155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067" h="1551175">
                  <a:moveTo>
                    <a:pt x="0" y="258581"/>
                  </a:moveTo>
                  <a:cubicBezTo>
                    <a:pt x="0" y="115771"/>
                    <a:pt x="115771" y="0"/>
                    <a:pt x="258581" y="0"/>
                  </a:cubicBezTo>
                  <a:lnTo>
                    <a:pt x="1957486" y="0"/>
                  </a:lnTo>
                  <a:cubicBezTo>
                    <a:pt x="2100296" y="0"/>
                    <a:pt x="2216067" y="115771"/>
                    <a:pt x="2216067" y="258581"/>
                  </a:cubicBezTo>
                  <a:lnTo>
                    <a:pt x="2216067" y="1292594"/>
                  </a:lnTo>
                  <a:cubicBezTo>
                    <a:pt x="2216067" y="1435404"/>
                    <a:pt x="2100296" y="1551175"/>
                    <a:pt x="1957486" y="1551175"/>
                  </a:cubicBezTo>
                  <a:lnTo>
                    <a:pt x="258581" y="1551175"/>
                  </a:lnTo>
                  <a:cubicBezTo>
                    <a:pt x="115771" y="1551175"/>
                    <a:pt x="0" y="1435404"/>
                    <a:pt x="0" y="1292594"/>
                  </a:cubicBezTo>
                  <a:lnTo>
                    <a:pt x="0" y="2585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366" tIns="163366" rIns="163366" bIns="163366" numCol="1" spcCol="1270" anchor="ctr" anchorCtr="0">
              <a:noAutofit/>
            </a:bodyPr>
            <a:lstStyle/>
            <a:p>
              <a:pPr marL="0" lvl="0" indent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300" kern="1200" dirty="0"/>
                <a:t>Human </a:t>
              </a:r>
              <a:r>
                <a:rPr lang="pl-PL" sz="2300" kern="1200" dirty="0" err="1"/>
                <a:t>focused</a:t>
              </a:r>
              <a:r>
                <a:rPr lang="pl-PL" sz="2300" kern="1200" dirty="0"/>
                <a:t> design + UX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F8782B0-4D71-A640-84ED-6F37CD6FF47D}"/>
                </a:ext>
              </a:extLst>
            </p:cNvPr>
            <p:cNvSpPr/>
            <p:nvPr/>
          </p:nvSpPr>
          <p:spPr>
            <a:xfrm>
              <a:off x="9154187" y="5415074"/>
              <a:ext cx="1611756" cy="1253728"/>
            </a:xfrm>
            <a:custGeom>
              <a:avLst/>
              <a:gdLst>
                <a:gd name="connsiteX0" fmla="*/ 0 w 1611756"/>
                <a:gd name="connsiteY0" fmla="*/ 0 h 1253728"/>
                <a:gd name="connsiteX1" fmla="*/ 1611756 w 1611756"/>
                <a:gd name="connsiteY1" fmla="*/ 0 h 1253728"/>
                <a:gd name="connsiteX2" fmla="*/ 1611756 w 1611756"/>
                <a:gd name="connsiteY2" fmla="*/ 1253728 h 1253728"/>
                <a:gd name="connsiteX3" fmla="*/ 0 w 1611756"/>
                <a:gd name="connsiteY3" fmla="*/ 1253728 h 1253728"/>
                <a:gd name="connsiteX4" fmla="*/ 0 w 1611756"/>
                <a:gd name="connsiteY4" fmla="*/ 0 h 125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756" h="1253728">
                  <a:moveTo>
                    <a:pt x="0" y="0"/>
                  </a:moveTo>
                  <a:lnTo>
                    <a:pt x="1611756" y="0"/>
                  </a:lnTo>
                  <a:lnTo>
                    <a:pt x="1611756" y="1253728"/>
                  </a:lnTo>
                  <a:lnTo>
                    <a:pt x="0" y="12537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pl-PL" sz="2800" kern="1200"/>
            </a:p>
          </p:txBody>
        </p:sp>
      </p:grpSp>
      <p:sp>
        <p:nvSpPr>
          <p:cNvPr id="2" name="Pentagon 1">
            <a:extLst>
              <a:ext uri="{FF2B5EF4-FFF2-40B4-BE49-F238E27FC236}">
                <a16:creationId xmlns:a16="http://schemas.microsoft.com/office/drawing/2014/main" id="{140415A6-97D9-B445-9BF5-F08FA115FF68}"/>
              </a:ext>
            </a:extLst>
          </p:cNvPr>
          <p:cNvSpPr/>
          <p:nvPr/>
        </p:nvSpPr>
        <p:spPr>
          <a:xfrm flipH="1">
            <a:off x="8019393" y="273269"/>
            <a:ext cx="3426372" cy="10510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L" dirty="0"/>
              <a:t>Storytelling</a:t>
            </a:r>
          </a:p>
        </p:txBody>
      </p:sp>
    </p:spTree>
    <p:extLst>
      <p:ext uri="{BB962C8B-B14F-4D97-AF65-F5344CB8AC3E}">
        <p14:creationId xmlns:p14="http://schemas.microsoft.com/office/powerpoint/2010/main" val="34600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28DC-5E76-F947-8721-57CAD239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Human Focused Design + 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207BD-2082-C24E-8AF0-1267382C8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Równolegle</a:t>
            </a:r>
            <a:r>
              <a:rPr lang="en-GB" dirty="0"/>
              <a:t> z </a:t>
            </a:r>
            <a:r>
              <a:rPr lang="en-GB" dirty="0" err="1"/>
              <a:t>konstruowaniem</a:t>
            </a:r>
            <a:r>
              <a:rPr lang="en-GB" dirty="0"/>
              <a:t> </a:t>
            </a:r>
            <a:r>
              <a:rPr lang="en-GB" dirty="0" err="1"/>
              <a:t>kolejnych</a:t>
            </a:r>
            <a:r>
              <a:rPr lang="en-GB" dirty="0"/>
              <a:t> </a:t>
            </a:r>
            <a:r>
              <a:rPr lang="en-GB" dirty="0" err="1"/>
              <a:t>teorii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frameworków</a:t>
            </a:r>
            <a:r>
              <a:rPr lang="en-GB" dirty="0"/>
              <a:t> </a:t>
            </a:r>
            <a:r>
              <a:rPr lang="en-GB" dirty="0" err="1"/>
              <a:t>gamifikacyjnych</a:t>
            </a:r>
            <a:r>
              <a:rPr lang="en-GB" dirty="0"/>
              <a:t>, </a:t>
            </a:r>
            <a:r>
              <a:rPr lang="en-GB" dirty="0" err="1"/>
              <a:t>wykorzstujących</a:t>
            </a:r>
            <a:r>
              <a:rPr lang="en-GB" dirty="0"/>
              <a:t> </a:t>
            </a:r>
            <a:r>
              <a:rPr lang="en-GB" dirty="0" err="1"/>
              <a:t>coraz</a:t>
            </a:r>
            <a:r>
              <a:rPr lang="en-GB" dirty="0"/>
              <a:t> </a:t>
            </a:r>
            <a:r>
              <a:rPr lang="en-GB" dirty="0" err="1"/>
              <a:t>większy</a:t>
            </a:r>
            <a:r>
              <a:rPr lang="en-GB" dirty="0"/>
              <a:t> </a:t>
            </a:r>
            <a:r>
              <a:rPr lang="en-GB" dirty="0" err="1"/>
              <a:t>obszar</a:t>
            </a:r>
            <a:r>
              <a:rPr lang="en-GB" dirty="0"/>
              <a:t> </a:t>
            </a:r>
            <a:r>
              <a:rPr lang="en-GB" dirty="0" err="1"/>
              <a:t>badań</a:t>
            </a:r>
            <a:r>
              <a:rPr lang="en-GB" dirty="0"/>
              <a:t> </a:t>
            </a:r>
            <a:r>
              <a:rPr lang="en-GB" dirty="0" err="1"/>
              <a:t>nad</a:t>
            </a:r>
            <a:r>
              <a:rPr lang="en-GB" dirty="0"/>
              <a:t> </a:t>
            </a:r>
            <a:r>
              <a:rPr lang="en-GB" dirty="0" err="1"/>
              <a:t>ludzką</a:t>
            </a:r>
            <a:r>
              <a:rPr lang="en-GB" dirty="0"/>
              <a:t> </a:t>
            </a:r>
            <a:r>
              <a:rPr lang="en-GB" dirty="0" err="1"/>
              <a:t>psychologią</a:t>
            </a:r>
            <a:r>
              <a:rPr lang="en-GB" dirty="0"/>
              <a:t> </a:t>
            </a:r>
            <a:r>
              <a:rPr lang="en-GB" dirty="0" err="1"/>
              <a:t>rozwijał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UX — </a:t>
            </a:r>
            <a:r>
              <a:rPr lang="en-GB" dirty="0" err="1"/>
              <a:t>dziedzyna</a:t>
            </a:r>
            <a:r>
              <a:rPr lang="en-GB" dirty="0"/>
              <a:t> </a:t>
            </a:r>
            <a:r>
              <a:rPr lang="en-GB" dirty="0" err="1"/>
              <a:t>designu</a:t>
            </a:r>
            <a:r>
              <a:rPr lang="en-GB" dirty="0"/>
              <a:t> (</a:t>
            </a:r>
            <a:r>
              <a:rPr lang="en-GB" dirty="0" err="1"/>
              <a:t>wzornictwa</a:t>
            </a:r>
            <a:r>
              <a:rPr lang="en-GB" dirty="0"/>
              <a:t> </a:t>
            </a:r>
            <a:r>
              <a:rPr lang="en-GB" dirty="0" err="1"/>
              <a:t>przemysłowego</a:t>
            </a:r>
            <a:r>
              <a:rPr lang="en-GB" dirty="0"/>
              <a:t>), </a:t>
            </a:r>
            <a:r>
              <a:rPr lang="en-GB" dirty="0" err="1"/>
              <a:t>która</a:t>
            </a:r>
            <a:r>
              <a:rPr lang="en-GB" dirty="0"/>
              <a:t> </a:t>
            </a:r>
            <a:r>
              <a:rPr lang="en-GB" dirty="0" err="1"/>
              <a:t>skupia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projektowaniu</a:t>
            </a:r>
            <a:r>
              <a:rPr lang="en-GB" dirty="0"/>
              <a:t> </a:t>
            </a:r>
            <a:r>
              <a:rPr lang="en-GB" dirty="0" err="1"/>
              <a:t>doświadczenia</a:t>
            </a:r>
            <a:r>
              <a:rPr lang="en-GB" dirty="0"/>
              <a:t> </a:t>
            </a:r>
            <a:r>
              <a:rPr lang="en-GB" dirty="0" err="1"/>
              <a:t>użytkownika</a:t>
            </a:r>
            <a:r>
              <a:rPr lang="en-GB" dirty="0"/>
              <a:t>. </a:t>
            </a:r>
          </a:p>
          <a:p>
            <a:r>
              <a:rPr lang="en-GB" dirty="0" err="1"/>
              <a:t>Projektanci</a:t>
            </a:r>
            <a:r>
              <a:rPr lang="en-GB" dirty="0"/>
              <a:t> UX </a:t>
            </a:r>
            <a:r>
              <a:rPr lang="en-GB" dirty="0" err="1"/>
              <a:t>skupiają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użytkowniku</a:t>
            </a:r>
            <a:r>
              <a:rPr lang="en-GB" dirty="0"/>
              <a:t>. </a:t>
            </a:r>
            <a:r>
              <a:rPr lang="en-GB" dirty="0" err="1"/>
              <a:t>Starają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go </a:t>
            </a:r>
            <a:r>
              <a:rPr lang="en-GB" dirty="0" err="1"/>
              <a:t>zrozumieć</a:t>
            </a:r>
            <a:r>
              <a:rPr lang="en-GB" dirty="0"/>
              <a:t>, </a:t>
            </a:r>
            <a:r>
              <a:rPr lang="en-GB" dirty="0" err="1"/>
              <a:t>wczuć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w </a:t>
            </a:r>
            <a:r>
              <a:rPr lang="en-GB" dirty="0" err="1"/>
              <a:t>niego</a:t>
            </a:r>
            <a:r>
              <a:rPr lang="en-GB" dirty="0"/>
              <a:t> (w </a:t>
            </a:r>
            <a:r>
              <a:rPr lang="en-GB" dirty="0" err="1"/>
              <a:t>pokrewym</a:t>
            </a:r>
            <a:r>
              <a:rPr lang="en-GB" dirty="0"/>
              <a:t> design thinking jest to </a:t>
            </a:r>
            <a:r>
              <a:rPr lang="en-GB" dirty="0" err="1"/>
              <a:t>nazywane</a:t>
            </a:r>
            <a:r>
              <a:rPr lang="en-GB" dirty="0"/>
              <a:t> </a:t>
            </a:r>
            <a:r>
              <a:rPr lang="en-GB" dirty="0" err="1"/>
              <a:t>Empatyzacją</a:t>
            </a:r>
            <a:r>
              <a:rPr lang="en-GB" dirty="0"/>
              <a:t>). </a:t>
            </a:r>
            <a:r>
              <a:rPr lang="en-GB" dirty="0" err="1"/>
              <a:t>Użytkownik</a:t>
            </a:r>
            <a:r>
              <a:rPr lang="en-GB" dirty="0"/>
              <a:t> jest </a:t>
            </a:r>
            <a:r>
              <a:rPr lang="en-GB" dirty="0" err="1"/>
              <a:t>stawiany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piedestale</a:t>
            </a:r>
            <a:r>
              <a:rPr lang="en-GB" dirty="0"/>
              <a:t> a </a:t>
            </a:r>
            <a:r>
              <a:rPr lang="en-GB" dirty="0" err="1"/>
              <a:t>projektowany</a:t>
            </a:r>
            <a:r>
              <a:rPr lang="en-GB" dirty="0"/>
              <a:t> </a:t>
            </a:r>
            <a:r>
              <a:rPr lang="en-GB" dirty="0" err="1"/>
              <a:t>produkt</a:t>
            </a:r>
            <a:r>
              <a:rPr lang="en-GB" dirty="0"/>
              <a:t> ma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najlepiej</a:t>
            </a:r>
            <a:r>
              <a:rPr lang="en-GB" dirty="0"/>
              <a:t> mu </a:t>
            </a:r>
            <a:r>
              <a:rPr lang="en-GB" dirty="0" err="1"/>
              <a:t>służyć</a:t>
            </a:r>
            <a:r>
              <a:rPr lang="en-GB" dirty="0"/>
              <a:t>. </a:t>
            </a:r>
            <a:r>
              <a:rPr lang="en-GB" dirty="0" err="1"/>
              <a:t>Kwestie</a:t>
            </a:r>
            <a:r>
              <a:rPr lang="en-GB" dirty="0"/>
              <a:t> </a:t>
            </a:r>
            <a:r>
              <a:rPr lang="en-GB" dirty="0" err="1"/>
              <a:t>estetyczne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podporządkowane</a:t>
            </a:r>
            <a:r>
              <a:rPr lang="en-GB" dirty="0"/>
              <a:t> </a:t>
            </a:r>
            <a:r>
              <a:rPr lang="en-GB" dirty="0" err="1"/>
              <a:t>projektowi</a:t>
            </a:r>
            <a:r>
              <a:rPr lang="en-GB" dirty="0"/>
              <a:t> </a:t>
            </a:r>
            <a:r>
              <a:rPr lang="en-GB" dirty="0" err="1"/>
              <a:t>doświadczenia</a:t>
            </a:r>
            <a:r>
              <a:rPr lang="en-GB" dirty="0"/>
              <a:t>.</a:t>
            </a:r>
          </a:p>
          <a:p>
            <a:r>
              <a:rPr lang="en-GB" dirty="0"/>
              <a:t>W </a:t>
            </a:r>
            <a:r>
              <a:rPr lang="en-GB" dirty="0" err="1"/>
              <a:t>miarę</a:t>
            </a:r>
            <a:r>
              <a:rPr lang="en-GB" dirty="0"/>
              <a:t> </a:t>
            </a:r>
            <a:r>
              <a:rPr lang="en-GB" dirty="0" err="1"/>
              <a:t>rozwoju</a:t>
            </a:r>
            <a:r>
              <a:rPr lang="en-GB" dirty="0"/>
              <a:t> </a:t>
            </a:r>
            <a:r>
              <a:rPr lang="en-GB" dirty="0" err="1"/>
              <a:t>gamifikacji</a:t>
            </a:r>
            <a:r>
              <a:rPr lang="en-GB" dirty="0"/>
              <a:t> </a:t>
            </a:r>
            <a:r>
              <a:rPr lang="en-GB" dirty="0" err="1"/>
              <a:t>zrozumiano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ta </a:t>
            </a:r>
            <a:r>
              <a:rPr lang="en-GB" dirty="0" err="1"/>
              <a:t>dziedzina</a:t>
            </a:r>
            <a:r>
              <a:rPr lang="en-GB" dirty="0"/>
              <a:t> </a:t>
            </a:r>
            <a:r>
              <a:rPr lang="en-GB" dirty="0" err="1"/>
              <a:t>nauki</a:t>
            </a:r>
            <a:r>
              <a:rPr lang="en-GB" dirty="0"/>
              <a:t> ma o </a:t>
            </a:r>
            <a:r>
              <a:rPr lang="en-GB" dirty="0" err="1"/>
              <a:t>wiele</a:t>
            </a:r>
            <a:r>
              <a:rPr lang="en-GB" dirty="0"/>
              <a:t> </a:t>
            </a:r>
            <a:r>
              <a:rPr lang="en-GB" dirty="0" err="1"/>
              <a:t>więcej</a:t>
            </a:r>
            <a:r>
              <a:rPr lang="en-GB" dirty="0"/>
              <a:t> </a:t>
            </a:r>
            <a:r>
              <a:rPr lang="en-GB" dirty="0" err="1"/>
              <a:t>wspólnego</a:t>
            </a:r>
            <a:r>
              <a:rPr lang="en-GB" dirty="0"/>
              <a:t> z </a:t>
            </a:r>
            <a:r>
              <a:rPr lang="en-GB" dirty="0" err="1"/>
              <a:t>psychologią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designem</a:t>
            </a:r>
            <a:r>
              <a:rPr lang="en-GB" dirty="0"/>
              <a:t> </a:t>
            </a:r>
            <a:r>
              <a:rPr lang="en-GB" dirty="0" err="1"/>
              <a:t>niż</a:t>
            </a:r>
            <a:r>
              <a:rPr lang="en-GB" dirty="0"/>
              <a:t> z </a:t>
            </a:r>
            <a:r>
              <a:rPr lang="en-GB" dirty="0" err="1"/>
              <a:t>samymi</a:t>
            </a:r>
            <a:r>
              <a:rPr lang="en-GB" dirty="0"/>
              <a:t> </a:t>
            </a:r>
            <a:r>
              <a:rPr lang="en-GB" dirty="0" err="1"/>
              <a:t>grami</a:t>
            </a:r>
            <a:r>
              <a:rPr lang="en-GB" dirty="0"/>
              <a:t>. </a:t>
            </a:r>
            <a:r>
              <a:rPr lang="en-GB" dirty="0" err="1"/>
              <a:t>Zaproponowano</a:t>
            </a:r>
            <a:r>
              <a:rPr lang="en-GB" dirty="0"/>
              <a:t> </a:t>
            </a:r>
            <a:r>
              <a:rPr lang="en-GB" dirty="0" err="1"/>
              <a:t>więc</a:t>
            </a:r>
            <a:r>
              <a:rPr lang="en-GB" dirty="0"/>
              <a:t> </a:t>
            </a:r>
            <a:r>
              <a:rPr lang="en-GB" dirty="0" err="1"/>
              <a:t>nazwę</a:t>
            </a:r>
            <a:r>
              <a:rPr lang="en-GB" dirty="0"/>
              <a:t> Human-focused-design (You-Kai Chou). </a:t>
            </a:r>
            <a:r>
              <a:rPr lang="en-GB" dirty="0" err="1"/>
              <a:t>Widzimy</a:t>
            </a:r>
            <a:r>
              <a:rPr lang="en-GB" dirty="0"/>
              <a:t> </a:t>
            </a:r>
            <a:r>
              <a:rPr lang="en-GB" dirty="0" err="1"/>
              <a:t>zbieżność</a:t>
            </a:r>
            <a:r>
              <a:rPr lang="en-GB" dirty="0"/>
              <a:t> z UX. </a:t>
            </a:r>
            <a:r>
              <a:rPr lang="en-GB" dirty="0" err="1"/>
              <a:t>Termin</a:t>
            </a:r>
            <a:r>
              <a:rPr lang="en-GB" dirty="0"/>
              <a:t> jest </a:t>
            </a:r>
            <a:r>
              <a:rPr lang="en-GB" dirty="0" err="1"/>
              <a:t>też</a:t>
            </a:r>
            <a:r>
              <a:rPr lang="en-GB" dirty="0"/>
              <a:t> </a:t>
            </a:r>
            <a:r>
              <a:rPr lang="en-GB" dirty="0" err="1"/>
              <a:t>przeciwwagą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function-focused design.</a:t>
            </a:r>
          </a:p>
          <a:p>
            <a:r>
              <a:rPr lang="en-GB" dirty="0" err="1"/>
              <a:t>Projektowanie</a:t>
            </a:r>
            <a:r>
              <a:rPr lang="en-GB" dirty="0"/>
              <a:t> </a:t>
            </a:r>
            <a:r>
              <a:rPr lang="en-GB" dirty="0" err="1"/>
              <a:t>produktów</a:t>
            </a:r>
            <a:r>
              <a:rPr lang="en-GB" dirty="0"/>
              <a:t> </a:t>
            </a:r>
            <a:r>
              <a:rPr lang="en-GB" dirty="0" err="1"/>
              <a:t>wykorzystujacych</a:t>
            </a:r>
            <a:r>
              <a:rPr lang="en-GB" dirty="0"/>
              <a:t> </a:t>
            </a:r>
            <a:r>
              <a:rPr lang="en-GB" dirty="0" err="1"/>
              <a:t>gamifikację</a:t>
            </a:r>
            <a:r>
              <a:rPr lang="en-GB" dirty="0"/>
              <a:t> </a:t>
            </a:r>
            <a:r>
              <a:rPr lang="en-GB" dirty="0" err="1"/>
              <a:t>musi</a:t>
            </a:r>
            <a:r>
              <a:rPr lang="en-GB" dirty="0"/>
              <a:t> </a:t>
            </a:r>
            <a:r>
              <a:rPr lang="en-GB" dirty="0" err="1"/>
              <a:t>skupiać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projektowaniu</a:t>
            </a:r>
            <a:r>
              <a:rPr lang="en-GB" dirty="0"/>
              <a:t> </a:t>
            </a:r>
            <a:r>
              <a:rPr lang="en-GB" dirty="0" err="1"/>
              <a:t>doświadczenia</a:t>
            </a:r>
            <a:r>
              <a:rPr lang="en-GB" dirty="0"/>
              <a:t> </a:t>
            </a:r>
            <a:r>
              <a:rPr lang="en-GB" dirty="0" err="1"/>
              <a:t>użytkownika</a:t>
            </a:r>
            <a:r>
              <a:rPr lang="en-GB" dirty="0"/>
              <a:t>. </a:t>
            </a:r>
            <a:r>
              <a:rPr lang="en-GB" dirty="0" err="1"/>
              <a:t>Dlatego</a:t>
            </a:r>
            <a:r>
              <a:rPr lang="en-GB" dirty="0"/>
              <a:t>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wygodne</a:t>
            </a:r>
            <a:r>
              <a:rPr lang="en-GB" dirty="0"/>
              <a:t> jest </a:t>
            </a:r>
            <a:r>
              <a:rPr lang="en-GB" dirty="0" err="1"/>
              <a:t>posługiwanie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narzędziami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procesami</a:t>
            </a:r>
            <a:r>
              <a:rPr lang="en-GB" dirty="0"/>
              <a:t> UX.</a:t>
            </a:r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09431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1F11-50F2-FC41-8045-06624819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Gamifikacja a manipulacja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FE8AA-8FA0-C34E-8645-954D7E260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3603"/>
          </a:xfrm>
        </p:spPr>
        <p:txBody>
          <a:bodyPr/>
          <a:lstStyle/>
          <a:p>
            <a:r>
              <a:rPr lang="en-GB" b="1" dirty="0" err="1"/>
              <a:t>Manipulacja</a:t>
            </a:r>
            <a:r>
              <a:rPr lang="en-GB" dirty="0"/>
              <a:t> — forma </a:t>
            </a:r>
            <a:r>
              <a:rPr lang="en-GB" dirty="0" err="1"/>
              <a:t>wywierania</a:t>
            </a:r>
            <a:r>
              <a:rPr lang="en-GB" dirty="0"/>
              <a:t> </a:t>
            </a:r>
            <a:r>
              <a:rPr lang="en-GB" dirty="0" err="1"/>
              <a:t>wpływu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osobę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grupę</a:t>
            </a:r>
            <a:r>
              <a:rPr lang="en-GB" dirty="0"/>
              <a:t> w </a:t>
            </a:r>
            <a:r>
              <a:rPr lang="en-GB" dirty="0" err="1"/>
              <a:t>taki</a:t>
            </a:r>
            <a:r>
              <a:rPr lang="en-GB" dirty="0"/>
              <a:t> </a:t>
            </a:r>
            <a:r>
              <a:rPr lang="en-GB" dirty="0" err="1"/>
              <a:t>sposób</a:t>
            </a:r>
            <a:r>
              <a:rPr lang="en-GB" dirty="0"/>
              <a:t>, by </a:t>
            </a:r>
            <a:r>
              <a:rPr lang="en-GB" dirty="0" err="1"/>
              <a:t>nieświadomie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z </a:t>
            </a:r>
            <a:r>
              <a:rPr lang="en-GB" dirty="0" err="1"/>
              <a:t>własnej</a:t>
            </a:r>
            <a:r>
              <a:rPr lang="en-GB" dirty="0"/>
              <a:t> </a:t>
            </a:r>
            <a:r>
              <a:rPr lang="en-GB" dirty="0" err="1"/>
              <a:t>woli</a:t>
            </a:r>
            <a:r>
              <a:rPr lang="en-GB" dirty="0"/>
              <a:t> </a:t>
            </a:r>
            <a:r>
              <a:rPr lang="en-GB" dirty="0" err="1"/>
              <a:t>realizowała</a:t>
            </a:r>
            <a:r>
              <a:rPr lang="en-GB" dirty="0"/>
              <a:t> </a:t>
            </a:r>
            <a:r>
              <a:rPr lang="en-GB" dirty="0" err="1"/>
              <a:t>cele</a:t>
            </a:r>
            <a:r>
              <a:rPr lang="en-GB" dirty="0"/>
              <a:t> </a:t>
            </a:r>
            <a:r>
              <a:rPr lang="en-GB" dirty="0" err="1"/>
              <a:t>manipulatora</a:t>
            </a:r>
            <a:r>
              <a:rPr lang="en-GB" dirty="0"/>
              <a:t> (za Wikipedia)</a:t>
            </a:r>
            <a:endParaRPr lang="en-PL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6AB2794-5B2C-E24C-95DD-4D5D81FF6B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6754311"/>
              </p:ext>
            </p:extLst>
          </p:nvPr>
        </p:nvGraphicFramePr>
        <p:xfrm>
          <a:off x="838201" y="3414165"/>
          <a:ext cx="10319950" cy="3078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925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B2B3-206C-CD41-B198-C5DAB687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PBL — nudna maska gamifikacji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51DB-EE26-E24E-80A4-09A2C45AB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GB" b="1" dirty="0"/>
              <a:t>[P]</a:t>
            </a:r>
            <a:r>
              <a:rPr lang="en-GB" dirty="0"/>
              <a:t> </a:t>
            </a:r>
            <a:r>
              <a:rPr lang="en-GB" dirty="0" err="1"/>
              <a:t>oints</a:t>
            </a:r>
            <a:endParaRPr lang="en-GB" dirty="0"/>
          </a:p>
          <a:p>
            <a:r>
              <a:rPr lang="en-GB" b="1" dirty="0"/>
              <a:t>[B]</a:t>
            </a:r>
            <a:r>
              <a:rPr lang="en-GB" dirty="0"/>
              <a:t> </a:t>
            </a:r>
            <a:r>
              <a:rPr lang="en-GB" dirty="0" err="1"/>
              <a:t>adges</a:t>
            </a:r>
            <a:endParaRPr lang="en-GB" dirty="0"/>
          </a:p>
          <a:p>
            <a:r>
              <a:rPr lang="en-GB" b="1" dirty="0"/>
              <a:t>[L]</a:t>
            </a:r>
            <a:r>
              <a:rPr lang="en-GB" dirty="0"/>
              <a:t> </a:t>
            </a:r>
            <a:r>
              <a:rPr lang="en-GB" dirty="0" err="1"/>
              <a:t>eaderbords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C32F7B-B091-7744-80A6-986384474EC7}"/>
              </a:ext>
            </a:extLst>
          </p:cNvPr>
          <p:cNvSpPr txBox="1">
            <a:spLocks/>
          </p:cNvSpPr>
          <p:nvPr/>
        </p:nvSpPr>
        <p:spPr>
          <a:xfrm>
            <a:off x="838200" y="4634728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err="1"/>
              <a:t>Są</a:t>
            </a:r>
            <a:r>
              <a:rPr lang="en-GB" b="1" dirty="0"/>
              <a:t> </a:t>
            </a:r>
            <a:r>
              <a:rPr lang="en-GB" b="1" dirty="0" err="1"/>
              <a:t>skuteczne</a:t>
            </a:r>
            <a:r>
              <a:rPr lang="en-GB" b="1" dirty="0"/>
              <a:t>, ale </a:t>
            </a:r>
            <a:r>
              <a:rPr lang="en-GB" b="1" dirty="0" err="1"/>
              <a:t>czy</a:t>
            </a:r>
            <a:r>
              <a:rPr lang="en-GB" b="1" dirty="0"/>
              <a:t> </a:t>
            </a:r>
            <a:r>
              <a:rPr lang="en-GB" b="1" dirty="0" err="1"/>
              <a:t>tylko</a:t>
            </a:r>
            <a:r>
              <a:rPr lang="en-GB" b="1" dirty="0"/>
              <a:t> </a:t>
            </a:r>
            <a:r>
              <a:rPr lang="en-GB" b="1" dirty="0" err="1"/>
              <a:t>na</a:t>
            </a:r>
            <a:r>
              <a:rPr lang="en-GB" b="1" dirty="0"/>
              <a:t> </a:t>
            </a:r>
            <a:r>
              <a:rPr lang="en-GB" b="1" dirty="0" err="1"/>
              <a:t>tyle</a:t>
            </a:r>
            <a:r>
              <a:rPr lang="en-GB" b="1" dirty="0"/>
              <a:t> </a:t>
            </a:r>
            <a:r>
              <a:rPr lang="en-GB" b="1" dirty="0" err="1"/>
              <a:t>nas</a:t>
            </a:r>
            <a:r>
              <a:rPr lang="en-GB" b="1" dirty="0"/>
              <a:t> </a:t>
            </a:r>
            <a:r>
              <a:rPr lang="en-GB" b="1" dirty="0" err="1"/>
              <a:t>stać</a:t>
            </a:r>
            <a:r>
              <a:rPr lang="en-GB" b="1" dirty="0"/>
              <a:t>?</a:t>
            </a:r>
          </a:p>
          <a:p>
            <a:r>
              <a:rPr lang="en-GB" dirty="0"/>
              <a:t>Co </a:t>
            </a:r>
            <a:r>
              <a:rPr lang="en-GB" dirty="0" err="1"/>
              <a:t>zatem</a:t>
            </a:r>
            <a:r>
              <a:rPr lang="en-GB" dirty="0"/>
              <a:t> z </a:t>
            </a:r>
            <a:r>
              <a:rPr lang="en-GB" dirty="0" err="1"/>
              <a:t>wewnętrzną</a:t>
            </a:r>
            <a:r>
              <a:rPr lang="en-GB" dirty="0"/>
              <a:t> </a:t>
            </a:r>
            <a:r>
              <a:rPr lang="en-GB" dirty="0" err="1"/>
              <a:t>motywacją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461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DFF9-7FD1-5243-A930-1BE6EF54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L" dirty="0"/>
              <a:t>Zynga — Data Driven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75306-9F4C-C844-A0F2-DAC5DFCD3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PL" dirty="0"/>
              <a:t>Zastosowanie metody naukowej</a:t>
            </a:r>
          </a:p>
          <a:p>
            <a:pPr marL="514350" indent="-514350">
              <a:buFont typeface="+mj-lt"/>
              <a:buAutoNum type="arabicPeriod"/>
            </a:pPr>
            <a:r>
              <a:rPr lang="en-PL" dirty="0"/>
              <a:t>Olbrzymi zbiór danych</a:t>
            </a:r>
          </a:p>
          <a:p>
            <a:pPr marL="514350" indent="-514350">
              <a:buFont typeface="+mj-lt"/>
              <a:buAutoNum type="arabicPeriod"/>
            </a:pPr>
            <a:r>
              <a:rPr lang="en-PL" dirty="0"/>
              <a:t>Testy A/B (badanie prospektywne!)</a:t>
            </a:r>
          </a:p>
          <a:p>
            <a:pPr marL="514350" indent="-514350">
              <a:buFont typeface="+mj-lt"/>
              <a:buAutoNum type="arabicPeriod"/>
            </a:pPr>
            <a:r>
              <a:rPr lang="en-PL" dirty="0"/>
              <a:t>Prawidłowa metoda naukowa</a:t>
            </a:r>
          </a:p>
          <a:p>
            <a:pPr marL="514350" indent="-514350">
              <a:buFont typeface="+mj-lt"/>
              <a:buAutoNum type="arabicPeriod"/>
            </a:pPr>
            <a:r>
              <a:rPr lang="en-PL" dirty="0"/>
              <a:t>Szybki efekt</a:t>
            </a:r>
          </a:p>
          <a:p>
            <a:pPr marL="514350" indent="-514350">
              <a:buFont typeface="+mj-lt"/>
              <a:buAutoNum type="arabicPeriod"/>
            </a:pPr>
            <a:r>
              <a:rPr lang="en-PL" dirty="0"/>
              <a:t>Strata milionów dolarów</a:t>
            </a:r>
          </a:p>
        </p:txBody>
      </p:sp>
    </p:spTree>
    <p:extLst>
      <p:ext uri="{BB962C8B-B14F-4D97-AF65-F5344CB8AC3E}">
        <p14:creationId xmlns:p14="http://schemas.microsoft.com/office/powerpoint/2010/main" val="15248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DFF9-7FD1-5243-A930-1BE6EF54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L" dirty="0"/>
              <a:t>Zynga — Data Driven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75306-9F4C-C844-A0F2-DAC5DFCD3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PL" dirty="0"/>
              <a:t>Zastosowanie metody naukowej</a:t>
            </a:r>
          </a:p>
          <a:p>
            <a:pPr marL="514350" indent="-514350">
              <a:buFont typeface="+mj-lt"/>
              <a:buAutoNum type="arabicPeriod"/>
            </a:pPr>
            <a:r>
              <a:rPr lang="en-PL" dirty="0"/>
              <a:t>Olbrzymi zbiór danych</a:t>
            </a:r>
          </a:p>
          <a:p>
            <a:pPr marL="514350" indent="-514350">
              <a:buFont typeface="+mj-lt"/>
              <a:buAutoNum type="arabicPeriod"/>
            </a:pPr>
            <a:r>
              <a:rPr lang="en-PL" dirty="0"/>
              <a:t>Testy A/B (badanie prospektywne!)</a:t>
            </a:r>
          </a:p>
        </p:txBody>
      </p:sp>
    </p:spTree>
    <p:extLst>
      <p:ext uri="{BB962C8B-B14F-4D97-AF65-F5344CB8AC3E}">
        <p14:creationId xmlns:p14="http://schemas.microsoft.com/office/powerpoint/2010/main" val="417532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728B-A943-504F-BC19-B43398B90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Pierwsza</a:t>
            </a:r>
            <a:r>
              <a:rPr lang="en-GB" dirty="0"/>
              <a:t> </a:t>
            </a:r>
            <a:r>
              <a:rPr lang="en-GB" dirty="0" err="1"/>
              <a:t>gra</a:t>
            </a:r>
            <a:r>
              <a:rPr lang="en-GB" dirty="0"/>
              <a:t>: Texas </a:t>
            </a:r>
            <a:r>
              <a:rPr lang="en-GB" dirty="0" err="1"/>
              <a:t>Hold'em</a:t>
            </a:r>
            <a:r>
              <a:rPr lang="en-GB" dirty="0"/>
              <a:t> Poker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Facebooku</a:t>
            </a:r>
            <a:r>
              <a:rPr lang="en-GB" dirty="0"/>
              <a:t> — 40 </a:t>
            </a:r>
            <a:r>
              <a:rPr lang="en-GB" dirty="0" err="1"/>
              <a:t>mln</a:t>
            </a:r>
            <a:r>
              <a:rPr lang="en-GB" dirty="0"/>
              <a:t> </a:t>
            </a:r>
            <a:r>
              <a:rPr lang="en-GB" dirty="0" err="1"/>
              <a:t>aktywnych</a:t>
            </a:r>
            <a:r>
              <a:rPr lang="en-GB" dirty="0"/>
              <a:t> </a:t>
            </a:r>
            <a:r>
              <a:rPr lang="en-GB" dirty="0" err="1"/>
              <a:t>użytkowników</a:t>
            </a:r>
            <a:r>
              <a:rPr lang="en-GB" dirty="0"/>
              <a:t> w </a:t>
            </a:r>
            <a:r>
              <a:rPr lang="en-GB" dirty="0" err="1"/>
              <a:t>kwietniu</a:t>
            </a:r>
            <a:r>
              <a:rPr lang="en-GB" dirty="0"/>
              <a:t> 2009. </a:t>
            </a:r>
            <a:r>
              <a:rPr lang="en-GB" dirty="0" err="1"/>
              <a:t>Była</a:t>
            </a:r>
            <a:r>
              <a:rPr lang="en-GB" dirty="0"/>
              <a:t> to </a:t>
            </a:r>
            <a:r>
              <a:rPr lang="en-GB" dirty="0" err="1"/>
              <a:t>pierwsza</a:t>
            </a:r>
            <a:r>
              <a:rPr lang="en-GB" dirty="0"/>
              <a:t> </a:t>
            </a:r>
            <a:r>
              <a:rPr lang="en-GB" dirty="0" err="1"/>
              <a:t>gra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platformie</a:t>
            </a:r>
            <a:r>
              <a:rPr lang="en-GB" dirty="0"/>
              <a:t> Facebook</a:t>
            </a:r>
          </a:p>
          <a:p>
            <a:r>
              <a:rPr lang="en-GB" dirty="0"/>
              <a:t>Farmville — 80 </a:t>
            </a:r>
            <a:r>
              <a:rPr lang="en-GB" dirty="0" err="1"/>
              <a:t>mln</a:t>
            </a:r>
            <a:r>
              <a:rPr lang="en-GB" dirty="0"/>
              <a:t> </a:t>
            </a:r>
            <a:r>
              <a:rPr lang="en-GB" dirty="0" err="1"/>
              <a:t>użytkowników</a:t>
            </a:r>
            <a:r>
              <a:rPr lang="en-GB" dirty="0"/>
              <a:t> w </a:t>
            </a:r>
            <a:r>
              <a:rPr lang="en-GB" dirty="0" err="1"/>
              <a:t>ciąg</a:t>
            </a:r>
            <a:r>
              <a:rPr lang="en-GB" dirty="0"/>
              <a:t> 6 </a:t>
            </a:r>
            <a:r>
              <a:rPr lang="en-GB" dirty="0" err="1"/>
              <a:t>miesięcy</a:t>
            </a:r>
            <a:r>
              <a:rPr lang="en-GB" dirty="0"/>
              <a:t> (</a:t>
            </a:r>
            <a:r>
              <a:rPr lang="en-GB" dirty="0" err="1"/>
              <a:t>Czerwiec</a:t>
            </a:r>
            <a:r>
              <a:rPr lang="en-GB" dirty="0"/>
              <a:t> 2009 - </a:t>
            </a:r>
            <a:r>
              <a:rPr lang="en-GB" dirty="0" err="1"/>
              <a:t>Luty</a:t>
            </a:r>
            <a:r>
              <a:rPr lang="en-GB" dirty="0"/>
              <a:t> 2010)</a:t>
            </a:r>
          </a:p>
          <a:p>
            <a:r>
              <a:rPr lang="en-GB" dirty="0" err="1"/>
              <a:t>Cityville</a:t>
            </a:r>
            <a:r>
              <a:rPr lang="en-GB" dirty="0"/>
              <a:t> — 2010, 61 </a:t>
            </a:r>
            <a:r>
              <a:rPr lang="en-GB" dirty="0" err="1"/>
              <a:t>mln</a:t>
            </a:r>
            <a:r>
              <a:rPr lang="en-GB" dirty="0"/>
              <a:t> </a:t>
            </a:r>
            <a:r>
              <a:rPr lang="en-GB" dirty="0" err="1"/>
              <a:t>użytkowników</a:t>
            </a:r>
            <a:r>
              <a:rPr lang="en-GB" dirty="0"/>
              <a:t> </a:t>
            </a:r>
            <a:r>
              <a:rPr lang="en-GB" dirty="0" err="1"/>
              <a:t>miesięcznie</a:t>
            </a:r>
            <a:r>
              <a:rPr lang="en-GB" dirty="0"/>
              <a:t>, 16 </a:t>
            </a:r>
            <a:r>
              <a:rPr lang="en-GB" dirty="0" err="1"/>
              <a:t>mln</a:t>
            </a:r>
            <a:r>
              <a:rPr lang="en-GB" dirty="0"/>
              <a:t> </a:t>
            </a:r>
            <a:r>
              <a:rPr lang="en-GB" dirty="0" err="1"/>
              <a:t>dziennie</a:t>
            </a:r>
            <a:endParaRPr lang="en-GB" dirty="0"/>
          </a:p>
          <a:p>
            <a:r>
              <a:rPr lang="en-GB" dirty="0"/>
              <a:t>2011, 2012 — IPO, </a:t>
            </a:r>
            <a:r>
              <a:rPr lang="en-GB" dirty="0" err="1"/>
              <a:t>ekspansja</a:t>
            </a:r>
            <a:br>
              <a:rPr lang="en-GB" dirty="0"/>
            </a:b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4859606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623</Words>
  <Application>Microsoft Macintosh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Motyw pakietu Office</vt:lpstr>
      <vt:lpstr>Inżynieria motywacji</vt:lpstr>
      <vt:lpstr>Co to jest gra?</vt:lpstr>
      <vt:lpstr>PowerPoint Presentation</vt:lpstr>
      <vt:lpstr>Human Focused Design + UX</vt:lpstr>
      <vt:lpstr>Gamifikacja a manipulacja</vt:lpstr>
      <vt:lpstr>PBL — nudna maska gamifikacji</vt:lpstr>
      <vt:lpstr>Zynga — Data Driven Design</vt:lpstr>
      <vt:lpstr>Zynga — Data Driven Design</vt:lpstr>
      <vt:lpstr>PowerPoint Presentation</vt:lpstr>
      <vt:lpstr>PowerPoint Presentation</vt:lpstr>
      <vt:lpstr>Błąd Zynga games?</vt:lpstr>
      <vt:lpstr>Gamifikacja i nauka a MECE</vt:lpstr>
      <vt:lpstr>PowerPoint Presentation</vt:lpstr>
      <vt:lpstr>XXII wiek a MECE</vt:lpstr>
      <vt:lpstr>PowerPoint Presentation</vt:lpstr>
      <vt:lpstr>PowerPoint Presentation</vt:lpstr>
      <vt:lpstr>Czym jest “gra”?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Inżynieria motywacji</dc:title>
  <dc:creator>Jędrzej Lewandowski</dc:creator>
  <cp:lastModifiedBy>Jędrzej Lewandowski</cp:lastModifiedBy>
  <cp:revision>21</cp:revision>
  <dcterms:created xsi:type="dcterms:W3CDTF">2020-03-31T18:26:57Z</dcterms:created>
  <dcterms:modified xsi:type="dcterms:W3CDTF">2020-04-01T21:38:59Z</dcterms:modified>
</cp:coreProperties>
</file>