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2FBF-2BFA-3E49-BB88-31748983B4B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AE3D-359E-B243-B945-D0FB22B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7255-302E-7543-81DF-C513FBC2F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19AD-7E04-6E40-8037-4918FAF04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7E5E-557A-BA42-921A-87E0A623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561D-E9F2-E145-8662-62A1B90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4D4-92D2-4749-BE72-C8C6DB54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D91-7F06-E149-8212-8380C2BF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A5A2C-906B-C041-839D-42F51DE6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12D7-DB78-3E4F-B972-B35E2F0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B14-85C6-234F-A045-37281DC9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EE09-AC43-B843-98BE-058C0D40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8CFF2-3838-F34B-8343-5AF35AA1C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C840C-8D44-3949-8806-39F936ED9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9BA0-85BF-BE4D-91AD-3866756F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F7E2-CFCA-9B40-889D-88C941D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02E7-B595-C848-A1A5-10DFF767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B9A-45FB-5345-9607-1084A250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73BA-19A6-3D41-AC51-AC33D01F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8214-E812-7F4C-B24B-D9BE9C20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40B6-52AA-D048-9981-861739F0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E6D9-2C27-F848-BF71-82E4D454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DC48-A22D-BE4E-9B20-ABC05F5B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DF43-8A86-A840-8947-2457331F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E9A7-96F5-D246-B62C-50B18FDA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EAA6-EE6F-6C40-BAB7-33DB952F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E15A-57FB-8E4D-BBC7-D231148C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A227-3387-2A41-856D-972C23EF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DC3F-9D05-B443-A227-CEEFCE40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B6373-E31D-2B47-9648-080E4EF2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6B31-64C9-8F46-95DA-B0B54996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CF33-5555-434F-ACC0-584EBD2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B741-730B-914F-9FCA-F928F1C4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BEE4-41A3-C947-9A0C-4F159B79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1D4F-6C9D-7247-95E2-EF14C161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4EB6E-2BB5-A04E-AFF5-38331821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74BC-97BD-AD48-8353-A3100F0B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12BE4-CE53-3543-A48F-A1A34114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A4E37-9026-3144-8D68-8230F59F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C4B27-75C2-4442-A80C-32F4FA5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4A603-5A25-A648-9D7D-ECFF824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D09-4040-7C4B-912E-8974B54F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3E99B-FE6C-FD4D-B111-E084CB7D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221F1-302E-4144-A029-AC242220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C1E6D-FF47-654F-AD6F-F8BC4D2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730FA-1048-6B48-BF21-3578FA0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EFCCA-899E-2247-B107-6D9B305F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814C8-F24D-A84B-AC54-FD41A0D0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11C5-AF6E-2A40-9887-86B77299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01D8-5A31-E347-8287-C0D53B4A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7E8B5-CE89-F64C-BE07-2F4E9BA3C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042F-20BE-E344-883A-B6AC5B4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8172-7533-FE43-A17E-FE762A6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F1-7183-AB48-ABAF-7239C227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5E56-241D-3246-B344-1F634F59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34497-B143-0540-A747-AB542B231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4DF7-2F25-7242-B8B8-A92F20E8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98468-61EE-5744-8386-1D0AA8CA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930C-3A23-9941-AF3E-51D5460C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C028-A913-874A-AF42-B0775E9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52DD9-979C-B940-97F2-F795CBC5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1D917-832F-9E46-9452-3A43BCA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699B-98ED-2843-BDDC-52BEE7898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F0DB-5A98-4248-A5E9-9F9774B5330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A87C-E11F-DA46-B6C6-761BBD62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0F0D-6C0E-D548-8E97-2959D777C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ECAD-C002-D240-8061-56148F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8621EB5-B4D6-AF4F-B49C-9A8C332B59C8}"/>
              </a:ext>
            </a:extLst>
          </p:cNvPr>
          <p:cNvSpPr/>
          <p:nvPr/>
        </p:nvSpPr>
        <p:spPr>
          <a:xfrm>
            <a:off x="8284028" y="2183524"/>
            <a:ext cx="2995448" cy="2490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Życie</a:t>
            </a:r>
            <a:r>
              <a:rPr lang="en-US" dirty="0"/>
              <a:t> (1 </a:t>
            </a:r>
            <a:r>
              <a:rPr lang="en-US" dirty="0" err="1"/>
              <a:t>człowiek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7BC7B4-4DC2-AB42-8674-7ECF4DF18866}"/>
              </a:ext>
            </a:extLst>
          </p:cNvPr>
          <p:cNvSpPr/>
          <p:nvPr/>
        </p:nvSpPr>
        <p:spPr>
          <a:xfrm>
            <a:off x="8504742" y="3129455"/>
            <a:ext cx="1387365" cy="62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długość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93062-145B-FC42-B3FD-7111915D31D4}"/>
              </a:ext>
            </a:extLst>
          </p:cNvPr>
          <p:cNvSpPr/>
          <p:nvPr/>
        </p:nvSpPr>
        <p:spPr>
          <a:xfrm>
            <a:off x="9545268" y="3739054"/>
            <a:ext cx="1387365" cy="62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jakość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35F956-0BB4-4F4C-88E9-48889CB2EB49}"/>
              </a:ext>
            </a:extLst>
          </p:cNvPr>
          <p:cNvSpPr/>
          <p:nvPr/>
        </p:nvSpPr>
        <p:spPr>
          <a:xfrm>
            <a:off x="3130103" y="2798330"/>
            <a:ext cx="2228193" cy="956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Choroba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7585E6-C8C7-F741-AA2E-D0A51138D2B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5358296" y="3276551"/>
            <a:ext cx="3146446" cy="162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28DCD5-638B-0242-A274-46CB66414EA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5358296" y="3276551"/>
            <a:ext cx="4186972" cy="772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5DEF43-CD2A-0941-A9C3-ED7840F61B1B}"/>
              </a:ext>
            </a:extLst>
          </p:cNvPr>
          <p:cNvSpPr txBox="1"/>
          <p:nvPr/>
        </p:nvSpPr>
        <p:spPr>
          <a:xfrm>
            <a:off x="6435607" y="2889502"/>
            <a:ext cx="7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skraca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AB0EB-BC55-3943-ADCF-F4AD932DADA4}"/>
              </a:ext>
            </a:extLst>
          </p:cNvPr>
          <p:cNvSpPr txBox="1"/>
          <p:nvPr/>
        </p:nvSpPr>
        <p:spPr>
          <a:xfrm>
            <a:off x="6543601" y="3586606"/>
            <a:ext cx="8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obniża</a:t>
            </a:r>
            <a:endParaRPr lang="en-US" dirty="0"/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BCD7AA90-FAB8-6A40-9D93-5AF859F8B432}"/>
              </a:ext>
            </a:extLst>
          </p:cNvPr>
          <p:cNvSpPr/>
          <p:nvPr/>
        </p:nvSpPr>
        <p:spPr>
          <a:xfrm rot="17032399">
            <a:off x="2418802" y="2750561"/>
            <a:ext cx="553923" cy="758321"/>
          </a:xfrm>
          <a:prstGeom prst="uturnArrow">
            <a:avLst>
              <a:gd name="adj1" fmla="val 5268"/>
              <a:gd name="adj2" fmla="val 5686"/>
              <a:gd name="adj3" fmla="val 13411"/>
              <a:gd name="adj4" fmla="val 47103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0ABF4-444F-6341-865F-160414CA90AF}"/>
              </a:ext>
            </a:extLst>
          </p:cNvPr>
          <p:cNvSpPr txBox="1"/>
          <p:nvPr/>
        </p:nvSpPr>
        <p:spPr>
          <a:xfrm>
            <a:off x="1198222" y="3456715"/>
            <a:ext cx="182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Powoduje</a:t>
            </a:r>
            <a:br>
              <a:rPr lang="en-US" dirty="0"/>
            </a:br>
            <a:r>
              <a:rPr lang="en-US" dirty="0" err="1"/>
              <a:t>powikłania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BD6B20-EF6F-5447-8FD3-6E6CB7A713FB}"/>
              </a:ext>
            </a:extLst>
          </p:cNvPr>
          <p:cNvSpPr txBox="1"/>
          <p:nvPr/>
        </p:nvSpPr>
        <p:spPr>
          <a:xfrm>
            <a:off x="2975177" y="195942"/>
            <a:ext cx="624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Spojrzenie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jednego</a:t>
            </a:r>
            <a:r>
              <a:rPr lang="en-US" sz="3600" dirty="0"/>
              <a:t> </a:t>
            </a:r>
            <a:r>
              <a:rPr lang="en-US" sz="3600" dirty="0" err="1"/>
              <a:t>człowieka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821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EE52B90-9204-554B-A960-0B12138C08F6}"/>
              </a:ext>
            </a:extLst>
          </p:cNvPr>
          <p:cNvSpPr/>
          <p:nvPr/>
        </p:nvSpPr>
        <p:spPr>
          <a:xfrm>
            <a:off x="1747812" y="4571030"/>
            <a:ext cx="9421147" cy="1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4D3B21-EB36-FB41-A299-7E4FA2B7E9CF}"/>
              </a:ext>
            </a:extLst>
          </p:cNvPr>
          <p:cNvSpPr/>
          <p:nvPr/>
        </p:nvSpPr>
        <p:spPr>
          <a:xfrm>
            <a:off x="383627" y="4131963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Zdrowi</a:t>
            </a:r>
            <a:br>
              <a:rPr lang="en-US" dirty="0"/>
            </a:br>
            <a:r>
              <a:rPr lang="en-US" dirty="0" err="1"/>
              <a:t>jakosć</a:t>
            </a:r>
            <a:r>
              <a:rPr lang="en-US" dirty="0"/>
              <a:t>=100%</a:t>
            </a:r>
          </a:p>
        </p:txBody>
      </p:sp>
      <p:sp>
        <p:nvSpPr>
          <p:cNvPr id="27" name="Collate 26">
            <a:extLst>
              <a:ext uri="{FF2B5EF4-FFF2-40B4-BE49-F238E27FC236}">
                <a16:creationId xmlns:a16="http://schemas.microsoft.com/office/drawing/2014/main" id="{B70FBBAE-D023-2C42-B6C1-83BDDAFD9F22}"/>
              </a:ext>
            </a:extLst>
          </p:cNvPr>
          <p:cNvSpPr/>
          <p:nvPr/>
        </p:nvSpPr>
        <p:spPr>
          <a:xfrm>
            <a:off x="3560942" y="4229975"/>
            <a:ext cx="644434" cy="81099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D17ED-E3EF-2F4D-9A58-9DB4D2F9A1FF}"/>
              </a:ext>
            </a:extLst>
          </p:cNvPr>
          <p:cNvSpPr/>
          <p:nvPr/>
        </p:nvSpPr>
        <p:spPr>
          <a:xfrm>
            <a:off x="4861560" y="4131411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Chorzy</a:t>
            </a:r>
            <a:br>
              <a:rPr lang="en-US" dirty="0"/>
            </a:br>
            <a:r>
              <a:rPr lang="en-US" dirty="0"/>
              <a:t>0% &lt; </a:t>
            </a:r>
            <a:r>
              <a:rPr lang="en-US" dirty="0" err="1"/>
              <a:t>jakość</a:t>
            </a:r>
            <a:r>
              <a:rPr lang="en-US" dirty="0"/>
              <a:t> &lt; 100%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CBC7E-20ED-9644-BBA4-8FC824D63D3C}"/>
              </a:ext>
            </a:extLst>
          </p:cNvPr>
          <p:cNvSpPr/>
          <p:nvPr/>
        </p:nvSpPr>
        <p:spPr>
          <a:xfrm>
            <a:off x="9183838" y="4131411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Martwi</a:t>
            </a:r>
            <a:br>
              <a:rPr lang="en-US" dirty="0"/>
            </a:br>
            <a:r>
              <a:rPr lang="en-US" dirty="0" err="1"/>
              <a:t>jakość</a:t>
            </a:r>
            <a:r>
              <a:rPr lang="en-US" dirty="0"/>
              <a:t>=0%</a:t>
            </a:r>
          </a:p>
        </p:txBody>
      </p:sp>
      <p:sp>
        <p:nvSpPr>
          <p:cNvPr id="31" name="Collate 30">
            <a:extLst>
              <a:ext uri="{FF2B5EF4-FFF2-40B4-BE49-F238E27FC236}">
                <a16:creationId xmlns:a16="http://schemas.microsoft.com/office/drawing/2014/main" id="{ACE12B23-5601-444D-BB62-70A616DF172A}"/>
              </a:ext>
            </a:extLst>
          </p:cNvPr>
          <p:cNvSpPr/>
          <p:nvPr/>
        </p:nvSpPr>
        <p:spPr>
          <a:xfrm>
            <a:off x="7989811" y="4229974"/>
            <a:ext cx="644434" cy="81099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30D9AC-23AE-5345-B764-3DB3E1CDC601}"/>
              </a:ext>
            </a:extLst>
          </p:cNvPr>
          <p:cNvSpPr/>
          <p:nvPr/>
        </p:nvSpPr>
        <p:spPr>
          <a:xfrm>
            <a:off x="4420173" y="2023317"/>
            <a:ext cx="2411702" cy="956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Choroba</a:t>
            </a:r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DFEF3-37E8-754D-81E5-72352C2D2C39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flipH="1">
            <a:off x="3883159" y="2839691"/>
            <a:ext cx="890200" cy="1390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1A1BE1-92F2-9345-92E1-FA38BBAAB8A7}"/>
              </a:ext>
            </a:extLst>
          </p:cNvPr>
          <p:cNvSpPr txBox="1"/>
          <p:nvPr/>
        </p:nvSpPr>
        <p:spPr>
          <a:xfrm>
            <a:off x="2835129" y="3015506"/>
            <a:ext cx="137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Sukcesywne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obniżanie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jakości</a:t>
            </a:r>
            <a:r>
              <a:rPr lang="en-US" dirty="0"/>
              <a:t> </a:t>
            </a:r>
            <a:r>
              <a:rPr lang="en-US" dirty="0" err="1"/>
              <a:t>życia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ED4A98-4AE1-6D44-8DEF-6E1FA070A501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>
          <a:xfrm>
            <a:off x="6478689" y="2839691"/>
            <a:ext cx="1833339" cy="139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7D74CE6-EF4E-F849-A03A-5E3221AB4E43}"/>
              </a:ext>
            </a:extLst>
          </p:cNvPr>
          <p:cNvSpPr txBox="1"/>
          <p:nvPr/>
        </p:nvSpPr>
        <p:spPr>
          <a:xfrm>
            <a:off x="7395358" y="316986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Śmierć</a:t>
            </a:r>
            <a:endParaRPr lang="en-US" dirty="0"/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61637CD1-0A56-2D4F-B174-73ED77FA1210}"/>
              </a:ext>
            </a:extLst>
          </p:cNvPr>
          <p:cNvSpPr/>
          <p:nvPr/>
        </p:nvSpPr>
        <p:spPr>
          <a:xfrm rot="17032399">
            <a:off x="3745489" y="1930208"/>
            <a:ext cx="553923" cy="758321"/>
          </a:xfrm>
          <a:prstGeom prst="uturnArrow">
            <a:avLst>
              <a:gd name="adj1" fmla="val 5268"/>
              <a:gd name="adj2" fmla="val 5686"/>
              <a:gd name="adj3" fmla="val 13411"/>
              <a:gd name="adj4" fmla="val 47103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1341C5-46F2-544D-9124-27F63E02B19B}"/>
              </a:ext>
            </a:extLst>
          </p:cNvPr>
          <p:cNvSpPr txBox="1"/>
          <p:nvPr/>
        </p:nvSpPr>
        <p:spPr>
          <a:xfrm>
            <a:off x="1207647" y="1899049"/>
            <a:ext cx="2634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Występujące</a:t>
            </a:r>
            <a:r>
              <a:rPr lang="en-US" dirty="0"/>
              <a:t> z </a:t>
            </a:r>
            <a:r>
              <a:rPr lang="en-US" dirty="0" err="1"/>
              <a:t>różną</a:t>
            </a:r>
            <a:br>
              <a:rPr lang="en-US" dirty="0"/>
            </a:br>
            <a:r>
              <a:rPr lang="en-US" dirty="0" err="1"/>
              <a:t>częstością</a:t>
            </a:r>
            <a:r>
              <a:rPr lang="en-US" dirty="0"/>
              <a:t> </a:t>
            </a:r>
            <a:r>
              <a:rPr lang="en-US" dirty="0" err="1"/>
              <a:t>powikłania</a:t>
            </a:r>
            <a:br>
              <a:rPr lang="en-US" dirty="0"/>
            </a:br>
            <a:r>
              <a:rPr lang="en-US" dirty="0" err="1"/>
              <a:t>zwiększają</a:t>
            </a:r>
            <a:r>
              <a:rPr lang="en-US" dirty="0"/>
              <a:t> “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3F4AE-E51B-9748-A001-60708103494C}"/>
              </a:ext>
            </a:extLst>
          </p:cNvPr>
          <p:cNvSpPr txBox="1"/>
          <p:nvPr/>
        </p:nvSpPr>
        <p:spPr>
          <a:xfrm>
            <a:off x="3778282" y="219076"/>
            <a:ext cx="463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Spojrzenie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populację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46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8621EB5-B4D6-AF4F-B49C-9A8C332B59C8}"/>
              </a:ext>
            </a:extLst>
          </p:cNvPr>
          <p:cNvSpPr/>
          <p:nvPr/>
        </p:nvSpPr>
        <p:spPr>
          <a:xfrm>
            <a:off x="8882151" y="2183524"/>
            <a:ext cx="2995448" cy="2490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Życie</a:t>
            </a:r>
            <a:r>
              <a:rPr lang="en-US" dirty="0"/>
              <a:t> (1 </a:t>
            </a:r>
            <a:r>
              <a:rPr lang="en-US" dirty="0" err="1"/>
              <a:t>człowiek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7BC7B4-4DC2-AB42-8674-7ECF4DF18866}"/>
              </a:ext>
            </a:extLst>
          </p:cNvPr>
          <p:cNvSpPr/>
          <p:nvPr/>
        </p:nvSpPr>
        <p:spPr>
          <a:xfrm>
            <a:off x="9102865" y="3129455"/>
            <a:ext cx="1387365" cy="62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długość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93062-145B-FC42-B3FD-7111915D31D4}"/>
              </a:ext>
            </a:extLst>
          </p:cNvPr>
          <p:cNvSpPr/>
          <p:nvPr/>
        </p:nvSpPr>
        <p:spPr>
          <a:xfrm>
            <a:off x="10143391" y="3739054"/>
            <a:ext cx="1387365" cy="62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jakość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35F956-0BB4-4F4C-88E9-48889CB2EB49}"/>
              </a:ext>
            </a:extLst>
          </p:cNvPr>
          <p:cNvSpPr/>
          <p:nvPr/>
        </p:nvSpPr>
        <p:spPr>
          <a:xfrm>
            <a:off x="2403756" y="2889502"/>
            <a:ext cx="2228193" cy="956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Choroba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7585E6-C8C7-F741-AA2E-D0A51138D2B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4631949" y="3367723"/>
            <a:ext cx="4470916" cy="71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28DCD5-638B-0242-A274-46CB66414EA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631949" y="3367723"/>
            <a:ext cx="5511442" cy="681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5DEF43-CD2A-0941-A9C3-ED7840F61B1B}"/>
              </a:ext>
            </a:extLst>
          </p:cNvPr>
          <p:cNvSpPr txBox="1"/>
          <p:nvPr/>
        </p:nvSpPr>
        <p:spPr>
          <a:xfrm>
            <a:off x="6268572" y="2990117"/>
            <a:ext cx="7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skraca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AB0EB-BC55-3943-ADCF-F4AD932DADA4}"/>
              </a:ext>
            </a:extLst>
          </p:cNvPr>
          <p:cNvSpPr txBox="1"/>
          <p:nvPr/>
        </p:nvSpPr>
        <p:spPr>
          <a:xfrm>
            <a:off x="6543601" y="3586606"/>
            <a:ext cx="8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obniża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BCD7AA90-FAB8-6A40-9D93-5AF859F8B432}"/>
              </a:ext>
            </a:extLst>
          </p:cNvPr>
          <p:cNvSpPr/>
          <p:nvPr/>
        </p:nvSpPr>
        <p:spPr>
          <a:xfrm rot="17032399">
            <a:off x="1692455" y="2841733"/>
            <a:ext cx="553923" cy="758321"/>
          </a:xfrm>
          <a:prstGeom prst="uturnArrow">
            <a:avLst>
              <a:gd name="adj1" fmla="val 5268"/>
              <a:gd name="adj2" fmla="val 5686"/>
              <a:gd name="adj3" fmla="val 13411"/>
              <a:gd name="adj4" fmla="val 47103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0ABF4-444F-6341-865F-160414CA90AF}"/>
              </a:ext>
            </a:extLst>
          </p:cNvPr>
          <p:cNvSpPr txBox="1"/>
          <p:nvPr/>
        </p:nvSpPr>
        <p:spPr>
          <a:xfrm>
            <a:off x="471875" y="3547887"/>
            <a:ext cx="182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Powoduje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powikłania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kolejne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choroby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DDF5D-976B-FC4E-91E4-A3D860F91FDF}"/>
              </a:ext>
            </a:extLst>
          </p:cNvPr>
          <p:cNvSpPr txBox="1"/>
          <p:nvPr/>
        </p:nvSpPr>
        <p:spPr>
          <a:xfrm>
            <a:off x="471875" y="1431459"/>
            <a:ext cx="2295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Prawdopodobieństwo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powikłania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powikłania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C6996-EE90-8F4E-9F58-271D4E6FA151}"/>
              </a:ext>
            </a:extLst>
          </p:cNvPr>
          <p:cNvSpPr txBox="1"/>
          <p:nvPr/>
        </p:nvSpPr>
        <p:spPr>
          <a:xfrm>
            <a:off x="5588546" y="2343786"/>
            <a:ext cx="301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Rozkład</a:t>
            </a:r>
            <a:r>
              <a:rPr lang="en-US" dirty="0"/>
              <a:t> </a:t>
            </a:r>
            <a:r>
              <a:rPr lang="en-US" dirty="0" err="1"/>
              <a:t>prawdopodobieństwa</a:t>
            </a:r>
            <a:br>
              <a:rPr lang="en-US" dirty="0"/>
            </a:br>
            <a:r>
              <a:rPr lang="en-US" dirty="0" err="1"/>
              <a:t>śmierci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: PDF(</a:t>
            </a:r>
            <a:r>
              <a:rPr lang="en-US" dirty="0" err="1"/>
              <a:t>śmierci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923A0-E3E9-C04F-8557-ADAF5E1FE00E}"/>
              </a:ext>
            </a:extLst>
          </p:cNvPr>
          <p:cNvSpPr txBox="1"/>
          <p:nvPr/>
        </p:nvSpPr>
        <p:spPr>
          <a:xfrm>
            <a:off x="5492827" y="4204765"/>
            <a:ext cx="301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Rozkład</a:t>
            </a:r>
            <a:r>
              <a:rPr lang="en-US" dirty="0"/>
              <a:t> </a:t>
            </a:r>
            <a:r>
              <a:rPr lang="en-US" dirty="0" err="1"/>
              <a:t>prawdopodobieństwa</a:t>
            </a:r>
            <a:endParaRPr lang="en-US" dirty="0"/>
          </a:p>
          <a:p>
            <a:pPr algn="ctr"/>
            <a:r>
              <a:rPr lang="en-US" dirty="0" err="1"/>
              <a:t>Obniżenia</a:t>
            </a:r>
            <a:r>
              <a:rPr lang="en-US" dirty="0"/>
              <a:t> </a:t>
            </a:r>
            <a:r>
              <a:rPr lang="en-US" dirty="0" err="1"/>
              <a:t>jakości</a:t>
            </a:r>
            <a:r>
              <a:rPr lang="en-US" dirty="0"/>
              <a:t> </a:t>
            </a:r>
            <a:r>
              <a:rPr lang="en-US" dirty="0" err="1"/>
              <a:t>życia</a:t>
            </a:r>
            <a:br>
              <a:rPr lang="en-US" dirty="0"/>
            </a:br>
            <a:r>
              <a:rPr lang="en-US" dirty="0"/>
              <a:t>PDF(</a:t>
            </a:r>
            <a:r>
              <a:rPr lang="en-US" dirty="0" err="1"/>
              <a:t>obniżenia</a:t>
            </a:r>
            <a:r>
              <a:rPr lang="en-US" dirty="0"/>
              <a:t> </a:t>
            </a:r>
            <a:r>
              <a:rPr lang="en-US" dirty="0" err="1"/>
              <a:t>jakości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5E543-19CA-F94C-B858-73B151D86919}"/>
              </a:ext>
            </a:extLst>
          </p:cNvPr>
          <p:cNvSpPr txBox="1"/>
          <p:nvPr/>
        </p:nvSpPr>
        <p:spPr>
          <a:xfrm>
            <a:off x="689087" y="4858560"/>
            <a:ext cx="3019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zawału</a:t>
            </a:r>
            <a:r>
              <a:rPr lang="en-US" dirty="0"/>
              <a:t>)=…</a:t>
            </a:r>
          </a:p>
          <a:p>
            <a:r>
              <a:rPr lang="en-US" dirty="0"/>
              <a:t>P(</a:t>
            </a:r>
            <a:r>
              <a:rPr lang="en-US" dirty="0" err="1"/>
              <a:t>uszk.nerek</a:t>
            </a:r>
            <a:r>
              <a:rPr lang="en-US" dirty="0"/>
              <a:t>)=…</a:t>
            </a:r>
          </a:p>
          <a:p>
            <a:r>
              <a:rPr lang="en-US" dirty="0"/>
              <a:t>P(</a:t>
            </a:r>
            <a:r>
              <a:rPr lang="en-US" dirty="0" err="1"/>
              <a:t>zakażenia</a:t>
            </a:r>
            <a:r>
              <a:rPr lang="en-US" dirty="0"/>
              <a:t>)=…</a:t>
            </a:r>
          </a:p>
          <a:p>
            <a:r>
              <a:rPr lang="en-US" dirty="0"/>
              <a:t>P(x)=…</a:t>
            </a:r>
          </a:p>
          <a:p>
            <a:r>
              <a:rPr lang="en-US" dirty="0"/>
              <a:t>—</a:t>
            </a:r>
          </a:p>
          <a:p>
            <a:r>
              <a:rPr lang="en-US" dirty="0"/>
              <a:t>P(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powikłań</a:t>
            </a:r>
            <a:r>
              <a:rPr lang="en-US" dirty="0"/>
              <a:t>)=</a:t>
            </a:r>
            <a:r>
              <a:rPr lang="en-US" dirty="0" err="1"/>
              <a:t>suma</a:t>
            </a:r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A936F05-A2DF-E74D-82E7-AD5ED88B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74" y="341223"/>
            <a:ext cx="28575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1848356E-00C3-F74F-965E-CF91C0AD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34" y="5233307"/>
            <a:ext cx="2857500" cy="1454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84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EE52B90-9204-554B-A960-0B12138C08F6}"/>
              </a:ext>
            </a:extLst>
          </p:cNvPr>
          <p:cNvSpPr/>
          <p:nvPr/>
        </p:nvSpPr>
        <p:spPr>
          <a:xfrm>
            <a:off x="1747812" y="4571030"/>
            <a:ext cx="9421147" cy="1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4D3B21-EB36-FB41-A299-7E4FA2B7E9CF}"/>
              </a:ext>
            </a:extLst>
          </p:cNvPr>
          <p:cNvSpPr/>
          <p:nvPr/>
        </p:nvSpPr>
        <p:spPr>
          <a:xfrm>
            <a:off x="383627" y="4131963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Zdrowi</a:t>
            </a:r>
            <a:br>
              <a:rPr lang="en-US" dirty="0"/>
            </a:br>
            <a:r>
              <a:rPr lang="en-US" dirty="0" err="1"/>
              <a:t>jakosć</a:t>
            </a:r>
            <a:r>
              <a:rPr lang="en-US" dirty="0"/>
              <a:t>=100%</a:t>
            </a:r>
          </a:p>
        </p:txBody>
      </p:sp>
      <p:sp>
        <p:nvSpPr>
          <p:cNvPr id="27" name="Collate 26">
            <a:extLst>
              <a:ext uri="{FF2B5EF4-FFF2-40B4-BE49-F238E27FC236}">
                <a16:creationId xmlns:a16="http://schemas.microsoft.com/office/drawing/2014/main" id="{B70FBBAE-D023-2C42-B6C1-83BDDAFD9F22}"/>
              </a:ext>
            </a:extLst>
          </p:cNvPr>
          <p:cNvSpPr/>
          <p:nvPr/>
        </p:nvSpPr>
        <p:spPr>
          <a:xfrm>
            <a:off x="3560942" y="4229975"/>
            <a:ext cx="644434" cy="81099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D17ED-E3EF-2F4D-9A58-9DB4D2F9A1FF}"/>
              </a:ext>
            </a:extLst>
          </p:cNvPr>
          <p:cNvSpPr/>
          <p:nvPr/>
        </p:nvSpPr>
        <p:spPr>
          <a:xfrm>
            <a:off x="4861560" y="4131411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Chorzy</a:t>
            </a:r>
            <a:br>
              <a:rPr lang="en-US" dirty="0"/>
            </a:br>
            <a:r>
              <a:rPr lang="en-US" dirty="0"/>
              <a:t>0% &lt; </a:t>
            </a:r>
            <a:r>
              <a:rPr lang="en-US" dirty="0" err="1"/>
              <a:t>jakość</a:t>
            </a:r>
            <a:r>
              <a:rPr lang="en-US" dirty="0"/>
              <a:t> &lt; 100%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CBC7E-20ED-9644-BBA4-8FC824D63D3C}"/>
              </a:ext>
            </a:extLst>
          </p:cNvPr>
          <p:cNvSpPr/>
          <p:nvPr/>
        </p:nvSpPr>
        <p:spPr>
          <a:xfrm>
            <a:off x="9183838" y="4131411"/>
            <a:ext cx="2521131" cy="113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Martwi</a:t>
            </a:r>
            <a:br>
              <a:rPr lang="en-US" dirty="0"/>
            </a:br>
            <a:r>
              <a:rPr lang="en-US" dirty="0" err="1"/>
              <a:t>jakość</a:t>
            </a:r>
            <a:r>
              <a:rPr lang="en-US" dirty="0"/>
              <a:t>=0%</a:t>
            </a:r>
          </a:p>
        </p:txBody>
      </p:sp>
      <p:sp>
        <p:nvSpPr>
          <p:cNvPr id="31" name="Collate 30">
            <a:extLst>
              <a:ext uri="{FF2B5EF4-FFF2-40B4-BE49-F238E27FC236}">
                <a16:creationId xmlns:a16="http://schemas.microsoft.com/office/drawing/2014/main" id="{ACE12B23-5601-444D-BB62-70A616DF172A}"/>
              </a:ext>
            </a:extLst>
          </p:cNvPr>
          <p:cNvSpPr/>
          <p:nvPr/>
        </p:nvSpPr>
        <p:spPr>
          <a:xfrm>
            <a:off x="7989811" y="4229974"/>
            <a:ext cx="644434" cy="81099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30D9AC-23AE-5345-B764-3DB3E1CDC601}"/>
              </a:ext>
            </a:extLst>
          </p:cNvPr>
          <p:cNvSpPr/>
          <p:nvPr/>
        </p:nvSpPr>
        <p:spPr>
          <a:xfrm>
            <a:off x="4420173" y="2023317"/>
            <a:ext cx="2411702" cy="956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Choroba</a:t>
            </a:r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DFEF3-37E8-754D-81E5-72352C2D2C39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flipH="1">
            <a:off x="3883159" y="2839691"/>
            <a:ext cx="890200" cy="1390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1A1BE1-92F2-9345-92E1-FA38BBAAB8A7}"/>
              </a:ext>
            </a:extLst>
          </p:cNvPr>
          <p:cNvSpPr txBox="1"/>
          <p:nvPr/>
        </p:nvSpPr>
        <p:spPr>
          <a:xfrm>
            <a:off x="2835129" y="3015506"/>
            <a:ext cx="137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Sukcesywne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obniżanie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jakości</a:t>
            </a:r>
            <a:r>
              <a:rPr lang="en-US" dirty="0"/>
              <a:t> </a:t>
            </a:r>
            <a:r>
              <a:rPr lang="en-US" dirty="0" err="1"/>
              <a:t>życia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ED4A98-4AE1-6D44-8DEF-6E1FA070A501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>
          <a:xfrm>
            <a:off x="6478689" y="2839691"/>
            <a:ext cx="1833339" cy="139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7D74CE6-EF4E-F849-A03A-5E3221AB4E43}"/>
              </a:ext>
            </a:extLst>
          </p:cNvPr>
          <p:cNvSpPr txBox="1"/>
          <p:nvPr/>
        </p:nvSpPr>
        <p:spPr>
          <a:xfrm>
            <a:off x="7395358" y="316986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Śmierć</a:t>
            </a:r>
            <a:endParaRPr lang="en-US" dirty="0"/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61637CD1-0A56-2D4F-B174-73ED77FA1210}"/>
              </a:ext>
            </a:extLst>
          </p:cNvPr>
          <p:cNvSpPr/>
          <p:nvPr/>
        </p:nvSpPr>
        <p:spPr>
          <a:xfrm rot="17032399">
            <a:off x="3745489" y="1930208"/>
            <a:ext cx="553923" cy="758321"/>
          </a:xfrm>
          <a:prstGeom prst="uturnArrow">
            <a:avLst>
              <a:gd name="adj1" fmla="val 5268"/>
              <a:gd name="adj2" fmla="val 5686"/>
              <a:gd name="adj3" fmla="val 13411"/>
              <a:gd name="adj4" fmla="val 47103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1341C5-46F2-544D-9124-27F63E02B19B}"/>
              </a:ext>
            </a:extLst>
          </p:cNvPr>
          <p:cNvSpPr txBox="1"/>
          <p:nvPr/>
        </p:nvSpPr>
        <p:spPr>
          <a:xfrm>
            <a:off x="1207647" y="1899049"/>
            <a:ext cx="2634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Występujące</a:t>
            </a:r>
            <a:r>
              <a:rPr lang="en-US" dirty="0"/>
              <a:t> z </a:t>
            </a:r>
            <a:r>
              <a:rPr lang="en-US" dirty="0" err="1"/>
              <a:t>różną</a:t>
            </a:r>
            <a:br>
              <a:rPr lang="en-US" dirty="0"/>
            </a:br>
            <a:r>
              <a:rPr lang="en-US" dirty="0" err="1"/>
              <a:t>częstością</a:t>
            </a:r>
            <a:r>
              <a:rPr lang="en-US" dirty="0"/>
              <a:t> </a:t>
            </a:r>
            <a:r>
              <a:rPr lang="en-US" dirty="0" err="1"/>
              <a:t>powikłania</a:t>
            </a:r>
            <a:br>
              <a:rPr lang="en-US" dirty="0"/>
            </a:br>
            <a:r>
              <a:rPr lang="en-US" dirty="0" err="1"/>
              <a:t>zwiększają</a:t>
            </a:r>
            <a:r>
              <a:rPr lang="en-US" dirty="0"/>
              <a:t> “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189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Jędrzej Lewandowski</dc:creator>
  <cp:lastModifiedBy>Jędrzej Lewandowski</cp:lastModifiedBy>
  <cp:revision>2</cp:revision>
  <dcterms:created xsi:type="dcterms:W3CDTF">2022-01-17T16:58:34Z</dcterms:created>
  <dcterms:modified xsi:type="dcterms:W3CDTF">2022-01-19T14:51:25Z</dcterms:modified>
</cp:coreProperties>
</file>