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62" r:id="rId2"/>
    <p:sldId id="263" r:id="rId3"/>
    <p:sldId id="264" r:id="rId4"/>
    <p:sldId id="266" r:id="rId5"/>
    <p:sldId id="258" r:id="rId6"/>
    <p:sldId id="267" r:id="rId7"/>
    <p:sldId id="268" r:id="rId8"/>
    <p:sldId id="259"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1" r:id="rId30"/>
    <p:sldId id="290" r:id="rId31"/>
    <p:sldId id="292" r:id="rId32"/>
    <p:sldId id="293" r:id="rId33"/>
    <p:sldId id="294" r:id="rId34"/>
    <p:sldId id="295" r:id="rId35"/>
    <p:sldId id="296" r:id="rId36"/>
    <p:sldId id="297" r:id="rId37"/>
    <p:sldId id="299" r:id="rId38"/>
    <p:sldId id="298" r:id="rId39"/>
    <p:sldId id="300" r:id="rId40"/>
    <p:sldId id="301" r:id="rId41"/>
    <p:sldId id="305" r:id="rId42"/>
    <p:sldId id="303" r:id="rId43"/>
    <p:sldId id="304" r:id="rId44"/>
    <p:sldId id="302" r:id="rId45"/>
    <p:sldId id="260" r:id="rId46"/>
    <p:sldId id="261" r:id="rId47"/>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2"/>
    <p:restoredTop sz="78177"/>
  </p:normalViewPr>
  <p:slideViewPr>
    <p:cSldViewPr snapToGrid="0" snapToObjects="1">
      <p:cViewPr varScale="1">
        <p:scale>
          <a:sx n="105" d="100"/>
          <a:sy n="105"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F2FBF-2BFA-3E49-BB88-31748983B4B4}"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BAE3D-359E-B243-B945-D0FB22B56F16}" type="slidenum">
              <a:rPr lang="en-US" smtClean="0"/>
              <a:t>‹#›</a:t>
            </a:fld>
            <a:endParaRPr lang="en-US"/>
          </a:p>
        </p:txBody>
      </p:sp>
    </p:spTree>
    <p:extLst>
      <p:ext uri="{BB962C8B-B14F-4D97-AF65-F5344CB8AC3E}">
        <p14:creationId xmlns:p14="http://schemas.microsoft.com/office/powerpoint/2010/main" val="353345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Poruszamy</a:t>
            </a:r>
            <a:r>
              <a:rPr lang="en-GB" dirty="0"/>
              <a:t> </a:t>
            </a:r>
            <a:r>
              <a:rPr lang="en-GB" dirty="0" err="1"/>
              <a:t>się</a:t>
            </a:r>
            <a:r>
              <a:rPr lang="en-GB" dirty="0"/>
              <a:t> </a:t>
            </a:r>
            <a:r>
              <a:rPr lang="en-GB" dirty="0" err="1"/>
              <a:t>na</a:t>
            </a:r>
            <a:r>
              <a:rPr lang="en-GB" dirty="0"/>
              <a:t> </a:t>
            </a:r>
            <a:r>
              <a:rPr lang="en-GB" dirty="0" err="1"/>
              <a:t>pograniczu</a:t>
            </a:r>
            <a:r>
              <a:rPr lang="en-GB" dirty="0"/>
              <a:t> </a:t>
            </a:r>
            <a:r>
              <a:rPr lang="en-GB" dirty="0" err="1"/>
              <a:t>medycyny</a:t>
            </a:r>
            <a:r>
              <a:rPr lang="en-GB" dirty="0"/>
              <a:t> </a:t>
            </a:r>
            <a:r>
              <a:rPr lang="en-GB" dirty="0" err="1"/>
              <a:t>i</a:t>
            </a:r>
            <a:r>
              <a:rPr lang="en-GB" dirty="0"/>
              <a:t> </a:t>
            </a:r>
            <a:r>
              <a:rPr lang="en-GB" dirty="0" err="1"/>
              <a:t>ekonomii</a:t>
            </a:r>
            <a:r>
              <a:rPr lang="en-GB" dirty="0"/>
              <a:t> w </a:t>
            </a:r>
            <a:r>
              <a:rPr lang="en-GB" dirty="0" err="1"/>
              <a:t>tym</a:t>
            </a:r>
            <a:r>
              <a:rPr lang="en-GB" dirty="0"/>
              <a:t> </a:t>
            </a:r>
            <a:r>
              <a:rPr lang="en-GB" dirty="0" err="1"/>
              <a:t>momencie</a:t>
            </a:r>
            <a:r>
              <a:rPr lang="en-GB" dirty="0"/>
              <a:t>. </a:t>
            </a:r>
            <a:r>
              <a:rPr lang="en-GB" dirty="0" err="1"/>
              <a:t>Ekonomia</a:t>
            </a:r>
            <a:r>
              <a:rPr lang="en-GB" dirty="0"/>
              <a:t> </a:t>
            </a:r>
            <a:r>
              <a:rPr lang="en-GB" dirty="0" err="1"/>
              <a:t>zajmuje</a:t>
            </a:r>
            <a:r>
              <a:rPr lang="en-GB" dirty="0"/>
              <a:t> </a:t>
            </a:r>
            <a:r>
              <a:rPr lang="en-GB" dirty="0" err="1"/>
              <a:t>się</a:t>
            </a:r>
            <a:r>
              <a:rPr lang="en-GB" dirty="0"/>
              <a:t> </a:t>
            </a:r>
            <a:r>
              <a:rPr lang="en-GB" dirty="0" err="1"/>
              <a:t>problemem</a:t>
            </a:r>
            <a:r>
              <a:rPr lang="en-GB" dirty="0"/>
              <a:t> </a:t>
            </a:r>
            <a:r>
              <a:rPr lang="en-GB" dirty="0" err="1"/>
              <a:t>wymienialności</a:t>
            </a:r>
            <a:r>
              <a:rPr lang="en-GB" dirty="0"/>
              <a:t> </a:t>
            </a:r>
            <a:r>
              <a:rPr lang="en-GB" dirty="0" err="1"/>
              <a:t>dóbr</a:t>
            </a:r>
            <a:r>
              <a:rPr lang="en-GB" dirty="0"/>
              <a:t>. W </a:t>
            </a:r>
            <a:r>
              <a:rPr lang="en-GB" dirty="0" err="1"/>
              <a:t>tym</a:t>
            </a:r>
            <a:r>
              <a:rPr lang="en-GB" dirty="0"/>
              <a:t> </a:t>
            </a:r>
            <a:r>
              <a:rPr lang="en-GB" dirty="0" err="1"/>
              <a:t>przypadku</a:t>
            </a:r>
            <a:r>
              <a:rPr lang="en-GB" dirty="0"/>
              <a:t> </a:t>
            </a:r>
            <a:r>
              <a:rPr lang="en-GB" dirty="0" err="1"/>
              <a:t>oczywiście</a:t>
            </a:r>
            <a:r>
              <a:rPr lang="en-GB" dirty="0"/>
              <a:t> </a:t>
            </a:r>
            <a:r>
              <a:rPr lang="en-GB" dirty="0" err="1"/>
              <a:t>pacjenci</a:t>
            </a:r>
            <a:r>
              <a:rPr lang="en-GB" dirty="0"/>
              <a:t> </a:t>
            </a:r>
            <a:r>
              <a:rPr lang="en-GB" dirty="0" err="1"/>
              <a:t>nie</a:t>
            </a:r>
            <a:r>
              <a:rPr lang="en-GB" dirty="0"/>
              <a:t> </a:t>
            </a:r>
            <a:r>
              <a:rPr lang="en-GB" dirty="0" err="1"/>
              <a:t>mogą</a:t>
            </a:r>
            <a:r>
              <a:rPr lang="en-GB" dirty="0"/>
              <a:t> </a:t>
            </a:r>
            <a:r>
              <a:rPr lang="en-GB" dirty="0" err="1"/>
              <a:t>zamienić</a:t>
            </a:r>
            <a:r>
              <a:rPr lang="en-GB" dirty="0"/>
              <a:t> </a:t>
            </a:r>
            <a:r>
              <a:rPr lang="en-GB" dirty="0" err="1"/>
              <a:t>się</a:t>
            </a:r>
            <a:r>
              <a:rPr lang="en-GB" dirty="0"/>
              <a:t> </a:t>
            </a:r>
            <a:r>
              <a:rPr lang="en-GB" dirty="0" err="1"/>
              <a:t>ze</a:t>
            </a:r>
            <a:r>
              <a:rPr lang="en-GB" dirty="0"/>
              <a:t> </a:t>
            </a:r>
            <a:r>
              <a:rPr lang="en-GB" dirty="0" err="1"/>
              <a:t>sobą</a:t>
            </a:r>
            <a:r>
              <a:rPr lang="en-GB" dirty="0"/>
              <a:t> </a:t>
            </a:r>
            <a:r>
              <a:rPr lang="en-GB" dirty="0" err="1"/>
              <a:t>chorobami</a:t>
            </a:r>
            <a:r>
              <a:rPr lang="en-GB" dirty="0"/>
              <a:t>, ale </a:t>
            </a:r>
            <a:r>
              <a:rPr lang="en-GB" dirty="0" err="1"/>
              <a:t>mogą</a:t>
            </a:r>
            <a:r>
              <a:rPr lang="en-GB" dirty="0"/>
              <a:t> </a:t>
            </a:r>
            <a:r>
              <a:rPr lang="en-GB" dirty="0" err="1"/>
              <a:t>porównać</a:t>
            </a:r>
            <a:r>
              <a:rPr lang="en-GB" dirty="0"/>
              <a:t> </a:t>
            </a:r>
            <a:r>
              <a:rPr lang="en-GB" dirty="0" err="1"/>
              <a:t>swoje</a:t>
            </a:r>
            <a:r>
              <a:rPr lang="en-GB" dirty="0"/>
              <a:t> </a:t>
            </a:r>
            <a:r>
              <a:rPr lang="en-GB" dirty="0" err="1"/>
              <a:t>doswiadczenia</a:t>
            </a:r>
            <a:r>
              <a:rPr lang="en-GB" dirty="0"/>
              <a:t> </a:t>
            </a:r>
            <a:r>
              <a:rPr lang="en-GB" dirty="0" err="1"/>
              <a:t>i</a:t>
            </a:r>
            <a:r>
              <a:rPr lang="en-GB" dirty="0"/>
              <a:t> </a:t>
            </a:r>
            <a:r>
              <a:rPr lang="en-GB" dirty="0" err="1"/>
              <a:t>przeprowadzić</a:t>
            </a:r>
            <a:r>
              <a:rPr lang="en-GB" dirty="0"/>
              <a:t> </a:t>
            </a:r>
            <a:r>
              <a:rPr lang="en-GB" dirty="0" err="1"/>
              <a:t>eksperyment</a:t>
            </a:r>
            <a:r>
              <a:rPr lang="en-GB" dirty="0"/>
              <a:t> </a:t>
            </a:r>
            <a:r>
              <a:rPr lang="en-GB" dirty="0" err="1"/>
              <a:t>myślowy</a:t>
            </a:r>
            <a:r>
              <a:rPr lang="en-GB" dirty="0"/>
              <a:t> </a:t>
            </a:r>
            <a:r>
              <a:rPr lang="en-GB" dirty="0" err="1"/>
              <a:t>i</a:t>
            </a:r>
            <a:r>
              <a:rPr lang="en-GB" dirty="0"/>
              <a:t> </a:t>
            </a:r>
            <a:r>
              <a:rPr lang="en-GB" dirty="0" err="1"/>
              <a:t>na</a:t>
            </a:r>
            <a:r>
              <a:rPr lang="en-GB" dirty="0"/>
              <a:t> </a:t>
            </a:r>
            <a:r>
              <a:rPr lang="en-GB" dirty="0" err="1"/>
              <a:t>tej</a:t>
            </a:r>
            <a:r>
              <a:rPr lang="en-GB" dirty="0"/>
              <a:t> </a:t>
            </a:r>
            <a:r>
              <a:rPr lang="en-GB" dirty="0" err="1"/>
              <a:t>podstawie</a:t>
            </a:r>
            <a:r>
              <a:rPr lang="en-GB" dirty="0"/>
              <a:t> </a:t>
            </a:r>
            <a:r>
              <a:rPr lang="en-GB" dirty="0" err="1"/>
              <a:t>stwierdzić</a:t>
            </a:r>
            <a:r>
              <a:rPr lang="en-GB" dirty="0"/>
              <a:t> </a:t>
            </a:r>
            <a:r>
              <a:rPr lang="en-GB" dirty="0" err="1"/>
              <a:t>czy</a:t>
            </a:r>
            <a:r>
              <a:rPr lang="en-GB" dirty="0"/>
              <a:t> </a:t>
            </a:r>
            <a:r>
              <a:rPr lang="en-GB" dirty="0" err="1"/>
              <a:t>woleliby</a:t>
            </a:r>
            <a:r>
              <a:rPr lang="en-GB" dirty="0"/>
              <a:t> </a:t>
            </a:r>
            <a:r>
              <a:rPr lang="en-GB" dirty="0" err="1"/>
              <a:t>mieć</a:t>
            </a:r>
            <a:r>
              <a:rPr lang="en-GB" dirty="0"/>
              <a:t> </a:t>
            </a:r>
            <a:r>
              <a:rPr lang="en-GB" dirty="0" err="1"/>
              <a:t>chorobę</a:t>
            </a:r>
            <a:r>
              <a:rPr lang="en-GB" dirty="0"/>
              <a:t> A </a:t>
            </a:r>
            <a:r>
              <a:rPr lang="en-GB" dirty="0" err="1"/>
              <a:t>czy</a:t>
            </a:r>
            <a:r>
              <a:rPr lang="en-GB" dirty="0"/>
              <a:t> </a:t>
            </a:r>
            <a:r>
              <a:rPr lang="en-GB" dirty="0" err="1"/>
              <a:t>chorobę</a:t>
            </a:r>
            <a:r>
              <a:rPr lang="en-GB" dirty="0"/>
              <a:t> B.</a:t>
            </a:r>
          </a:p>
          <a:p>
            <a:r>
              <a:rPr lang="en-GB" dirty="0"/>
              <a:t>Na </a:t>
            </a:r>
            <a:r>
              <a:rPr lang="en-GB" dirty="0" err="1"/>
              <a:t>tej</a:t>
            </a:r>
            <a:r>
              <a:rPr lang="en-GB" dirty="0"/>
              <a:t> </a:t>
            </a:r>
            <a:r>
              <a:rPr lang="en-GB" dirty="0" err="1"/>
              <a:t>podstawie</a:t>
            </a:r>
            <a:r>
              <a:rPr lang="en-GB" dirty="0"/>
              <a:t> </a:t>
            </a:r>
            <a:r>
              <a:rPr lang="en-GB" dirty="0" err="1"/>
              <a:t>można</a:t>
            </a:r>
            <a:r>
              <a:rPr lang="en-GB" dirty="0"/>
              <a:t> </a:t>
            </a:r>
            <a:r>
              <a:rPr lang="en-GB" dirty="0" err="1"/>
              <a:t>porównać</a:t>
            </a:r>
            <a:r>
              <a:rPr lang="en-GB" dirty="0"/>
              <a:t> </a:t>
            </a:r>
            <a:r>
              <a:rPr lang="en-GB" dirty="0" err="1"/>
              <a:t>ciężkość</a:t>
            </a:r>
            <a:r>
              <a:rPr lang="en-GB" dirty="0"/>
              <a:t> </a:t>
            </a:r>
            <a:r>
              <a:rPr lang="en-GB" dirty="0" err="1"/>
              <a:t>chorób</a:t>
            </a:r>
            <a:r>
              <a:rPr lang="en-GB" dirty="0"/>
              <a:t> </a:t>
            </a:r>
            <a:r>
              <a:rPr lang="en-GB" dirty="0" err="1"/>
              <a:t>i</a:t>
            </a:r>
            <a:r>
              <a:rPr lang="en-GB" dirty="0"/>
              <a:t> </a:t>
            </a:r>
            <a:r>
              <a:rPr lang="en-GB" dirty="0" err="1"/>
              <a:t>oszacować</a:t>
            </a:r>
            <a:r>
              <a:rPr lang="en-GB" dirty="0"/>
              <a:t> ich </a:t>
            </a:r>
            <a:r>
              <a:rPr lang="en-GB" dirty="0" err="1"/>
              <a:t>wpływ</a:t>
            </a:r>
            <a:r>
              <a:rPr lang="en-GB" dirty="0"/>
              <a:t> </a:t>
            </a:r>
            <a:r>
              <a:rPr lang="en-GB" dirty="0" err="1"/>
              <a:t>na</a:t>
            </a:r>
            <a:r>
              <a:rPr lang="en-GB" dirty="0"/>
              <a:t> </a:t>
            </a:r>
            <a:r>
              <a:rPr lang="en-GB" dirty="0" err="1"/>
              <a:t>zycie</a:t>
            </a:r>
            <a:r>
              <a:rPr lang="en-GB" dirty="0"/>
              <a:t>.</a:t>
            </a:r>
          </a:p>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22</a:t>
            </a:fld>
            <a:endParaRPr lang="en-US"/>
          </a:p>
        </p:txBody>
      </p:sp>
    </p:spTree>
    <p:extLst>
      <p:ext uri="{BB962C8B-B14F-4D97-AF65-F5344CB8AC3E}">
        <p14:creationId xmlns:p14="http://schemas.microsoft.com/office/powerpoint/2010/main" val="841072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24</a:t>
            </a:fld>
            <a:endParaRPr lang="en-US"/>
          </a:p>
        </p:txBody>
      </p:sp>
    </p:spTree>
    <p:extLst>
      <p:ext uri="{BB962C8B-B14F-4D97-AF65-F5344CB8AC3E}">
        <p14:creationId xmlns:p14="http://schemas.microsoft.com/office/powerpoint/2010/main" val="311455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25</a:t>
            </a:fld>
            <a:endParaRPr lang="en-US"/>
          </a:p>
        </p:txBody>
      </p:sp>
    </p:spTree>
    <p:extLst>
      <p:ext uri="{BB962C8B-B14F-4D97-AF65-F5344CB8AC3E}">
        <p14:creationId xmlns:p14="http://schemas.microsoft.com/office/powerpoint/2010/main" val="348214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27</a:t>
            </a:fld>
            <a:endParaRPr lang="en-US"/>
          </a:p>
        </p:txBody>
      </p:sp>
    </p:spTree>
    <p:extLst>
      <p:ext uri="{BB962C8B-B14F-4D97-AF65-F5344CB8AC3E}">
        <p14:creationId xmlns:p14="http://schemas.microsoft.com/office/powerpoint/2010/main" val="55811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Całe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szczęście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że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utrata</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jakości</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życia</a:t>
            </a:r>
            <a:r>
              <a:rPr lang="en-GB" sz="1200" b="0" i="0" kern="1200" dirty="0">
                <a:solidFill>
                  <a:schemeClr val="tx1"/>
                </a:solidFill>
                <a:effectLst/>
                <a:latin typeface="+mn-lt"/>
                <a:ea typeface="+mn-ea"/>
                <a:cs typeface="+mn-cs"/>
              </a:rPr>
              <a:t> jest </a:t>
            </a:r>
            <a:r>
              <a:rPr lang="en-GB" sz="1200" b="0" i="0" kern="1200" dirty="0" err="1">
                <a:solidFill>
                  <a:schemeClr val="tx1"/>
                </a:solidFill>
                <a:effectLst/>
                <a:latin typeface="+mn-lt"/>
                <a:ea typeface="+mn-ea"/>
                <a:cs typeface="+mn-cs"/>
              </a:rPr>
              <a:t>wartością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bezwymiarową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procent</a:t>
            </a:r>
            <a:r>
              <a:rPr lang="en-GB" sz="1200" b="0" i="0" kern="1200" dirty="0">
                <a:solidFill>
                  <a:schemeClr val="tx1"/>
                </a:solidFill>
                <a:effectLst/>
                <a:latin typeface="+mn-lt"/>
                <a:ea typeface="+mn-ea"/>
                <a:cs typeface="+mn-cs"/>
              </a:rPr>
              <a:t>). To </a:t>
            </a:r>
            <a:r>
              <a:rPr lang="en-GB" sz="1200" b="0" i="0" kern="1200" dirty="0" err="1">
                <a:solidFill>
                  <a:schemeClr val="tx1"/>
                </a:solidFill>
                <a:effectLst/>
                <a:latin typeface="+mn-lt"/>
                <a:ea typeface="+mn-ea"/>
                <a:cs typeface="+mn-cs"/>
              </a:rPr>
              <a:t>pozwala</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nam</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przemnożyć</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ją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przez</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dowolną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wartość</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obdarzoną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jednostką</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nadal</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pozostawić</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jednostkę</a:t>
            </a:r>
            <a:r>
              <a:rPr lang="en-GB" sz="1200" b="0" i="0" kern="1200" dirty="0">
                <a:solidFill>
                  <a:schemeClr val="tx1"/>
                </a:solidFill>
                <a:effectLst/>
                <a:latin typeface="+mn-lt"/>
                <a:ea typeface="+mn-ea"/>
                <a:cs typeface="+mn-cs"/>
              </a:rPr>
              <a:t>. W </a:t>
            </a:r>
            <a:r>
              <a:rPr lang="en-GB" sz="1200" b="0" i="0" kern="1200" dirty="0" err="1">
                <a:solidFill>
                  <a:schemeClr val="tx1"/>
                </a:solidFill>
                <a:effectLst/>
                <a:latin typeface="+mn-lt"/>
                <a:ea typeface="+mn-ea"/>
                <a:cs typeface="+mn-cs"/>
              </a:rPr>
              <a:t>tym</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wypadku</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lata</a:t>
            </a:r>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28</a:t>
            </a:fld>
            <a:endParaRPr lang="en-US"/>
          </a:p>
        </p:txBody>
      </p:sp>
    </p:spTree>
    <p:extLst>
      <p:ext uri="{BB962C8B-B14F-4D97-AF65-F5344CB8AC3E}">
        <p14:creationId xmlns:p14="http://schemas.microsoft.com/office/powerpoint/2010/main" val="99691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32</a:t>
            </a:fld>
            <a:endParaRPr lang="en-US"/>
          </a:p>
        </p:txBody>
      </p:sp>
    </p:spTree>
    <p:extLst>
      <p:ext uri="{BB962C8B-B14F-4D97-AF65-F5344CB8AC3E}">
        <p14:creationId xmlns:p14="http://schemas.microsoft.com/office/powerpoint/2010/main" val="45633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33</a:t>
            </a:fld>
            <a:endParaRPr lang="en-US"/>
          </a:p>
        </p:txBody>
      </p:sp>
    </p:spTree>
    <p:extLst>
      <p:ext uri="{BB962C8B-B14F-4D97-AF65-F5344CB8AC3E}">
        <p14:creationId xmlns:p14="http://schemas.microsoft.com/office/powerpoint/2010/main" val="3999421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F16BAE3D-359E-B243-B945-D0FB22B56F16}" type="slidenum">
              <a:rPr lang="en-US" smtClean="0"/>
              <a:t>34</a:t>
            </a:fld>
            <a:endParaRPr lang="en-US"/>
          </a:p>
        </p:txBody>
      </p:sp>
    </p:spTree>
    <p:extLst>
      <p:ext uri="{BB962C8B-B14F-4D97-AF65-F5344CB8AC3E}">
        <p14:creationId xmlns:p14="http://schemas.microsoft.com/office/powerpoint/2010/main" val="1140988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7255-302E-7543-81DF-C513FBC2F8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3C19AD-7E04-6E40-8037-4918FAF04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6897E5E-557A-BA42-921A-87E0A623AABF}"/>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E8B0561D-E9F2-E145-8662-62A1B904C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814D4-92D2-4749-BE72-C8C6DB547878}"/>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57806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1D91-7F06-E149-8212-8380C2BF0B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5A5A2C-906B-C041-839D-42F51DE6BA0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3712D7-DB78-3E4F-B972-B35E2F0A03A5}"/>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AE15DB14-85C6-234F-A045-37281DC93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EE09-AC43-B843-98BE-058C0D406929}"/>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75473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8CFF2-3838-F34B-8343-5AF35AA1C8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FC840C-8D44-3949-8806-39F936ED949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FC9BA0-85BF-BE4D-91AD-3866756F5609}"/>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EA37F7E2-CFCA-9B40-889D-88C941D25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502E7-B595-C848-A1A5-10DFF767B418}"/>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228523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7B9A-45FB-5345-9607-1084A2503F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4D73BA-19A6-3D41-AC51-AC33D01F0F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78214-E812-7F4C-B24B-D9BE9C20B437}"/>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97AA40B6-52AA-D048-9981-861739F0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AE6D9-2C27-F848-BF71-82E4D4540687}"/>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29031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DC48-A22D-BE4E-9B20-ABC05F5B47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79DF43-8A86-A840-8947-2457331F0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96E9A7-96F5-D246-B62C-50B18FDA15D3}"/>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0287EAA6-EE6F-6C40-BAB7-33DB952F3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2E15A-57FB-8E4D-BBC7-D231148CF3DE}"/>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221913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A227-3387-2A41-856D-972C23EF66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CDDC3F-9D05-B443-A227-CEEFCE4072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43B6373-E31D-2B47-9648-080E4EF221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E716B31-64C9-8F46-95DA-B0B54996BF46}"/>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6" name="Footer Placeholder 5">
            <a:extLst>
              <a:ext uri="{FF2B5EF4-FFF2-40B4-BE49-F238E27FC236}">
                <a16:creationId xmlns:a16="http://schemas.microsoft.com/office/drawing/2014/main" id="{485FCF33-5555-434F-ACC0-584EBD251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AB741-730B-914F-9FCA-F928F1C4EBE2}"/>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43724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BEE4-41A3-C947-9A0C-4F159B7992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271D4F-6C9D-7247-95E2-EF14C161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64EB6E-2BB5-A04E-AFF5-383318216F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4FD74BC-97BD-AD48-8353-A3100F0BA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312BE4-CE53-3543-A48F-A1A3411488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EAA4E37-9026-3144-8D68-8230F59FB8F3}"/>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8" name="Footer Placeholder 7">
            <a:extLst>
              <a:ext uri="{FF2B5EF4-FFF2-40B4-BE49-F238E27FC236}">
                <a16:creationId xmlns:a16="http://schemas.microsoft.com/office/drawing/2014/main" id="{221C4B27-75C2-4442-A80C-32F4FA533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B4A603-5A25-A648-9D7D-ECFF8240149D}"/>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66163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BD09-4040-7C4B-912E-8974B54F55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E3E99B-FE6C-FD4D-B111-E084CB7D87E6}"/>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4" name="Footer Placeholder 3">
            <a:extLst>
              <a:ext uri="{FF2B5EF4-FFF2-40B4-BE49-F238E27FC236}">
                <a16:creationId xmlns:a16="http://schemas.microsoft.com/office/drawing/2014/main" id="{DA7221F1-302E-4144-A029-AC2422200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C1E6D-FF47-654F-AD6F-F8BC4D2276E4}"/>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98938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730FA-1048-6B48-BF21-3578FA0285F6}"/>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3" name="Footer Placeholder 2">
            <a:extLst>
              <a:ext uri="{FF2B5EF4-FFF2-40B4-BE49-F238E27FC236}">
                <a16:creationId xmlns:a16="http://schemas.microsoft.com/office/drawing/2014/main" id="{AFAEFCCA-899E-2247-B107-6D9B305F1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0814C8-F24D-A84B-AC54-FD41A0D0A83D}"/>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194056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11C5-AF6E-2A40-9887-86B7729900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5901D8-5A31-E347-8287-C0D53B4A2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F77E8B5-CE89-F64C-BE07-2F4E9BA3C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72042F-20BE-E344-883A-B6AC5B4E94A8}"/>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6" name="Footer Placeholder 5">
            <a:extLst>
              <a:ext uri="{FF2B5EF4-FFF2-40B4-BE49-F238E27FC236}">
                <a16:creationId xmlns:a16="http://schemas.microsoft.com/office/drawing/2014/main" id="{D4D98172-7533-FE43-A17E-FE762A62C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7F5F1-7183-AB48-ABAF-7239C227488D}"/>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307456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5E56-241D-3246-B344-1F634F5969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F34497-B143-0540-A747-AB542B231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04DF7-2F25-7242-B8B8-A92F20E80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D98468-61EE-5744-8386-1D0AA8CAAE03}"/>
              </a:ext>
            </a:extLst>
          </p:cNvPr>
          <p:cNvSpPr>
            <a:spLocks noGrp="1"/>
          </p:cNvSpPr>
          <p:nvPr>
            <p:ph type="dt" sz="half" idx="10"/>
          </p:nvPr>
        </p:nvSpPr>
        <p:spPr/>
        <p:txBody>
          <a:bodyPr/>
          <a:lstStyle/>
          <a:p>
            <a:fld id="{D7D6F0DB-5A98-4248-A5E9-9F9774B5330E}" type="datetimeFigureOut">
              <a:rPr lang="en-US" smtClean="0"/>
              <a:t>1/22/22</a:t>
            </a:fld>
            <a:endParaRPr lang="en-US"/>
          </a:p>
        </p:txBody>
      </p:sp>
      <p:sp>
        <p:nvSpPr>
          <p:cNvPr id="6" name="Footer Placeholder 5">
            <a:extLst>
              <a:ext uri="{FF2B5EF4-FFF2-40B4-BE49-F238E27FC236}">
                <a16:creationId xmlns:a16="http://schemas.microsoft.com/office/drawing/2014/main" id="{FACD930C-3A23-9941-AF3E-51D5460C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FC028-A913-874A-AF42-B0775E9DAF4D}"/>
              </a:ext>
            </a:extLst>
          </p:cNvPr>
          <p:cNvSpPr>
            <a:spLocks noGrp="1"/>
          </p:cNvSpPr>
          <p:nvPr>
            <p:ph type="sldNum" sz="quarter" idx="12"/>
          </p:nvPr>
        </p:nvSpPr>
        <p:spPr/>
        <p:txBody>
          <a:bodyPr/>
          <a:lstStyle/>
          <a:p>
            <a:fld id="{3BD4ECAD-C002-D240-8061-56148F9034B6}" type="slidenum">
              <a:rPr lang="en-US" smtClean="0"/>
              <a:t>‹#›</a:t>
            </a:fld>
            <a:endParaRPr lang="en-US"/>
          </a:p>
        </p:txBody>
      </p:sp>
    </p:spTree>
    <p:extLst>
      <p:ext uri="{BB962C8B-B14F-4D97-AF65-F5344CB8AC3E}">
        <p14:creationId xmlns:p14="http://schemas.microsoft.com/office/powerpoint/2010/main" val="144908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52DD9-979C-B940-97F2-F795CBC53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F1D917-832F-9E46-9452-3A43BCA06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9F699B-98ED-2843-BDDC-52BEE7898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6F0DB-5A98-4248-A5E9-9F9774B5330E}" type="datetimeFigureOut">
              <a:rPr lang="en-US" smtClean="0"/>
              <a:t>1/22/22</a:t>
            </a:fld>
            <a:endParaRPr lang="en-US"/>
          </a:p>
        </p:txBody>
      </p:sp>
      <p:sp>
        <p:nvSpPr>
          <p:cNvPr id="5" name="Footer Placeholder 4">
            <a:extLst>
              <a:ext uri="{FF2B5EF4-FFF2-40B4-BE49-F238E27FC236}">
                <a16:creationId xmlns:a16="http://schemas.microsoft.com/office/drawing/2014/main" id="{7915A87C-E11F-DA46-B6C6-761BBD626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FA0F0D-6C0E-D548-8E97-2959D777C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4ECAD-C002-D240-8061-56148F9034B6}" type="slidenum">
              <a:rPr lang="en-US" smtClean="0"/>
              <a:t>‹#›</a:t>
            </a:fld>
            <a:endParaRPr lang="en-US"/>
          </a:p>
        </p:txBody>
      </p:sp>
    </p:spTree>
    <p:extLst>
      <p:ext uri="{BB962C8B-B14F-4D97-AF65-F5344CB8AC3E}">
        <p14:creationId xmlns:p14="http://schemas.microsoft.com/office/powerpoint/2010/main" val="172383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7558-53B6-934D-A367-D6A3B5F0F2E4}"/>
              </a:ext>
            </a:extLst>
          </p:cNvPr>
          <p:cNvSpPr>
            <a:spLocks noGrp="1"/>
          </p:cNvSpPr>
          <p:nvPr>
            <p:ph type="ctrTitle"/>
          </p:nvPr>
        </p:nvSpPr>
        <p:spPr/>
        <p:txBody>
          <a:bodyPr/>
          <a:lstStyle/>
          <a:p>
            <a:r>
              <a:rPr lang="en-US" dirty="0"/>
              <a:t>DALY I QALY</a:t>
            </a:r>
          </a:p>
        </p:txBody>
      </p:sp>
      <p:sp>
        <p:nvSpPr>
          <p:cNvPr id="3" name="Subtitle 2">
            <a:extLst>
              <a:ext uri="{FF2B5EF4-FFF2-40B4-BE49-F238E27FC236}">
                <a16:creationId xmlns:a16="http://schemas.microsoft.com/office/drawing/2014/main" id="{D0F785AD-B7AC-6842-8529-C851598FA035}"/>
              </a:ext>
            </a:extLst>
          </p:cNvPr>
          <p:cNvSpPr>
            <a:spLocks noGrp="1"/>
          </p:cNvSpPr>
          <p:nvPr>
            <p:ph type="subTitle" idx="1"/>
          </p:nvPr>
        </p:nvSpPr>
        <p:spPr/>
        <p:txBody>
          <a:bodyPr/>
          <a:lstStyle/>
          <a:p>
            <a:r>
              <a:rPr lang="en-US" dirty="0"/>
              <a:t>Jędrzej Lewandowski</a:t>
            </a:r>
          </a:p>
        </p:txBody>
      </p:sp>
    </p:spTree>
    <p:extLst>
      <p:ext uri="{BB962C8B-B14F-4D97-AF65-F5344CB8AC3E}">
        <p14:creationId xmlns:p14="http://schemas.microsoft.com/office/powerpoint/2010/main" val="9607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89C2-8F4E-B14B-ADA4-73F0156660B9}"/>
              </a:ext>
            </a:extLst>
          </p:cNvPr>
          <p:cNvSpPr>
            <a:spLocks noGrp="1"/>
          </p:cNvSpPr>
          <p:nvPr>
            <p:ph type="title"/>
          </p:nvPr>
        </p:nvSpPr>
        <p:spPr/>
        <p:txBody>
          <a:bodyPr/>
          <a:lstStyle/>
          <a:p>
            <a:r>
              <a:rPr lang="pl-PL" dirty="0"/>
              <a:t>Problemy z obliczeniami per jeden człowiek</a:t>
            </a:r>
          </a:p>
        </p:txBody>
      </p:sp>
      <p:sp>
        <p:nvSpPr>
          <p:cNvPr id="3" name="Content Placeholder 2">
            <a:extLst>
              <a:ext uri="{FF2B5EF4-FFF2-40B4-BE49-F238E27FC236}">
                <a16:creationId xmlns:a16="http://schemas.microsoft.com/office/drawing/2014/main" id="{4E897BC8-3913-4342-9460-6BE2ADEC167C}"/>
              </a:ext>
            </a:extLst>
          </p:cNvPr>
          <p:cNvSpPr>
            <a:spLocks noGrp="1"/>
          </p:cNvSpPr>
          <p:nvPr>
            <p:ph idx="1"/>
          </p:nvPr>
        </p:nvSpPr>
        <p:spPr/>
        <p:txBody>
          <a:bodyPr/>
          <a:lstStyle/>
          <a:p>
            <a:pPr marL="514350" indent="-514350">
              <a:buFont typeface="+mj-lt"/>
              <a:buAutoNum type="arabicPeriod"/>
            </a:pPr>
            <a:r>
              <a:rPr lang="pl-PL" dirty="0"/>
              <a:t>Wiek referencyjny może być ustalany na podstawie populacji podobnych osób. Im więcej wspólnych cech, tym dokładniejsze szacowanie. W miarę dążenia do dokładności populacja referencyjna zmierza do zawierania jednego tylko osobnika. </a:t>
            </a:r>
          </a:p>
          <a:p>
            <a:pPr marL="514350" indent="-514350">
              <a:buFont typeface="+mj-lt"/>
              <a:buAutoNum type="arabicPeriod"/>
            </a:pPr>
            <a:endParaRPr lang="pl-PL" dirty="0"/>
          </a:p>
        </p:txBody>
      </p:sp>
    </p:spTree>
    <p:extLst>
      <p:ext uri="{BB962C8B-B14F-4D97-AF65-F5344CB8AC3E}">
        <p14:creationId xmlns:p14="http://schemas.microsoft.com/office/powerpoint/2010/main" val="11402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F566-59AB-A249-8208-A552F478F973}"/>
              </a:ext>
            </a:extLst>
          </p:cNvPr>
          <p:cNvSpPr>
            <a:spLocks noGrp="1"/>
          </p:cNvSpPr>
          <p:nvPr>
            <p:ph type="title"/>
          </p:nvPr>
        </p:nvSpPr>
        <p:spPr/>
        <p:txBody>
          <a:bodyPr/>
          <a:lstStyle/>
          <a:p>
            <a:r>
              <a:rPr lang="en-GB" b="1" dirty="0" err="1"/>
              <a:t>Zadanie</a:t>
            </a:r>
            <a:r>
              <a:rPr lang="en-GB" b="1" dirty="0"/>
              <a:t> 1.</a:t>
            </a:r>
            <a:r>
              <a:rPr lang="en-GB" dirty="0"/>
              <a:t> Ile </a:t>
            </a:r>
            <a:r>
              <a:rPr lang="en-GB" dirty="0" err="1"/>
              <a:t>wynosi</a:t>
            </a:r>
            <a:r>
              <a:rPr lang="en-GB" dirty="0"/>
              <a:t> PYLL / 100 </a:t>
            </a:r>
            <a:r>
              <a:rPr lang="en-GB" dirty="0" err="1"/>
              <a:t>tysięcy</a:t>
            </a:r>
            <a:r>
              <a:rPr lang="en-GB" dirty="0"/>
              <a:t> </a:t>
            </a:r>
            <a:r>
              <a:rPr lang="en-GB" dirty="0" err="1"/>
              <a:t>osób</a:t>
            </a:r>
            <a:r>
              <a:rPr lang="en-GB" dirty="0"/>
              <a:t> </a:t>
            </a:r>
            <a:r>
              <a:rPr lang="en-GB" dirty="0" err="1"/>
              <a:t>dla</a:t>
            </a:r>
            <a:r>
              <a:rPr lang="en-GB" dirty="0"/>
              <a:t> </a:t>
            </a:r>
            <a:r>
              <a:rPr lang="en-GB" dirty="0" err="1"/>
              <a:t>poniższej</a:t>
            </a:r>
            <a:r>
              <a:rPr lang="en-GB" dirty="0"/>
              <a:t> </a:t>
            </a:r>
            <a:r>
              <a:rPr lang="en-GB" dirty="0" err="1"/>
              <a:t>populacji</a:t>
            </a:r>
            <a:r>
              <a:rPr lang="en-GB" dirty="0"/>
              <a:t>?</a:t>
            </a:r>
            <a:endParaRPr lang="pl-PL" dirty="0"/>
          </a:p>
        </p:txBody>
      </p:sp>
      <p:sp>
        <p:nvSpPr>
          <p:cNvPr id="3" name="Content Placeholder 2">
            <a:extLst>
              <a:ext uri="{FF2B5EF4-FFF2-40B4-BE49-F238E27FC236}">
                <a16:creationId xmlns:a16="http://schemas.microsoft.com/office/drawing/2014/main" id="{2F269BA3-ECBF-5145-B6A3-99737E3E99A0}"/>
              </a:ext>
            </a:extLst>
          </p:cNvPr>
          <p:cNvSpPr>
            <a:spLocks noGrp="1"/>
          </p:cNvSpPr>
          <p:nvPr>
            <p:ph idx="1"/>
          </p:nvPr>
        </p:nvSpPr>
        <p:spPr/>
        <p:txBody>
          <a:bodyPr/>
          <a:lstStyle/>
          <a:p>
            <a:r>
              <a:rPr lang="en-GB" dirty="0" err="1"/>
              <a:t>Populacja</a:t>
            </a:r>
            <a:r>
              <a:rPr lang="en-GB" dirty="0"/>
              <a:t> ma </a:t>
            </a:r>
            <a:r>
              <a:rPr lang="en-GB" dirty="0" err="1"/>
              <a:t>liczebność</a:t>
            </a:r>
            <a:r>
              <a:rPr lang="en-GB" dirty="0"/>
              <a:t> 200 </a:t>
            </a:r>
            <a:r>
              <a:rPr lang="en-GB" dirty="0" err="1"/>
              <a:t>tysięcy</a:t>
            </a:r>
            <a:r>
              <a:rPr lang="en-GB" dirty="0"/>
              <a:t> </a:t>
            </a:r>
            <a:r>
              <a:rPr lang="en-GB" dirty="0" err="1"/>
              <a:t>osób</a:t>
            </a:r>
            <a:endParaRPr lang="en-GB" dirty="0"/>
          </a:p>
          <a:p>
            <a:r>
              <a:rPr lang="en-GB" dirty="0" err="1"/>
              <a:t>średnia</a:t>
            </a:r>
            <a:r>
              <a:rPr lang="en-GB" dirty="0"/>
              <a:t> </a:t>
            </a:r>
            <a:r>
              <a:rPr lang="en-GB" dirty="0" err="1"/>
              <a:t>długość</a:t>
            </a:r>
            <a:r>
              <a:rPr lang="en-GB" dirty="0"/>
              <a:t> </a:t>
            </a:r>
            <a:r>
              <a:rPr lang="en-GB" dirty="0" err="1"/>
              <a:t>zycia</a:t>
            </a:r>
            <a:r>
              <a:rPr lang="en-GB" dirty="0"/>
              <a:t> </a:t>
            </a:r>
            <a:r>
              <a:rPr lang="en-GB" dirty="0" err="1"/>
              <a:t>wynosi</a:t>
            </a:r>
            <a:r>
              <a:rPr lang="en-GB" dirty="0"/>
              <a:t> 70 </a:t>
            </a:r>
            <a:r>
              <a:rPr lang="en-GB" dirty="0" err="1"/>
              <a:t>lat</a:t>
            </a:r>
            <a:endParaRPr lang="en-GB" dirty="0"/>
          </a:p>
          <a:p>
            <a:r>
              <a:rPr lang="en-GB" dirty="0" err="1"/>
              <a:t>ilość</a:t>
            </a:r>
            <a:r>
              <a:rPr lang="en-GB" dirty="0"/>
              <a:t> </a:t>
            </a:r>
            <a:r>
              <a:rPr lang="en-GB" dirty="0" err="1"/>
              <a:t>chorych</a:t>
            </a:r>
            <a:r>
              <a:rPr lang="en-GB" dirty="0"/>
              <a:t> </a:t>
            </a:r>
            <a:r>
              <a:rPr lang="en-GB" dirty="0" err="1"/>
              <a:t>na</a:t>
            </a:r>
            <a:r>
              <a:rPr lang="en-GB" dirty="0"/>
              <a:t> </a:t>
            </a:r>
            <a:r>
              <a:rPr lang="en-GB" dirty="0" err="1"/>
              <a:t>chorobę</a:t>
            </a:r>
            <a:r>
              <a:rPr lang="en-GB" dirty="0"/>
              <a:t> </a:t>
            </a:r>
            <a:r>
              <a:rPr lang="en-GB" dirty="0" err="1"/>
              <a:t>wynosi</a:t>
            </a:r>
            <a:r>
              <a:rPr lang="en-GB" dirty="0"/>
              <a:t> 1000</a:t>
            </a:r>
          </a:p>
          <a:p>
            <a:r>
              <a:rPr lang="en-GB" dirty="0" err="1"/>
              <a:t>średni</a:t>
            </a:r>
            <a:r>
              <a:rPr lang="en-GB" dirty="0"/>
              <a:t> </a:t>
            </a:r>
            <a:r>
              <a:rPr lang="en-GB" dirty="0" err="1"/>
              <a:t>wiek</a:t>
            </a:r>
            <a:r>
              <a:rPr lang="en-GB" dirty="0"/>
              <a:t> </a:t>
            </a:r>
            <a:r>
              <a:rPr lang="en-GB" dirty="0" err="1"/>
              <a:t>śmierci</a:t>
            </a:r>
            <a:r>
              <a:rPr lang="en-GB" dirty="0"/>
              <a:t> </a:t>
            </a:r>
            <a:r>
              <a:rPr lang="en-GB" dirty="0" err="1"/>
              <a:t>na</a:t>
            </a:r>
            <a:r>
              <a:rPr lang="en-GB" dirty="0"/>
              <a:t> </a:t>
            </a:r>
            <a:r>
              <a:rPr lang="en-GB" dirty="0" err="1"/>
              <a:t>tą</a:t>
            </a:r>
            <a:r>
              <a:rPr lang="en-GB" dirty="0"/>
              <a:t> </a:t>
            </a:r>
            <a:r>
              <a:rPr lang="en-GB" dirty="0" err="1"/>
              <a:t>chorobę</a:t>
            </a:r>
            <a:r>
              <a:rPr lang="en-GB" dirty="0"/>
              <a:t> to 60 </a:t>
            </a:r>
            <a:r>
              <a:rPr lang="en-GB" dirty="0" err="1"/>
              <a:t>lat</a:t>
            </a:r>
            <a:endParaRPr lang="en-GB" dirty="0"/>
          </a:p>
          <a:p>
            <a:endParaRPr lang="pl-PL" dirty="0"/>
          </a:p>
        </p:txBody>
      </p:sp>
    </p:spTree>
    <p:extLst>
      <p:ext uri="{BB962C8B-B14F-4D97-AF65-F5344CB8AC3E}">
        <p14:creationId xmlns:p14="http://schemas.microsoft.com/office/powerpoint/2010/main" val="369685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0B36-A126-FA43-AB5B-6790FADB6331}"/>
              </a:ext>
            </a:extLst>
          </p:cNvPr>
          <p:cNvSpPr>
            <a:spLocks noGrp="1"/>
          </p:cNvSpPr>
          <p:nvPr>
            <p:ph type="title"/>
          </p:nvPr>
        </p:nvSpPr>
        <p:spPr/>
        <p:txBody>
          <a:bodyPr>
            <a:normAutofit/>
          </a:bodyPr>
          <a:lstStyle/>
          <a:p>
            <a:r>
              <a:rPr lang="en-GB" b="1" dirty="0" err="1"/>
              <a:t>Rozwiązanie</a:t>
            </a:r>
            <a:r>
              <a:rPr lang="en-GB" b="1" dirty="0"/>
              <a:t> 1.</a:t>
            </a:r>
            <a:endParaRPr lang="pl-PL" dirty="0"/>
          </a:p>
        </p:txBody>
      </p:sp>
      <p:sp>
        <p:nvSpPr>
          <p:cNvPr id="4" name="Rectangle 3">
            <a:extLst>
              <a:ext uri="{FF2B5EF4-FFF2-40B4-BE49-F238E27FC236}">
                <a16:creationId xmlns:a16="http://schemas.microsoft.com/office/drawing/2014/main" id="{DF17E36D-4357-B742-AB9B-34C9D5A7A07D}"/>
              </a:ext>
            </a:extLst>
          </p:cNvPr>
          <p:cNvSpPr/>
          <p:nvPr/>
        </p:nvSpPr>
        <p:spPr>
          <a:xfrm>
            <a:off x="1274618" y="1690688"/>
            <a:ext cx="9642764"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Monaco" pitchFamily="2" charset="77"/>
              </a:rPr>
              <a:t>ilość_chorych_na_100k = 1000*100k/200k = 500 </a:t>
            </a:r>
          </a:p>
        </p:txBody>
      </p:sp>
      <p:sp>
        <p:nvSpPr>
          <p:cNvPr id="5" name="Rectangle 4">
            <a:extLst>
              <a:ext uri="{FF2B5EF4-FFF2-40B4-BE49-F238E27FC236}">
                <a16:creationId xmlns:a16="http://schemas.microsoft.com/office/drawing/2014/main" id="{47CC4818-FB85-FD4D-B1D2-5C77A7C6FB1B}"/>
              </a:ext>
            </a:extLst>
          </p:cNvPr>
          <p:cNvSpPr/>
          <p:nvPr/>
        </p:nvSpPr>
        <p:spPr>
          <a:xfrm>
            <a:off x="1274618" y="3214688"/>
            <a:ext cx="9642764"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Monaco" pitchFamily="2" charset="77"/>
              </a:rPr>
              <a:t>skrócenie_życia</a:t>
            </a:r>
            <a:r>
              <a:rPr lang="en-GB" dirty="0">
                <a:latin typeface="Monaco" pitchFamily="2" charset="77"/>
              </a:rPr>
              <a:t> = 70-60 = 10 </a:t>
            </a:r>
            <a:r>
              <a:rPr lang="en-GB" dirty="0" err="1">
                <a:latin typeface="Monaco" pitchFamily="2" charset="77"/>
              </a:rPr>
              <a:t>lat</a:t>
            </a:r>
            <a:endParaRPr lang="en-GB" dirty="0">
              <a:latin typeface="Monaco" pitchFamily="2" charset="77"/>
            </a:endParaRPr>
          </a:p>
        </p:txBody>
      </p:sp>
      <p:sp>
        <p:nvSpPr>
          <p:cNvPr id="6" name="Rectangle 5">
            <a:extLst>
              <a:ext uri="{FF2B5EF4-FFF2-40B4-BE49-F238E27FC236}">
                <a16:creationId xmlns:a16="http://schemas.microsoft.com/office/drawing/2014/main" id="{D049A365-D216-F84D-9E30-7E808BAAF816}"/>
              </a:ext>
            </a:extLst>
          </p:cNvPr>
          <p:cNvSpPr/>
          <p:nvPr/>
        </p:nvSpPr>
        <p:spPr>
          <a:xfrm>
            <a:off x="1274618" y="4738688"/>
            <a:ext cx="9642764"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Monaco" pitchFamily="2" charset="77"/>
              </a:rPr>
              <a:t>PYLL = 10 </a:t>
            </a:r>
            <a:r>
              <a:rPr lang="en-GB" dirty="0" err="1">
                <a:latin typeface="Monaco" pitchFamily="2" charset="77"/>
              </a:rPr>
              <a:t>lat</a:t>
            </a:r>
            <a:r>
              <a:rPr lang="en-GB" dirty="0">
                <a:latin typeface="Monaco" pitchFamily="2" charset="77"/>
              </a:rPr>
              <a:t> * 500 </a:t>
            </a:r>
            <a:r>
              <a:rPr lang="en-GB" dirty="0" err="1">
                <a:latin typeface="Monaco" pitchFamily="2" charset="77"/>
              </a:rPr>
              <a:t>chorych</a:t>
            </a:r>
            <a:r>
              <a:rPr lang="en-GB" dirty="0">
                <a:latin typeface="Monaco" pitchFamily="2" charset="77"/>
              </a:rPr>
              <a:t>/100k = </a:t>
            </a:r>
            <a:r>
              <a:rPr lang="en-GB" b="1" dirty="0">
                <a:latin typeface="Monaco" pitchFamily="2" charset="77"/>
              </a:rPr>
              <a:t>5000</a:t>
            </a:r>
            <a:r>
              <a:rPr lang="en-GB" dirty="0">
                <a:latin typeface="Monaco" pitchFamily="2" charset="77"/>
              </a:rPr>
              <a:t> </a:t>
            </a:r>
            <a:r>
              <a:rPr lang="en-GB" dirty="0" err="1">
                <a:latin typeface="Monaco" pitchFamily="2" charset="77"/>
              </a:rPr>
              <a:t>utraconych</a:t>
            </a:r>
            <a:r>
              <a:rPr lang="en-GB" dirty="0">
                <a:latin typeface="Monaco" pitchFamily="2" charset="77"/>
              </a:rPr>
              <a:t> </a:t>
            </a:r>
            <a:r>
              <a:rPr lang="en-GB" dirty="0" err="1">
                <a:latin typeface="Monaco" pitchFamily="2" charset="77"/>
              </a:rPr>
              <a:t>lat</a:t>
            </a:r>
            <a:r>
              <a:rPr lang="en-GB" dirty="0">
                <a:latin typeface="Monaco" pitchFamily="2" charset="77"/>
              </a:rPr>
              <a:t> / 100k </a:t>
            </a:r>
          </a:p>
        </p:txBody>
      </p:sp>
    </p:spTree>
    <p:extLst>
      <p:ext uri="{BB962C8B-B14F-4D97-AF65-F5344CB8AC3E}">
        <p14:creationId xmlns:p14="http://schemas.microsoft.com/office/powerpoint/2010/main" val="325914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06EA52-0CC1-0D4E-A770-46AE0956CAB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59656" y="280555"/>
            <a:ext cx="9472687" cy="4727322"/>
          </a:xfrm>
        </p:spPr>
      </p:pic>
      <p:sp>
        <p:nvSpPr>
          <p:cNvPr id="7" name="TextBox 6">
            <a:extLst>
              <a:ext uri="{FF2B5EF4-FFF2-40B4-BE49-F238E27FC236}">
                <a16:creationId xmlns:a16="http://schemas.microsoft.com/office/drawing/2014/main" id="{BCF27685-4E0D-3A4D-B486-44AD57E49E2B}"/>
              </a:ext>
            </a:extLst>
          </p:cNvPr>
          <p:cNvSpPr txBox="1"/>
          <p:nvPr/>
        </p:nvSpPr>
        <p:spPr>
          <a:xfrm>
            <a:off x="324716" y="5506640"/>
            <a:ext cx="11562484" cy="1200329"/>
          </a:xfrm>
          <a:prstGeom prst="rect">
            <a:avLst/>
          </a:prstGeom>
          <a:noFill/>
        </p:spPr>
        <p:txBody>
          <a:bodyPr wrap="square">
            <a:spAutoFit/>
          </a:bodyPr>
          <a:lstStyle/>
          <a:p>
            <a:pPr algn="l"/>
            <a:r>
              <a:rPr lang="en-GB" b="0" i="0" dirty="0">
                <a:solidFill>
                  <a:srgbClr val="404040"/>
                </a:solidFill>
                <a:effectLst/>
                <a:latin typeface="Alegreya Sans"/>
              </a:rPr>
              <a:t>Jak </a:t>
            </a:r>
            <a:r>
              <a:rPr lang="en-GB" b="0" i="0" dirty="0" err="1">
                <a:solidFill>
                  <a:srgbClr val="404040"/>
                </a:solidFill>
                <a:effectLst/>
                <a:latin typeface="Alegreya Sans"/>
              </a:rPr>
              <a:t>rozumieć</a:t>
            </a:r>
            <a:r>
              <a:rPr lang="en-GB" b="0" i="0" dirty="0">
                <a:solidFill>
                  <a:srgbClr val="404040"/>
                </a:solidFill>
                <a:effectLst/>
                <a:latin typeface="Alegreya Sans"/>
              </a:rPr>
              <a:t> ten </a:t>
            </a:r>
            <a:r>
              <a:rPr lang="en-GB" b="0" i="0" dirty="0" err="1">
                <a:solidFill>
                  <a:srgbClr val="404040"/>
                </a:solidFill>
                <a:effectLst/>
                <a:latin typeface="Alegreya Sans"/>
              </a:rPr>
              <a:t>wykres</a:t>
            </a:r>
            <a:r>
              <a:rPr lang="en-GB" b="0" i="0" dirty="0">
                <a:solidFill>
                  <a:srgbClr val="404040"/>
                </a:solidFill>
                <a:effectLst/>
                <a:latin typeface="Alegreya Sans"/>
              </a:rPr>
              <a:t>? OECD </a:t>
            </a:r>
            <a:r>
              <a:rPr lang="en-GB" b="0" i="0" dirty="0" err="1">
                <a:solidFill>
                  <a:srgbClr val="404040"/>
                </a:solidFill>
                <a:effectLst/>
                <a:latin typeface="Alegreya Sans"/>
              </a:rPr>
              <a:t>przyjęło</a:t>
            </a:r>
            <a:r>
              <a:rPr lang="en-GB" b="0" i="0" dirty="0">
                <a:solidFill>
                  <a:srgbClr val="404040"/>
                </a:solidFill>
                <a:effectLst/>
                <a:latin typeface="Alegreya Sans"/>
              </a:rPr>
              <a:t> </a:t>
            </a:r>
            <a:r>
              <a:rPr lang="en-GB" b="0" i="0" dirty="0" err="1">
                <a:solidFill>
                  <a:srgbClr val="404040"/>
                </a:solidFill>
                <a:effectLst/>
                <a:latin typeface="Alegreya Sans"/>
              </a:rPr>
              <a:t>jako</a:t>
            </a:r>
            <a:r>
              <a:rPr lang="en-GB" b="0" i="0" dirty="0">
                <a:solidFill>
                  <a:srgbClr val="404040"/>
                </a:solidFill>
                <a:effectLst/>
                <a:latin typeface="Alegreya Sans"/>
              </a:rPr>
              <a:t> </a:t>
            </a:r>
            <a:r>
              <a:rPr lang="en-GB" b="0" i="0" dirty="0" err="1">
                <a:solidFill>
                  <a:srgbClr val="404040"/>
                </a:solidFill>
                <a:effectLst/>
                <a:latin typeface="Alegreya Sans"/>
              </a:rPr>
              <a:t>próg</a:t>
            </a:r>
            <a:r>
              <a:rPr lang="en-GB" b="0" i="0" dirty="0">
                <a:solidFill>
                  <a:srgbClr val="404040"/>
                </a:solidFill>
                <a:effectLst/>
                <a:latin typeface="Alegreya Sans"/>
              </a:rPr>
              <a:t> </a:t>
            </a:r>
            <a:r>
              <a:rPr lang="en-GB" b="0" i="0" dirty="0" err="1">
                <a:solidFill>
                  <a:srgbClr val="404040"/>
                </a:solidFill>
                <a:effectLst/>
                <a:latin typeface="Alegreya Sans"/>
              </a:rPr>
              <a:t>wiek</a:t>
            </a:r>
            <a:r>
              <a:rPr lang="en-GB" b="0" i="0" dirty="0">
                <a:solidFill>
                  <a:srgbClr val="404040"/>
                </a:solidFill>
                <a:effectLst/>
                <a:latin typeface="Alegreya Sans"/>
              </a:rPr>
              <a:t> 75 lat. </a:t>
            </a:r>
            <a:r>
              <a:rPr lang="en-GB" b="0" i="0" dirty="0" err="1">
                <a:solidFill>
                  <a:srgbClr val="404040"/>
                </a:solidFill>
                <a:effectLst/>
                <a:latin typeface="Alegreya Sans"/>
              </a:rPr>
              <a:t>Oznacza</a:t>
            </a:r>
            <a:r>
              <a:rPr lang="en-GB" b="0" i="0" dirty="0">
                <a:solidFill>
                  <a:srgbClr val="404040"/>
                </a:solidFill>
                <a:effectLst/>
                <a:latin typeface="Alegreya Sans"/>
              </a:rPr>
              <a:t> to </a:t>
            </a:r>
            <a:r>
              <a:rPr lang="en-GB" b="0" i="0" dirty="0" err="1">
                <a:solidFill>
                  <a:srgbClr val="404040"/>
                </a:solidFill>
                <a:effectLst/>
                <a:latin typeface="Alegreya Sans"/>
              </a:rPr>
              <a:t>więc</a:t>
            </a:r>
            <a:r>
              <a:rPr lang="en-GB" b="0" i="0" dirty="0">
                <a:solidFill>
                  <a:srgbClr val="404040"/>
                </a:solidFill>
                <a:effectLst/>
                <a:latin typeface="Alegreya Sans"/>
              </a:rPr>
              <a:t> </a:t>
            </a:r>
            <a:r>
              <a:rPr lang="en-GB" b="0" i="0" dirty="0" err="1">
                <a:solidFill>
                  <a:srgbClr val="404040"/>
                </a:solidFill>
                <a:effectLst/>
                <a:latin typeface="Alegreya Sans"/>
              </a:rPr>
              <a:t>liczbę</a:t>
            </a:r>
            <a:r>
              <a:rPr lang="en-GB" b="0" i="0" dirty="0">
                <a:solidFill>
                  <a:srgbClr val="404040"/>
                </a:solidFill>
                <a:effectLst/>
                <a:latin typeface="Alegreya Sans"/>
              </a:rPr>
              <a:t> </a:t>
            </a:r>
            <a:r>
              <a:rPr lang="en-GB" b="0" i="0" dirty="0" err="1">
                <a:solidFill>
                  <a:srgbClr val="404040"/>
                </a:solidFill>
                <a:effectLst/>
                <a:latin typeface="Alegreya Sans"/>
              </a:rPr>
              <a:t>osób</a:t>
            </a:r>
            <a:r>
              <a:rPr lang="en-GB" b="0" i="0" dirty="0">
                <a:solidFill>
                  <a:srgbClr val="404040"/>
                </a:solidFill>
                <a:effectLst/>
                <a:latin typeface="Alegreya Sans"/>
              </a:rPr>
              <a:t>, </a:t>
            </a:r>
            <a:r>
              <a:rPr lang="en-GB" b="0" i="0" dirty="0" err="1">
                <a:solidFill>
                  <a:srgbClr val="404040"/>
                </a:solidFill>
                <a:effectLst/>
                <a:latin typeface="Alegreya Sans"/>
              </a:rPr>
              <a:t>które</a:t>
            </a:r>
            <a:r>
              <a:rPr lang="en-GB" b="0" i="0" dirty="0">
                <a:solidFill>
                  <a:srgbClr val="404040"/>
                </a:solidFill>
                <a:effectLst/>
                <a:latin typeface="Alegreya Sans"/>
              </a:rPr>
              <a:t> </a:t>
            </a:r>
            <a:r>
              <a:rPr lang="en-GB" b="0" i="0" dirty="0" err="1">
                <a:solidFill>
                  <a:srgbClr val="404040"/>
                </a:solidFill>
                <a:effectLst/>
                <a:latin typeface="Alegreya Sans"/>
              </a:rPr>
              <a:t>nie</a:t>
            </a:r>
            <a:r>
              <a:rPr lang="en-GB" b="0" i="0" dirty="0">
                <a:solidFill>
                  <a:srgbClr val="404040"/>
                </a:solidFill>
                <a:effectLst/>
                <a:latin typeface="Alegreya Sans"/>
              </a:rPr>
              <a:t> </a:t>
            </a:r>
            <a:r>
              <a:rPr lang="en-GB" b="0" i="0" dirty="0" err="1">
                <a:solidFill>
                  <a:srgbClr val="404040"/>
                </a:solidFill>
                <a:effectLst/>
                <a:latin typeface="Alegreya Sans"/>
              </a:rPr>
              <a:t>dożyły</a:t>
            </a:r>
            <a:r>
              <a:rPr lang="en-GB" b="0" i="0" dirty="0">
                <a:solidFill>
                  <a:srgbClr val="404040"/>
                </a:solidFill>
                <a:effectLst/>
                <a:latin typeface="Alegreya Sans"/>
              </a:rPr>
              <a:t> 75 </a:t>
            </a:r>
            <a:r>
              <a:rPr lang="en-GB" b="0" i="0" dirty="0" err="1">
                <a:solidFill>
                  <a:srgbClr val="404040"/>
                </a:solidFill>
                <a:effectLst/>
                <a:latin typeface="Alegreya Sans"/>
              </a:rPr>
              <a:t>lat</a:t>
            </a:r>
            <a:r>
              <a:rPr lang="en-GB" b="0" i="0" dirty="0">
                <a:solidFill>
                  <a:srgbClr val="404040"/>
                </a:solidFill>
                <a:effectLst/>
                <a:latin typeface="Alegreya Sans"/>
              </a:rPr>
              <a:t> </a:t>
            </a:r>
            <a:r>
              <a:rPr lang="en-GB" b="0" i="0" dirty="0" err="1">
                <a:solidFill>
                  <a:srgbClr val="404040"/>
                </a:solidFill>
                <a:effectLst/>
                <a:latin typeface="Alegreya Sans"/>
              </a:rPr>
              <a:t>na</a:t>
            </a:r>
            <a:r>
              <a:rPr lang="en-GB" b="0" i="0" dirty="0">
                <a:solidFill>
                  <a:srgbClr val="404040"/>
                </a:solidFill>
                <a:effectLst/>
                <a:latin typeface="Alegreya Sans"/>
              </a:rPr>
              <a:t> 100 </a:t>
            </a:r>
            <a:r>
              <a:rPr lang="en-GB" b="0" i="0" dirty="0" err="1">
                <a:solidFill>
                  <a:srgbClr val="404040"/>
                </a:solidFill>
                <a:effectLst/>
                <a:latin typeface="Alegreya Sans"/>
              </a:rPr>
              <a:t>tyś</a:t>
            </a:r>
            <a:r>
              <a:rPr lang="en-GB" b="0" i="0" dirty="0">
                <a:solidFill>
                  <a:srgbClr val="404040"/>
                </a:solidFill>
                <a:effectLst/>
                <a:latin typeface="Alegreya Sans"/>
              </a:rPr>
              <a:t> </a:t>
            </a:r>
            <a:r>
              <a:rPr lang="en-GB" b="0" i="0" dirty="0" err="1">
                <a:solidFill>
                  <a:srgbClr val="404040"/>
                </a:solidFill>
                <a:effectLst/>
                <a:latin typeface="Alegreya Sans"/>
              </a:rPr>
              <a:t>osób</a:t>
            </a:r>
            <a:r>
              <a:rPr lang="en-GB" b="0" i="0" dirty="0">
                <a:solidFill>
                  <a:srgbClr val="404040"/>
                </a:solidFill>
                <a:effectLst/>
                <a:latin typeface="Alegreya Sans"/>
              </a:rPr>
              <a:t> </a:t>
            </a:r>
            <a:r>
              <a:rPr lang="en-GB" b="0" i="0" dirty="0" err="1">
                <a:solidFill>
                  <a:srgbClr val="404040"/>
                </a:solidFill>
                <a:effectLst/>
                <a:latin typeface="Alegreya Sans"/>
              </a:rPr>
              <a:t>razy</a:t>
            </a:r>
            <a:r>
              <a:rPr lang="en-GB" b="0" i="0" dirty="0">
                <a:solidFill>
                  <a:srgbClr val="404040"/>
                </a:solidFill>
                <a:effectLst/>
                <a:latin typeface="Alegreya Sans"/>
              </a:rPr>
              <a:t> </a:t>
            </a:r>
            <a:r>
              <a:rPr lang="en-GB" b="0" i="0" dirty="0" err="1">
                <a:solidFill>
                  <a:srgbClr val="404040"/>
                </a:solidFill>
                <a:effectLst/>
                <a:latin typeface="Alegreya Sans"/>
              </a:rPr>
              <a:t>średnią</a:t>
            </a:r>
            <a:r>
              <a:rPr lang="en-GB" b="0" i="0" dirty="0">
                <a:solidFill>
                  <a:srgbClr val="404040"/>
                </a:solidFill>
                <a:effectLst/>
                <a:latin typeface="Alegreya Sans"/>
              </a:rPr>
              <a:t> </a:t>
            </a:r>
            <a:r>
              <a:rPr lang="en-GB" b="0" i="0" dirty="0" err="1">
                <a:solidFill>
                  <a:srgbClr val="404040"/>
                </a:solidFill>
                <a:effectLst/>
                <a:latin typeface="Alegreya Sans"/>
              </a:rPr>
              <a:t>ilość</a:t>
            </a:r>
            <a:r>
              <a:rPr lang="en-GB" b="0" i="0" dirty="0">
                <a:solidFill>
                  <a:srgbClr val="404040"/>
                </a:solidFill>
                <a:effectLst/>
                <a:latin typeface="Alegreya Sans"/>
              </a:rPr>
              <a:t> </a:t>
            </a:r>
            <a:r>
              <a:rPr lang="en-GB" b="0" i="0" dirty="0" err="1">
                <a:solidFill>
                  <a:srgbClr val="404040"/>
                </a:solidFill>
                <a:effectLst/>
                <a:latin typeface="Alegreya Sans"/>
              </a:rPr>
              <a:t>lat</a:t>
            </a:r>
            <a:r>
              <a:rPr lang="en-GB" b="0" i="0" dirty="0">
                <a:solidFill>
                  <a:srgbClr val="404040"/>
                </a:solidFill>
                <a:effectLst/>
                <a:latin typeface="Alegreya Sans"/>
              </a:rPr>
              <a:t> </a:t>
            </a:r>
            <a:r>
              <a:rPr lang="en-GB" b="0" i="0" dirty="0" err="1">
                <a:solidFill>
                  <a:srgbClr val="404040"/>
                </a:solidFill>
                <a:effectLst/>
                <a:latin typeface="Alegreya Sans"/>
              </a:rPr>
              <a:t>brakujących</a:t>
            </a:r>
            <a:r>
              <a:rPr lang="en-GB" b="0" i="0" dirty="0">
                <a:solidFill>
                  <a:srgbClr val="404040"/>
                </a:solidFill>
                <a:effectLst/>
                <a:latin typeface="Alegreya Sans"/>
              </a:rPr>
              <a:t> do 75 lat.</a:t>
            </a:r>
          </a:p>
          <a:p>
            <a:pPr algn="l"/>
            <a:r>
              <a:rPr lang="en-GB" b="0" i="0" dirty="0" err="1">
                <a:solidFill>
                  <a:srgbClr val="404040"/>
                </a:solidFill>
                <a:effectLst/>
                <a:latin typeface="Alegreya Sans"/>
              </a:rPr>
              <a:t>Gdyby</a:t>
            </a:r>
            <a:r>
              <a:rPr lang="en-GB" b="0" i="0" dirty="0">
                <a:solidFill>
                  <a:srgbClr val="404040"/>
                </a:solidFill>
                <a:effectLst/>
                <a:latin typeface="Alegreya Sans"/>
              </a:rPr>
              <a:t> </a:t>
            </a:r>
            <a:r>
              <a:rPr lang="en-GB" b="0" i="0" dirty="0" err="1">
                <a:solidFill>
                  <a:srgbClr val="404040"/>
                </a:solidFill>
                <a:effectLst/>
                <a:latin typeface="Alegreya Sans"/>
              </a:rPr>
              <a:t>chcieć</a:t>
            </a:r>
            <a:r>
              <a:rPr lang="en-GB" b="0" i="0" dirty="0">
                <a:solidFill>
                  <a:srgbClr val="404040"/>
                </a:solidFill>
                <a:effectLst/>
                <a:latin typeface="Alegreya Sans"/>
              </a:rPr>
              <a:t> </a:t>
            </a:r>
            <a:r>
              <a:rPr lang="en-GB" b="0" i="0" dirty="0" err="1">
                <a:solidFill>
                  <a:srgbClr val="404040"/>
                </a:solidFill>
                <a:effectLst/>
                <a:latin typeface="Alegreya Sans"/>
              </a:rPr>
              <a:t>porównywać</a:t>
            </a:r>
            <a:r>
              <a:rPr lang="en-GB" b="0" i="0" dirty="0">
                <a:solidFill>
                  <a:srgbClr val="404040"/>
                </a:solidFill>
                <a:effectLst/>
                <a:latin typeface="Alegreya Sans"/>
              </a:rPr>
              <a:t> </a:t>
            </a:r>
            <a:r>
              <a:rPr lang="en-GB" b="0" i="0" dirty="0" err="1">
                <a:solidFill>
                  <a:srgbClr val="404040"/>
                </a:solidFill>
                <a:effectLst/>
                <a:latin typeface="Alegreya Sans"/>
              </a:rPr>
              <a:t>ilość</a:t>
            </a:r>
            <a:r>
              <a:rPr lang="en-GB" b="0" i="0" dirty="0">
                <a:solidFill>
                  <a:srgbClr val="404040"/>
                </a:solidFill>
                <a:effectLst/>
                <a:latin typeface="Alegreya Sans"/>
              </a:rPr>
              <a:t> </a:t>
            </a:r>
            <a:r>
              <a:rPr lang="en-GB" b="0" i="0" dirty="0" err="1">
                <a:solidFill>
                  <a:srgbClr val="404040"/>
                </a:solidFill>
                <a:effectLst/>
                <a:latin typeface="Alegreya Sans"/>
              </a:rPr>
              <a:t>utraconych</a:t>
            </a:r>
            <a:r>
              <a:rPr lang="en-GB" b="0" i="0" dirty="0">
                <a:solidFill>
                  <a:srgbClr val="404040"/>
                </a:solidFill>
                <a:effectLst/>
                <a:latin typeface="Alegreya Sans"/>
              </a:rPr>
              <a:t> </a:t>
            </a:r>
            <a:r>
              <a:rPr lang="en-GB" b="0" i="0" dirty="0" err="1">
                <a:solidFill>
                  <a:srgbClr val="404040"/>
                </a:solidFill>
                <a:effectLst/>
                <a:latin typeface="Alegreya Sans"/>
              </a:rPr>
              <a:t>lat</a:t>
            </a:r>
            <a:r>
              <a:rPr lang="en-GB" b="0" i="0" dirty="0">
                <a:solidFill>
                  <a:srgbClr val="404040"/>
                </a:solidFill>
                <a:effectLst/>
                <a:latin typeface="Alegreya Sans"/>
              </a:rPr>
              <a:t> </a:t>
            </a:r>
            <a:r>
              <a:rPr lang="en-GB" b="0" i="0" dirty="0" err="1">
                <a:solidFill>
                  <a:srgbClr val="404040"/>
                </a:solidFill>
                <a:effectLst/>
                <a:latin typeface="Alegreya Sans"/>
              </a:rPr>
              <a:t>ze</a:t>
            </a:r>
            <a:r>
              <a:rPr lang="en-GB" b="0" i="0" dirty="0">
                <a:solidFill>
                  <a:srgbClr val="404040"/>
                </a:solidFill>
                <a:effectLst/>
                <a:latin typeface="Alegreya Sans"/>
              </a:rPr>
              <a:t> </a:t>
            </a:r>
            <a:r>
              <a:rPr lang="en-GB" b="0" i="0" dirty="0" err="1">
                <a:solidFill>
                  <a:srgbClr val="404040"/>
                </a:solidFill>
                <a:effectLst/>
                <a:latin typeface="Alegreya Sans"/>
              </a:rPr>
              <a:t>wszystkich</a:t>
            </a:r>
            <a:r>
              <a:rPr lang="en-GB" b="0" i="0" dirty="0">
                <a:solidFill>
                  <a:srgbClr val="404040"/>
                </a:solidFill>
                <a:effectLst/>
                <a:latin typeface="Alegreya Sans"/>
              </a:rPr>
              <a:t> </a:t>
            </a:r>
            <a:r>
              <a:rPr lang="en-GB" b="0" i="0" dirty="0" err="1">
                <a:solidFill>
                  <a:srgbClr val="404040"/>
                </a:solidFill>
                <a:effectLst/>
                <a:latin typeface="Alegreya Sans"/>
              </a:rPr>
              <a:t>przyczyn</a:t>
            </a:r>
            <a:r>
              <a:rPr lang="en-GB" b="0" i="0" dirty="0">
                <a:solidFill>
                  <a:srgbClr val="404040"/>
                </a:solidFill>
                <a:effectLst/>
                <a:latin typeface="Alegreya Sans"/>
              </a:rPr>
              <a:t> w </a:t>
            </a:r>
            <a:r>
              <a:rPr lang="en-GB" b="0" i="0" dirty="0" err="1">
                <a:solidFill>
                  <a:srgbClr val="404040"/>
                </a:solidFill>
                <a:effectLst/>
                <a:latin typeface="Alegreya Sans"/>
              </a:rPr>
              <a:t>stosunku</a:t>
            </a:r>
            <a:r>
              <a:rPr lang="en-GB" b="0" i="0" dirty="0">
                <a:solidFill>
                  <a:srgbClr val="404040"/>
                </a:solidFill>
                <a:effectLst/>
                <a:latin typeface="Alegreya Sans"/>
              </a:rPr>
              <a:t> do </a:t>
            </a:r>
            <a:r>
              <a:rPr lang="en-GB" b="0" i="0" dirty="0" err="1">
                <a:solidFill>
                  <a:srgbClr val="404040"/>
                </a:solidFill>
                <a:effectLst/>
                <a:latin typeface="Alegreya Sans"/>
              </a:rPr>
              <a:t>średniej</a:t>
            </a:r>
            <a:r>
              <a:rPr lang="en-GB" b="0" i="0" dirty="0">
                <a:solidFill>
                  <a:srgbClr val="404040"/>
                </a:solidFill>
                <a:effectLst/>
                <a:latin typeface="Alegreya Sans"/>
              </a:rPr>
              <a:t> </a:t>
            </a:r>
            <a:r>
              <a:rPr lang="en-GB" b="0" i="0" dirty="0" err="1">
                <a:solidFill>
                  <a:srgbClr val="404040"/>
                </a:solidFill>
                <a:effectLst/>
                <a:latin typeface="Alegreya Sans"/>
              </a:rPr>
              <a:t>długości</a:t>
            </a:r>
            <a:r>
              <a:rPr lang="en-GB" b="0" i="0" dirty="0">
                <a:solidFill>
                  <a:srgbClr val="404040"/>
                </a:solidFill>
                <a:effectLst/>
                <a:latin typeface="Alegreya Sans"/>
              </a:rPr>
              <a:t> </a:t>
            </a:r>
            <a:r>
              <a:rPr lang="en-GB" b="0" i="0" dirty="0" err="1">
                <a:solidFill>
                  <a:srgbClr val="404040"/>
                </a:solidFill>
                <a:effectLst/>
                <a:latin typeface="Alegreya Sans"/>
              </a:rPr>
              <a:t>życia</a:t>
            </a:r>
            <a:r>
              <a:rPr lang="en-GB" b="0" i="0" dirty="0">
                <a:solidFill>
                  <a:srgbClr val="404040"/>
                </a:solidFill>
                <a:effectLst/>
                <a:latin typeface="Alegreya Sans"/>
              </a:rPr>
              <a:t> w </a:t>
            </a:r>
            <a:r>
              <a:rPr lang="en-GB" b="0" i="0" dirty="0" err="1">
                <a:solidFill>
                  <a:srgbClr val="404040"/>
                </a:solidFill>
                <a:effectLst/>
                <a:latin typeface="Alegreya Sans"/>
              </a:rPr>
              <a:t>każdym</a:t>
            </a:r>
            <a:r>
              <a:rPr lang="en-GB" b="0" i="0" dirty="0">
                <a:solidFill>
                  <a:srgbClr val="404040"/>
                </a:solidFill>
                <a:effectLst/>
                <a:latin typeface="Alegreya Sans"/>
              </a:rPr>
              <a:t> </a:t>
            </a:r>
            <a:r>
              <a:rPr lang="en-GB" b="0" i="0" dirty="0" err="1">
                <a:solidFill>
                  <a:srgbClr val="404040"/>
                </a:solidFill>
                <a:effectLst/>
                <a:latin typeface="Alegreya Sans"/>
              </a:rPr>
              <a:t>kraju</a:t>
            </a:r>
            <a:r>
              <a:rPr lang="en-GB" b="0" i="0" dirty="0">
                <a:solidFill>
                  <a:srgbClr val="404040"/>
                </a:solidFill>
                <a:effectLst/>
                <a:latin typeface="Alegreya Sans"/>
              </a:rPr>
              <a:t> </a:t>
            </a:r>
            <a:r>
              <a:rPr lang="en-GB" b="0" i="0" dirty="0" err="1">
                <a:solidFill>
                  <a:srgbClr val="404040"/>
                </a:solidFill>
                <a:effectLst/>
                <a:latin typeface="Alegreya Sans"/>
              </a:rPr>
              <a:t>osobno</a:t>
            </a:r>
            <a:r>
              <a:rPr lang="en-GB" b="0" i="0" dirty="0">
                <a:solidFill>
                  <a:srgbClr val="404040"/>
                </a:solidFill>
                <a:effectLst/>
                <a:latin typeface="Alegreya Sans"/>
              </a:rPr>
              <a:t>, to </a:t>
            </a:r>
            <a:r>
              <a:rPr lang="en-GB" b="0" i="0" dirty="0" err="1">
                <a:solidFill>
                  <a:srgbClr val="404040"/>
                </a:solidFill>
                <a:effectLst/>
                <a:latin typeface="Alegreya Sans"/>
              </a:rPr>
              <a:t>dla</a:t>
            </a:r>
            <a:r>
              <a:rPr lang="en-GB" b="0" i="0" dirty="0">
                <a:solidFill>
                  <a:srgbClr val="404040"/>
                </a:solidFill>
                <a:effectLst/>
                <a:latin typeface="Alegreya Sans"/>
              </a:rPr>
              <a:t> </a:t>
            </a:r>
            <a:r>
              <a:rPr lang="en-GB" b="0" i="0" dirty="0" err="1">
                <a:solidFill>
                  <a:srgbClr val="404040"/>
                </a:solidFill>
                <a:effectLst/>
                <a:latin typeface="Alegreya Sans"/>
              </a:rPr>
              <a:t>każdego</a:t>
            </a:r>
            <a:r>
              <a:rPr lang="en-GB" b="0" i="0" dirty="0">
                <a:solidFill>
                  <a:srgbClr val="404040"/>
                </a:solidFill>
                <a:effectLst/>
                <a:latin typeface="Alegreya Sans"/>
              </a:rPr>
              <a:t> </a:t>
            </a:r>
            <a:r>
              <a:rPr lang="en-GB" b="0" i="0" dirty="0" err="1">
                <a:solidFill>
                  <a:srgbClr val="404040"/>
                </a:solidFill>
                <a:effectLst/>
                <a:latin typeface="Alegreya Sans"/>
              </a:rPr>
              <a:t>przypadku</a:t>
            </a:r>
            <a:r>
              <a:rPr lang="en-GB" b="0" i="0" dirty="0">
                <a:solidFill>
                  <a:srgbClr val="404040"/>
                </a:solidFill>
                <a:effectLst/>
                <a:latin typeface="Alegreya Sans"/>
              </a:rPr>
              <a:t> PYLL </a:t>
            </a:r>
            <a:r>
              <a:rPr lang="en-GB" b="0" i="0" dirty="0" err="1">
                <a:solidFill>
                  <a:srgbClr val="404040"/>
                </a:solidFill>
                <a:effectLst/>
                <a:latin typeface="Alegreya Sans"/>
              </a:rPr>
              <a:t>wyniósłby</a:t>
            </a:r>
            <a:r>
              <a:rPr lang="en-GB" b="0" i="0" dirty="0">
                <a:solidFill>
                  <a:srgbClr val="404040"/>
                </a:solidFill>
                <a:effectLst/>
                <a:latin typeface="Alegreya Sans"/>
              </a:rPr>
              <a:t> zero. </a:t>
            </a:r>
            <a:r>
              <a:rPr lang="en-GB" b="0" i="0" dirty="0" err="1">
                <a:solidFill>
                  <a:srgbClr val="404040"/>
                </a:solidFill>
                <a:effectLst/>
                <a:latin typeface="Alegreya Sans"/>
              </a:rPr>
              <a:t>Czy</a:t>
            </a:r>
            <a:r>
              <a:rPr lang="en-GB" b="0" i="0" dirty="0">
                <a:solidFill>
                  <a:srgbClr val="404040"/>
                </a:solidFill>
                <a:effectLst/>
                <a:latin typeface="Alegreya Sans"/>
              </a:rPr>
              <a:t> to </a:t>
            </a:r>
            <a:r>
              <a:rPr lang="en-GB" b="0" i="0" dirty="0" err="1">
                <a:solidFill>
                  <a:srgbClr val="404040"/>
                </a:solidFill>
                <a:effectLst/>
                <a:latin typeface="Alegreya Sans"/>
              </a:rPr>
              <a:t>prawda</a:t>
            </a:r>
            <a:r>
              <a:rPr lang="en-GB" b="0" i="0" dirty="0">
                <a:solidFill>
                  <a:srgbClr val="404040"/>
                </a:solidFill>
                <a:effectLst/>
                <a:latin typeface="Alegreya Sans"/>
              </a:rPr>
              <a:t>? </a:t>
            </a:r>
            <a:r>
              <a:rPr lang="en-GB" b="0" i="0" dirty="0" err="1">
                <a:solidFill>
                  <a:srgbClr val="404040"/>
                </a:solidFill>
                <a:effectLst/>
                <a:latin typeface="Alegreya Sans"/>
              </a:rPr>
              <a:t>Sprawdźmy</a:t>
            </a:r>
            <a:r>
              <a:rPr lang="en-GB" b="0" i="0" dirty="0">
                <a:solidFill>
                  <a:srgbClr val="404040"/>
                </a:solidFill>
                <a:effectLst/>
                <a:latin typeface="Alegreya Sans"/>
              </a:rPr>
              <a:t>!</a:t>
            </a:r>
          </a:p>
        </p:txBody>
      </p:sp>
    </p:spTree>
    <p:extLst>
      <p:ext uri="{BB962C8B-B14F-4D97-AF65-F5344CB8AC3E}">
        <p14:creationId xmlns:p14="http://schemas.microsoft.com/office/powerpoint/2010/main" val="11067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0E7A-6AC1-1C4A-A2A9-D7AA28BE456A}"/>
              </a:ext>
            </a:extLst>
          </p:cNvPr>
          <p:cNvSpPr>
            <a:spLocks noGrp="1"/>
          </p:cNvSpPr>
          <p:nvPr>
            <p:ph type="title"/>
          </p:nvPr>
        </p:nvSpPr>
        <p:spPr/>
        <p:txBody>
          <a:bodyPr/>
          <a:lstStyle/>
          <a:p>
            <a:r>
              <a:rPr lang="pl-PL" b="1" dirty="0"/>
              <a:t>Zadanie 2. </a:t>
            </a:r>
            <a:r>
              <a:rPr lang="pl-PL" dirty="0"/>
              <a:t>PYLL w kraju z jedną chorobą</a:t>
            </a:r>
          </a:p>
        </p:txBody>
      </p:sp>
      <p:sp>
        <p:nvSpPr>
          <p:cNvPr id="3" name="Content Placeholder 2">
            <a:extLst>
              <a:ext uri="{FF2B5EF4-FFF2-40B4-BE49-F238E27FC236}">
                <a16:creationId xmlns:a16="http://schemas.microsoft.com/office/drawing/2014/main" id="{E4A0E676-ADA2-8746-B41C-48163075A719}"/>
              </a:ext>
            </a:extLst>
          </p:cNvPr>
          <p:cNvSpPr>
            <a:spLocks noGrp="1"/>
          </p:cNvSpPr>
          <p:nvPr>
            <p:ph idx="1"/>
          </p:nvPr>
        </p:nvSpPr>
        <p:spPr/>
        <p:txBody>
          <a:bodyPr/>
          <a:lstStyle/>
          <a:p>
            <a:r>
              <a:rPr lang="pl-PL" dirty="0"/>
              <a:t>Wyobraźmy sobie państwo, którego mieszkańcy są zdrowi lub chorują na Chorobę.</a:t>
            </a:r>
          </a:p>
          <a:p>
            <a:r>
              <a:rPr lang="pl-PL" dirty="0"/>
              <a:t>W Państwie mieszka 1000 osób. 16% z nich choruje na chorobę.</a:t>
            </a:r>
          </a:p>
          <a:p>
            <a:r>
              <a:rPr lang="pl-PL" dirty="0"/>
              <a:t>Zdrowi mieszkańcy żyją 80 lat.</a:t>
            </a:r>
          </a:p>
          <a:p>
            <a:r>
              <a:rPr lang="pl-PL" dirty="0"/>
              <a:t>Chorzy żyją o 30 lat krócej, czyli 50 lat.</a:t>
            </a:r>
          </a:p>
          <a:p>
            <a:r>
              <a:rPr lang="pl-PL" dirty="0"/>
              <a:t>Chorzy zaniżają średnią długość życia.</a:t>
            </a:r>
          </a:p>
          <a:p>
            <a:r>
              <a:rPr lang="pl-PL" dirty="0"/>
              <a:t>Ile wynosi PYLL tego państwa?</a:t>
            </a:r>
          </a:p>
        </p:txBody>
      </p:sp>
    </p:spTree>
    <p:extLst>
      <p:ext uri="{BB962C8B-B14F-4D97-AF65-F5344CB8AC3E}">
        <p14:creationId xmlns:p14="http://schemas.microsoft.com/office/powerpoint/2010/main" val="373575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0E676-ADA2-8746-B41C-48163075A719}"/>
              </a:ext>
            </a:extLst>
          </p:cNvPr>
          <p:cNvSpPr>
            <a:spLocks noGrp="1"/>
          </p:cNvSpPr>
          <p:nvPr>
            <p:ph idx="1"/>
          </p:nvPr>
        </p:nvSpPr>
        <p:spPr>
          <a:xfrm>
            <a:off x="838199" y="676133"/>
            <a:ext cx="10515600" cy="1644938"/>
          </a:xfrm>
        </p:spPr>
        <p:txBody>
          <a:bodyPr/>
          <a:lstStyle/>
          <a:p>
            <a:r>
              <a:rPr lang="pl-PL" dirty="0"/>
              <a:t>W Państwie mieszka 1000 osób. 16% z nich choruje na chorobę.</a:t>
            </a:r>
          </a:p>
          <a:p>
            <a:r>
              <a:rPr lang="pl-PL" dirty="0"/>
              <a:t>Zdrowi mieszkańcy żyją 80 lat.</a:t>
            </a:r>
          </a:p>
          <a:p>
            <a:r>
              <a:rPr lang="pl-PL" dirty="0"/>
              <a:t>Chorzy żyją o 30 lat krócej, czyli 50 lat.</a:t>
            </a:r>
          </a:p>
        </p:txBody>
      </p:sp>
      <p:sp>
        <p:nvSpPr>
          <p:cNvPr id="6" name="Rectangle 5">
            <a:extLst>
              <a:ext uri="{FF2B5EF4-FFF2-40B4-BE49-F238E27FC236}">
                <a16:creationId xmlns:a16="http://schemas.microsoft.com/office/drawing/2014/main" id="{F23D6300-A90A-0042-B5A1-9191F9C895C2}"/>
              </a:ext>
            </a:extLst>
          </p:cNvPr>
          <p:cNvSpPr/>
          <p:nvPr/>
        </p:nvSpPr>
        <p:spPr>
          <a:xfrm>
            <a:off x="881494" y="2893868"/>
            <a:ext cx="10429009"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Monaco" pitchFamily="2" charset="77"/>
              </a:rPr>
              <a:t>liczba_chorych</a:t>
            </a:r>
            <a:r>
              <a:rPr lang="en-GB" dirty="0">
                <a:latin typeface="Monaco" pitchFamily="2" charset="77"/>
              </a:rPr>
              <a:t> = 16% * 1000 = 160 </a:t>
            </a:r>
            <a:r>
              <a:rPr lang="en-GB" dirty="0" err="1">
                <a:latin typeface="Monaco" pitchFamily="2" charset="77"/>
              </a:rPr>
              <a:t>osób</a:t>
            </a:r>
            <a:endParaRPr lang="en-GB" dirty="0">
              <a:latin typeface="Monaco" pitchFamily="2" charset="77"/>
            </a:endParaRPr>
          </a:p>
          <a:p>
            <a:pPr algn="ctr"/>
            <a:r>
              <a:rPr lang="en-GB" dirty="0" err="1">
                <a:latin typeface="Monaco" pitchFamily="2" charset="77"/>
              </a:rPr>
              <a:t>liczba_zdrowych</a:t>
            </a:r>
            <a:r>
              <a:rPr lang="en-GB" dirty="0">
                <a:latin typeface="Monaco" pitchFamily="2" charset="77"/>
              </a:rPr>
              <a:t> = 1000-160 = 840 </a:t>
            </a:r>
            <a:r>
              <a:rPr lang="en-GB" dirty="0" err="1">
                <a:latin typeface="Monaco" pitchFamily="2" charset="77"/>
              </a:rPr>
              <a:t>osób</a:t>
            </a:r>
            <a:endParaRPr lang="en-GB" dirty="0">
              <a:latin typeface="Monaco" pitchFamily="2" charset="77"/>
            </a:endParaRPr>
          </a:p>
          <a:p>
            <a:pPr algn="ctr"/>
            <a:r>
              <a:rPr lang="en-GB" dirty="0" err="1">
                <a:latin typeface="Monaco" pitchFamily="2" charset="77"/>
              </a:rPr>
              <a:t>średnia_oczekiwana_długość_życia</a:t>
            </a:r>
            <a:r>
              <a:rPr lang="en-GB" dirty="0">
                <a:latin typeface="Monaco" pitchFamily="2" charset="77"/>
              </a:rPr>
              <a:t> = (160 * 50 + 840 * 80)/1000 = 75.2 </a:t>
            </a:r>
            <a:r>
              <a:rPr lang="en-GB" dirty="0" err="1">
                <a:latin typeface="Monaco" pitchFamily="2" charset="77"/>
              </a:rPr>
              <a:t>lata</a:t>
            </a:r>
            <a:r>
              <a:rPr lang="en-GB" dirty="0">
                <a:latin typeface="Monaco" pitchFamily="2" charset="77"/>
              </a:rPr>
              <a:t> </a:t>
            </a:r>
          </a:p>
        </p:txBody>
      </p:sp>
      <p:sp>
        <p:nvSpPr>
          <p:cNvPr id="7" name="Rectangle 6">
            <a:extLst>
              <a:ext uri="{FF2B5EF4-FFF2-40B4-BE49-F238E27FC236}">
                <a16:creationId xmlns:a16="http://schemas.microsoft.com/office/drawing/2014/main" id="{EBB168E4-679F-C046-83B2-E5E8EB011495}"/>
              </a:ext>
            </a:extLst>
          </p:cNvPr>
          <p:cNvSpPr/>
          <p:nvPr/>
        </p:nvSpPr>
        <p:spPr>
          <a:xfrm>
            <a:off x="838199" y="4887625"/>
            <a:ext cx="10429009"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Monaco" pitchFamily="2" charset="77"/>
              </a:rPr>
              <a:t>pyll_chorych_do_zdrowych</a:t>
            </a:r>
            <a:r>
              <a:rPr lang="en-GB" dirty="0">
                <a:latin typeface="Monaco" pitchFamily="2" charset="77"/>
              </a:rPr>
              <a:t> = 160 * 30 = 4800 </a:t>
            </a:r>
            <a:r>
              <a:rPr lang="en-GB" dirty="0" err="1">
                <a:latin typeface="Monaco" pitchFamily="2" charset="77"/>
              </a:rPr>
              <a:t>lat</a:t>
            </a:r>
            <a:endParaRPr lang="en-GB" dirty="0">
              <a:latin typeface="Monaco" pitchFamily="2" charset="77"/>
            </a:endParaRPr>
          </a:p>
          <a:p>
            <a:pPr algn="ctr"/>
            <a:r>
              <a:rPr lang="en-GB" dirty="0" err="1">
                <a:latin typeface="Monaco" pitchFamily="2" charset="77"/>
              </a:rPr>
              <a:t>pyll_chorych_do_wszystkich</a:t>
            </a:r>
            <a:r>
              <a:rPr lang="en-GB" dirty="0">
                <a:latin typeface="Monaco" pitchFamily="2" charset="77"/>
              </a:rPr>
              <a:t> = (75.2-50) * 160 = 4032 </a:t>
            </a:r>
            <a:r>
              <a:rPr lang="en-GB" dirty="0" err="1">
                <a:latin typeface="Monaco" pitchFamily="2" charset="77"/>
              </a:rPr>
              <a:t>lata</a:t>
            </a:r>
            <a:endParaRPr lang="en-GB" dirty="0">
              <a:latin typeface="Monaco" pitchFamily="2" charset="77"/>
            </a:endParaRPr>
          </a:p>
        </p:txBody>
      </p:sp>
    </p:spTree>
    <p:extLst>
      <p:ext uri="{BB962C8B-B14F-4D97-AF65-F5344CB8AC3E}">
        <p14:creationId xmlns:p14="http://schemas.microsoft.com/office/powerpoint/2010/main" val="246811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B863FC3-74B4-2B47-9F71-74A6D4BE46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38314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9E1B5D1-D419-7F44-A8C7-E4525A8FC0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345717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8483194-6DAF-AF47-823D-F7519DA2BF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13661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EE2D80B-50D3-2D4F-ADBD-4A2B8D8C9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142641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0CC2-68A1-D34F-9F25-5E80B96C113A}"/>
              </a:ext>
            </a:extLst>
          </p:cNvPr>
          <p:cNvSpPr>
            <a:spLocks noGrp="1"/>
          </p:cNvSpPr>
          <p:nvPr>
            <p:ph type="title"/>
          </p:nvPr>
        </p:nvSpPr>
        <p:spPr/>
        <p:txBody>
          <a:bodyPr>
            <a:normAutofit/>
          </a:bodyPr>
          <a:lstStyle/>
          <a:p>
            <a:r>
              <a:rPr lang="pl-PL"/>
              <a:t>Jak sprawiedliwie podzielić środki w opiece zdrowotnej na leczenie poszczególnych chorób?</a:t>
            </a:r>
          </a:p>
        </p:txBody>
      </p:sp>
      <p:sp>
        <p:nvSpPr>
          <p:cNvPr id="3" name="Text Placeholder 2">
            <a:extLst>
              <a:ext uri="{FF2B5EF4-FFF2-40B4-BE49-F238E27FC236}">
                <a16:creationId xmlns:a16="http://schemas.microsoft.com/office/drawing/2014/main" id="{97947076-4970-D140-9548-31025FACD293}"/>
              </a:ext>
            </a:extLst>
          </p:cNvPr>
          <p:cNvSpPr>
            <a:spLocks noGrp="1"/>
          </p:cNvSpPr>
          <p:nvPr>
            <p:ph type="body" idx="1"/>
          </p:nvPr>
        </p:nvSpPr>
        <p:spPr/>
        <p:txBody>
          <a:bodyPr>
            <a:normAutofit lnSpcReduction="10000"/>
          </a:bodyPr>
          <a:lstStyle/>
          <a:p>
            <a:r>
              <a:rPr lang="pl-PL"/>
              <a:t>Moglibyśmy wydawać pieniądze proporcjonalnie do liczby chorych na daną chorobę.</a:t>
            </a:r>
          </a:p>
          <a:p>
            <a:r>
              <a:rPr lang="pl-PL"/>
              <a:t>Problem: niewspółmierność chorób: jedne uniemożliwiają codzienne funkcjonowanie, drugie są pomijalne</a:t>
            </a:r>
          </a:p>
        </p:txBody>
      </p:sp>
    </p:spTree>
    <p:extLst>
      <p:ext uri="{BB962C8B-B14F-4D97-AF65-F5344CB8AC3E}">
        <p14:creationId xmlns:p14="http://schemas.microsoft.com/office/powerpoint/2010/main" val="1987000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723333-6E84-6E4F-BDCB-2F21C328145E}"/>
              </a:ext>
            </a:extLst>
          </p:cNvPr>
          <p:cNvSpPr txBox="1"/>
          <p:nvPr/>
        </p:nvSpPr>
        <p:spPr>
          <a:xfrm>
            <a:off x="3048866" y="241500"/>
            <a:ext cx="6094268" cy="923330"/>
          </a:xfrm>
          <a:prstGeom prst="rect">
            <a:avLst/>
          </a:prstGeom>
          <a:noFill/>
        </p:spPr>
        <p:txBody>
          <a:bodyPr wrap="square">
            <a:spAutoFit/>
          </a:bodyPr>
          <a:lstStyle/>
          <a:p>
            <a:r>
              <a:rPr lang="en-GB" dirty="0" err="1">
                <a:effectLst/>
              </a:rPr>
              <a:t>Dotychczas</a:t>
            </a:r>
            <a:r>
              <a:rPr lang="en-GB" dirty="0">
                <a:effectLst/>
              </a:rPr>
              <a:t> </a:t>
            </a:r>
            <a:r>
              <a:rPr lang="en-GB" dirty="0" err="1">
                <a:effectLst/>
              </a:rPr>
              <a:t>spoglądaliśmy</a:t>
            </a:r>
            <a:r>
              <a:rPr lang="en-GB" dirty="0">
                <a:effectLst/>
              </a:rPr>
              <a:t> </a:t>
            </a:r>
            <a:r>
              <a:rPr lang="en-GB" dirty="0" err="1">
                <a:effectLst/>
              </a:rPr>
              <a:t>na</a:t>
            </a:r>
            <a:r>
              <a:rPr lang="en-GB" dirty="0">
                <a:effectLst/>
              </a:rPr>
              <a:t> </a:t>
            </a:r>
            <a:r>
              <a:rPr lang="en-GB" dirty="0" err="1">
                <a:effectLst/>
              </a:rPr>
              <a:t>problematykę</a:t>
            </a:r>
            <a:r>
              <a:rPr lang="en-GB" dirty="0">
                <a:effectLst/>
              </a:rPr>
              <a:t> </a:t>
            </a:r>
            <a:r>
              <a:rPr lang="en-GB" dirty="0" err="1">
                <a:effectLst/>
              </a:rPr>
              <a:t>chorób</a:t>
            </a:r>
            <a:r>
              <a:rPr lang="en-GB" dirty="0">
                <a:effectLst/>
              </a:rPr>
              <a:t> </a:t>
            </a:r>
            <a:r>
              <a:rPr lang="en-GB" dirty="0" err="1">
                <a:effectLst/>
              </a:rPr>
              <a:t>jako</a:t>
            </a:r>
            <a:r>
              <a:rPr lang="en-GB" dirty="0">
                <a:effectLst/>
              </a:rPr>
              <a:t> </a:t>
            </a:r>
            <a:r>
              <a:rPr lang="en-GB" dirty="0" err="1">
                <a:effectLst/>
              </a:rPr>
              <a:t>wpływających</a:t>
            </a:r>
            <a:r>
              <a:rPr lang="en-GB" dirty="0">
                <a:effectLst/>
              </a:rPr>
              <a:t> </a:t>
            </a:r>
            <a:r>
              <a:rPr lang="en-GB" dirty="0" err="1">
                <a:effectLst/>
              </a:rPr>
              <a:t>na</a:t>
            </a:r>
            <a:r>
              <a:rPr lang="en-GB" dirty="0">
                <a:effectLst/>
              </a:rPr>
              <a:t> </a:t>
            </a:r>
            <a:r>
              <a:rPr lang="en-GB" dirty="0" err="1">
                <a:effectLst/>
              </a:rPr>
              <a:t>zycie</a:t>
            </a:r>
            <a:r>
              <a:rPr lang="en-GB" dirty="0">
                <a:effectLst/>
              </a:rPr>
              <a:t> </a:t>
            </a:r>
            <a:r>
              <a:rPr lang="en-GB" dirty="0" err="1">
                <a:effectLst/>
              </a:rPr>
              <a:t>człowieka</a:t>
            </a:r>
            <a:r>
              <a:rPr lang="en-GB" dirty="0">
                <a:effectLst/>
              </a:rPr>
              <a:t> </a:t>
            </a:r>
            <a:r>
              <a:rPr lang="en-GB" dirty="0" err="1">
                <a:effectLst/>
              </a:rPr>
              <a:t>wyłącznie</a:t>
            </a:r>
            <a:r>
              <a:rPr lang="en-GB" dirty="0">
                <a:effectLst/>
              </a:rPr>
              <a:t> </a:t>
            </a:r>
            <a:r>
              <a:rPr lang="en-GB" dirty="0" err="1">
                <a:effectLst/>
              </a:rPr>
              <a:t>poprzez</a:t>
            </a:r>
            <a:r>
              <a:rPr lang="en-GB" dirty="0">
                <a:effectLst/>
              </a:rPr>
              <a:t> </a:t>
            </a:r>
            <a:r>
              <a:rPr lang="en-GB" dirty="0" err="1">
                <a:effectLst/>
              </a:rPr>
              <a:t>przyspieszanie</a:t>
            </a:r>
            <a:r>
              <a:rPr lang="en-GB" dirty="0">
                <a:effectLst/>
              </a:rPr>
              <a:t> </a:t>
            </a:r>
            <a:r>
              <a:rPr lang="en-GB" dirty="0" err="1">
                <a:effectLst/>
              </a:rPr>
              <a:t>śmierci</a:t>
            </a:r>
            <a:r>
              <a:rPr lang="en-GB" dirty="0">
                <a:effectLst/>
              </a:rPr>
              <a:t>:</a:t>
            </a:r>
          </a:p>
        </p:txBody>
      </p:sp>
      <p:pic>
        <p:nvPicPr>
          <p:cNvPr id="5" name="Graphic 4">
            <a:extLst>
              <a:ext uri="{FF2B5EF4-FFF2-40B4-BE49-F238E27FC236}">
                <a16:creationId xmlns:a16="http://schemas.microsoft.com/office/drawing/2014/main" id="{19135050-074F-4B46-8CE0-413A4F80E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425975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AA79523-B8ED-784E-9AD1-9E0340B904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
        <p:nvSpPr>
          <p:cNvPr id="6" name="TextBox 5">
            <a:extLst>
              <a:ext uri="{FF2B5EF4-FFF2-40B4-BE49-F238E27FC236}">
                <a16:creationId xmlns:a16="http://schemas.microsoft.com/office/drawing/2014/main" id="{A0726064-4913-974D-86D5-1632783F83AC}"/>
              </a:ext>
            </a:extLst>
          </p:cNvPr>
          <p:cNvSpPr txBox="1"/>
          <p:nvPr/>
        </p:nvSpPr>
        <p:spPr>
          <a:xfrm>
            <a:off x="3048866" y="5561645"/>
            <a:ext cx="6094268" cy="923330"/>
          </a:xfrm>
          <a:prstGeom prst="rect">
            <a:avLst/>
          </a:prstGeom>
          <a:noFill/>
        </p:spPr>
        <p:txBody>
          <a:bodyPr wrap="square">
            <a:spAutoFit/>
          </a:bodyPr>
          <a:lstStyle/>
          <a:p>
            <a:r>
              <a:rPr lang="en-GB" dirty="0">
                <a:effectLst/>
              </a:rPr>
              <a:t>W </a:t>
            </a:r>
            <a:r>
              <a:rPr lang="en-GB" dirty="0" err="1">
                <a:effectLst/>
              </a:rPr>
              <a:t>przypadku</a:t>
            </a:r>
            <a:r>
              <a:rPr lang="en-GB" dirty="0">
                <a:effectLst/>
              </a:rPr>
              <a:t> </a:t>
            </a:r>
            <a:r>
              <a:rPr lang="en-GB" dirty="0" err="1">
                <a:effectLst/>
              </a:rPr>
              <a:t>tej</a:t>
            </a:r>
            <a:r>
              <a:rPr lang="en-GB" dirty="0">
                <a:effectLst/>
              </a:rPr>
              <a:t> </a:t>
            </a:r>
            <a:r>
              <a:rPr lang="en-GB" dirty="0" err="1">
                <a:effectLst/>
              </a:rPr>
              <a:t>choroby</a:t>
            </a:r>
            <a:r>
              <a:rPr lang="en-GB" dirty="0">
                <a:effectLst/>
              </a:rPr>
              <a:t> </a:t>
            </a:r>
            <a:r>
              <a:rPr lang="en-GB" dirty="0" err="1">
                <a:effectLst/>
              </a:rPr>
              <a:t>życie</a:t>
            </a:r>
            <a:r>
              <a:rPr lang="en-GB" dirty="0">
                <a:effectLst/>
              </a:rPr>
              <a:t> jest </a:t>
            </a:r>
            <a:r>
              <a:rPr lang="en-GB" dirty="0" err="1">
                <a:effectLst/>
              </a:rPr>
              <a:t>skrócone</a:t>
            </a:r>
            <a:r>
              <a:rPr lang="en-GB" dirty="0">
                <a:effectLst/>
              </a:rPr>
              <a:t> </a:t>
            </a:r>
            <a:r>
              <a:rPr lang="en-GB" dirty="0" err="1">
                <a:effectLst/>
              </a:rPr>
              <a:t>tylko</a:t>
            </a:r>
            <a:r>
              <a:rPr lang="en-GB" dirty="0">
                <a:effectLst/>
              </a:rPr>
              <a:t> </a:t>
            </a:r>
            <a:r>
              <a:rPr lang="en-GB" dirty="0" err="1">
                <a:effectLst/>
              </a:rPr>
              <a:t>niecznanie</a:t>
            </a:r>
            <a:r>
              <a:rPr lang="en-GB" dirty="0">
                <a:effectLst/>
              </a:rPr>
              <a:t>, ale </a:t>
            </a:r>
            <a:r>
              <a:rPr lang="en-GB" dirty="0" err="1">
                <a:effectLst/>
              </a:rPr>
              <a:t>chory</a:t>
            </a:r>
            <a:r>
              <a:rPr lang="en-GB" dirty="0">
                <a:effectLst/>
              </a:rPr>
              <a:t> </a:t>
            </a:r>
            <a:r>
              <a:rPr lang="en-GB" dirty="0" err="1">
                <a:effectLst/>
              </a:rPr>
              <a:t>przeżył</a:t>
            </a:r>
            <a:r>
              <a:rPr lang="en-GB" dirty="0">
                <a:effectLst/>
              </a:rPr>
              <a:t> </a:t>
            </a:r>
            <a:r>
              <a:rPr lang="en-GB" dirty="0" err="1">
                <a:effectLst/>
              </a:rPr>
              <a:t>wiele</a:t>
            </a:r>
            <a:r>
              <a:rPr lang="en-GB" dirty="0">
                <a:effectLst/>
              </a:rPr>
              <a:t> </a:t>
            </a:r>
            <a:r>
              <a:rPr lang="en-GB" dirty="0" err="1">
                <a:effectLst/>
              </a:rPr>
              <a:t>lat</a:t>
            </a:r>
            <a:r>
              <a:rPr lang="en-GB" dirty="0">
                <a:effectLst/>
              </a:rPr>
              <a:t> w </a:t>
            </a:r>
            <a:r>
              <a:rPr lang="en-GB" dirty="0" err="1">
                <a:effectLst/>
              </a:rPr>
              <a:t>cierpieniu</a:t>
            </a:r>
            <a:r>
              <a:rPr lang="en-GB" dirty="0">
                <a:effectLst/>
              </a:rPr>
              <a:t> </a:t>
            </a:r>
            <a:r>
              <a:rPr lang="en-GB" dirty="0" err="1">
                <a:effectLst/>
              </a:rPr>
              <a:t>i</a:t>
            </a:r>
            <a:r>
              <a:rPr lang="en-GB" dirty="0">
                <a:effectLst/>
              </a:rPr>
              <a:t> </a:t>
            </a:r>
            <a:r>
              <a:rPr lang="en-GB" dirty="0" err="1">
                <a:effectLst/>
              </a:rPr>
              <a:t>jego</a:t>
            </a:r>
            <a:r>
              <a:rPr lang="en-GB" dirty="0">
                <a:effectLst/>
              </a:rPr>
              <a:t> </a:t>
            </a:r>
            <a:r>
              <a:rPr lang="en-GB" dirty="0" err="1">
                <a:effectLst/>
              </a:rPr>
              <a:t>życia</a:t>
            </a:r>
            <a:r>
              <a:rPr lang="en-GB" dirty="0">
                <a:effectLst/>
              </a:rPr>
              <a:t> </a:t>
            </a:r>
            <a:r>
              <a:rPr lang="en-GB" dirty="0" err="1">
                <a:effectLst/>
              </a:rPr>
              <a:t>nie</a:t>
            </a:r>
            <a:r>
              <a:rPr lang="en-GB" dirty="0">
                <a:effectLst/>
              </a:rPr>
              <a:t> </a:t>
            </a:r>
            <a:r>
              <a:rPr lang="en-GB" dirty="0" err="1">
                <a:effectLst/>
              </a:rPr>
              <a:t>można</a:t>
            </a:r>
            <a:r>
              <a:rPr lang="en-GB" dirty="0">
                <a:effectLst/>
              </a:rPr>
              <a:t> </a:t>
            </a:r>
            <a:r>
              <a:rPr lang="en-GB" dirty="0" err="1">
                <a:effectLst/>
              </a:rPr>
              <a:t>porównać</a:t>
            </a:r>
            <a:r>
              <a:rPr lang="en-GB" dirty="0">
                <a:effectLst/>
              </a:rPr>
              <a:t> do </a:t>
            </a:r>
            <a:r>
              <a:rPr lang="en-GB" dirty="0" err="1">
                <a:effectLst/>
              </a:rPr>
              <a:t>życia</a:t>
            </a:r>
            <a:r>
              <a:rPr lang="en-GB" dirty="0">
                <a:effectLst/>
              </a:rPr>
              <a:t> </a:t>
            </a:r>
            <a:r>
              <a:rPr lang="en-GB" dirty="0" err="1">
                <a:effectLst/>
              </a:rPr>
              <a:t>zdrowego</a:t>
            </a:r>
            <a:r>
              <a:rPr lang="en-GB" dirty="0">
                <a:effectLst/>
              </a:rPr>
              <a:t> </a:t>
            </a:r>
            <a:r>
              <a:rPr lang="en-GB" dirty="0" err="1">
                <a:effectLst/>
              </a:rPr>
              <a:t>człowieka</a:t>
            </a:r>
            <a:r>
              <a:rPr lang="en-GB" dirty="0">
                <a:effectLst/>
              </a:rPr>
              <a:t>.</a:t>
            </a:r>
          </a:p>
        </p:txBody>
      </p:sp>
    </p:spTree>
    <p:extLst>
      <p:ext uri="{BB962C8B-B14F-4D97-AF65-F5344CB8AC3E}">
        <p14:creationId xmlns:p14="http://schemas.microsoft.com/office/powerpoint/2010/main" val="180189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58C5A-D211-1C4B-84D1-1711C557FF0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Skąd wiadomo ile jakości życia ma pacjent?</a:t>
            </a:r>
            <a:endParaRPr lang="en-US" sz="3600" kern="1200">
              <a:solidFill>
                <a:srgbClr val="FFFFFF"/>
              </a:solidFill>
              <a:latin typeface="+mj-lt"/>
              <a:ea typeface="+mj-ea"/>
              <a:cs typeface="+mj-cs"/>
            </a:endParaRPr>
          </a:p>
        </p:txBody>
      </p:sp>
      <p:pic>
        <p:nvPicPr>
          <p:cNvPr id="5" name="Graphic 4">
            <a:extLst>
              <a:ext uri="{FF2B5EF4-FFF2-40B4-BE49-F238E27FC236}">
                <a16:creationId xmlns:a16="http://schemas.microsoft.com/office/drawing/2014/main" id="{C54FB1B5-D39C-CF4A-A93B-25F2135D0D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83296" y="24648"/>
            <a:ext cx="6808704" cy="6808704"/>
          </a:xfrm>
          <a:prstGeom prst="rect">
            <a:avLst/>
          </a:prstGeom>
        </p:spPr>
      </p:pic>
    </p:spTree>
    <p:extLst>
      <p:ext uri="{BB962C8B-B14F-4D97-AF65-F5344CB8AC3E}">
        <p14:creationId xmlns:p14="http://schemas.microsoft.com/office/powerpoint/2010/main" val="312798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47AE-B3B9-B745-8651-014D5FA501A8}"/>
              </a:ext>
            </a:extLst>
          </p:cNvPr>
          <p:cNvSpPr>
            <a:spLocks noGrp="1"/>
          </p:cNvSpPr>
          <p:nvPr>
            <p:ph type="title"/>
          </p:nvPr>
        </p:nvSpPr>
        <p:spPr/>
        <p:txBody>
          <a:bodyPr/>
          <a:lstStyle/>
          <a:p>
            <a:r>
              <a:rPr lang="pl-PL" dirty="0"/>
              <a:t>"</a:t>
            </a:r>
            <a:r>
              <a:rPr lang="pl-PL" dirty="0" err="1"/>
              <a:t>Health</a:t>
            </a:r>
            <a:r>
              <a:rPr lang="pl-PL" dirty="0"/>
              <a:t> </a:t>
            </a:r>
            <a:r>
              <a:rPr lang="pl-PL" dirty="0" err="1"/>
              <a:t>state</a:t>
            </a:r>
            <a:r>
              <a:rPr lang="pl-PL" dirty="0"/>
              <a:t> </a:t>
            </a:r>
            <a:r>
              <a:rPr lang="pl-PL" dirty="0" err="1"/>
              <a:t>lay</a:t>
            </a:r>
            <a:r>
              <a:rPr lang="pl-PL" dirty="0"/>
              <a:t> </a:t>
            </a:r>
            <a:r>
              <a:rPr lang="pl-PL" dirty="0" err="1"/>
              <a:t>description</a:t>
            </a:r>
            <a:r>
              <a:rPr lang="pl-PL" dirty="0"/>
              <a:t>"</a:t>
            </a:r>
          </a:p>
        </p:txBody>
      </p:sp>
      <p:sp>
        <p:nvSpPr>
          <p:cNvPr id="3" name="Content Placeholder 2">
            <a:extLst>
              <a:ext uri="{FF2B5EF4-FFF2-40B4-BE49-F238E27FC236}">
                <a16:creationId xmlns:a16="http://schemas.microsoft.com/office/drawing/2014/main" id="{BC886693-905E-CF40-A463-A0D2C66D964B}"/>
              </a:ext>
            </a:extLst>
          </p:cNvPr>
          <p:cNvSpPr>
            <a:spLocks noGrp="1"/>
          </p:cNvSpPr>
          <p:nvPr>
            <p:ph idx="1"/>
          </p:nvPr>
        </p:nvSpPr>
        <p:spPr/>
        <p:txBody>
          <a:bodyPr>
            <a:normAutofit fontScale="70000" lnSpcReduction="20000"/>
          </a:bodyPr>
          <a:lstStyle/>
          <a:p>
            <a:r>
              <a:rPr lang="en-GB" b="1" dirty="0"/>
              <a:t>Severe heart failure due to other cardiomyopathy</a:t>
            </a:r>
            <a:r>
              <a:rPr lang="en-GB" dirty="0"/>
              <a:t>: is short of breath and feels tired when at rest. The person avoids any physical activity, for fear of worsening the breathing problems.</a:t>
            </a:r>
          </a:p>
          <a:p>
            <a:r>
              <a:rPr lang="en-GB" b="1" dirty="0"/>
              <a:t>Severe vision impairment due to other vision loss</a:t>
            </a:r>
            <a:r>
              <a:rPr lang="en-GB" dirty="0"/>
              <a:t>: has severe vision loss, which causes difficulty in daily activities, some emotional impact (for example worry), and some difficulty going outside the home without assistance.</a:t>
            </a:r>
          </a:p>
          <a:p>
            <a:r>
              <a:rPr lang="en-GB" b="1" dirty="0"/>
              <a:t>Profound intellectual disability due to Down syndrome</a:t>
            </a:r>
            <a:r>
              <a:rPr lang="en-GB" dirty="0"/>
              <a:t>: has very low intelligence, has almost no language, and does not understand even the most basic requests or instructions. The person requires constant supervision and help for all activities.</a:t>
            </a:r>
          </a:p>
          <a:p>
            <a:r>
              <a:rPr lang="en-GB" b="1" dirty="0"/>
              <a:t>Diagnosis and primary therapy phase of acute lymphoid </a:t>
            </a:r>
            <a:r>
              <a:rPr lang="en-GB" b="1" dirty="0" err="1"/>
              <a:t>leukemia</a:t>
            </a:r>
            <a:r>
              <a:rPr lang="en-GB" dirty="0"/>
              <a:t>: has pain, nausea, fatigue, weight loss and high anxiety.</a:t>
            </a:r>
          </a:p>
          <a:p>
            <a:r>
              <a:rPr lang="en-GB" b="1" dirty="0"/>
              <a:t>Severe psoriasis</a:t>
            </a:r>
            <a:r>
              <a:rPr lang="en-GB" dirty="0"/>
              <a:t>. has an obvious physical deformity that is very painful and itchy. The physical deformity makes others uncomfortable, which causes the person to avoid social contact, feel worried, sleep poorly, and think about suicide.</a:t>
            </a:r>
            <a:endParaRPr lang="en-GB" b="1" dirty="0"/>
          </a:p>
          <a:p>
            <a:pPr marL="0" indent="0">
              <a:buNone/>
            </a:pPr>
            <a:endParaRPr lang="en-GB" dirty="0"/>
          </a:p>
          <a:p>
            <a:pPr marL="0" indent="0">
              <a:buNone/>
            </a:pPr>
            <a:r>
              <a:rPr lang="en-GB" dirty="0" err="1"/>
              <a:t>Teksty</a:t>
            </a:r>
            <a:r>
              <a:rPr lang="en-GB" dirty="0"/>
              <a:t> </a:t>
            </a:r>
            <a:r>
              <a:rPr lang="en-GB" dirty="0" err="1"/>
              <a:t>przedstawiane</a:t>
            </a:r>
            <a:r>
              <a:rPr lang="en-GB" dirty="0"/>
              <a:t> </a:t>
            </a:r>
            <a:r>
              <a:rPr lang="en-GB" dirty="0" err="1"/>
              <a:t>były</a:t>
            </a:r>
            <a:r>
              <a:rPr lang="en-GB" dirty="0"/>
              <a:t> do </a:t>
            </a:r>
            <a:r>
              <a:rPr lang="en-GB" dirty="0" err="1"/>
              <a:t>porównania</a:t>
            </a:r>
            <a:r>
              <a:rPr lang="en-GB" dirty="0"/>
              <a:t> w </a:t>
            </a:r>
            <a:r>
              <a:rPr lang="en-GB" dirty="0" err="1"/>
              <a:t>ankiecie</a:t>
            </a:r>
            <a:r>
              <a:rPr lang="en-GB" dirty="0"/>
              <a:t> </a:t>
            </a:r>
            <a:r>
              <a:rPr lang="en-GB" dirty="0" err="1"/>
              <a:t>internetowej</a:t>
            </a:r>
            <a:r>
              <a:rPr lang="en-GB" dirty="0"/>
              <a:t>, </a:t>
            </a:r>
            <a:r>
              <a:rPr lang="en-GB" dirty="0" err="1"/>
              <a:t>uczestnik</a:t>
            </a:r>
            <a:r>
              <a:rPr lang="en-GB" dirty="0"/>
              <a:t> </a:t>
            </a:r>
            <a:r>
              <a:rPr lang="en-GB" dirty="0" err="1"/>
              <a:t>ankiety</a:t>
            </a:r>
            <a:r>
              <a:rPr lang="en-GB" dirty="0"/>
              <a:t> </a:t>
            </a:r>
            <a:r>
              <a:rPr lang="en-GB" dirty="0" err="1"/>
              <a:t>wybierał</a:t>
            </a:r>
            <a:r>
              <a:rPr lang="en-GB" dirty="0"/>
              <a:t>, </a:t>
            </a:r>
            <a:r>
              <a:rPr lang="en-GB" dirty="0" err="1"/>
              <a:t>która</a:t>
            </a:r>
            <a:r>
              <a:rPr lang="en-GB" dirty="0"/>
              <a:t> z </a:t>
            </a:r>
            <a:r>
              <a:rPr lang="en-GB" dirty="0" err="1"/>
              <a:t>chorób</a:t>
            </a:r>
            <a:r>
              <a:rPr lang="en-GB" dirty="0"/>
              <a:t> jest </a:t>
            </a:r>
            <a:r>
              <a:rPr lang="en-GB" dirty="0" err="1"/>
              <a:t>cięższa</a:t>
            </a:r>
            <a:r>
              <a:rPr lang="en-GB" dirty="0"/>
              <a:t>.</a:t>
            </a:r>
          </a:p>
          <a:p>
            <a:endParaRPr lang="pl-PL" dirty="0"/>
          </a:p>
        </p:txBody>
      </p:sp>
    </p:spTree>
    <p:extLst>
      <p:ext uri="{BB962C8B-B14F-4D97-AF65-F5344CB8AC3E}">
        <p14:creationId xmlns:p14="http://schemas.microsoft.com/office/powerpoint/2010/main" val="148678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955AC-0AC9-6E42-8244-1536CEDE4096}"/>
              </a:ext>
            </a:extLst>
          </p:cNvPr>
          <p:cNvSpPr>
            <a:spLocks noGrp="1"/>
          </p:cNvSpPr>
          <p:nvPr>
            <p:ph type="title"/>
          </p:nvPr>
        </p:nvSpPr>
        <p:spPr>
          <a:xfrm>
            <a:off x="643467" y="321734"/>
            <a:ext cx="10905066" cy="1135737"/>
          </a:xfrm>
        </p:spPr>
        <p:txBody>
          <a:bodyPr>
            <a:normAutofit/>
          </a:bodyPr>
          <a:lstStyle/>
          <a:p>
            <a:r>
              <a:rPr lang="pl-PL" sz="3600" b="1"/>
              <a:t>Zadanie 3. Jakie obniżenie jakości życia występuje u osoby, która jednocześnie choruje na poniższe trzy choroby?</a:t>
            </a:r>
          </a:p>
        </p:txBody>
      </p:sp>
      <p:sp>
        <p:nvSpPr>
          <p:cNvPr id="3" name="Content Placeholder 2">
            <a:extLst>
              <a:ext uri="{FF2B5EF4-FFF2-40B4-BE49-F238E27FC236}">
                <a16:creationId xmlns:a16="http://schemas.microsoft.com/office/drawing/2014/main" id="{E2A7A822-F345-5D47-9447-4AC061D51E41}"/>
              </a:ext>
            </a:extLst>
          </p:cNvPr>
          <p:cNvSpPr>
            <a:spLocks noGrp="1"/>
          </p:cNvSpPr>
          <p:nvPr>
            <p:ph idx="1"/>
          </p:nvPr>
        </p:nvSpPr>
        <p:spPr>
          <a:xfrm>
            <a:off x="643469" y="1782981"/>
            <a:ext cx="4008384" cy="4393982"/>
          </a:xfrm>
        </p:spPr>
        <p:txBody>
          <a:bodyPr>
            <a:normAutofit/>
          </a:bodyPr>
          <a:lstStyle/>
          <a:p>
            <a:r>
              <a:rPr lang="pl-PL" sz="2000"/>
              <a:t>Severe psoriasis</a:t>
            </a:r>
          </a:p>
          <a:p>
            <a:r>
              <a:rPr lang="pl-PL" sz="2000"/>
              <a:t>Acute myocardial infarction first 2 days</a:t>
            </a:r>
          </a:p>
          <a:p>
            <a:endParaRPr lang="pl-PL"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Table 5">
            <a:extLst>
              <a:ext uri="{FF2B5EF4-FFF2-40B4-BE49-F238E27FC236}">
                <a16:creationId xmlns:a16="http://schemas.microsoft.com/office/drawing/2014/main" id="{3DC7367E-3069-3B40-882B-33AC1FCCE373}"/>
              </a:ext>
            </a:extLst>
          </p:cNvPr>
          <p:cNvGraphicFramePr>
            <a:graphicFrameLocks noGrp="1"/>
          </p:cNvGraphicFramePr>
          <p:nvPr>
            <p:extLst>
              <p:ext uri="{D42A27DB-BD31-4B8C-83A1-F6EECF244321}">
                <p14:modId xmlns:p14="http://schemas.microsoft.com/office/powerpoint/2010/main" val="1626435498"/>
              </p:ext>
            </p:extLst>
          </p:nvPr>
        </p:nvGraphicFramePr>
        <p:xfrm>
          <a:off x="4651853" y="1457471"/>
          <a:ext cx="7540145" cy="5400528"/>
        </p:xfrm>
        <a:graphic>
          <a:graphicData uri="http://schemas.openxmlformats.org/drawingml/2006/table">
            <a:tbl>
              <a:tblPr>
                <a:tableStyleId>{5C22544A-7EE6-4342-B048-85BDC9FD1C3A}</a:tableStyleId>
              </a:tblPr>
              <a:tblGrid>
                <a:gridCol w="6657589">
                  <a:extLst>
                    <a:ext uri="{9D8B030D-6E8A-4147-A177-3AD203B41FA5}">
                      <a16:colId xmlns:a16="http://schemas.microsoft.com/office/drawing/2014/main" val="1677356262"/>
                    </a:ext>
                  </a:extLst>
                </a:gridCol>
                <a:gridCol w="882556">
                  <a:extLst>
                    <a:ext uri="{9D8B030D-6E8A-4147-A177-3AD203B41FA5}">
                      <a16:colId xmlns:a16="http://schemas.microsoft.com/office/drawing/2014/main" val="2364651827"/>
                    </a:ext>
                  </a:extLst>
                </a:gridCol>
              </a:tblGrid>
              <a:tr h="675066">
                <a:tc>
                  <a:txBody>
                    <a:bodyPr/>
                    <a:lstStyle/>
                    <a:p>
                      <a:pPr algn="l" fontAlgn="ctr"/>
                      <a:r>
                        <a:rPr lang="en-GB" sz="1100" u="none" strike="noStrike">
                          <a:effectLst/>
                        </a:rPr>
                        <a:t>Severe psoriasis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0.576</a:t>
                      </a:r>
                      <a:br>
                        <a:rPr lang="en-PL" sz="1100" u="none" strike="noStrike">
                          <a:effectLst/>
                        </a:rPr>
                      </a:br>
                      <a:r>
                        <a:rPr lang="en-PL" sz="1100" u="none" strike="noStrike">
                          <a:effectLst/>
                        </a:rPr>
                        <a:t>(0.401-0.731)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3965866056"/>
                  </a:ext>
                </a:extLst>
              </a:tr>
              <a:tr h="675066">
                <a:tc>
                  <a:txBody>
                    <a:bodyPr/>
                    <a:lstStyle/>
                    <a:p>
                      <a:pPr algn="l" fontAlgn="ctr"/>
                      <a:r>
                        <a:rPr lang="en-GB" sz="1100" u="none" strike="noStrike">
                          <a:effectLst/>
                        </a:rPr>
                        <a:t>Acute myocardial infarction first 2 days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0.432</a:t>
                      </a:r>
                      <a:br>
                        <a:rPr lang="en-PL" sz="1100" u="none" strike="noStrike">
                          <a:effectLst/>
                        </a:rPr>
                      </a:br>
                      <a:r>
                        <a:rPr lang="en-PL" sz="1100" u="none" strike="noStrike">
                          <a:effectLst/>
                        </a:rPr>
                        <a:t>(0.288-0.579)</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1586397993"/>
                  </a:ext>
                </a:extLst>
              </a:tr>
              <a:tr h="675066">
                <a:tc>
                  <a:txBody>
                    <a:bodyPr/>
                    <a:lstStyle/>
                    <a:p>
                      <a:pPr algn="l" fontAlgn="ctr"/>
                      <a:r>
                        <a:rPr lang="en-GB" sz="1100" u="none" strike="noStrike">
                          <a:effectLst/>
                        </a:rPr>
                        <a:t>Complete hearing loss with ringing due to meningitis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0.316</a:t>
                      </a:r>
                      <a:br>
                        <a:rPr lang="en-PL" sz="1100" u="none" strike="noStrike">
                          <a:effectLst/>
                        </a:rPr>
                      </a:br>
                      <a:r>
                        <a:rPr lang="en-PL" sz="1100" u="none" strike="noStrike">
                          <a:effectLst/>
                        </a:rPr>
                        <a:t>(0.212-0.435)</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225533934"/>
                  </a:ext>
                </a:extLst>
              </a:tr>
              <a:tr h="675066">
                <a:tc>
                  <a:txBody>
                    <a:bodyPr/>
                    <a:lstStyle/>
                    <a:p>
                      <a:pPr algn="l" fontAlgn="ctr"/>
                      <a:r>
                        <a:rPr lang="en-GB" sz="1100" u="none" strike="noStrike">
                          <a:effectLst/>
                        </a:rPr>
                        <a:t>AIDS with mild anemia</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0.583</a:t>
                      </a:r>
                      <a:br>
                        <a:rPr lang="en-PL" sz="1100" u="none" strike="noStrike">
                          <a:effectLst/>
                        </a:rPr>
                      </a:br>
                      <a:r>
                        <a:rPr lang="en-PL" sz="1100" u="none" strike="noStrike">
                          <a:effectLst/>
                        </a:rPr>
                        <a:t>(0.409-0.743)</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841120305"/>
                  </a:ext>
                </a:extLst>
              </a:tr>
              <a:tr h="675066">
                <a:tc>
                  <a:txBody>
                    <a:bodyPr/>
                    <a:lstStyle/>
                    <a:p>
                      <a:pPr algn="l" fontAlgn="ctr"/>
                      <a:r>
                        <a:rPr lang="en-GB" sz="1100" u="none" strike="noStrike">
                          <a:effectLst/>
                        </a:rPr>
                        <a:t>Severe disfigurement and cardiovascular complications due to adult tertiary syphilis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0.435</a:t>
                      </a:r>
                      <a:br>
                        <a:rPr lang="en-PL" sz="1100" u="none" strike="noStrike">
                          <a:effectLst/>
                        </a:rPr>
                      </a:br>
                      <a:r>
                        <a:rPr lang="en-PL" sz="1100" u="none" strike="noStrike">
                          <a:effectLst/>
                        </a:rPr>
                        <a:t>(0.306-0.571)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1479378112"/>
                  </a:ext>
                </a:extLst>
              </a:tr>
              <a:tr h="675066">
                <a:tc>
                  <a:txBody>
                    <a:bodyPr/>
                    <a:lstStyle/>
                    <a:p>
                      <a:pPr algn="l" fontAlgn="ctr"/>
                      <a:r>
                        <a:rPr lang="en-GB" sz="1100" u="none" strike="noStrike">
                          <a:effectLst/>
                        </a:rPr>
                        <a:t>Acute subarachnoid hemorrhage severity level 3</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0.316</a:t>
                      </a:r>
                      <a:br>
                        <a:rPr lang="en-PL" sz="1100" u="none" strike="noStrike">
                          <a:effectLst/>
                        </a:rPr>
                      </a:br>
                      <a:r>
                        <a:rPr lang="en-PL" sz="1100" u="none" strike="noStrike">
                          <a:effectLst/>
                        </a:rPr>
                        <a:t>(0.206-0.437)</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285459384"/>
                  </a:ext>
                </a:extLst>
              </a:tr>
              <a:tr h="675066">
                <a:tc>
                  <a:txBody>
                    <a:bodyPr/>
                    <a:lstStyle/>
                    <a:p>
                      <a:pPr algn="l" fontAlgn="ctr"/>
                      <a:r>
                        <a:rPr lang="en-GB" sz="1100" u="none" strike="noStrike">
                          <a:effectLst/>
                        </a:rPr>
                        <a:t>Controlled, medically managed heart failure due to severe asbestosis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0.437</a:t>
                      </a:r>
                      <a:br>
                        <a:rPr lang="en-PL" sz="1100" u="none" strike="noStrike">
                          <a:effectLst/>
                        </a:rPr>
                      </a:br>
                      <a:r>
                        <a:rPr lang="en-PL" sz="1100" u="none" strike="noStrike">
                          <a:effectLst/>
                        </a:rPr>
                        <a:t>(0.301-0.581)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564373836"/>
                  </a:ext>
                </a:extLst>
              </a:tr>
              <a:tr h="675066">
                <a:tc>
                  <a:txBody>
                    <a:bodyPr/>
                    <a:lstStyle/>
                    <a:p>
                      <a:pPr algn="l" fontAlgn="ctr"/>
                      <a:r>
                        <a:rPr lang="en-GB" sz="1100" u="none" strike="noStrike">
                          <a:effectLst/>
                        </a:rPr>
                        <a:t>Severe heart failure due to myocarditis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dirty="0">
                          <a:effectLst/>
                        </a:rPr>
                        <a:t>0.179</a:t>
                      </a:r>
                      <a:br>
                        <a:rPr lang="en-PL" sz="1100" u="none" strike="noStrike" dirty="0">
                          <a:effectLst/>
                        </a:rPr>
                      </a:br>
                      <a:r>
                        <a:rPr lang="en-PL" sz="1100" u="none" strike="noStrike" dirty="0">
                          <a:effectLst/>
                        </a:rPr>
                        <a:t>(0.122-0.251)</a:t>
                      </a:r>
                      <a:endParaRPr lang="en-PL" sz="1100" b="0" i="0" u="none" strike="noStrike" dirty="0">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3676113106"/>
                  </a:ext>
                </a:extLst>
              </a:tr>
            </a:tbl>
          </a:graphicData>
        </a:graphic>
      </p:graphicFrame>
    </p:spTree>
    <p:extLst>
      <p:ext uri="{BB962C8B-B14F-4D97-AF65-F5344CB8AC3E}">
        <p14:creationId xmlns:p14="http://schemas.microsoft.com/office/powerpoint/2010/main" val="205177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955AC-0AC9-6E42-8244-1536CEDE4096}"/>
              </a:ext>
            </a:extLst>
          </p:cNvPr>
          <p:cNvSpPr>
            <a:spLocks noGrp="1"/>
          </p:cNvSpPr>
          <p:nvPr>
            <p:ph type="title"/>
          </p:nvPr>
        </p:nvSpPr>
        <p:spPr>
          <a:xfrm>
            <a:off x="643467" y="321734"/>
            <a:ext cx="10905066" cy="1135737"/>
          </a:xfrm>
        </p:spPr>
        <p:txBody>
          <a:bodyPr>
            <a:normAutofit/>
          </a:bodyPr>
          <a:lstStyle/>
          <a:p>
            <a:r>
              <a:rPr lang="pl-PL" sz="3600" b="1" dirty="0"/>
              <a:t>Zadanie 3. Jakie obniżenie jakości życia występuje u osoby, która jednocześnie choruje na poniższe dwie choroby?</a:t>
            </a:r>
          </a:p>
        </p:txBody>
      </p:sp>
      <p:sp>
        <p:nvSpPr>
          <p:cNvPr id="3" name="Content Placeholder 2">
            <a:extLst>
              <a:ext uri="{FF2B5EF4-FFF2-40B4-BE49-F238E27FC236}">
                <a16:creationId xmlns:a16="http://schemas.microsoft.com/office/drawing/2014/main" id="{E2A7A822-F345-5D47-9447-4AC061D51E41}"/>
              </a:ext>
            </a:extLst>
          </p:cNvPr>
          <p:cNvSpPr>
            <a:spLocks noGrp="1"/>
          </p:cNvSpPr>
          <p:nvPr>
            <p:ph idx="1"/>
          </p:nvPr>
        </p:nvSpPr>
        <p:spPr>
          <a:xfrm>
            <a:off x="643469" y="1782981"/>
            <a:ext cx="4008384" cy="4393982"/>
          </a:xfrm>
        </p:spPr>
        <p:txBody>
          <a:bodyPr>
            <a:normAutofit/>
          </a:bodyPr>
          <a:lstStyle/>
          <a:p>
            <a:r>
              <a:rPr lang="pl-PL" sz="2000"/>
              <a:t>Severe psoriasis</a:t>
            </a:r>
          </a:p>
          <a:p>
            <a:r>
              <a:rPr lang="pl-PL" sz="2000"/>
              <a:t>Acute myocardial infarction first 2 days</a:t>
            </a:r>
          </a:p>
          <a:p>
            <a:endParaRPr lang="pl-PL"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Table 5">
            <a:extLst>
              <a:ext uri="{FF2B5EF4-FFF2-40B4-BE49-F238E27FC236}">
                <a16:creationId xmlns:a16="http://schemas.microsoft.com/office/drawing/2014/main" id="{3DC7367E-3069-3B40-882B-33AC1FCCE373}"/>
              </a:ext>
            </a:extLst>
          </p:cNvPr>
          <p:cNvGraphicFramePr>
            <a:graphicFrameLocks noGrp="1"/>
          </p:cNvGraphicFramePr>
          <p:nvPr/>
        </p:nvGraphicFramePr>
        <p:xfrm>
          <a:off x="4651853" y="1457471"/>
          <a:ext cx="7540145" cy="5400528"/>
        </p:xfrm>
        <a:graphic>
          <a:graphicData uri="http://schemas.openxmlformats.org/drawingml/2006/table">
            <a:tbl>
              <a:tblPr>
                <a:tableStyleId>{5C22544A-7EE6-4342-B048-85BDC9FD1C3A}</a:tableStyleId>
              </a:tblPr>
              <a:tblGrid>
                <a:gridCol w="6657589">
                  <a:extLst>
                    <a:ext uri="{9D8B030D-6E8A-4147-A177-3AD203B41FA5}">
                      <a16:colId xmlns:a16="http://schemas.microsoft.com/office/drawing/2014/main" val="1677356262"/>
                    </a:ext>
                  </a:extLst>
                </a:gridCol>
                <a:gridCol w="882556">
                  <a:extLst>
                    <a:ext uri="{9D8B030D-6E8A-4147-A177-3AD203B41FA5}">
                      <a16:colId xmlns:a16="http://schemas.microsoft.com/office/drawing/2014/main" val="2364651827"/>
                    </a:ext>
                  </a:extLst>
                </a:gridCol>
              </a:tblGrid>
              <a:tr h="675066">
                <a:tc>
                  <a:txBody>
                    <a:bodyPr/>
                    <a:lstStyle/>
                    <a:p>
                      <a:pPr algn="l" fontAlgn="ctr"/>
                      <a:r>
                        <a:rPr lang="en-GB" sz="1100" u="none" strike="noStrike">
                          <a:effectLst/>
                        </a:rPr>
                        <a:t>Severe psoriasis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0.576</a:t>
                      </a:r>
                      <a:br>
                        <a:rPr lang="en-PL" sz="1100" u="none" strike="noStrike">
                          <a:effectLst/>
                        </a:rPr>
                      </a:br>
                      <a:r>
                        <a:rPr lang="en-PL" sz="1100" u="none" strike="noStrike">
                          <a:effectLst/>
                        </a:rPr>
                        <a:t>(0.401-0.731)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3965866056"/>
                  </a:ext>
                </a:extLst>
              </a:tr>
              <a:tr h="675066">
                <a:tc>
                  <a:txBody>
                    <a:bodyPr/>
                    <a:lstStyle/>
                    <a:p>
                      <a:pPr algn="l" fontAlgn="ctr"/>
                      <a:r>
                        <a:rPr lang="en-GB" sz="1100" u="none" strike="noStrike">
                          <a:effectLst/>
                        </a:rPr>
                        <a:t>Acute myocardial infarction first 2 days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0.432</a:t>
                      </a:r>
                      <a:br>
                        <a:rPr lang="en-PL" sz="1100" u="none" strike="noStrike">
                          <a:effectLst/>
                        </a:rPr>
                      </a:br>
                      <a:r>
                        <a:rPr lang="en-PL" sz="1100" u="none" strike="noStrike">
                          <a:effectLst/>
                        </a:rPr>
                        <a:t>(0.288-0.579)</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1586397993"/>
                  </a:ext>
                </a:extLst>
              </a:tr>
              <a:tr h="675066">
                <a:tc>
                  <a:txBody>
                    <a:bodyPr/>
                    <a:lstStyle/>
                    <a:p>
                      <a:pPr algn="l" fontAlgn="ctr"/>
                      <a:r>
                        <a:rPr lang="en-GB" sz="1100" u="none" strike="noStrike">
                          <a:effectLst/>
                        </a:rPr>
                        <a:t>Complete hearing loss with ringing due to meningitis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0.316</a:t>
                      </a:r>
                      <a:br>
                        <a:rPr lang="en-PL" sz="1100" u="none" strike="noStrike">
                          <a:effectLst/>
                        </a:rPr>
                      </a:br>
                      <a:r>
                        <a:rPr lang="en-PL" sz="1100" u="none" strike="noStrike">
                          <a:effectLst/>
                        </a:rPr>
                        <a:t>(0.212-0.435)</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225533934"/>
                  </a:ext>
                </a:extLst>
              </a:tr>
              <a:tr h="675066">
                <a:tc>
                  <a:txBody>
                    <a:bodyPr/>
                    <a:lstStyle/>
                    <a:p>
                      <a:pPr algn="l" fontAlgn="ctr"/>
                      <a:r>
                        <a:rPr lang="en-GB" sz="1100" u="none" strike="noStrike">
                          <a:effectLst/>
                        </a:rPr>
                        <a:t>AIDS with mild anemia</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0.583</a:t>
                      </a:r>
                      <a:br>
                        <a:rPr lang="en-PL" sz="1100" u="none" strike="noStrike">
                          <a:effectLst/>
                        </a:rPr>
                      </a:br>
                      <a:r>
                        <a:rPr lang="en-PL" sz="1100" u="none" strike="noStrike">
                          <a:effectLst/>
                        </a:rPr>
                        <a:t>(0.409-0.743)</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841120305"/>
                  </a:ext>
                </a:extLst>
              </a:tr>
              <a:tr h="675066">
                <a:tc>
                  <a:txBody>
                    <a:bodyPr/>
                    <a:lstStyle/>
                    <a:p>
                      <a:pPr algn="l" fontAlgn="ctr"/>
                      <a:r>
                        <a:rPr lang="en-GB" sz="1100" u="none" strike="noStrike">
                          <a:effectLst/>
                        </a:rPr>
                        <a:t>Severe disfigurement and cardiovascular complications due to adult tertiary syphilis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0.435</a:t>
                      </a:r>
                      <a:br>
                        <a:rPr lang="en-PL" sz="1100" u="none" strike="noStrike">
                          <a:effectLst/>
                        </a:rPr>
                      </a:br>
                      <a:r>
                        <a:rPr lang="en-PL" sz="1100" u="none" strike="noStrike">
                          <a:effectLst/>
                        </a:rPr>
                        <a:t>(0.306-0.571)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1479378112"/>
                  </a:ext>
                </a:extLst>
              </a:tr>
              <a:tr h="675066">
                <a:tc>
                  <a:txBody>
                    <a:bodyPr/>
                    <a:lstStyle/>
                    <a:p>
                      <a:pPr algn="l" fontAlgn="ctr"/>
                      <a:r>
                        <a:rPr lang="en-GB" sz="1100" u="none" strike="noStrike">
                          <a:effectLst/>
                        </a:rPr>
                        <a:t>Acute subarachnoid hemorrhage severity level 3</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0.316</a:t>
                      </a:r>
                      <a:br>
                        <a:rPr lang="en-PL" sz="1100" u="none" strike="noStrike">
                          <a:effectLst/>
                        </a:rPr>
                      </a:br>
                      <a:r>
                        <a:rPr lang="en-PL" sz="1100" u="none" strike="noStrike">
                          <a:effectLst/>
                        </a:rPr>
                        <a:t>(0.206-0.437)</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2285459384"/>
                  </a:ext>
                </a:extLst>
              </a:tr>
              <a:tr h="675066">
                <a:tc>
                  <a:txBody>
                    <a:bodyPr/>
                    <a:lstStyle/>
                    <a:p>
                      <a:pPr algn="l" fontAlgn="ctr"/>
                      <a:r>
                        <a:rPr lang="en-GB" sz="1100" u="none" strike="noStrike">
                          <a:effectLst/>
                        </a:rPr>
                        <a:t>Controlled, medically managed heart failure due to severe asbestosis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a:effectLst/>
                        </a:rPr>
                        <a:t>0.437</a:t>
                      </a:r>
                      <a:br>
                        <a:rPr lang="en-PL" sz="1100" u="none" strike="noStrike">
                          <a:effectLst/>
                        </a:rPr>
                      </a:br>
                      <a:r>
                        <a:rPr lang="en-PL" sz="1100" u="none" strike="noStrike">
                          <a:effectLst/>
                        </a:rPr>
                        <a:t>(0.301-0.581)</a:t>
                      </a:r>
                      <a:endParaRPr lang="en-PL" sz="1100" b="0" i="0" u="none" strike="noStrike">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564373836"/>
                  </a:ext>
                </a:extLst>
              </a:tr>
              <a:tr h="675066">
                <a:tc>
                  <a:txBody>
                    <a:bodyPr/>
                    <a:lstStyle/>
                    <a:p>
                      <a:pPr algn="l" fontAlgn="ctr"/>
                      <a:r>
                        <a:rPr lang="en-GB" sz="1100" u="none" strike="noStrike">
                          <a:effectLst/>
                        </a:rPr>
                        <a:t>Severe heart failure due to myocarditis</a:t>
                      </a:r>
                      <a:endParaRPr lang="en-GB" sz="1100" b="0" i="0" u="none" strike="noStrike">
                        <a:solidFill>
                          <a:srgbClr val="000000"/>
                        </a:solidFill>
                        <a:effectLst/>
                        <a:latin typeface="Times New Roman" panose="02020603050405020304" pitchFamily="18" charset="0"/>
                      </a:endParaRPr>
                    </a:p>
                  </a:txBody>
                  <a:tcPr marL="3638" marR="3638" marT="3638" marB="0" anchor="ctr"/>
                </a:tc>
                <a:tc>
                  <a:txBody>
                    <a:bodyPr/>
                    <a:lstStyle/>
                    <a:p>
                      <a:pPr algn="ctr" fontAlgn="ctr"/>
                      <a:r>
                        <a:rPr lang="en-PL" sz="1100" u="none" strike="noStrike" dirty="0">
                          <a:effectLst/>
                        </a:rPr>
                        <a:t>0.179</a:t>
                      </a:r>
                      <a:br>
                        <a:rPr lang="en-PL" sz="1100" u="none" strike="noStrike" dirty="0">
                          <a:effectLst/>
                        </a:rPr>
                      </a:br>
                      <a:r>
                        <a:rPr lang="en-PL" sz="1100" u="none" strike="noStrike" dirty="0">
                          <a:effectLst/>
                        </a:rPr>
                        <a:t>(0.122-0.251)</a:t>
                      </a:r>
                      <a:endParaRPr lang="en-PL" sz="1100" b="0" i="0" u="none" strike="noStrike" dirty="0">
                        <a:solidFill>
                          <a:srgbClr val="000000"/>
                        </a:solidFill>
                        <a:effectLst/>
                        <a:latin typeface="Times New Roman" panose="02020603050405020304" pitchFamily="18" charset="0"/>
                      </a:endParaRPr>
                    </a:p>
                  </a:txBody>
                  <a:tcPr marL="3638" marR="3638" marT="3638" marB="0" anchor="ctr"/>
                </a:tc>
                <a:extLst>
                  <a:ext uri="{0D108BD9-81ED-4DB2-BD59-A6C34878D82A}">
                    <a16:rowId xmlns:a16="http://schemas.microsoft.com/office/drawing/2014/main" val="3676113106"/>
                  </a:ext>
                </a:extLst>
              </a:tr>
            </a:tbl>
          </a:graphicData>
        </a:graphic>
      </p:graphicFrame>
      <p:sp>
        <p:nvSpPr>
          <p:cNvPr id="20" name="Rectangle 19">
            <a:extLst>
              <a:ext uri="{FF2B5EF4-FFF2-40B4-BE49-F238E27FC236}">
                <a16:creationId xmlns:a16="http://schemas.microsoft.com/office/drawing/2014/main" id="{1B01EA02-6ECB-E341-82D8-1C52612487E8}"/>
              </a:ext>
            </a:extLst>
          </p:cNvPr>
          <p:cNvSpPr/>
          <p:nvPr/>
        </p:nvSpPr>
        <p:spPr>
          <a:xfrm>
            <a:off x="327349" y="5216848"/>
            <a:ext cx="3915467" cy="1319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Monaco" pitchFamily="2" charset="77"/>
              </a:rPr>
              <a:t>0.576 + 0.432 = 1.008</a:t>
            </a:r>
          </a:p>
        </p:txBody>
      </p:sp>
    </p:spTree>
    <p:extLst>
      <p:ext uri="{BB962C8B-B14F-4D97-AF65-F5344CB8AC3E}">
        <p14:creationId xmlns:p14="http://schemas.microsoft.com/office/powerpoint/2010/main" val="318062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CD25F5D-55E6-BC4B-BFC8-462FF05E4F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256097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966F-F0CE-0141-AD4E-075A31C61B0D}"/>
              </a:ext>
            </a:extLst>
          </p:cNvPr>
          <p:cNvSpPr>
            <a:spLocks noGrp="1"/>
          </p:cNvSpPr>
          <p:nvPr>
            <p:ph type="title"/>
          </p:nvPr>
        </p:nvSpPr>
        <p:spPr>
          <a:xfrm>
            <a:off x="838200" y="365125"/>
            <a:ext cx="10515600" cy="2743835"/>
          </a:xfrm>
        </p:spPr>
        <p:txBody>
          <a:bodyPr>
            <a:normAutofit/>
          </a:bodyPr>
          <a:lstStyle/>
          <a:p>
            <a:r>
              <a:rPr lang="pl-PL" b="1" dirty="0"/>
              <a:t>Zadanie 4.</a:t>
            </a:r>
            <a:r>
              <a:rPr lang="pl-PL" dirty="0"/>
              <a:t> </a:t>
            </a:r>
            <a:r>
              <a:rPr lang="en-GB" dirty="0"/>
              <a:t>O </a:t>
            </a:r>
            <a:r>
              <a:rPr lang="en-GB" dirty="0" err="1"/>
              <a:t>ile</a:t>
            </a:r>
            <a:r>
              <a:rPr lang="en-GB" dirty="0"/>
              <a:t> </a:t>
            </a:r>
            <a:r>
              <a:rPr lang="en-GB" dirty="0" err="1"/>
              <a:t>średnio</a:t>
            </a:r>
            <a:r>
              <a:rPr lang="en-GB" dirty="0"/>
              <a:t> </a:t>
            </a:r>
            <a:r>
              <a:rPr lang="en-GB" dirty="0" err="1"/>
              <a:t>obniża</a:t>
            </a:r>
            <a:r>
              <a:rPr lang="en-GB" dirty="0"/>
              <a:t> </a:t>
            </a:r>
            <a:r>
              <a:rPr lang="en-GB" dirty="0" err="1"/>
              <a:t>jakość</a:t>
            </a:r>
            <a:r>
              <a:rPr lang="en-GB" dirty="0"/>
              <a:t> </a:t>
            </a:r>
            <a:r>
              <a:rPr lang="en-GB" dirty="0" err="1"/>
              <a:t>życia</a:t>
            </a:r>
            <a:r>
              <a:rPr lang="en-GB" dirty="0"/>
              <a:t> </a:t>
            </a:r>
            <a:r>
              <a:rPr lang="en-GB" dirty="0" err="1"/>
              <a:t>choroba</a:t>
            </a:r>
            <a:r>
              <a:rPr lang="en-GB" dirty="0"/>
              <a:t>, </a:t>
            </a:r>
            <a:r>
              <a:rPr lang="en-GB" dirty="0" err="1"/>
              <a:t>która</a:t>
            </a:r>
            <a:r>
              <a:rPr lang="en-GB" dirty="0"/>
              <a:t> </a:t>
            </a:r>
            <a:r>
              <a:rPr lang="en-GB" dirty="0" err="1"/>
              <a:t>trwa</a:t>
            </a:r>
            <a:r>
              <a:rPr lang="en-GB" dirty="0"/>
              <a:t> 20 </a:t>
            </a:r>
            <a:r>
              <a:rPr lang="en-GB" dirty="0" err="1"/>
              <a:t>lat</a:t>
            </a:r>
            <a:r>
              <a:rPr lang="en-GB" dirty="0"/>
              <a:t>, </a:t>
            </a:r>
            <a:r>
              <a:rPr lang="en-GB" dirty="0" err="1"/>
              <a:t>przez</a:t>
            </a:r>
            <a:r>
              <a:rPr lang="en-GB" dirty="0"/>
              <a:t> </a:t>
            </a:r>
            <a:r>
              <a:rPr lang="en-GB" dirty="0" err="1"/>
              <a:t>pierwsze</a:t>
            </a:r>
            <a:r>
              <a:rPr lang="en-GB" dirty="0"/>
              <a:t> 9 </a:t>
            </a:r>
            <a:r>
              <a:rPr lang="en-GB" dirty="0" err="1"/>
              <a:t>lat</a:t>
            </a:r>
            <a:r>
              <a:rPr lang="en-GB" dirty="0"/>
              <a:t> </a:t>
            </a:r>
            <a:r>
              <a:rPr lang="en-GB" dirty="0" err="1"/>
              <a:t>jakość</a:t>
            </a:r>
            <a:r>
              <a:rPr lang="en-GB" dirty="0"/>
              <a:t> jest </a:t>
            </a:r>
            <a:r>
              <a:rPr lang="en-GB" dirty="0" err="1"/>
              <a:t>obniżona</a:t>
            </a:r>
            <a:r>
              <a:rPr lang="en-GB" dirty="0"/>
              <a:t> o 5 %, </a:t>
            </a:r>
            <a:r>
              <a:rPr lang="en-GB" dirty="0" err="1"/>
              <a:t>przez</a:t>
            </a:r>
            <a:r>
              <a:rPr lang="en-GB" dirty="0"/>
              <a:t> </a:t>
            </a:r>
            <a:r>
              <a:rPr lang="en-GB" dirty="0" err="1"/>
              <a:t>kolejne</a:t>
            </a:r>
            <a:r>
              <a:rPr lang="en-GB" dirty="0"/>
              <a:t> 3 </a:t>
            </a:r>
            <a:r>
              <a:rPr lang="en-GB" dirty="0" err="1"/>
              <a:t>lata</a:t>
            </a:r>
            <a:r>
              <a:rPr lang="en-GB" dirty="0"/>
              <a:t> o 25 %, a </a:t>
            </a:r>
            <a:r>
              <a:rPr lang="en-GB" dirty="0" err="1"/>
              <a:t>przez</a:t>
            </a:r>
            <a:r>
              <a:rPr lang="en-GB" dirty="0"/>
              <a:t> </a:t>
            </a:r>
            <a:r>
              <a:rPr lang="en-GB" dirty="0" err="1"/>
              <a:t>ostatnie</a:t>
            </a:r>
            <a:r>
              <a:rPr lang="en-GB" dirty="0"/>
              <a:t> 8 </a:t>
            </a:r>
            <a:r>
              <a:rPr lang="en-GB" dirty="0" err="1"/>
              <a:t>lat</a:t>
            </a:r>
            <a:r>
              <a:rPr lang="en-GB" dirty="0"/>
              <a:t> o 50 % ?</a:t>
            </a:r>
            <a:endParaRPr lang="pl-PL" b="1" dirty="0"/>
          </a:p>
        </p:txBody>
      </p:sp>
      <p:sp>
        <p:nvSpPr>
          <p:cNvPr id="4" name="Rectangle 3">
            <a:extLst>
              <a:ext uri="{FF2B5EF4-FFF2-40B4-BE49-F238E27FC236}">
                <a16:creationId xmlns:a16="http://schemas.microsoft.com/office/drawing/2014/main" id="{150ADF0C-019D-0640-A77C-8C90FAACFC33}"/>
              </a:ext>
            </a:extLst>
          </p:cNvPr>
          <p:cNvSpPr/>
          <p:nvPr/>
        </p:nvSpPr>
        <p:spPr>
          <a:xfrm>
            <a:off x="2656938" y="4291584"/>
            <a:ext cx="6878123" cy="1293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latin typeface="Monaco" pitchFamily="2" charset="77"/>
              </a:rPr>
              <a:t>9 </a:t>
            </a:r>
            <a:r>
              <a:rPr lang="en-GB" sz="1600" dirty="0" err="1">
                <a:latin typeface="Monaco" pitchFamily="2" charset="77"/>
              </a:rPr>
              <a:t>lat</a:t>
            </a:r>
            <a:r>
              <a:rPr lang="en-GB" sz="1600" dirty="0">
                <a:latin typeface="Monaco" pitchFamily="2" charset="77"/>
              </a:rPr>
              <a:t> * 5 % = 0.45;</a:t>
            </a:r>
          </a:p>
          <a:p>
            <a:r>
              <a:rPr lang="en-GB" sz="1600" dirty="0">
                <a:latin typeface="Monaco" pitchFamily="2" charset="77"/>
              </a:rPr>
              <a:t>3 </a:t>
            </a:r>
            <a:r>
              <a:rPr lang="en-GB" sz="1600" dirty="0" err="1">
                <a:latin typeface="Monaco" pitchFamily="2" charset="77"/>
              </a:rPr>
              <a:t>lat</a:t>
            </a:r>
            <a:r>
              <a:rPr lang="en-GB" sz="1600" dirty="0">
                <a:latin typeface="Monaco" pitchFamily="2" charset="77"/>
              </a:rPr>
              <a:t> * 25 % = 0.75;</a:t>
            </a:r>
          </a:p>
          <a:p>
            <a:r>
              <a:rPr lang="en-GB" sz="1600" dirty="0">
                <a:latin typeface="Monaco" pitchFamily="2" charset="77"/>
              </a:rPr>
              <a:t>8 </a:t>
            </a:r>
            <a:r>
              <a:rPr lang="en-GB" sz="1600" dirty="0" err="1">
                <a:latin typeface="Monaco" pitchFamily="2" charset="77"/>
              </a:rPr>
              <a:t>lat</a:t>
            </a:r>
            <a:r>
              <a:rPr lang="en-GB" sz="1600" dirty="0">
                <a:latin typeface="Monaco" pitchFamily="2" charset="77"/>
              </a:rPr>
              <a:t> * 50 % = 4;</a:t>
            </a:r>
          </a:p>
          <a:p>
            <a:r>
              <a:rPr lang="en-GB" sz="1600" dirty="0">
                <a:latin typeface="Monaco" pitchFamily="2" charset="77"/>
              </a:rPr>
              <a:t>W </a:t>
            </a:r>
            <a:r>
              <a:rPr lang="en-GB" sz="1600" dirty="0" err="1">
                <a:latin typeface="Monaco" pitchFamily="2" charset="77"/>
              </a:rPr>
              <a:t>sumie</a:t>
            </a:r>
            <a:r>
              <a:rPr lang="en-GB" sz="1600" dirty="0">
                <a:latin typeface="Monaco" pitchFamily="2" charset="77"/>
              </a:rPr>
              <a:t> 5.2 </a:t>
            </a:r>
            <a:r>
              <a:rPr lang="en-GB" sz="1600" dirty="0" err="1">
                <a:latin typeface="Monaco" pitchFamily="2" charset="77"/>
              </a:rPr>
              <a:t>lat</a:t>
            </a:r>
            <a:r>
              <a:rPr lang="en-GB" sz="1600" dirty="0">
                <a:latin typeface="Monaco" pitchFamily="2" charset="77"/>
              </a:rPr>
              <a:t> / 20 </a:t>
            </a:r>
            <a:r>
              <a:rPr lang="en-GB" sz="1600" dirty="0" err="1">
                <a:latin typeface="Monaco" pitchFamily="2" charset="77"/>
              </a:rPr>
              <a:t>lat</a:t>
            </a:r>
            <a:r>
              <a:rPr lang="en-GB" sz="1600" dirty="0">
                <a:latin typeface="Monaco" pitchFamily="2" charset="77"/>
              </a:rPr>
              <a:t> = 0.26 </a:t>
            </a:r>
            <a:r>
              <a:rPr lang="en-GB" sz="1600" dirty="0" err="1">
                <a:latin typeface="Monaco" pitchFamily="2" charset="77"/>
              </a:rPr>
              <a:t>czyli</a:t>
            </a:r>
            <a:r>
              <a:rPr lang="en-GB" sz="1600" dirty="0">
                <a:latin typeface="Monaco" pitchFamily="2" charset="77"/>
              </a:rPr>
              <a:t> 26%</a:t>
            </a:r>
          </a:p>
        </p:txBody>
      </p:sp>
    </p:spTree>
    <p:extLst>
      <p:ext uri="{BB962C8B-B14F-4D97-AF65-F5344CB8AC3E}">
        <p14:creationId xmlns:p14="http://schemas.microsoft.com/office/powerpoint/2010/main" val="150557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1152-6D2B-F240-B5B2-49FD1BF6C606}"/>
              </a:ext>
            </a:extLst>
          </p:cNvPr>
          <p:cNvSpPr>
            <a:spLocks noGrp="1"/>
          </p:cNvSpPr>
          <p:nvPr>
            <p:ph type="title"/>
          </p:nvPr>
        </p:nvSpPr>
        <p:spPr>
          <a:xfrm>
            <a:off x="838200" y="365125"/>
            <a:ext cx="10515600" cy="2585339"/>
          </a:xfrm>
        </p:spPr>
        <p:txBody>
          <a:bodyPr>
            <a:normAutofit fontScale="90000"/>
          </a:bodyPr>
          <a:lstStyle/>
          <a:p>
            <a:r>
              <a:rPr lang="pl-PL" b="1" dirty="0"/>
              <a:t>Zadanie 5.</a:t>
            </a:r>
            <a:r>
              <a:rPr lang="pl-PL" dirty="0"/>
              <a:t> Co jest bardziej obciążające? </a:t>
            </a:r>
            <a:r>
              <a:rPr lang="en-GB" dirty="0" err="1"/>
              <a:t>Złamanie</a:t>
            </a:r>
            <a:r>
              <a:rPr lang="en-GB" dirty="0"/>
              <a:t> </a:t>
            </a:r>
            <a:r>
              <a:rPr lang="en-GB" dirty="0" err="1"/>
              <a:t>nogi</a:t>
            </a:r>
            <a:r>
              <a:rPr lang="en-GB" dirty="0"/>
              <a:t>, </a:t>
            </a:r>
            <a:r>
              <a:rPr lang="en-GB" dirty="0" err="1"/>
              <a:t>które</a:t>
            </a:r>
            <a:r>
              <a:rPr lang="en-GB" dirty="0"/>
              <a:t> </a:t>
            </a:r>
            <a:r>
              <a:rPr lang="en-GB" dirty="0" err="1"/>
              <a:t>spowoduje</a:t>
            </a:r>
            <a:r>
              <a:rPr lang="en-GB" dirty="0"/>
              <a:t> 40% </a:t>
            </a:r>
            <a:r>
              <a:rPr lang="en-GB" dirty="0" err="1"/>
              <a:t>utraty</a:t>
            </a:r>
            <a:r>
              <a:rPr lang="en-GB" dirty="0"/>
              <a:t> </a:t>
            </a:r>
            <a:r>
              <a:rPr lang="en-GB" dirty="0" err="1"/>
              <a:t>jakości</a:t>
            </a:r>
            <a:r>
              <a:rPr lang="en-GB" dirty="0"/>
              <a:t> </a:t>
            </a:r>
            <a:r>
              <a:rPr lang="en-GB" dirty="0" err="1"/>
              <a:t>życia</a:t>
            </a:r>
            <a:r>
              <a:rPr lang="en-GB" dirty="0"/>
              <a:t> </a:t>
            </a:r>
            <a:r>
              <a:rPr lang="en-GB" dirty="0" err="1"/>
              <a:t>przez</a:t>
            </a:r>
            <a:r>
              <a:rPr lang="en-GB" dirty="0"/>
              <a:t> </a:t>
            </a:r>
            <a:r>
              <a:rPr lang="en-GB" dirty="0" err="1"/>
              <a:t>jeden</a:t>
            </a:r>
            <a:r>
              <a:rPr lang="en-GB" dirty="0"/>
              <a:t> </a:t>
            </a:r>
            <a:r>
              <a:rPr lang="en-GB" dirty="0" err="1"/>
              <a:t>rok</a:t>
            </a:r>
            <a:r>
              <a:rPr lang="en-GB" dirty="0"/>
              <a:t>, </a:t>
            </a:r>
            <a:r>
              <a:rPr lang="en-GB" dirty="0" err="1"/>
              <a:t>czy</a:t>
            </a:r>
            <a:r>
              <a:rPr lang="en-GB" dirty="0"/>
              <a:t> </a:t>
            </a:r>
            <a:r>
              <a:rPr lang="en-GB" dirty="0" err="1"/>
              <a:t>epizod</a:t>
            </a:r>
            <a:r>
              <a:rPr lang="en-GB" dirty="0"/>
              <a:t> </a:t>
            </a:r>
            <a:r>
              <a:rPr lang="en-GB" dirty="0" err="1"/>
              <a:t>nadczynności</a:t>
            </a:r>
            <a:r>
              <a:rPr lang="en-GB" dirty="0"/>
              <a:t> </a:t>
            </a:r>
            <a:r>
              <a:rPr lang="en-GB" dirty="0" err="1"/>
              <a:t>tarczycy</a:t>
            </a:r>
            <a:r>
              <a:rPr lang="en-GB" dirty="0"/>
              <a:t>, </a:t>
            </a:r>
            <a:r>
              <a:rPr lang="en-GB" dirty="0" err="1"/>
              <a:t>który</a:t>
            </a:r>
            <a:r>
              <a:rPr lang="en-GB" dirty="0"/>
              <a:t> </a:t>
            </a:r>
            <a:r>
              <a:rPr lang="en-GB" dirty="0" err="1"/>
              <a:t>spowoduje</a:t>
            </a:r>
            <a:r>
              <a:rPr lang="en-GB" dirty="0"/>
              <a:t> </a:t>
            </a:r>
            <a:r>
              <a:rPr lang="en-GB" dirty="0" err="1"/>
              <a:t>utratę</a:t>
            </a:r>
            <a:r>
              <a:rPr lang="en-GB" dirty="0"/>
              <a:t> 15% </a:t>
            </a:r>
            <a:r>
              <a:rPr lang="en-GB" dirty="0" err="1"/>
              <a:t>jakości</a:t>
            </a:r>
            <a:r>
              <a:rPr lang="en-GB" dirty="0"/>
              <a:t> </a:t>
            </a:r>
            <a:r>
              <a:rPr lang="en-GB" dirty="0" err="1"/>
              <a:t>życia</a:t>
            </a:r>
            <a:r>
              <a:rPr lang="en-GB" dirty="0"/>
              <a:t> </a:t>
            </a:r>
            <a:r>
              <a:rPr lang="en-GB" dirty="0" err="1"/>
              <a:t>przez</a:t>
            </a:r>
            <a:r>
              <a:rPr lang="en-GB" dirty="0"/>
              <a:t> 3 </a:t>
            </a:r>
            <a:r>
              <a:rPr lang="en-GB" dirty="0" err="1"/>
              <a:t>lata</a:t>
            </a:r>
            <a:r>
              <a:rPr lang="en-GB" dirty="0"/>
              <a:t>?</a:t>
            </a:r>
            <a:endParaRPr lang="pl-PL" b="1" dirty="0"/>
          </a:p>
        </p:txBody>
      </p:sp>
      <p:sp>
        <p:nvSpPr>
          <p:cNvPr id="4" name="Rectangle 3">
            <a:extLst>
              <a:ext uri="{FF2B5EF4-FFF2-40B4-BE49-F238E27FC236}">
                <a16:creationId xmlns:a16="http://schemas.microsoft.com/office/drawing/2014/main" id="{AACB1F3A-F4DC-9C48-94B1-E1B61847D894}"/>
              </a:ext>
            </a:extLst>
          </p:cNvPr>
          <p:cNvSpPr/>
          <p:nvPr/>
        </p:nvSpPr>
        <p:spPr>
          <a:xfrm>
            <a:off x="2656937" y="3584448"/>
            <a:ext cx="6878123" cy="1293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40% * 1 </a:t>
            </a:r>
            <a:r>
              <a:rPr lang="en-GB" dirty="0" err="1"/>
              <a:t>rok</a:t>
            </a:r>
            <a:r>
              <a:rPr lang="en-GB" dirty="0"/>
              <a:t> = 0,4 </a:t>
            </a:r>
            <a:r>
              <a:rPr lang="en-GB" dirty="0" err="1"/>
              <a:t>roku</a:t>
            </a:r>
            <a:r>
              <a:rPr lang="en-GB" dirty="0"/>
              <a:t> = 4,8 </a:t>
            </a:r>
            <a:r>
              <a:rPr lang="en-GB" dirty="0" err="1"/>
              <a:t>miesiąca</a:t>
            </a:r>
            <a:endParaRPr lang="en-GB" dirty="0"/>
          </a:p>
          <a:p>
            <a:r>
              <a:rPr lang="en-GB" dirty="0"/>
              <a:t>15% * 3 </a:t>
            </a:r>
            <a:r>
              <a:rPr lang="en-GB" dirty="0" err="1"/>
              <a:t>lata</a:t>
            </a:r>
            <a:r>
              <a:rPr lang="en-GB" dirty="0"/>
              <a:t> = 0,45 </a:t>
            </a:r>
            <a:r>
              <a:rPr lang="en-GB" dirty="0" err="1"/>
              <a:t>roku</a:t>
            </a:r>
            <a:r>
              <a:rPr lang="en-GB" dirty="0"/>
              <a:t> = 5,4 </a:t>
            </a:r>
            <a:r>
              <a:rPr lang="en-GB" dirty="0" err="1"/>
              <a:t>miesiąca</a:t>
            </a:r>
            <a:endParaRPr lang="en-GB" dirty="0"/>
          </a:p>
        </p:txBody>
      </p:sp>
      <p:sp>
        <p:nvSpPr>
          <p:cNvPr id="6" name="TextBox 5">
            <a:extLst>
              <a:ext uri="{FF2B5EF4-FFF2-40B4-BE49-F238E27FC236}">
                <a16:creationId xmlns:a16="http://schemas.microsoft.com/office/drawing/2014/main" id="{B46418C4-CFF4-CE49-B8C2-34D6D95D7D28}"/>
              </a:ext>
            </a:extLst>
          </p:cNvPr>
          <p:cNvSpPr txBox="1"/>
          <p:nvPr/>
        </p:nvSpPr>
        <p:spPr>
          <a:xfrm>
            <a:off x="3047999" y="5745772"/>
            <a:ext cx="6096000" cy="923330"/>
          </a:xfrm>
          <a:prstGeom prst="rect">
            <a:avLst/>
          </a:prstGeom>
          <a:noFill/>
        </p:spPr>
        <p:txBody>
          <a:bodyPr wrap="square">
            <a:spAutoFit/>
          </a:bodyPr>
          <a:lstStyle/>
          <a:p>
            <a:r>
              <a:rPr lang="en-GB" dirty="0">
                <a:effectLst/>
              </a:rPr>
              <a:t>Jak to </a:t>
            </a:r>
            <a:r>
              <a:rPr lang="en-GB" dirty="0" err="1">
                <a:effectLst/>
              </a:rPr>
              <a:t>rozumieć</a:t>
            </a:r>
            <a:r>
              <a:rPr lang="en-GB" dirty="0">
                <a:effectLst/>
              </a:rPr>
              <a:t>? </a:t>
            </a:r>
            <a:r>
              <a:rPr lang="en-GB" dirty="0" err="1">
                <a:effectLst/>
              </a:rPr>
              <a:t>Procentowa</a:t>
            </a:r>
            <a:r>
              <a:rPr lang="en-GB" dirty="0">
                <a:effectLst/>
              </a:rPr>
              <a:t> </a:t>
            </a:r>
            <a:r>
              <a:rPr lang="en-GB" dirty="0" err="1">
                <a:effectLst/>
              </a:rPr>
              <a:t>utrata</a:t>
            </a:r>
            <a:r>
              <a:rPr lang="en-GB" dirty="0">
                <a:effectLst/>
              </a:rPr>
              <a:t> </a:t>
            </a:r>
            <a:r>
              <a:rPr lang="en-GB" dirty="0" err="1">
                <a:effectLst/>
              </a:rPr>
              <a:t>jakości</a:t>
            </a:r>
            <a:r>
              <a:rPr lang="en-GB" dirty="0">
                <a:effectLst/>
              </a:rPr>
              <a:t> </a:t>
            </a:r>
            <a:r>
              <a:rPr lang="en-GB" dirty="0" err="1">
                <a:effectLst/>
              </a:rPr>
              <a:t>wyraża</a:t>
            </a:r>
            <a:r>
              <a:rPr lang="en-GB" dirty="0">
                <a:effectLst/>
              </a:rPr>
              <a:t>, </a:t>
            </a:r>
            <a:r>
              <a:rPr lang="en-GB" dirty="0" err="1">
                <a:effectLst/>
              </a:rPr>
              <a:t>że</a:t>
            </a:r>
            <a:r>
              <a:rPr lang="en-GB" dirty="0">
                <a:effectLst/>
              </a:rPr>
              <a:t> </a:t>
            </a:r>
            <a:r>
              <a:rPr lang="en-GB" dirty="0" err="1">
                <a:effectLst/>
              </a:rPr>
              <a:t>utrata</a:t>
            </a:r>
            <a:r>
              <a:rPr lang="en-GB" dirty="0">
                <a:effectLst/>
              </a:rPr>
              <a:t> 15% </a:t>
            </a:r>
            <a:r>
              <a:rPr lang="en-GB" dirty="0" err="1">
                <a:effectLst/>
              </a:rPr>
              <a:t>jakości</a:t>
            </a:r>
            <a:r>
              <a:rPr lang="en-GB" dirty="0">
                <a:effectLst/>
              </a:rPr>
              <a:t> </a:t>
            </a:r>
            <a:r>
              <a:rPr lang="en-GB" dirty="0" err="1">
                <a:effectLst/>
              </a:rPr>
              <a:t>życia</a:t>
            </a:r>
            <a:r>
              <a:rPr lang="en-GB" dirty="0">
                <a:effectLst/>
              </a:rPr>
              <a:t> </a:t>
            </a:r>
            <a:r>
              <a:rPr lang="en-GB" dirty="0" err="1">
                <a:effectLst/>
              </a:rPr>
              <a:t>przez</a:t>
            </a:r>
            <a:r>
              <a:rPr lang="en-GB" dirty="0">
                <a:effectLst/>
              </a:rPr>
              <a:t> 3 </a:t>
            </a:r>
            <a:r>
              <a:rPr lang="en-GB" dirty="0" err="1">
                <a:effectLst/>
              </a:rPr>
              <a:t>lata</a:t>
            </a:r>
            <a:r>
              <a:rPr lang="en-GB" dirty="0">
                <a:effectLst/>
              </a:rPr>
              <a:t> jest </a:t>
            </a:r>
            <a:r>
              <a:rPr lang="en-GB" dirty="0" err="1">
                <a:effectLst/>
              </a:rPr>
              <a:t>równa</a:t>
            </a:r>
            <a:r>
              <a:rPr lang="en-GB" dirty="0">
                <a:effectLst/>
              </a:rPr>
              <a:t> </a:t>
            </a:r>
            <a:r>
              <a:rPr lang="en-GB" dirty="0" err="1">
                <a:effectLst/>
              </a:rPr>
              <a:t>skróceniu</a:t>
            </a:r>
            <a:r>
              <a:rPr lang="en-GB" dirty="0">
                <a:effectLst/>
              </a:rPr>
              <a:t> </a:t>
            </a:r>
            <a:r>
              <a:rPr lang="en-GB" dirty="0" err="1">
                <a:effectLst/>
              </a:rPr>
              <a:t>życia</a:t>
            </a:r>
            <a:r>
              <a:rPr lang="en-GB" dirty="0">
                <a:effectLst/>
              </a:rPr>
              <a:t> o 5 </a:t>
            </a:r>
            <a:r>
              <a:rPr lang="en-GB" dirty="0" err="1">
                <a:effectLst/>
              </a:rPr>
              <a:t>miesięcy</a:t>
            </a:r>
            <a:r>
              <a:rPr lang="en-GB" dirty="0">
                <a:effectLst/>
              </a:rPr>
              <a:t> </a:t>
            </a:r>
            <a:r>
              <a:rPr lang="en-GB" dirty="0" err="1">
                <a:effectLst/>
              </a:rPr>
              <a:t>i</a:t>
            </a:r>
            <a:r>
              <a:rPr lang="en-GB" dirty="0">
                <a:effectLst/>
              </a:rPr>
              <a:t> 12 </a:t>
            </a:r>
            <a:r>
              <a:rPr lang="en-GB" dirty="0" err="1">
                <a:effectLst/>
              </a:rPr>
              <a:t>dni</a:t>
            </a:r>
            <a:r>
              <a:rPr lang="en-GB" dirty="0">
                <a:effectLst/>
              </a:rPr>
              <a:t>...</a:t>
            </a:r>
          </a:p>
        </p:txBody>
      </p:sp>
    </p:spTree>
    <p:extLst>
      <p:ext uri="{BB962C8B-B14F-4D97-AF65-F5344CB8AC3E}">
        <p14:creationId xmlns:p14="http://schemas.microsoft.com/office/powerpoint/2010/main" val="3460626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14871B6-C0B1-0047-A8CE-428DB57E50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427221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B2B5-4A23-C244-8347-0CB34B1C893E}"/>
              </a:ext>
            </a:extLst>
          </p:cNvPr>
          <p:cNvSpPr>
            <a:spLocks noGrp="1"/>
          </p:cNvSpPr>
          <p:nvPr>
            <p:ph type="title"/>
          </p:nvPr>
        </p:nvSpPr>
        <p:spPr/>
        <p:txBody>
          <a:bodyPr/>
          <a:lstStyle/>
          <a:p>
            <a:r>
              <a:rPr lang="pl-PL" b="1"/>
              <a:t>Jak uwzględnić ciężkość choroby?</a:t>
            </a:r>
            <a:endParaRPr lang="pl-PL"/>
          </a:p>
        </p:txBody>
      </p:sp>
      <p:sp>
        <p:nvSpPr>
          <p:cNvPr id="3" name="Content Placeholder 2">
            <a:extLst>
              <a:ext uri="{FF2B5EF4-FFF2-40B4-BE49-F238E27FC236}">
                <a16:creationId xmlns:a16="http://schemas.microsoft.com/office/drawing/2014/main" id="{D5AE5FD5-692E-A746-B860-BA3000D06879}"/>
              </a:ext>
            </a:extLst>
          </p:cNvPr>
          <p:cNvSpPr>
            <a:spLocks noGrp="1"/>
          </p:cNvSpPr>
          <p:nvPr>
            <p:ph idx="1"/>
          </p:nvPr>
        </p:nvSpPr>
        <p:spPr/>
        <p:txBody>
          <a:bodyPr/>
          <a:lstStyle/>
          <a:p>
            <a:r>
              <a:rPr lang="pl-PL" dirty="0"/>
              <a:t>Musimy stworzyć wskaźnik ciężkości choroby. </a:t>
            </a:r>
          </a:p>
          <a:p>
            <a:endParaRPr lang="pl-PL" dirty="0"/>
          </a:p>
          <a:p>
            <a:r>
              <a:rPr lang="pl-PL" dirty="0"/>
              <a:t>Zagadnienie ciężkości choroby nazywane jest </a:t>
            </a:r>
            <a:r>
              <a:rPr lang="pl-PL" b="1" dirty="0" err="1"/>
              <a:t>disease</a:t>
            </a:r>
            <a:r>
              <a:rPr lang="pl-PL" b="1" dirty="0"/>
              <a:t> </a:t>
            </a:r>
            <a:r>
              <a:rPr lang="pl-PL" b="1" dirty="0" err="1"/>
              <a:t>burden</a:t>
            </a:r>
            <a:r>
              <a:rPr lang="pl-PL" dirty="0"/>
              <a:t> (obciążenie chorobą)</a:t>
            </a:r>
          </a:p>
        </p:txBody>
      </p:sp>
    </p:spTree>
    <p:extLst>
      <p:ext uri="{BB962C8B-B14F-4D97-AF65-F5344CB8AC3E}">
        <p14:creationId xmlns:p14="http://schemas.microsoft.com/office/powerpoint/2010/main" val="131356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1251-B935-564B-B931-94C6BE3D4868}"/>
              </a:ext>
            </a:extLst>
          </p:cNvPr>
          <p:cNvSpPr>
            <a:spLocks noGrp="1"/>
          </p:cNvSpPr>
          <p:nvPr>
            <p:ph type="title"/>
          </p:nvPr>
        </p:nvSpPr>
        <p:spPr>
          <a:xfrm>
            <a:off x="838200" y="365125"/>
            <a:ext cx="10515600" cy="1939163"/>
          </a:xfrm>
        </p:spPr>
        <p:txBody>
          <a:bodyPr>
            <a:normAutofit/>
          </a:bodyPr>
          <a:lstStyle/>
          <a:p>
            <a:r>
              <a:rPr lang="pl-PL" dirty="0"/>
              <a:t>Jak łączymy PYLL (potencjalne lata życia utracone przez chorobę) i YLD (lata przeżyte z niepełnosprawnością)?</a:t>
            </a:r>
          </a:p>
        </p:txBody>
      </p:sp>
      <p:sp>
        <p:nvSpPr>
          <p:cNvPr id="3" name="Content Placeholder 2">
            <a:extLst>
              <a:ext uri="{FF2B5EF4-FFF2-40B4-BE49-F238E27FC236}">
                <a16:creationId xmlns:a16="http://schemas.microsoft.com/office/drawing/2014/main" id="{C7A48DD1-1EE4-EB42-9557-743469D816A3}"/>
              </a:ext>
            </a:extLst>
          </p:cNvPr>
          <p:cNvSpPr>
            <a:spLocks noGrp="1"/>
          </p:cNvSpPr>
          <p:nvPr>
            <p:ph idx="1"/>
          </p:nvPr>
        </p:nvSpPr>
        <p:spPr>
          <a:xfrm>
            <a:off x="838200" y="2389631"/>
            <a:ext cx="10515600" cy="3787331"/>
          </a:xfrm>
        </p:spPr>
        <p:txBody>
          <a:bodyPr/>
          <a:lstStyle/>
          <a:p>
            <a:r>
              <a:rPr lang="pl-PL" dirty="0"/>
              <a:t>DALY = PYLL + YLD</a:t>
            </a:r>
          </a:p>
        </p:txBody>
      </p:sp>
    </p:spTree>
    <p:extLst>
      <p:ext uri="{BB962C8B-B14F-4D97-AF65-F5344CB8AC3E}">
        <p14:creationId xmlns:p14="http://schemas.microsoft.com/office/powerpoint/2010/main" val="230270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8D35-89C0-3C4B-9B30-C0D6748D5D00}"/>
              </a:ext>
            </a:extLst>
          </p:cNvPr>
          <p:cNvSpPr>
            <a:spLocks noGrp="1"/>
          </p:cNvSpPr>
          <p:nvPr>
            <p:ph type="title"/>
          </p:nvPr>
        </p:nvSpPr>
        <p:spPr>
          <a:xfrm>
            <a:off x="838200" y="365125"/>
            <a:ext cx="10515600" cy="1707515"/>
          </a:xfrm>
        </p:spPr>
        <p:txBody>
          <a:bodyPr>
            <a:normAutofit fontScale="90000"/>
          </a:bodyPr>
          <a:lstStyle/>
          <a:p>
            <a:r>
              <a:rPr lang="pl-PL" b="1"/>
              <a:t>Zadanie 6.</a:t>
            </a:r>
            <a:r>
              <a:rPr lang="pl-PL"/>
              <a:t> </a:t>
            </a:r>
            <a:r>
              <a:rPr lang="en-GB"/>
              <a:t>Ile lat DALY zabiera choroba, która skraca życie o 20 lat oraz powoduje obniżenie jakości życia o 50 % przez 16 lat?</a:t>
            </a:r>
            <a:endParaRPr lang="pl-PL" b="1" dirty="0"/>
          </a:p>
        </p:txBody>
      </p:sp>
      <p:pic>
        <p:nvPicPr>
          <p:cNvPr id="7" name="Picture 6">
            <a:extLst>
              <a:ext uri="{FF2B5EF4-FFF2-40B4-BE49-F238E27FC236}">
                <a16:creationId xmlns:a16="http://schemas.microsoft.com/office/drawing/2014/main" id="{8CE7E903-ABAF-3B40-B561-265F1988BCBE}"/>
              </a:ext>
            </a:extLst>
          </p:cNvPr>
          <p:cNvPicPr>
            <a:picLocks noChangeAspect="1"/>
          </p:cNvPicPr>
          <p:nvPr/>
        </p:nvPicPr>
        <p:blipFill>
          <a:blip r:embed="rId2"/>
          <a:stretch>
            <a:fillRect/>
          </a:stretch>
        </p:blipFill>
        <p:spPr>
          <a:xfrm>
            <a:off x="2822037" y="2278965"/>
            <a:ext cx="6547925" cy="4365283"/>
          </a:xfrm>
          <a:prstGeom prst="rect">
            <a:avLst/>
          </a:prstGeom>
        </p:spPr>
      </p:pic>
    </p:spTree>
    <p:extLst>
      <p:ext uri="{BB962C8B-B14F-4D97-AF65-F5344CB8AC3E}">
        <p14:creationId xmlns:p14="http://schemas.microsoft.com/office/powerpoint/2010/main" val="1521759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8D35-89C0-3C4B-9B30-C0D6748D5D00}"/>
              </a:ext>
            </a:extLst>
          </p:cNvPr>
          <p:cNvSpPr>
            <a:spLocks noGrp="1"/>
          </p:cNvSpPr>
          <p:nvPr>
            <p:ph type="title"/>
          </p:nvPr>
        </p:nvSpPr>
        <p:spPr>
          <a:xfrm>
            <a:off x="838200" y="365125"/>
            <a:ext cx="10515600" cy="1707515"/>
          </a:xfrm>
        </p:spPr>
        <p:txBody>
          <a:bodyPr>
            <a:normAutofit fontScale="90000"/>
          </a:bodyPr>
          <a:lstStyle/>
          <a:p>
            <a:r>
              <a:rPr lang="pl-PL" b="1" dirty="0"/>
              <a:t>Zadanie 6.</a:t>
            </a:r>
            <a:r>
              <a:rPr lang="pl-PL" dirty="0"/>
              <a:t> </a:t>
            </a:r>
            <a:r>
              <a:rPr lang="en-GB" dirty="0"/>
              <a:t>Ile </a:t>
            </a:r>
            <a:r>
              <a:rPr lang="en-GB" dirty="0" err="1"/>
              <a:t>lat</a:t>
            </a:r>
            <a:r>
              <a:rPr lang="en-GB" dirty="0"/>
              <a:t> DALY </a:t>
            </a:r>
            <a:r>
              <a:rPr lang="en-GB" dirty="0" err="1"/>
              <a:t>zabiera</a:t>
            </a:r>
            <a:r>
              <a:rPr lang="en-GB" dirty="0"/>
              <a:t> </a:t>
            </a:r>
            <a:r>
              <a:rPr lang="en-GB" dirty="0" err="1"/>
              <a:t>choroba</a:t>
            </a:r>
            <a:r>
              <a:rPr lang="en-GB" dirty="0"/>
              <a:t>, </a:t>
            </a:r>
            <a:r>
              <a:rPr lang="en-GB" dirty="0" err="1"/>
              <a:t>która</a:t>
            </a:r>
            <a:r>
              <a:rPr lang="en-GB" dirty="0"/>
              <a:t> </a:t>
            </a:r>
            <a:r>
              <a:rPr lang="en-GB" dirty="0" err="1"/>
              <a:t>skraca</a:t>
            </a:r>
            <a:r>
              <a:rPr lang="en-GB" dirty="0"/>
              <a:t> </a:t>
            </a:r>
            <a:r>
              <a:rPr lang="en-GB" dirty="0" err="1"/>
              <a:t>życie</a:t>
            </a:r>
            <a:r>
              <a:rPr lang="en-GB" dirty="0"/>
              <a:t> o 20 </a:t>
            </a:r>
            <a:r>
              <a:rPr lang="en-GB" dirty="0" err="1"/>
              <a:t>lat</a:t>
            </a:r>
            <a:r>
              <a:rPr lang="en-GB" dirty="0"/>
              <a:t> </a:t>
            </a:r>
            <a:r>
              <a:rPr lang="en-GB" dirty="0" err="1"/>
              <a:t>oraz</a:t>
            </a:r>
            <a:r>
              <a:rPr lang="en-GB" dirty="0"/>
              <a:t> </a:t>
            </a:r>
            <a:r>
              <a:rPr lang="en-GB" dirty="0" err="1"/>
              <a:t>powoduje</a:t>
            </a:r>
            <a:r>
              <a:rPr lang="en-GB" dirty="0"/>
              <a:t> </a:t>
            </a:r>
            <a:r>
              <a:rPr lang="en-GB" dirty="0" err="1"/>
              <a:t>obniżenie</a:t>
            </a:r>
            <a:r>
              <a:rPr lang="en-GB" dirty="0"/>
              <a:t> </a:t>
            </a:r>
            <a:r>
              <a:rPr lang="en-GB" dirty="0" err="1"/>
              <a:t>jakości</a:t>
            </a:r>
            <a:r>
              <a:rPr lang="en-GB" dirty="0"/>
              <a:t> </a:t>
            </a:r>
            <a:r>
              <a:rPr lang="en-GB" dirty="0" err="1"/>
              <a:t>życia</a:t>
            </a:r>
            <a:r>
              <a:rPr lang="en-GB" dirty="0"/>
              <a:t> o 50 % </a:t>
            </a:r>
            <a:r>
              <a:rPr lang="en-GB" dirty="0" err="1"/>
              <a:t>przez</a:t>
            </a:r>
            <a:r>
              <a:rPr lang="en-GB" dirty="0"/>
              <a:t> 16 </a:t>
            </a:r>
            <a:r>
              <a:rPr lang="en-GB" dirty="0" err="1"/>
              <a:t>lat</a:t>
            </a:r>
            <a:r>
              <a:rPr lang="en-GB" dirty="0"/>
              <a:t>?</a:t>
            </a:r>
            <a:endParaRPr lang="pl-PL" b="1" dirty="0"/>
          </a:p>
        </p:txBody>
      </p:sp>
      <p:sp>
        <p:nvSpPr>
          <p:cNvPr id="6" name="Rectangle 5">
            <a:extLst>
              <a:ext uri="{FF2B5EF4-FFF2-40B4-BE49-F238E27FC236}">
                <a16:creationId xmlns:a16="http://schemas.microsoft.com/office/drawing/2014/main" id="{2DA10678-F266-5443-8E6D-F9DF2F13F571}"/>
              </a:ext>
            </a:extLst>
          </p:cNvPr>
          <p:cNvSpPr/>
          <p:nvPr/>
        </p:nvSpPr>
        <p:spPr>
          <a:xfrm>
            <a:off x="2656937" y="3584448"/>
            <a:ext cx="6878123" cy="1293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DALY = PYLL + YLD</a:t>
            </a:r>
          </a:p>
          <a:p>
            <a:r>
              <a:rPr lang="en-GB" dirty="0"/>
              <a:t>PYLL = 20 </a:t>
            </a:r>
            <a:r>
              <a:rPr lang="en-GB" dirty="0" err="1"/>
              <a:t>lat</a:t>
            </a:r>
            <a:endParaRPr lang="en-GB" dirty="0"/>
          </a:p>
          <a:p>
            <a:r>
              <a:rPr lang="en-GB" dirty="0"/>
              <a:t>YLD = 16 </a:t>
            </a:r>
            <a:r>
              <a:rPr lang="en-GB" dirty="0" err="1"/>
              <a:t>lat</a:t>
            </a:r>
            <a:r>
              <a:rPr lang="en-GB" dirty="0"/>
              <a:t> * 50% = 8 </a:t>
            </a:r>
            <a:r>
              <a:rPr lang="en-GB" dirty="0" err="1"/>
              <a:t>lat</a:t>
            </a:r>
            <a:endParaRPr lang="en-GB" dirty="0"/>
          </a:p>
          <a:p>
            <a:r>
              <a:rPr lang="en-GB" dirty="0"/>
              <a:t>DALY = 20 + 8 = 28 </a:t>
            </a:r>
            <a:r>
              <a:rPr lang="en-GB" dirty="0" err="1"/>
              <a:t>lat</a:t>
            </a:r>
            <a:endParaRPr lang="en-GB" dirty="0"/>
          </a:p>
        </p:txBody>
      </p:sp>
    </p:spTree>
    <p:extLst>
      <p:ext uri="{BB962C8B-B14F-4D97-AF65-F5344CB8AC3E}">
        <p14:creationId xmlns:p14="http://schemas.microsoft.com/office/powerpoint/2010/main" val="3256502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C45F-C16E-144C-8EFF-25BEB83DD658}"/>
              </a:ext>
            </a:extLst>
          </p:cNvPr>
          <p:cNvSpPr>
            <a:spLocks noGrp="1"/>
          </p:cNvSpPr>
          <p:nvPr>
            <p:ph type="title"/>
          </p:nvPr>
        </p:nvSpPr>
        <p:spPr/>
        <p:txBody>
          <a:bodyPr>
            <a:normAutofit/>
          </a:bodyPr>
          <a:lstStyle/>
          <a:p>
            <a:r>
              <a:rPr lang="en-GB" b="1" dirty="0" err="1"/>
              <a:t>Zadanie</a:t>
            </a:r>
            <a:r>
              <a:rPr lang="en-GB" b="1" dirty="0"/>
              <a:t> 7.</a:t>
            </a:r>
            <a:r>
              <a:rPr lang="en-GB" dirty="0"/>
              <a:t> </a:t>
            </a:r>
            <a:r>
              <a:rPr lang="en-GB" dirty="0" err="1"/>
              <a:t>Która</a:t>
            </a:r>
            <a:r>
              <a:rPr lang="en-GB" dirty="0"/>
              <a:t> </a:t>
            </a:r>
            <a:r>
              <a:rPr lang="en-GB" dirty="0" err="1"/>
              <a:t>choroba</a:t>
            </a:r>
            <a:r>
              <a:rPr lang="en-GB" dirty="0"/>
              <a:t> jest </a:t>
            </a:r>
            <a:r>
              <a:rPr lang="en-GB" dirty="0" err="1"/>
              <a:t>bardziej</a:t>
            </a:r>
            <a:r>
              <a:rPr lang="en-GB" dirty="0"/>
              <a:t> </a:t>
            </a:r>
            <a:r>
              <a:rPr lang="en-GB" dirty="0" err="1"/>
              <a:t>obciążająca</a:t>
            </a:r>
            <a:r>
              <a:rPr lang="en-GB" dirty="0"/>
              <a:t>?</a:t>
            </a:r>
            <a:endParaRPr lang="pl-PL" dirty="0"/>
          </a:p>
        </p:txBody>
      </p:sp>
      <p:sp>
        <p:nvSpPr>
          <p:cNvPr id="3" name="Content Placeholder 2">
            <a:extLst>
              <a:ext uri="{FF2B5EF4-FFF2-40B4-BE49-F238E27FC236}">
                <a16:creationId xmlns:a16="http://schemas.microsoft.com/office/drawing/2014/main" id="{AA931E30-367F-0147-A3EE-4AF55A1E4CB8}"/>
              </a:ext>
            </a:extLst>
          </p:cNvPr>
          <p:cNvSpPr>
            <a:spLocks noGrp="1"/>
          </p:cNvSpPr>
          <p:nvPr>
            <p:ph idx="1"/>
          </p:nvPr>
        </p:nvSpPr>
        <p:spPr/>
        <p:txBody>
          <a:bodyPr/>
          <a:lstStyle/>
          <a:p>
            <a:r>
              <a:rPr lang="en-GB" b="1" dirty="0" err="1"/>
              <a:t>Choroba</a:t>
            </a:r>
            <a:r>
              <a:rPr lang="en-GB" b="1" dirty="0"/>
              <a:t> A</a:t>
            </a:r>
            <a:r>
              <a:rPr lang="en-GB" dirty="0"/>
              <a:t>: </a:t>
            </a:r>
            <a:r>
              <a:rPr lang="en-GB" dirty="0" err="1"/>
              <a:t>skraca</a:t>
            </a:r>
            <a:r>
              <a:rPr lang="en-GB" dirty="0"/>
              <a:t> </a:t>
            </a:r>
            <a:r>
              <a:rPr lang="en-GB" dirty="0" err="1"/>
              <a:t>życie</a:t>
            </a:r>
            <a:r>
              <a:rPr lang="en-GB" dirty="0"/>
              <a:t> o 15 </a:t>
            </a:r>
            <a:r>
              <a:rPr lang="en-GB" dirty="0" err="1"/>
              <a:t>lat</a:t>
            </a:r>
            <a:r>
              <a:rPr lang="en-GB" dirty="0"/>
              <a:t>, </a:t>
            </a:r>
            <a:r>
              <a:rPr lang="en-GB" dirty="0" err="1"/>
              <a:t>obniża</a:t>
            </a:r>
            <a:r>
              <a:rPr lang="en-GB" dirty="0"/>
              <a:t> </a:t>
            </a:r>
            <a:r>
              <a:rPr lang="en-GB" dirty="0" err="1"/>
              <a:t>jakość</a:t>
            </a:r>
            <a:r>
              <a:rPr lang="en-GB" dirty="0"/>
              <a:t> o 6% </a:t>
            </a:r>
            <a:r>
              <a:rPr lang="en-GB" dirty="0" err="1"/>
              <a:t>przez</a:t>
            </a:r>
            <a:r>
              <a:rPr lang="en-GB" dirty="0"/>
              <a:t> 30.0 </a:t>
            </a:r>
            <a:r>
              <a:rPr lang="en-GB" dirty="0" err="1"/>
              <a:t>lat</a:t>
            </a:r>
            <a:r>
              <a:rPr lang="en-GB" dirty="0"/>
              <a:t> (a </a:t>
            </a:r>
            <a:r>
              <a:rPr lang="en-GB" dirty="0" err="1"/>
              <a:t>więc</a:t>
            </a:r>
            <a:r>
              <a:rPr lang="en-GB" dirty="0"/>
              <a:t> o </a:t>
            </a:r>
            <a:r>
              <a:rPr lang="en-GB" dirty="0" err="1"/>
              <a:t>typie</a:t>
            </a:r>
            <a:r>
              <a:rPr lang="en-GB" dirty="0"/>
              <a:t> </a:t>
            </a:r>
            <a:r>
              <a:rPr lang="en-GB" dirty="0" err="1"/>
              <a:t>nadciśnienia</a:t>
            </a:r>
            <a:r>
              <a:rPr lang="en-GB" dirty="0"/>
              <a:t> / </a:t>
            </a:r>
            <a:r>
              <a:rPr lang="en-GB" dirty="0" err="1"/>
              <a:t>choroby</a:t>
            </a:r>
            <a:r>
              <a:rPr lang="en-GB" dirty="0"/>
              <a:t> </a:t>
            </a:r>
            <a:r>
              <a:rPr lang="en-GB" dirty="0" err="1"/>
              <a:t>wieńcowej</a:t>
            </a:r>
            <a:r>
              <a:rPr lang="en-GB" dirty="0"/>
              <a:t>)</a:t>
            </a:r>
          </a:p>
          <a:p>
            <a:r>
              <a:rPr lang="en-GB" b="1" dirty="0" err="1"/>
              <a:t>Choroba</a:t>
            </a:r>
            <a:r>
              <a:rPr lang="en-GB" b="1" dirty="0"/>
              <a:t> B</a:t>
            </a:r>
            <a:r>
              <a:rPr lang="en-GB" dirty="0"/>
              <a:t>: </a:t>
            </a:r>
            <a:r>
              <a:rPr lang="en-GB" dirty="0" err="1"/>
              <a:t>skraca</a:t>
            </a:r>
            <a:r>
              <a:rPr lang="en-GB" dirty="0"/>
              <a:t> </a:t>
            </a:r>
            <a:r>
              <a:rPr lang="en-GB" dirty="0" err="1"/>
              <a:t>życie</a:t>
            </a:r>
            <a:r>
              <a:rPr lang="en-GB" dirty="0"/>
              <a:t> o 5 </a:t>
            </a:r>
            <a:r>
              <a:rPr lang="en-GB" dirty="0" err="1"/>
              <a:t>lat</a:t>
            </a:r>
            <a:r>
              <a:rPr lang="en-GB" dirty="0"/>
              <a:t>, </a:t>
            </a:r>
            <a:r>
              <a:rPr lang="en-GB" dirty="0" err="1"/>
              <a:t>obniża</a:t>
            </a:r>
            <a:r>
              <a:rPr lang="en-GB" dirty="0"/>
              <a:t> </a:t>
            </a:r>
            <a:r>
              <a:rPr lang="en-GB" dirty="0" err="1"/>
              <a:t>jakość</a:t>
            </a:r>
            <a:r>
              <a:rPr lang="en-GB" dirty="0"/>
              <a:t> o 50% </a:t>
            </a:r>
            <a:r>
              <a:rPr lang="en-GB" dirty="0" err="1"/>
              <a:t>przez</a:t>
            </a:r>
            <a:r>
              <a:rPr lang="en-GB" dirty="0"/>
              <a:t> 2.0 </a:t>
            </a:r>
            <a:r>
              <a:rPr lang="en-GB" dirty="0" err="1"/>
              <a:t>lat</a:t>
            </a:r>
            <a:r>
              <a:rPr lang="en-GB" dirty="0"/>
              <a:t> (a </a:t>
            </a:r>
            <a:r>
              <a:rPr lang="en-GB" dirty="0" err="1"/>
              <a:t>więc</a:t>
            </a:r>
            <a:r>
              <a:rPr lang="en-GB" dirty="0"/>
              <a:t> o </a:t>
            </a:r>
            <a:r>
              <a:rPr lang="en-GB" dirty="0" err="1"/>
              <a:t>typie</a:t>
            </a:r>
            <a:r>
              <a:rPr lang="en-GB" dirty="0"/>
              <a:t> </a:t>
            </a:r>
            <a:r>
              <a:rPr lang="en-GB" dirty="0" err="1"/>
              <a:t>nowotworu</a:t>
            </a:r>
            <a:r>
              <a:rPr lang="en-GB" dirty="0"/>
              <a:t> </a:t>
            </a:r>
            <a:r>
              <a:rPr lang="en-GB" dirty="0" err="1"/>
              <a:t>złośliwego</a:t>
            </a:r>
            <a:r>
              <a:rPr lang="en-GB" dirty="0"/>
              <a:t>)</a:t>
            </a:r>
          </a:p>
          <a:p>
            <a:endParaRPr lang="pl-PL" dirty="0"/>
          </a:p>
        </p:txBody>
      </p:sp>
    </p:spTree>
    <p:extLst>
      <p:ext uri="{BB962C8B-B14F-4D97-AF65-F5344CB8AC3E}">
        <p14:creationId xmlns:p14="http://schemas.microsoft.com/office/powerpoint/2010/main" val="1632766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C45F-C16E-144C-8EFF-25BEB83DD658}"/>
              </a:ext>
            </a:extLst>
          </p:cNvPr>
          <p:cNvSpPr>
            <a:spLocks noGrp="1"/>
          </p:cNvSpPr>
          <p:nvPr>
            <p:ph type="title"/>
          </p:nvPr>
        </p:nvSpPr>
        <p:spPr/>
        <p:txBody>
          <a:bodyPr>
            <a:normAutofit/>
          </a:bodyPr>
          <a:lstStyle/>
          <a:p>
            <a:r>
              <a:rPr lang="en-GB" b="1" dirty="0" err="1"/>
              <a:t>Zadanie</a:t>
            </a:r>
            <a:r>
              <a:rPr lang="en-GB" b="1" dirty="0"/>
              <a:t> 7.</a:t>
            </a:r>
            <a:r>
              <a:rPr lang="en-GB" dirty="0"/>
              <a:t> </a:t>
            </a:r>
            <a:r>
              <a:rPr lang="en-GB" dirty="0" err="1"/>
              <a:t>Która</a:t>
            </a:r>
            <a:r>
              <a:rPr lang="en-GB" dirty="0"/>
              <a:t> </a:t>
            </a:r>
            <a:r>
              <a:rPr lang="en-GB" dirty="0" err="1"/>
              <a:t>choroba</a:t>
            </a:r>
            <a:r>
              <a:rPr lang="en-GB" dirty="0"/>
              <a:t> jest </a:t>
            </a:r>
            <a:r>
              <a:rPr lang="en-GB" dirty="0" err="1"/>
              <a:t>bardziej</a:t>
            </a:r>
            <a:r>
              <a:rPr lang="en-GB" dirty="0"/>
              <a:t> </a:t>
            </a:r>
            <a:r>
              <a:rPr lang="en-GB" dirty="0" err="1"/>
              <a:t>obciążająca</a:t>
            </a:r>
            <a:r>
              <a:rPr lang="en-GB" dirty="0"/>
              <a:t>?</a:t>
            </a:r>
            <a:endParaRPr lang="pl-PL" dirty="0"/>
          </a:p>
        </p:txBody>
      </p:sp>
      <p:sp>
        <p:nvSpPr>
          <p:cNvPr id="3" name="Content Placeholder 2">
            <a:extLst>
              <a:ext uri="{FF2B5EF4-FFF2-40B4-BE49-F238E27FC236}">
                <a16:creationId xmlns:a16="http://schemas.microsoft.com/office/drawing/2014/main" id="{AA931E30-367F-0147-A3EE-4AF55A1E4CB8}"/>
              </a:ext>
            </a:extLst>
          </p:cNvPr>
          <p:cNvSpPr>
            <a:spLocks noGrp="1"/>
          </p:cNvSpPr>
          <p:nvPr>
            <p:ph idx="1"/>
          </p:nvPr>
        </p:nvSpPr>
        <p:spPr/>
        <p:txBody>
          <a:bodyPr/>
          <a:lstStyle/>
          <a:p>
            <a:r>
              <a:rPr lang="en-GB" b="1" dirty="0" err="1"/>
              <a:t>Choroba</a:t>
            </a:r>
            <a:r>
              <a:rPr lang="en-GB" b="1" dirty="0"/>
              <a:t> A</a:t>
            </a:r>
            <a:r>
              <a:rPr lang="en-GB" dirty="0"/>
              <a:t>: </a:t>
            </a:r>
            <a:r>
              <a:rPr lang="en-GB" dirty="0" err="1"/>
              <a:t>skraca</a:t>
            </a:r>
            <a:r>
              <a:rPr lang="en-GB" dirty="0"/>
              <a:t> </a:t>
            </a:r>
            <a:r>
              <a:rPr lang="en-GB" dirty="0" err="1"/>
              <a:t>życie</a:t>
            </a:r>
            <a:r>
              <a:rPr lang="en-GB" dirty="0"/>
              <a:t> o 15 </a:t>
            </a:r>
            <a:r>
              <a:rPr lang="en-GB" dirty="0" err="1"/>
              <a:t>lat</a:t>
            </a:r>
            <a:r>
              <a:rPr lang="en-GB" dirty="0"/>
              <a:t>, </a:t>
            </a:r>
            <a:r>
              <a:rPr lang="en-GB" dirty="0" err="1"/>
              <a:t>obniża</a:t>
            </a:r>
            <a:r>
              <a:rPr lang="en-GB" dirty="0"/>
              <a:t> </a:t>
            </a:r>
            <a:r>
              <a:rPr lang="en-GB" dirty="0" err="1"/>
              <a:t>jakość</a:t>
            </a:r>
            <a:r>
              <a:rPr lang="en-GB" dirty="0"/>
              <a:t> o 6% </a:t>
            </a:r>
            <a:r>
              <a:rPr lang="en-GB" dirty="0" err="1"/>
              <a:t>przez</a:t>
            </a:r>
            <a:r>
              <a:rPr lang="en-GB" dirty="0"/>
              <a:t> 30.0 </a:t>
            </a:r>
            <a:r>
              <a:rPr lang="en-GB" dirty="0" err="1"/>
              <a:t>lat</a:t>
            </a:r>
            <a:r>
              <a:rPr lang="en-GB" dirty="0"/>
              <a:t> (a </a:t>
            </a:r>
            <a:r>
              <a:rPr lang="en-GB" dirty="0" err="1"/>
              <a:t>więc</a:t>
            </a:r>
            <a:r>
              <a:rPr lang="en-GB" dirty="0"/>
              <a:t> o </a:t>
            </a:r>
            <a:r>
              <a:rPr lang="en-GB" dirty="0" err="1"/>
              <a:t>typie</a:t>
            </a:r>
            <a:r>
              <a:rPr lang="en-GB" dirty="0"/>
              <a:t> </a:t>
            </a:r>
            <a:r>
              <a:rPr lang="en-GB" dirty="0" err="1"/>
              <a:t>nadciśnienia</a:t>
            </a:r>
            <a:r>
              <a:rPr lang="en-GB" dirty="0"/>
              <a:t> / </a:t>
            </a:r>
            <a:r>
              <a:rPr lang="en-GB" dirty="0" err="1"/>
              <a:t>choroby</a:t>
            </a:r>
            <a:r>
              <a:rPr lang="en-GB" dirty="0"/>
              <a:t> </a:t>
            </a:r>
            <a:r>
              <a:rPr lang="en-GB" dirty="0" err="1"/>
              <a:t>wieńcowej</a:t>
            </a:r>
            <a:r>
              <a:rPr lang="en-GB" dirty="0"/>
              <a:t>)</a:t>
            </a:r>
          </a:p>
          <a:p>
            <a:r>
              <a:rPr lang="en-GB" b="1" dirty="0" err="1"/>
              <a:t>Choroba</a:t>
            </a:r>
            <a:r>
              <a:rPr lang="en-GB" b="1" dirty="0"/>
              <a:t> B</a:t>
            </a:r>
            <a:r>
              <a:rPr lang="en-GB" dirty="0"/>
              <a:t>: </a:t>
            </a:r>
            <a:r>
              <a:rPr lang="en-GB" dirty="0" err="1"/>
              <a:t>skraca</a:t>
            </a:r>
            <a:r>
              <a:rPr lang="en-GB" dirty="0"/>
              <a:t> </a:t>
            </a:r>
            <a:r>
              <a:rPr lang="en-GB" dirty="0" err="1"/>
              <a:t>życie</a:t>
            </a:r>
            <a:r>
              <a:rPr lang="en-GB" dirty="0"/>
              <a:t> o 5 </a:t>
            </a:r>
            <a:r>
              <a:rPr lang="en-GB" dirty="0" err="1"/>
              <a:t>lat</a:t>
            </a:r>
            <a:r>
              <a:rPr lang="en-GB" dirty="0"/>
              <a:t>, </a:t>
            </a:r>
            <a:r>
              <a:rPr lang="en-GB" dirty="0" err="1"/>
              <a:t>obniża</a:t>
            </a:r>
            <a:r>
              <a:rPr lang="en-GB" dirty="0"/>
              <a:t> </a:t>
            </a:r>
            <a:r>
              <a:rPr lang="en-GB" dirty="0" err="1"/>
              <a:t>jakość</a:t>
            </a:r>
            <a:r>
              <a:rPr lang="en-GB" dirty="0"/>
              <a:t> o 50% </a:t>
            </a:r>
            <a:r>
              <a:rPr lang="en-GB" dirty="0" err="1"/>
              <a:t>przez</a:t>
            </a:r>
            <a:r>
              <a:rPr lang="en-GB" dirty="0"/>
              <a:t> 2.0 </a:t>
            </a:r>
            <a:r>
              <a:rPr lang="en-GB" dirty="0" err="1"/>
              <a:t>lat</a:t>
            </a:r>
            <a:r>
              <a:rPr lang="en-GB" dirty="0"/>
              <a:t> (a </a:t>
            </a:r>
            <a:r>
              <a:rPr lang="en-GB" dirty="0" err="1"/>
              <a:t>więc</a:t>
            </a:r>
            <a:r>
              <a:rPr lang="en-GB" dirty="0"/>
              <a:t> o </a:t>
            </a:r>
            <a:r>
              <a:rPr lang="en-GB" dirty="0" err="1"/>
              <a:t>typie</a:t>
            </a:r>
            <a:r>
              <a:rPr lang="en-GB" dirty="0"/>
              <a:t> </a:t>
            </a:r>
            <a:r>
              <a:rPr lang="en-GB" dirty="0" err="1"/>
              <a:t>nowotworu</a:t>
            </a:r>
            <a:r>
              <a:rPr lang="en-GB" dirty="0"/>
              <a:t> </a:t>
            </a:r>
            <a:r>
              <a:rPr lang="en-GB" dirty="0" err="1"/>
              <a:t>złośliwego</a:t>
            </a:r>
            <a:r>
              <a:rPr lang="en-GB" dirty="0"/>
              <a:t>)</a:t>
            </a:r>
          </a:p>
          <a:p>
            <a:endParaRPr lang="pl-PL" dirty="0"/>
          </a:p>
        </p:txBody>
      </p:sp>
      <p:sp>
        <p:nvSpPr>
          <p:cNvPr id="4" name="Rectangle 3">
            <a:extLst>
              <a:ext uri="{FF2B5EF4-FFF2-40B4-BE49-F238E27FC236}">
                <a16:creationId xmlns:a16="http://schemas.microsoft.com/office/drawing/2014/main" id="{AFA36A1E-4C82-814D-812F-3E854BC22140}"/>
              </a:ext>
            </a:extLst>
          </p:cNvPr>
          <p:cNvSpPr/>
          <p:nvPr/>
        </p:nvSpPr>
        <p:spPr>
          <a:xfrm>
            <a:off x="460248" y="3818414"/>
            <a:ext cx="4075176" cy="1277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1. </a:t>
            </a:r>
            <a:r>
              <a:rPr lang="en-GB" dirty="0" err="1"/>
              <a:t>Obliczamy</a:t>
            </a:r>
            <a:r>
              <a:rPr lang="en-GB" dirty="0"/>
              <a:t> YLD </a:t>
            </a:r>
            <a:r>
              <a:rPr lang="en-GB" dirty="0" err="1"/>
              <a:t>czyli</a:t>
            </a:r>
            <a:r>
              <a:rPr lang="en-GB" dirty="0"/>
              <a:t> </a:t>
            </a:r>
            <a:r>
              <a:rPr lang="en-GB" dirty="0" err="1"/>
              <a:t>ilość</a:t>
            </a:r>
            <a:r>
              <a:rPr lang="en-GB" dirty="0"/>
              <a:t> </a:t>
            </a:r>
            <a:r>
              <a:rPr lang="en-GB" dirty="0" err="1"/>
              <a:t>lat</a:t>
            </a:r>
            <a:r>
              <a:rPr lang="en-GB" dirty="0"/>
              <a:t> </a:t>
            </a:r>
            <a:r>
              <a:rPr lang="en-GB" dirty="0" err="1"/>
              <a:t>przeżytych</a:t>
            </a:r>
            <a:r>
              <a:rPr lang="en-GB" dirty="0"/>
              <a:t> z </a:t>
            </a:r>
            <a:r>
              <a:rPr lang="en-GB" dirty="0" err="1"/>
              <a:t>niepełną</a:t>
            </a:r>
            <a:r>
              <a:rPr lang="en-GB" dirty="0"/>
              <a:t> </a:t>
            </a:r>
            <a:r>
              <a:rPr lang="en-GB" dirty="0" err="1"/>
              <a:t>sprawnością</a:t>
            </a:r>
            <a:r>
              <a:rPr lang="en-GB" dirty="0"/>
              <a:t>:</a:t>
            </a:r>
          </a:p>
          <a:p>
            <a:r>
              <a:rPr lang="en-GB" dirty="0" err="1"/>
              <a:t>Choroba</a:t>
            </a:r>
            <a:r>
              <a:rPr lang="en-GB" dirty="0"/>
              <a:t> A: 30.0 </a:t>
            </a:r>
            <a:r>
              <a:rPr lang="en-GB" dirty="0" err="1"/>
              <a:t>lat</a:t>
            </a:r>
            <a:r>
              <a:rPr lang="en-GB" dirty="0"/>
              <a:t> ⨉ 6% = 1.8 </a:t>
            </a:r>
            <a:r>
              <a:rPr lang="en-GB" dirty="0" err="1"/>
              <a:t>lat</a:t>
            </a:r>
            <a:endParaRPr lang="en-GB" dirty="0"/>
          </a:p>
          <a:p>
            <a:r>
              <a:rPr lang="en-GB" dirty="0" err="1"/>
              <a:t>Choroba</a:t>
            </a:r>
            <a:r>
              <a:rPr lang="en-GB" dirty="0"/>
              <a:t> B: 2.0 </a:t>
            </a:r>
            <a:r>
              <a:rPr lang="en-GB" dirty="0" err="1"/>
              <a:t>lat</a:t>
            </a:r>
            <a:r>
              <a:rPr lang="en-GB" dirty="0"/>
              <a:t> ⨉ 50% = 1.0 </a:t>
            </a:r>
            <a:r>
              <a:rPr lang="en-GB" dirty="0" err="1"/>
              <a:t>lat</a:t>
            </a:r>
            <a:endParaRPr lang="en-GB" dirty="0"/>
          </a:p>
        </p:txBody>
      </p:sp>
      <p:sp>
        <p:nvSpPr>
          <p:cNvPr id="5" name="Rectangle 4">
            <a:extLst>
              <a:ext uri="{FF2B5EF4-FFF2-40B4-BE49-F238E27FC236}">
                <a16:creationId xmlns:a16="http://schemas.microsoft.com/office/drawing/2014/main" id="{30E18F3D-60A6-DE42-8857-478CE341A840}"/>
              </a:ext>
            </a:extLst>
          </p:cNvPr>
          <p:cNvSpPr/>
          <p:nvPr/>
        </p:nvSpPr>
        <p:spPr>
          <a:xfrm>
            <a:off x="6242304" y="3818414"/>
            <a:ext cx="5635752" cy="1458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2. </a:t>
            </a:r>
            <a:r>
              <a:rPr lang="en-GB" dirty="0" err="1"/>
              <a:t>Obliczamy</a:t>
            </a:r>
            <a:r>
              <a:rPr lang="en-GB" dirty="0"/>
              <a:t> PYLL </a:t>
            </a:r>
            <a:r>
              <a:rPr lang="en-GB" dirty="0" err="1"/>
              <a:t>czyli</a:t>
            </a:r>
            <a:r>
              <a:rPr lang="en-GB" dirty="0"/>
              <a:t> </a:t>
            </a:r>
            <a:r>
              <a:rPr lang="en-GB" dirty="0" err="1"/>
              <a:t>ilość</a:t>
            </a:r>
            <a:r>
              <a:rPr lang="en-GB" dirty="0"/>
              <a:t> </a:t>
            </a:r>
            <a:r>
              <a:rPr lang="en-GB" dirty="0" err="1"/>
              <a:t>potencjalnych</a:t>
            </a:r>
            <a:r>
              <a:rPr lang="en-GB" dirty="0"/>
              <a:t> </a:t>
            </a:r>
            <a:r>
              <a:rPr lang="en-GB" dirty="0" err="1"/>
              <a:t>lat</a:t>
            </a:r>
            <a:r>
              <a:rPr lang="en-GB" dirty="0"/>
              <a:t> </a:t>
            </a:r>
            <a:r>
              <a:rPr lang="en-GB" dirty="0" err="1"/>
              <a:t>życia</a:t>
            </a:r>
            <a:r>
              <a:rPr lang="en-GB" dirty="0"/>
              <a:t> </a:t>
            </a:r>
            <a:r>
              <a:rPr lang="en-GB" dirty="0" err="1"/>
              <a:t>utraconych</a:t>
            </a:r>
            <a:r>
              <a:rPr lang="en-GB" dirty="0"/>
              <a:t> z </a:t>
            </a:r>
            <a:r>
              <a:rPr lang="en-GB" dirty="0" err="1"/>
              <a:t>powodu</a:t>
            </a:r>
            <a:r>
              <a:rPr lang="en-GB" dirty="0"/>
              <a:t> </a:t>
            </a:r>
            <a:r>
              <a:rPr lang="en-GB" dirty="0" err="1"/>
              <a:t>choroby</a:t>
            </a:r>
            <a:r>
              <a:rPr lang="en-GB" dirty="0"/>
              <a:t>. W </a:t>
            </a:r>
            <a:r>
              <a:rPr lang="en-GB" dirty="0" err="1"/>
              <a:t>tym</a:t>
            </a:r>
            <a:r>
              <a:rPr lang="en-GB" dirty="0"/>
              <a:t> </a:t>
            </a:r>
            <a:r>
              <a:rPr lang="en-GB" dirty="0" err="1"/>
              <a:t>przypadku</a:t>
            </a:r>
            <a:r>
              <a:rPr lang="en-GB" dirty="0"/>
              <a:t> PYLL jest po </a:t>
            </a:r>
            <a:r>
              <a:rPr lang="en-GB" dirty="0" err="1"/>
              <a:t>prostu</a:t>
            </a:r>
            <a:r>
              <a:rPr lang="en-GB" dirty="0"/>
              <a:t> </a:t>
            </a:r>
            <a:r>
              <a:rPr lang="en-GB" dirty="0" err="1"/>
              <a:t>równy</a:t>
            </a:r>
            <a:r>
              <a:rPr lang="en-GB" dirty="0"/>
              <a:t> </a:t>
            </a:r>
            <a:r>
              <a:rPr lang="en-GB" dirty="0" err="1"/>
              <a:t>skróceniu</a:t>
            </a:r>
            <a:r>
              <a:rPr lang="en-GB" dirty="0"/>
              <a:t> </a:t>
            </a:r>
            <a:r>
              <a:rPr lang="en-GB" dirty="0" err="1"/>
              <a:t>życia</a:t>
            </a:r>
            <a:r>
              <a:rPr lang="en-GB" dirty="0"/>
              <a:t> </a:t>
            </a:r>
            <a:r>
              <a:rPr lang="en-GB" dirty="0" err="1"/>
              <a:t>przez</a:t>
            </a:r>
            <a:r>
              <a:rPr lang="en-GB" dirty="0"/>
              <a:t> </a:t>
            </a:r>
            <a:r>
              <a:rPr lang="en-GB" dirty="0" err="1"/>
              <a:t>chorobę</a:t>
            </a:r>
            <a:endParaRPr lang="en-GB" dirty="0"/>
          </a:p>
          <a:p>
            <a:r>
              <a:rPr lang="en-GB" dirty="0" err="1"/>
              <a:t>Choroba</a:t>
            </a:r>
            <a:r>
              <a:rPr lang="en-GB" dirty="0"/>
              <a:t> A: 15 </a:t>
            </a:r>
            <a:r>
              <a:rPr lang="en-GB" dirty="0" err="1"/>
              <a:t>lat</a:t>
            </a:r>
            <a:endParaRPr lang="en-GB" dirty="0"/>
          </a:p>
          <a:p>
            <a:r>
              <a:rPr lang="en-GB" dirty="0" err="1"/>
              <a:t>Choroba</a:t>
            </a:r>
            <a:r>
              <a:rPr lang="en-GB" dirty="0"/>
              <a:t> B: 5 </a:t>
            </a:r>
            <a:r>
              <a:rPr lang="en-GB" dirty="0" err="1"/>
              <a:t>lat</a:t>
            </a:r>
            <a:endParaRPr lang="en-GB" dirty="0"/>
          </a:p>
        </p:txBody>
      </p:sp>
      <p:sp>
        <p:nvSpPr>
          <p:cNvPr id="6" name="Rectangle 5">
            <a:extLst>
              <a:ext uri="{FF2B5EF4-FFF2-40B4-BE49-F238E27FC236}">
                <a16:creationId xmlns:a16="http://schemas.microsoft.com/office/drawing/2014/main" id="{5832DDF1-3B7E-0D4B-BD62-952C0CA94901}"/>
              </a:ext>
            </a:extLst>
          </p:cNvPr>
          <p:cNvSpPr/>
          <p:nvPr/>
        </p:nvSpPr>
        <p:spPr>
          <a:xfrm>
            <a:off x="1575816" y="5314219"/>
            <a:ext cx="4373880" cy="1277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3. </a:t>
            </a:r>
            <a:r>
              <a:rPr lang="en-GB" dirty="0" err="1"/>
              <a:t>Sumujemy</a:t>
            </a:r>
            <a:r>
              <a:rPr lang="en-GB" dirty="0"/>
              <a:t> </a:t>
            </a:r>
            <a:r>
              <a:rPr lang="en-GB" dirty="0" err="1"/>
              <a:t>wartości</a:t>
            </a:r>
            <a:r>
              <a:rPr lang="en-GB" dirty="0"/>
              <a:t>:</a:t>
            </a:r>
          </a:p>
          <a:p>
            <a:r>
              <a:rPr lang="en-GB" dirty="0" err="1"/>
              <a:t>Choroba</a:t>
            </a:r>
            <a:r>
              <a:rPr lang="en-GB" dirty="0"/>
              <a:t> A: </a:t>
            </a:r>
            <a:r>
              <a:rPr lang="en-GB" dirty="0" err="1"/>
              <a:t>DALYa</a:t>
            </a:r>
            <a:r>
              <a:rPr lang="en-GB" dirty="0"/>
              <a:t>= 15 </a:t>
            </a:r>
            <a:r>
              <a:rPr lang="en-GB" dirty="0" err="1"/>
              <a:t>lat</a:t>
            </a:r>
            <a:r>
              <a:rPr lang="en-GB" dirty="0"/>
              <a:t> + 1.8 </a:t>
            </a:r>
            <a:r>
              <a:rPr lang="en-GB" dirty="0" err="1"/>
              <a:t>lat</a:t>
            </a:r>
            <a:r>
              <a:rPr lang="en-GB" dirty="0"/>
              <a:t> = 16.8 </a:t>
            </a:r>
            <a:r>
              <a:rPr lang="en-GB" dirty="0" err="1"/>
              <a:t>lat</a:t>
            </a:r>
            <a:endParaRPr lang="en-GB" dirty="0"/>
          </a:p>
          <a:p>
            <a:r>
              <a:rPr lang="en-GB" dirty="0" err="1"/>
              <a:t>Choroba</a:t>
            </a:r>
            <a:r>
              <a:rPr lang="en-GB" dirty="0"/>
              <a:t> B: </a:t>
            </a:r>
            <a:r>
              <a:rPr lang="en-GB" dirty="0" err="1"/>
              <a:t>DALYb</a:t>
            </a:r>
            <a:r>
              <a:rPr lang="en-GB" dirty="0"/>
              <a:t>= 5 </a:t>
            </a:r>
            <a:r>
              <a:rPr lang="en-GB" dirty="0" err="1"/>
              <a:t>lat</a:t>
            </a:r>
            <a:r>
              <a:rPr lang="en-GB" dirty="0"/>
              <a:t> + 1.0 </a:t>
            </a:r>
            <a:r>
              <a:rPr lang="en-GB" dirty="0" err="1"/>
              <a:t>lat</a:t>
            </a:r>
            <a:r>
              <a:rPr lang="en-GB" dirty="0"/>
              <a:t> = 6.0 </a:t>
            </a:r>
            <a:r>
              <a:rPr lang="en-GB" dirty="0" err="1"/>
              <a:t>lat</a:t>
            </a:r>
            <a:endParaRPr lang="en-GB" dirty="0"/>
          </a:p>
        </p:txBody>
      </p:sp>
    </p:spTree>
    <p:extLst>
      <p:ext uri="{BB962C8B-B14F-4D97-AF65-F5344CB8AC3E}">
        <p14:creationId xmlns:p14="http://schemas.microsoft.com/office/powerpoint/2010/main" val="2843316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6DEC97D-1FF6-EC4D-AF7F-D335674BDA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016" y="1450848"/>
            <a:ext cx="11521440" cy="3840480"/>
          </a:xfrm>
          <a:prstGeom prst="rect">
            <a:avLst/>
          </a:prstGeom>
        </p:spPr>
      </p:pic>
    </p:spTree>
    <p:extLst>
      <p:ext uri="{BB962C8B-B14F-4D97-AF65-F5344CB8AC3E}">
        <p14:creationId xmlns:p14="http://schemas.microsoft.com/office/powerpoint/2010/main" val="91767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866-65BF-1D4B-B2E5-8819BA4F7B2E}"/>
              </a:ext>
            </a:extLst>
          </p:cNvPr>
          <p:cNvSpPr>
            <a:spLocks noGrp="1"/>
          </p:cNvSpPr>
          <p:nvPr>
            <p:ph type="title"/>
          </p:nvPr>
        </p:nvSpPr>
        <p:spPr/>
        <p:txBody>
          <a:bodyPr/>
          <a:lstStyle/>
          <a:p>
            <a:r>
              <a:rPr lang="pl-PL" b="1" dirty="0"/>
              <a:t>Zadanie 8. </a:t>
            </a:r>
            <a:r>
              <a:rPr lang="pl-PL" dirty="0"/>
              <a:t>COVID23</a:t>
            </a:r>
          </a:p>
        </p:txBody>
      </p:sp>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p:txBody>
          <a:bodyPr/>
          <a:lstStyle/>
          <a:p>
            <a:r>
              <a:rPr lang="pl-PL" dirty="0" err="1"/>
              <a:t>Założmy</a:t>
            </a:r>
            <a:r>
              <a:rPr lang="pl-PL" dirty="0"/>
              <a:t>, że podobnie jak w COVID19, COVID23 w większości przypadków ma łagodny przebieg. Możemy wyróżnić trzy scenariusze:</a:t>
            </a:r>
          </a:p>
          <a:p>
            <a:pPr lvl="1"/>
            <a:endParaRPr lang="pl-PL" dirty="0"/>
          </a:p>
          <a:p>
            <a:pPr lvl="1"/>
            <a:r>
              <a:rPr lang="pl-PL" dirty="0"/>
              <a:t>przebieg łagodny: nie skraca życia, obniża jakość o 30% przez 2 lata</a:t>
            </a:r>
          </a:p>
          <a:p>
            <a:pPr lvl="1"/>
            <a:r>
              <a:rPr lang="pl-PL" dirty="0"/>
              <a:t>przebieg śmiertelny: skraca życie o 15 lat, obniża jakość o 90% przez 1 rok</a:t>
            </a:r>
          </a:p>
          <a:p>
            <a:pPr lvl="1"/>
            <a:r>
              <a:rPr lang="pl-PL" dirty="0"/>
              <a:t>przebieg powikłany: skraca życie o 4 lata, obniża jakość o 15% przez 7 lat - np. mgła COVID23</a:t>
            </a:r>
          </a:p>
          <a:p>
            <a:endParaRPr lang="pl-PL" dirty="0"/>
          </a:p>
        </p:txBody>
      </p:sp>
    </p:spTree>
    <p:extLst>
      <p:ext uri="{BB962C8B-B14F-4D97-AF65-F5344CB8AC3E}">
        <p14:creationId xmlns:p14="http://schemas.microsoft.com/office/powerpoint/2010/main" val="666586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820580-10F0-F74A-93DC-65CA8BAF7E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6376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866-65BF-1D4B-B2E5-8819BA4F7B2E}"/>
              </a:ext>
            </a:extLst>
          </p:cNvPr>
          <p:cNvSpPr>
            <a:spLocks noGrp="1"/>
          </p:cNvSpPr>
          <p:nvPr>
            <p:ph type="title"/>
          </p:nvPr>
        </p:nvSpPr>
        <p:spPr/>
        <p:txBody>
          <a:bodyPr/>
          <a:lstStyle/>
          <a:p>
            <a:r>
              <a:rPr lang="pl-PL" b="1" dirty="0"/>
              <a:t>Zadanie 8. </a:t>
            </a:r>
            <a:r>
              <a:rPr lang="pl-PL" dirty="0"/>
              <a:t>COVID23</a:t>
            </a:r>
          </a:p>
        </p:txBody>
      </p:sp>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p:txBody>
          <a:bodyPr>
            <a:normAutofit fontScale="92500" lnSpcReduction="10000"/>
          </a:bodyPr>
          <a:lstStyle/>
          <a:p>
            <a:r>
              <a:rPr lang="pl-PL" dirty="0" err="1"/>
              <a:t>Założmy</a:t>
            </a:r>
            <a:r>
              <a:rPr lang="pl-PL" dirty="0"/>
              <a:t>, że podobnie jak w COVID19, COVID23 w większości przypadków ma łagodny przebieg. Możemy wyróżnić trzy scenariusze:</a:t>
            </a:r>
          </a:p>
          <a:p>
            <a:pPr lvl="1"/>
            <a:r>
              <a:rPr lang="pl-PL" dirty="0"/>
              <a:t>przebieg łagodny: nie skraca życia, obniża jakość o 30% przez 2 lata</a:t>
            </a:r>
          </a:p>
          <a:p>
            <a:pPr lvl="1"/>
            <a:r>
              <a:rPr lang="pl-PL" dirty="0"/>
              <a:t>przebieg śmiertelny: skraca życie o 15 lat, obniża jakość o 90% przez 1 rok</a:t>
            </a:r>
          </a:p>
          <a:p>
            <a:pPr lvl="1"/>
            <a:r>
              <a:rPr lang="pl-PL" dirty="0"/>
              <a:t>przebieg powikłany: skraca życie o 4 lata, obniża jakość o 15% przez 7 lat - np. mgła COVID23</a:t>
            </a:r>
          </a:p>
          <a:p>
            <a:r>
              <a:rPr lang="en-GB" dirty="0" err="1"/>
              <a:t>Wiemy</a:t>
            </a:r>
            <a:r>
              <a:rPr lang="en-GB" dirty="0"/>
              <a:t> jak </a:t>
            </a:r>
            <a:r>
              <a:rPr lang="en-GB" dirty="0" err="1"/>
              <a:t>policzyć</a:t>
            </a:r>
            <a:r>
              <a:rPr lang="en-GB" dirty="0"/>
              <a:t> </a:t>
            </a:r>
            <a:r>
              <a:rPr lang="en-GB" dirty="0" err="1"/>
              <a:t>obciążenie</a:t>
            </a:r>
            <a:r>
              <a:rPr lang="en-GB" dirty="0"/>
              <a:t> </a:t>
            </a:r>
            <a:r>
              <a:rPr lang="en-GB" dirty="0" err="1"/>
              <a:t>chorobą</a:t>
            </a:r>
            <a:r>
              <a:rPr lang="en-GB" dirty="0"/>
              <a:t> DALY </a:t>
            </a:r>
            <a:r>
              <a:rPr lang="en-GB" dirty="0" err="1"/>
              <a:t>dla</a:t>
            </a:r>
            <a:r>
              <a:rPr lang="en-GB" dirty="0"/>
              <a:t> </a:t>
            </a:r>
            <a:r>
              <a:rPr lang="en-GB" dirty="0" err="1"/>
              <a:t>każdego</a:t>
            </a:r>
            <a:r>
              <a:rPr lang="en-GB" dirty="0"/>
              <a:t> z </a:t>
            </a:r>
            <a:r>
              <a:rPr lang="en-GB" dirty="0" err="1"/>
              <a:t>wariantów</a:t>
            </a:r>
            <a:r>
              <a:rPr lang="en-GB" dirty="0"/>
              <a:t> </a:t>
            </a:r>
            <a:r>
              <a:rPr lang="en-GB" dirty="0" err="1"/>
              <a:t>oddzielnie</a:t>
            </a:r>
            <a:r>
              <a:rPr lang="en-GB" dirty="0"/>
              <a:t>. Ale jak </a:t>
            </a:r>
            <a:r>
              <a:rPr lang="en-GB" dirty="0" err="1"/>
              <a:t>policzyć</a:t>
            </a:r>
            <a:r>
              <a:rPr lang="en-GB" dirty="0"/>
              <a:t> </a:t>
            </a:r>
            <a:r>
              <a:rPr lang="en-GB" dirty="0" err="1"/>
              <a:t>dla</a:t>
            </a:r>
            <a:r>
              <a:rPr lang="en-GB" dirty="0"/>
              <a:t> </a:t>
            </a:r>
            <a:r>
              <a:rPr lang="en-GB" dirty="0" err="1"/>
              <a:t>całej</a:t>
            </a:r>
            <a:r>
              <a:rPr lang="en-GB" dirty="0"/>
              <a:t> </a:t>
            </a:r>
            <a:r>
              <a:rPr lang="en-GB" dirty="0" err="1"/>
              <a:t>choroby</a:t>
            </a:r>
            <a:r>
              <a:rPr lang="en-GB" dirty="0"/>
              <a:t>? </a:t>
            </a:r>
            <a:r>
              <a:rPr lang="en-GB" dirty="0" err="1"/>
              <a:t>Należy</a:t>
            </a:r>
            <a:r>
              <a:rPr lang="en-GB" dirty="0"/>
              <a:t> </a:t>
            </a:r>
            <a:r>
              <a:rPr lang="en-GB" dirty="0" err="1"/>
              <a:t>poznać</a:t>
            </a:r>
            <a:r>
              <a:rPr lang="en-GB" dirty="0"/>
              <a:t> </a:t>
            </a:r>
            <a:r>
              <a:rPr lang="en-GB" dirty="0" err="1"/>
              <a:t>częstość</a:t>
            </a:r>
            <a:r>
              <a:rPr lang="en-GB" dirty="0"/>
              <a:t> </a:t>
            </a:r>
            <a:r>
              <a:rPr lang="en-GB" dirty="0" err="1"/>
              <a:t>tych</a:t>
            </a:r>
            <a:r>
              <a:rPr lang="en-GB" dirty="0"/>
              <a:t> </a:t>
            </a:r>
            <a:r>
              <a:rPr lang="en-GB" dirty="0" err="1"/>
              <a:t>przebiegów</a:t>
            </a:r>
            <a:r>
              <a:rPr lang="en-GB" dirty="0"/>
              <a:t>. </a:t>
            </a:r>
            <a:r>
              <a:rPr lang="en-GB" dirty="0" err="1"/>
              <a:t>Założmy</a:t>
            </a:r>
            <a:r>
              <a:rPr lang="en-GB" dirty="0"/>
              <a:t>, </a:t>
            </a:r>
            <a:r>
              <a:rPr lang="en-GB" dirty="0" err="1"/>
              <a:t>że</a:t>
            </a:r>
            <a:r>
              <a:rPr lang="en-GB" dirty="0"/>
              <a:t>:</a:t>
            </a:r>
          </a:p>
          <a:p>
            <a:pPr lvl="1"/>
            <a:r>
              <a:rPr lang="en-GB" dirty="0" err="1"/>
              <a:t>przebieg</a:t>
            </a:r>
            <a:r>
              <a:rPr lang="en-GB" dirty="0"/>
              <a:t> </a:t>
            </a:r>
            <a:r>
              <a:rPr lang="en-GB" dirty="0" err="1"/>
              <a:t>łagodny</a:t>
            </a:r>
            <a:r>
              <a:rPr lang="en-GB" dirty="0"/>
              <a:t> </a:t>
            </a:r>
            <a:r>
              <a:rPr lang="en-GB" dirty="0" err="1"/>
              <a:t>występuje</a:t>
            </a:r>
            <a:r>
              <a:rPr lang="en-GB" dirty="0"/>
              <a:t> z </a:t>
            </a:r>
            <a:r>
              <a:rPr lang="en-GB" dirty="0" err="1"/>
              <a:t>częstością</a:t>
            </a:r>
            <a:r>
              <a:rPr lang="en-GB" dirty="0"/>
              <a:t> 72%</a:t>
            </a:r>
          </a:p>
          <a:p>
            <a:pPr lvl="1"/>
            <a:r>
              <a:rPr lang="en-GB" dirty="0" err="1"/>
              <a:t>przebieg</a:t>
            </a:r>
            <a:r>
              <a:rPr lang="en-GB" dirty="0"/>
              <a:t> </a:t>
            </a:r>
            <a:r>
              <a:rPr lang="en-GB" dirty="0" err="1"/>
              <a:t>śmiertelny</a:t>
            </a:r>
            <a:r>
              <a:rPr lang="en-GB" dirty="0"/>
              <a:t> </a:t>
            </a:r>
            <a:r>
              <a:rPr lang="en-GB" dirty="0" err="1"/>
              <a:t>występuje</a:t>
            </a:r>
            <a:r>
              <a:rPr lang="en-GB" dirty="0"/>
              <a:t> z </a:t>
            </a:r>
            <a:r>
              <a:rPr lang="en-GB" dirty="0" err="1"/>
              <a:t>częstością</a:t>
            </a:r>
            <a:r>
              <a:rPr lang="en-GB" dirty="0"/>
              <a:t> 8%</a:t>
            </a:r>
          </a:p>
          <a:p>
            <a:pPr lvl="1"/>
            <a:r>
              <a:rPr lang="en-GB" dirty="0" err="1"/>
              <a:t>przebieg</a:t>
            </a:r>
            <a:r>
              <a:rPr lang="en-GB" dirty="0"/>
              <a:t> </a:t>
            </a:r>
            <a:r>
              <a:rPr lang="en-GB" dirty="0" err="1"/>
              <a:t>powikłany</a:t>
            </a:r>
            <a:r>
              <a:rPr lang="en-GB" dirty="0"/>
              <a:t> </a:t>
            </a:r>
            <a:r>
              <a:rPr lang="en-GB" dirty="0" err="1"/>
              <a:t>występuje</a:t>
            </a:r>
            <a:r>
              <a:rPr lang="en-GB" dirty="0"/>
              <a:t> z </a:t>
            </a:r>
            <a:r>
              <a:rPr lang="en-GB" dirty="0" err="1"/>
              <a:t>częstością</a:t>
            </a:r>
            <a:r>
              <a:rPr lang="en-GB" dirty="0"/>
              <a:t> 20%</a:t>
            </a:r>
          </a:p>
          <a:p>
            <a:pPr lvl="1"/>
            <a:endParaRPr lang="pl-PL" dirty="0"/>
          </a:p>
          <a:p>
            <a:endParaRPr lang="pl-PL" dirty="0"/>
          </a:p>
        </p:txBody>
      </p:sp>
    </p:spTree>
    <p:extLst>
      <p:ext uri="{BB962C8B-B14F-4D97-AF65-F5344CB8AC3E}">
        <p14:creationId xmlns:p14="http://schemas.microsoft.com/office/powerpoint/2010/main" val="2543653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a:xfrm>
            <a:off x="838200" y="447929"/>
            <a:ext cx="10515600" cy="1953895"/>
          </a:xfrm>
        </p:spPr>
        <p:txBody>
          <a:bodyPr>
            <a:normAutofit/>
          </a:bodyPr>
          <a:lstStyle/>
          <a:p>
            <a:pPr lvl="1"/>
            <a:r>
              <a:rPr lang="pl-PL" dirty="0"/>
              <a:t>przebieg łagodny: nie skraca życia, obniża jakość o 30% przez 2 lata; f = 72%</a:t>
            </a:r>
          </a:p>
          <a:p>
            <a:pPr lvl="1"/>
            <a:r>
              <a:rPr lang="pl-PL" dirty="0"/>
              <a:t>przebieg śmiertelny: skraca życie o 15 lat, obniża jakość o 90% przez 1 rok; f = 8%</a:t>
            </a:r>
          </a:p>
          <a:p>
            <a:pPr lvl="1"/>
            <a:r>
              <a:rPr lang="pl-PL" dirty="0"/>
              <a:t>przebieg powikłany: skraca życie o 4 lata, obniża jakość o 15% przez 7 lat - np. mgła COVID23; f = 20%</a:t>
            </a:r>
          </a:p>
          <a:p>
            <a:endParaRPr lang="pl-PL" dirty="0"/>
          </a:p>
        </p:txBody>
      </p:sp>
      <p:sp>
        <p:nvSpPr>
          <p:cNvPr id="6" name="Rectangle 5">
            <a:extLst>
              <a:ext uri="{FF2B5EF4-FFF2-40B4-BE49-F238E27FC236}">
                <a16:creationId xmlns:a16="http://schemas.microsoft.com/office/drawing/2014/main" id="{05683FA5-7604-E347-8E2E-45A374B44136}"/>
              </a:ext>
            </a:extLst>
          </p:cNvPr>
          <p:cNvSpPr/>
          <p:nvPr/>
        </p:nvSpPr>
        <p:spPr>
          <a:xfrm>
            <a:off x="838200" y="2647982"/>
            <a:ext cx="10515600" cy="851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PYLL </a:t>
            </a:r>
            <a:r>
              <a:rPr lang="en-GB" dirty="0" err="1"/>
              <a:t>łagodny</a:t>
            </a:r>
            <a:r>
              <a:rPr lang="en-GB" dirty="0"/>
              <a:t> * </a:t>
            </a:r>
            <a:r>
              <a:rPr lang="en-GB" dirty="0" err="1"/>
              <a:t>częstość</a:t>
            </a:r>
            <a:r>
              <a:rPr lang="en-GB" dirty="0"/>
              <a:t> </a:t>
            </a:r>
            <a:r>
              <a:rPr lang="en-GB" dirty="0" err="1"/>
              <a:t>łagodna</a:t>
            </a:r>
            <a:r>
              <a:rPr lang="en-GB" dirty="0"/>
              <a:t> + PYLL </a:t>
            </a:r>
            <a:r>
              <a:rPr lang="en-GB" dirty="0" err="1"/>
              <a:t>śmiertelny</a:t>
            </a:r>
            <a:r>
              <a:rPr lang="en-GB" dirty="0"/>
              <a:t> * </a:t>
            </a:r>
            <a:r>
              <a:rPr lang="en-GB" dirty="0" err="1"/>
              <a:t>częstość</a:t>
            </a:r>
            <a:r>
              <a:rPr lang="en-GB" dirty="0"/>
              <a:t> </a:t>
            </a:r>
            <a:r>
              <a:rPr lang="en-GB" dirty="0" err="1"/>
              <a:t>śmiertelna</a:t>
            </a:r>
            <a:r>
              <a:rPr lang="en-GB" dirty="0"/>
              <a:t> + PYLL </a:t>
            </a:r>
            <a:r>
              <a:rPr lang="en-GB" dirty="0" err="1"/>
              <a:t>powikłany</a:t>
            </a:r>
            <a:r>
              <a:rPr lang="en-GB" dirty="0"/>
              <a:t> * </a:t>
            </a:r>
            <a:r>
              <a:rPr lang="en-GB" dirty="0" err="1"/>
              <a:t>częstość</a:t>
            </a:r>
            <a:r>
              <a:rPr lang="en-GB" dirty="0"/>
              <a:t> </a:t>
            </a:r>
            <a:r>
              <a:rPr lang="en-GB" dirty="0" err="1"/>
              <a:t>powikłana</a:t>
            </a:r>
            <a:endParaRPr lang="en-GB" dirty="0"/>
          </a:p>
          <a:p>
            <a:pPr algn="ctr"/>
            <a:r>
              <a:rPr lang="en-GB" dirty="0"/>
              <a:t>= </a:t>
            </a:r>
            <a:r>
              <a:rPr lang="en-GB" dirty="0" err="1"/>
              <a:t>średnio</a:t>
            </a:r>
            <a:r>
              <a:rPr lang="en-GB" dirty="0"/>
              <a:t> 2.0 </a:t>
            </a:r>
            <a:r>
              <a:rPr lang="en-GB" dirty="0" err="1"/>
              <a:t>lat</a:t>
            </a:r>
            <a:endParaRPr lang="en-GB" dirty="0"/>
          </a:p>
        </p:txBody>
      </p:sp>
      <p:sp>
        <p:nvSpPr>
          <p:cNvPr id="7" name="Rectangle 6">
            <a:extLst>
              <a:ext uri="{FF2B5EF4-FFF2-40B4-BE49-F238E27FC236}">
                <a16:creationId xmlns:a16="http://schemas.microsoft.com/office/drawing/2014/main" id="{2DAFC5F4-7359-9245-AC75-C3601FEB8F78}"/>
              </a:ext>
            </a:extLst>
          </p:cNvPr>
          <p:cNvSpPr/>
          <p:nvPr/>
        </p:nvSpPr>
        <p:spPr>
          <a:xfrm>
            <a:off x="838200" y="3745262"/>
            <a:ext cx="10515600" cy="851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YLD </a:t>
            </a:r>
            <a:r>
              <a:rPr lang="en-GB" dirty="0" err="1"/>
              <a:t>łagodny</a:t>
            </a:r>
            <a:r>
              <a:rPr lang="en-GB" dirty="0"/>
              <a:t> * </a:t>
            </a:r>
            <a:r>
              <a:rPr lang="en-GB" dirty="0" err="1"/>
              <a:t>częstość</a:t>
            </a:r>
            <a:r>
              <a:rPr lang="en-GB" dirty="0"/>
              <a:t> </a:t>
            </a:r>
            <a:r>
              <a:rPr lang="en-GB" dirty="0" err="1"/>
              <a:t>łagodna</a:t>
            </a:r>
            <a:r>
              <a:rPr lang="en-GB" dirty="0"/>
              <a:t> + YLD </a:t>
            </a:r>
            <a:r>
              <a:rPr lang="en-GB" dirty="0" err="1"/>
              <a:t>śmiertelny</a:t>
            </a:r>
            <a:r>
              <a:rPr lang="en-GB" dirty="0"/>
              <a:t> * </a:t>
            </a:r>
            <a:r>
              <a:rPr lang="en-GB" dirty="0" err="1"/>
              <a:t>częstość</a:t>
            </a:r>
            <a:r>
              <a:rPr lang="en-GB" dirty="0"/>
              <a:t> </a:t>
            </a:r>
            <a:r>
              <a:rPr lang="en-GB" dirty="0" err="1"/>
              <a:t>śmiertelna</a:t>
            </a:r>
            <a:r>
              <a:rPr lang="en-GB" dirty="0"/>
              <a:t> + YLD </a:t>
            </a:r>
            <a:r>
              <a:rPr lang="en-GB" dirty="0" err="1"/>
              <a:t>powikłany</a:t>
            </a:r>
            <a:r>
              <a:rPr lang="en-GB" dirty="0"/>
              <a:t> * </a:t>
            </a:r>
            <a:r>
              <a:rPr lang="en-GB" dirty="0" err="1"/>
              <a:t>częstość</a:t>
            </a:r>
            <a:r>
              <a:rPr lang="en-GB" dirty="0"/>
              <a:t> </a:t>
            </a:r>
            <a:r>
              <a:rPr lang="en-GB" dirty="0" err="1"/>
              <a:t>powikłana</a:t>
            </a:r>
            <a:endParaRPr lang="en-GB" dirty="0"/>
          </a:p>
          <a:p>
            <a:pPr algn="ctr"/>
            <a:r>
              <a:rPr lang="en-GB" dirty="0"/>
              <a:t>= </a:t>
            </a:r>
            <a:r>
              <a:rPr lang="en-GB" dirty="0" err="1"/>
              <a:t>średnio</a:t>
            </a:r>
            <a:r>
              <a:rPr lang="en-GB" dirty="0"/>
              <a:t> 0.714 </a:t>
            </a:r>
            <a:r>
              <a:rPr lang="en-GB" dirty="0" err="1"/>
              <a:t>lat</a:t>
            </a:r>
            <a:endParaRPr lang="en-GB" dirty="0"/>
          </a:p>
        </p:txBody>
      </p:sp>
      <p:sp>
        <p:nvSpPr>
          <p:cNvPr id="8" name="Rectangle 7">
            <a:extLst>
              <a:ext uri="{FF2B5EF4-FFF2-40B4-BE49-F238E27FC236}">
                <a16:creationId xmlns:a16="http://schemas.microsoft.com/office/drawing/2014/main" id="{997C595A-4722-2141-82CF-663D131F5C32}"/>
              </a:ext>
            </a:extLst>
          </p:cNvPr>
          <p:cNvSpPr/>
          <p:nvPr/>
        </p:nvSpPr>
        <p:spPr>
          <a:xfrm>
            <a:off x="838200" y="4842542"/>
            <a:ext cx="10515600" cy="851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Czyli</a:t>
            </a:r>
            <a:r>
              <a:rPr lang="en-GB" dirty="0"/>
              <a:t> </a:t>
            </a:r>
            <a:r>
              <a:rPr lang="en-GB" dirty="0" err="1"/>
              <a:t>średnie</a:t>
            </a:r>
            <a:r>
              <a:rPr lang="en-GB" dirty="0"/>
              <a:t> DALY </a:t>
            </a:r>
            <a:r>
              <a:rPr lang="en-GB" dirty="0" err="1"/>
              <a:t>wyniesie</a:t>
            </a:r>
            <a:r>
              <a:rPr lang="en-GB" dirty="0"/>
              <a:t>: YLD + PYLL = 2.7 </a:t>
            </a:r>
            <a:r>
              <a:rPr lang="en-GB" dirty="0" err="1"/>
              <a:t>lat</a:t>
            </a:r>
            <a:r>
              <a:rPr lang="en-GB" dirty="0"/>
              <a:t> / </a:t>
            </a:r>
            <a:r>
              <a:rPr lang="en-GB" dirty="0" err="1"/>
              <a:t>na</a:t>
            </a:r>
            <a:r>
              <a:rPr lang="en-GB" dirty="0"/>
              <a:t> </a:t>
            </a:r>
            <a:r>
              <a:rPr lang="en-GB" dirty="0" err="1"/>
              <a:t>jednego</a:t>
            </a:r>
            <a:r>
              <a:rPr lang="en-GB" dirty="0"/>
              <a:t> </a:t>
            </a:r>
            <a:r>
              <a:rPr lang="en-GB" dirty="0" err="1"/>
              <a:t>chorego</a:t>
            </a:r>
            <a:endParaRPr lang="en-GB" dirty="0"/>
          </a:p>
        </p:txBody>
      </p:sp>
    </p:spTree>
    <p:extLst>
      <p:ext uri="{BB962C8B-B14F-4D97-AF65-F5344CB8AC3E}">
        <p14:creationId xmlns:p14="http://schemas.microsoft.com/office/powerpoint/2010/main" val="177306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F5E9-5A09-4C45-B5E9-5978402888FA}"/>
              </a:ext>
            </a:extLst>
          </p:cNvPr>
          <p:cNvSpPr>
            <a:spLocks noGrp="1"/>
          </p:cNvSpPr>
          <p:nvPr>
            <p:ph type="title"/>
          </p:nvPr>
        </p:nvSpPr>
        <p:spPr/>
        <p:txBody>
          <a:bodyPr/>
          <a:lstStyle/>
          <a:p>
            <a:r>
              <a:rPr lang="en-GB" dirty="0"/>
              <a:t>W </a:t>
            </a:r>
            <a:r>
              <a:rPr lang="en-GB" dirty="0" err="1"/>
              <a:t>jaki</a:t>
            </a:r>
            <a:r>
              <a:rPr lang="en-GB" dirty="0"/>
              <a:t> </a:t>
            </a:r>
            <a:r>
              <a:rPr lang="en-GB" dirty="0" err="1"/>
              <a:t>sposób</a:t>
            </a:r>
            <a:r>
              <a:rPr lang="en-GB" dirty="0"/>
              <a:t> </a:t>
            </a:r>
            <a:r>
              <a:rPr lang="en-GB" dirty="0" err="1"/>
              <a:t>choroba</a:t>
            </a:r>
            <a:r>
              <a:rPr lang="en-GB" dirty="0"/>
              <a:t> </a:t>
            </a:r>
            <a:r>
              <a:rPr lang="en-GB" dirty="0" err="1"/>
              <a:t>wpływa</a:t>
            </a:r>
            <a:r>
              <a:rPr lang="en-GB" dirty="0"/>
              <a:t> </a:t>
            </a:r>
            <a:r>
              <a:rPr lang="en-GB" dirty="0" err="1"/>
              <a:t>na</a:t>
            </a:r>
            <a:r>
              <a:rPr lang="en-GB" dirty="0"/>
              <a:t> </a:t>
            </a:r>
            <a:r>
              <a:rPr lang="en-GB" dirty="0" err="1"/>
              <a:t>życie</a:t>
            </a:r>
            <a:r>
              <a:rPr lang="en-GB" dirty="0"/>
              <a:t> </a:t>
            </a:r>
            <a:r>
              <a:rPr lang="en-GB" dirty="0" err="1"/>
              <a:t>człowieka</a:t>
            </a:r>
            <a:r>
              <a:rPr lang="en-GB" dirty="0"/>
              <a:t>?</a:t>
            </a:r>
            <a:endParaRPr lang="pl-PL" dirty="0"/>
          </a:p>
        </p:txBody>
      </p:sp>
      <p:sp>
        <p:nvSpPr>
          <p:cNvPr id="3" name="Text Placeholder 2">
            <a:extLst>
              <a:ext uri="{FF2B5EF4-FFF2-40B4-BE49-F238E27FC236}">
                <a16:creationId xmlns:a16="http://schemas.microsoft.com/office/drawing/2014/main" id="{BDBBF653-C6C7-7B4B-9091-20CC52E66FE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1438361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a:xfrm>
            <a:off x="838200" y="472313"/>
            <a:ext cx="10515600" cy="1953895"/>
          </a:xfrm>
        </p:spPr>
        <p:txBody>
          <a:bodyPr>
            <a:normAutofit/>
          </a:bodyPr>
          <a:lstStyle/>
          <a:p>
            <a:pPr lvl="1"/>
            <a:r>
              <a:rPr lang="pl-PL" dirty="0"/>
              <a:t>przebieg łagodny: nie skraca życia, obniża jakość o 30% przez 2 lata; f = 72%</a:t>
            </a:r>
          </a:p>
          <a:p>
            <a:pPr lvl="1"/>
            <a:r>
              <a:rPr lang="pl-PL" dirty="0"/>
              <a:t>przebieg śmiertelny: skraca życie o 15 lat, obniża jakość o 90% przez 1 rok; f = 8%</a:t>
            </a:r>
          </a:p>
          <a:p>
            <a:pPr lvl="1"/>
            <a:r>
              <a:rPr lang="pl-PL" dirty="0"/>
              <a:t>przebieg powikłany: skraca życie o 4 lata, obniża jakość o 15% przez 7 lat - np. mgła COVID23; f = 20%</a:t>
            </a:r>
          </a:p>
          <a:p>
            <a:endParaRPr lang="pl-PL" dirty="0"/>
          </a:p>
        </p:txBody>
      </p:sp>
      <p:sp>
        <p:nvSpPr>
          <p:cNvPr id="9" name="Rectangle 8">
            <a:extLst>
              <a:ext uri="{FF2B5EF4-FFF2-40B4-BE49-F238E27FC236}">
                <a16:creationId xmlns:a16="http://schemas.microsoft.com/office/drawing/2014/main" id="{FAF0A9D0-E132-9547-BA96-5959DAFC0455}"/>
              </a:ext>
            </a:extLst>
          </p:cNvPr>
          <p:cNvSpPr/>
          <p:nvPr/>
        </p:nvSpPr>
        <p:spPr>
          <a:xfrm>
            <a:off x="838200" y="2777887"/>
            <a:ext cx="10515600" cy="1302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DALY p. </a:t>
            </a:r>
            <a:r>
              <a:rPr lang="en-GB" dirty="0" err="1"/>
              <a:t>łagodnej</a:t>
            </a:r>
            <a:r>
              <a:rPr lang="en-GB" dirty="0"/>
              <a:t> = 0.3*2 = 0.6 </a:t>
            </a:r>
            <a:r>
              <a:rPr lang="en-GB" dirty="0" err="1"/>
              <a:t>lat</a:t>
            </a:r>
            <a:r>
              <a:rPr lang="en-GB" dirty="0"/>
              <a:t>; 0.6 * 72% = 0.4 </a:t>
            </a:r>
            <a:r>
              <a:rPr lang="en-GB" dirty="0" err="1"/>
              <a:t>lata</a:t>
            </a:r>
            <a:br>
              <a:rPr lang="en-GB" dirty="0"/>
            </a:br>
            <a:r>
              <a:rPr lang="en-GB" dirty="0"/>
              <a:t>DALY p. </a:t>
            </a:r>
            <a:r>
              <a:rPr lang="en-GB" dirty="0" err="1"/>
              <a:t>śmiertelnej</a:t>
            </a:r>
            <a:r>
              <a:rPr lang="en-GB" dirty="0"/>
              <a:t> = 15 + 0.9 * 1 – 15.9 </a:t>
            </a:r>
            <a:r>
              <a:rPr lang="en-GB" dirty="0" err="1"/>
              <a:t>lat</a:t>
            </a:r>
            <a:r>
              <a:rPr lang="en-GB" dirty="0"/>
              <a:t>; 15.9 * 8% = 1.3 </a:t>
            </a:r>
            <a:r>
              <a:rPr lang="en-GB" dirty="0" err="1"/>
              <a:t>lata</a:t>
            </a:r>
            <a:endParaRPr lang="en-GB" dirty="0"/>
          </a:p>
          <a:p>
            <a:pPr algn="ctr"/>
            <a:r>
              <a:rPr lang="en-GB" dirty="0"/>
              <a:t>DALY p. </a:t>
            </a:r>
            <a:r>
              <a:rPr lang="en-GB" dirty="0" err="1"/>
              <a:t>powikłanej</a:t>
            </a:r>
            <a:r>
              <a:rPr lang="en-GB" dirty="0"/>
              <a:t> = 4 + 7 * 0.15 = 5 </a:t>
            </a:r>
            <a:r>
              <a:rPr lang="en-GB" dirty="0" err="1"/>
              <a:t>lat</a:t>
            </a:r>
            <a:r>
              <a:rPr lang="en-GB" dirty="0"/>
              <a:t>; 5 </a:t>
            </a:r>
            <a:r>
              <a:rPr lang="en-GB" dirty="0" err="1"/>
              <a:t>lat</a:t>
            </a:r>
            <a:r>
              <a:rPr lang="en-GB" dirty="0"/>
              <a:t> * 20% = 1 </a:t>
            </a:r>
            <a:r>
              <a:rPr lang="en-GB" dirty="0" err="1"/>
              <a:t>rok</a:t>
            </a:r>
            <a:br>
              <a:rPr lang="en-GB" dirty="0"/>
            </a:br>
            <a:r>
              <a:rPr lang="en-GB" dirty="0"/>
              <a:t>W </a:t>
            </a:r>
            <a:r>
              <a:rPr lang="en-GB" dirty="0" err="1"/>
              <a:t>sumie</a:t>
            </a:r>
            <a:r>
              <a:rPr lang="en-GB" dirty="0"/>
              <a:t>: 0.4 + 1.3 + 1 = 2.7 </a:t>
            </a:r>
            <a:r>
              <a:rPr lang="en-GB" dirty="0" err="1"/>
              <a:t>lat</a:t>
            </a:r>
            <a:r>
              <a:rPr lang="en-GB" dirty="0"/>
              <a:t> / </a:t>
            </a:r>
            <a:r>
              <a:rPr lang="en-GB" dirty="0" err="1"/>
              <a:t>chorego</a:t>
            </a:r>
            <a:endParaRPr lang="en-GB" dirty="0"/>
          </a:p>
        </p:txBody>
      </p:sp>
    </p:spTree>
    <p:extLst>
      <p:ext uri="{BB962C8B-B14F-4D97-AF65-F5344CB8AC3E}">
        <p14:creationId xmlns:p14="http://schemas.microsoft.com/office/powerpoint/2010/main" val="323868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213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866-65BF-1D4B-B2E5-8819BA4F7B2E}"/>
              </a:ext>
            </a:extLst>
          </p:cNvPr>
          <p:cNvSpPr>
            <a:spLocks noGrp="1"/>
          </p:cNvSpPr>
          <p:nvPr>
            <p:ph type="title"/>
          </p:nvPr>
        </p:nvSpPr>
        <p:spPr/>
        <p:txBody>
          <a:bodyPr/>
          <a:lstStyle/>
          <a:p>
            <a:r>
              <a:rPr lang="pl-PL" b="1" dirty="0"/>
              <a:t>Zadanie 9.</a:t>
            </a:r>
            <a:r>
              <a:rPr lang="pl-PL" dirty="0"/>
              <a:t> Ile DALY utraci poniższe państwo z powodu COVID23?</a:t>
            </a:r>
          </a:p>
        </p:txBody>
      </p:sp>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p:txBody>
          <a:bodyPr>
            <a:normAutofit/>
          </a:bodyPr>
          <a:lstStyle/>
          <a:p>
            <a:pPr lvl="1"/>
            <a:endParaRPr lang="pl-PL" dirty="0"/>
          </a:p>
          <a:p>
            <a:endParaRPr lang="pl-PL" dirty="0"/>
          </a:p>
        </p:txBody>
      </p:sp>
    </p:spTree>
    <p:extLst>
      <p:ext uri="{BB962C8B-B14F-4D97-AF65-F5344CB8AC3E}">
        <p14:creationId xmlns:p14="http://schemas.microsoft.com/office/powerpoint/2010/main" val="70632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866-65BF-1D4B-B2E5-8819BA4F7B2E}"/>
              </a:ext>
            </a:extLst>
          </p:cNvPr>
          <p:cNvSpPr>
            <a:spLocks noGrp="1"/>
          </p:cNvSpPr>
          <p:nvPr>
            <p:ph type="title"/>
          </p:nvPr>
        </p:nvSpPr>
        <p:spPr/>
        <p:txBody>
          <a:bodyPr/>
          <a:lstStyle/>
          <a:p>
            <a:r>
              <a:rPr lang="pl-PL" b="1" dirty="0"/>
              <a:t>Zadanie 9.</a:t>
            </a:r>
            <a:r>
              <a:rPr lang="pl-PL" dirty="0"/>
              <a:t> Ile DALY utraci poniższe państwo z powodu COVID23?</a:t>
            </a:r>
          </a:p>
        </p:txBody>
      </p:sp>
      <p:sp>
        <p:nvSpPr>
          <p:cNvPr id="3" name="Content Placeholder 2">
            <a:extLst>
              <a:ext uri="{FF2B5EF4-FFF2-40B4-BE49-F238E27FC236}">
                <a16:creationId xmlns:a16="http://schemas.microsoft.com/office/drawing/2014/main" id="{4D12113A-E1C2-AD4B-8212-6B535E910D87}"/>
              </a:ext>
            </a:extLst>
          </p:cNvPr>
          <p:cNvSpPr>
            <a:spLocks noGrp="1"/>
          </p:cNvSpPr>
          <p:nvPr>
            <p:ph idx="1"/>
          </p:nvPr>
        </p:nvSpPr>
        <p:spPr/>
        <p:txBody>
          <a:bodyPr>
            <a:normAutofit/>
          </a:bodyPr>
          <a:lstStyle/>
          <a:p>
            <a:pPr lvl="1"/>
            <a:endParaRPr lang="pl-PL" dirty="0"/>
          </a:p>
          <a:p>
            <a:endParaRPr lang="pl-PL" dirty="0"/>
          </a:p>
        </p:txBody>
      </p:sp>
    </p:spTree>
    <p:extLst>
      <p:ext uri="{BB962C8B-B14F-4D97-AF65-F5344CB8AC3E}">
        <p14:creationId xmlns:p14="http://schemas.microsoft.com/office/powerpoint/2010/main" val="2275779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343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8621EB5-B4D6-AF4F-B49C-9A8C332B59C8}"/>
              </a:ext>
            </a:extLst>
          </p:cNvPr>
          <p:cNvSpPr/>
          <p:nvPr/>
        </p:nvSpPr>
        <p:spPr>
          <a:xfrm>
            <a:off x="8882151" y="2183524"/>
            <a:ext cx="2995448" cy="2490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Życie</a:t>
            </a:r>
            <a:r>
              <a:rPr lang="en-US" dirty="0"/>
              <a:t> (1 </a:t>
            </a:r>
            <a:r>
              <a:rPr lang="en-US" dirty="0" err="1"/>
              <a:t>człowiek</a:t>
            </a:r>
            <a:r>
              <a:rPr lang="en-US" dirty="0"/>
              <a:t>)</a:t>
            </a:r>
          </a:p>
          <a:p>
            <a:pPr algn="ctr"/>
            <a:endParaRPr lang="en-US" dirty="0"/>
          </a:p>
          <a:p>
            <a:pPr algn="ctr"/>
            <a:endParaRPr lang="en-US" dirty="0"/>
          </a:p>
          <a:p>
            <a:pPr algn="ctr"/>
            <a:endParaRPr lang="en-US" dirty="0"/>
          </a:p>
          <a:p>
            <a:pPr algn="ctr"/>
            <a:endParaRPr lang="en-US" dirty="0"/>
          </a:p>
        </p:txBody>
      </p:sp>
      <p:sp>
        <p:nvSpPr>
          <p:cNvPr id="4" name="Oval 3">
            <a:extLst>
              <a:ext uri="{FF2B5EF4-FFF2-40B4-BE49-F238E27FC236}">
                <a16:creationId xmlns:a16="http://schemas.microsoft.com/office/drawing/2014/main" id="{CF7BC7B4-4DC2-AB42-8674-7ECF4DF18866}"/>
              </a:ext>
            </a:extLst>
          </p:cNvPr>
          <p:cNvSpPr/>
          <p:nvPr/>
        </p:nvSpPr>
        <p:spPr>
          <a:xfrm>
            <a:off x="9102865" y="3129455"/>
            <a:ext cx="1387365" cy="62011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długość</a:t>
            </a:r>
            <a:endParaRPr lang="en-US" dirty="0"/>
          </a:p>
        </p:txBody>
      </p:sp>
      <p:sp>
        <p:nvSpPr>
          <p:cNvPr id="5" name="Oval 4">
            <a:extLst>
              <a:ext uri="{FF2B5EF4-FFF2-40B4-BE49-F238E27FC236}">
                <a16:creationId xmlns:a16="http://schemas.microsoft.com/office/drawing/2014/main" id="{DDB93062-145B-FC42-B3FD-7111915D31D4}"/>
              </a:ext>
            </a:extLst>
          </p:cNvPr>
          <p:cNvSpPr/>
          <p:nvPr/>
        </p:nvSpPr>
        <p:spPr>
          <a:xfrm>
            <a:off x="10143391" y="3739054"/>
            <a:ext cx="1387365" cy="62011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jakość</a:t>
            </a:r>
            <a:endParaRPr lang="en-US" dirty="0"/>
          </a:p>
        </p:txBody>
      </p:sp>
      <p:sp>
        <p:nvSpPr>
          <p:cNvPr id="6" name="Oval 5">
            <a:extLst>
              <a:ext uri="{FF2B5EF4-FFF2-40B4-BE49-F238E27FC236}">
                <a16:creationId xmlns:a16="http://schemas.microsoft.com/office/drawing/2014/main" id="{4A35F956-0BB4-4F4C-88E9-48889CB2EB49}"/>
              </a:ext>
            </a:extLst>
          </p:cNvPr>
          <p:cNvSpPr/>
          <p:nvPr/>
        </p:nvSpPr>
        <p:spPr>
          <a:xfrm>
            <a:off x="2403756" y="2889502"/>
            <a:ext cx="2228193" cy="9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Choroba</a:t>
            </a:r>
            <a:endParaRPr lang="en-US" dirty="0"/>
          </a:p>
        </p:txBody>
      </p:sp>
      <p:cxnSp>
        <p:nvCxnSpPr>
          <p:cNvPr id="8" name="Straight Arrow Connector 7">
            <a:extLst>
              <a:ext uri="{FF2B5EF4-FFF2-40B4-BE49-F238E27FC236}">
                <a16:creationId xmlns:a16="http://schemas.microsoft.com/office/drawing/2014/main" id="{F17585E6-C8C7-F741-AA2E-D0A51138D2BD}"/>
              </a:ext>
            </a:extLst>
          </p:cNvPr>
          <p:cNvCxnSpPr>
            <a:stCxn id="6" idx="6"/>
            <a:endCxn id="4" idx="2"/>
          </p:cNvCxnSpPr>
          <p:nvPr/>
        </p:nvCxnSpPr>
        <p:spPr>
          <a:xfrm>
            <a:off x="4631949" y="3367723"/>
            <a:ext cx="4470916" cy="71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728DCD5-638B-0242-A274-46CB66414EAA}"/>
              </a:ext>
            </a:extLst>
          </p:cNvPr>
          <p:cNvCxnSpPr>
            <a:cxnSpLocks/>
            <a:stCxn id="6" idx="6"/>
            <a:endCxn id="5" idx="2"/>
          </p:cNvCxnSpPr>
          <p:nvPr/>
        </p:nvCxnSpPr>
        <p:spPr>
          <a:xfrm>
            <a:off x="4631949" y="3367723"/>
            <a:ext cx="5511442" cy="6813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05DEF43-CD2A-0941-A9C3-ED7840F61B1B}"/>
              </a:ext>
            </a:extLst>
          </p:cNvPr>
          <p:cNvSpPr txBox="1"/>
          <p:nvPr/>
        </p:nvSpPr>
        <p:spPr>
          <a:xfrm>
            <a:off x="6268572" y="2990117"/>
            <a:ext cx="771109" cy="369332"/>
          </a:xfrm>
          <a:prstGeom prst="rect">
            <a:avLst/>
          </a:prstGeom>
          <a:noFill/>
        </p:spPr>
        <p:txBody>
          <a:bodyPr wrap="square" rtlCol="0">
            <a:spAutoFit/>
          </a:bodyPr>
          <a:lstStyle/>
          <a:p>
            <a:r>
              <a:rPr lang="en-US" dirty="0" err="1">
                <a:solidFill>
                  <a:schemeClr val="bg1">
                    <a:lumMod val="50000"/>
                  </a:schemeClr>
                </a:solidFill>
              </a:rPr>
              <a:t>skraca</a:t>
            </a:r>
            <a:endParaRPr lang="en-US" dirty="0">
              <a:solidFill>
                <a:schemeClr val="bg1">
                  <a:lumMod val="50000"/>
                </a:schemeClr>
              </a:solidFill>
            </a:endParaRPr>
          </a:p>
        </p:txBody>
      </p:sp>
      <p:sp>
        <p:nvSpPr>
          <p:cNvPr id="21" name="TextBox 20">
            <a:extLst>
              <a:ext uri="{FF2B5EF4-FFF2-40B4-BE49-F238E27FC236}">
                <a16:creationId xmlns:a16="http://schemas.microsoft.com/office/drawing/2014/main" id="{21FAB0EB-BC55-3943-ADCF-F4AD932DADA4}"/>
              </a:ext>
            </a:extLst>
          </p:cNvPr>
          <p:cNvSpPr txBox="1"/>
          <p:nvPr/>
        </p:nvSpPr>
        <p:spPr>
          <a:xfrm>
            <a:off x="6543601" y="3586606"/>
            <a:ext cx="801181" cy="369332"/>
          </a:xfrm>
          <a:prstGeom prst="rect">
            <a:avLst/>
          </a:prstGeom>
          <a:noFill/>
        </p:spPr>
        <p:txBody>
          <a:bodyPr wrap="square" rtlCol="0">
            <a:spAutoFit/>
          </a:bodyPr>
          <a:lstStyle/>
          <a:p>
            <a:r>
              <a:rPr lang="en-US" dirty="0" err="1">
                <a:solidFill>
                  <a:schemeClr val="bg1">
                    <a:lumMod val="50000"/>
                  </a:schemeClr>
                </a:solidFill>
              </a:rPr>
              <a:t>obniża</a:t>
            </a:r>
            <a:endParaRPr lang="en-US" dirty="0">
              <a:solidFill>
                <a:schemeClr val="bg1">
                  <a:lumMod val="50000"/>
                </a:schemeClr>
              </a:solidFill>
            </a:endParaRPr>
          </a:p>
        </p:txBody>
      </p:sp>
      <p:sp>
        <p:nvSpPr>
          <p:cNvPr id="22" name="U-turn Arrow 21">
            <a:extLst>
              <a:ext uri="{FF2B5EF4-FFF2-40B4-BE49-F238E27FC236}">
                <a16:creationId xmlns:a16="http://schemas.microsoft.com/office/drawing/2014/main" id="{BCD7AA90-FAB8-6A40-9D93-5AF859F8B432}"/>
              </a:ext>
            </a:extLst>
          </p:cNvPr>
          <p:cNvSpPr/>
          <p:nvPr/>
        </p:nvSpPr>
        <p:spPr>
          <a:xfrm rot="17032399">
            <a:off x="1692455" y="2841733"/>
            <a:ext cx="553923" cy="758321"/>
          </a:xfrm>
          <a:prstGeom prst="uturnArrow">
            <a:avLst>
              <a:gd name="adj1" fmla="val 5268"/>
              <a:gd name="adj2" fmla="val 5686"/>
              <a:gd name="adj3" fmla="val 13411"/>
              <a:gd name="adj4" fmla="val 47103"/>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D390ABF4-444F-6341-865F-160414CA90AF}"/>
              </a:ext>
            </a:extLst>
          </p:cNvPr>
          <p:cNvSpPr txBox="1"/>
          <p:nvPr/>
        </p:nvSpPr>
        <p:spPr>
          <a:xfrm>
            <a:off x="471875" y="3547887"/>
            <a:ext cx="1821524" cy="923330"/>
          </a:xfrm>
          <a:prstGeom prst="rect">
            <a:avLst/>
          </a:prstGeom>
          <a:noFill/>
        </p:spPr>
        <p:txBody>
          <a:bodyPr wrap="square" rtlCol="0">
            <a:spAutoFit/>
          </a:bodyPr>
          <a:lstStyle/>
          <a:p>
            <a:pPr algn="ctr"/>
            <a:r>
              <a:rPr lang="en-US" dirty="0" err="1">
                <a:solidFill>
                  <a:schemeClr val="bg1">
                    <a:lumMod val="50000"/>
                  </a:schemeClr>
                </a:solidFill>
              </a:rPr>
              <a:t>Powoduje</a:t>
            </a:r>
            <a:br>
              <a:rPr lang="en-US" dirty="0">
                <a:solidFill>
                  <a:schemeClr val="bg1">
                    <a:lumMod val="50000"/>
                  </a:schemeClr>
                </a:solidFill>
              </a:rPr>
            </a:br>
            <a:r>
              <a:rPr lang="en-US" dirty="0" err="1">
                <a:solidFill>
                  <a:schemeClr val="bg1">
                    <a:lumMod val="50000"/>
                  </a:schemeClr>
                </a:solidFill>
              </a:rPr>
              <a:t>powikłania</a:t>
            </a:r>
            <a:br>
              <a:rPr lang="en-US" dirty="0">
                <a:solidFill>
                  <a:schemeClr val="bg1">
                    <a:lumMod val="50000"/>
                  </a:schemeClr>
                </a:solidFill>
              </a:rPr>
            </a:br>
            <a:r>
              <a:rPr lang="en-US" dirty="0">
                <a:solidFill>
                  <a:schemeClr val="bg1">
                    <a:lumMod val="50000"/>
                  </a:schemeClr>
                </a:solidFill>
              </a:rPr>
              <a:t>(</a:t>
            </a:r>
            <a:r>
              <a:rPr lang="en-US" dirty="0" err="1">
                <a:solidFill>
                  <a:schemeClr val="bg1">
                    <a:lumMod val="50000"/>
                  </a:schemeClr>
                </a:solidFill>
              </a:rPr>
              <a:t>kolejne</a:t>
            </a:r>
            <a:r>
              <a:rPr lang="en-US" dirty="0">
                <a:solidFill>
                  <a:schemeClr val="bg1">
                    <a:lumMod val="50000"/>
                  </a:schemeClr>
                </a:solidFill>
              </a:rPr>
              <a:t> </a:t>
            </a:r>
            <a:r>
              <a:rPr lang="en-US" dirty="0" err="1">
                <a:solidFill>
                  <a:schemeClr val="bg1">
                    <a:lumMod val="50000"/>
                  </a:schemeClr>
                </a:solidFill>
              </a:rPr>
              <a:t>choroby</a:t>
            </a:r>
            <a:r>
              <a:rPr lang="en-US" dirty="0">
                <a:solidFill>
                  <a:schemeClr val="bg1">
                    <a:lumMod val="50000"/>
                  </a:schemeClr>
                </a:solidFill>
              </a:rPr>
              <a:t>)</a:t>
            </a:r>
          </a:p>
        </p:txBody>
      </p:sp>
      <p:sp>
        <p:nvSpPr>
          <p:cNvPr id="2" name="TextBox 1">
            <a:extLst>
              <a:ext uri="{FF2B5EF4-FFF2-40B4-BE49-F238E27FC236}">
                <a16:creationId xmlns:a16="http://schemas.microsoft.com/office/drawing/2014/main" id="{35DDDF5D-976B-FC4E-91E4-A3D860F91FDF}"/>
              </a:ext>
            </a:extLst>
          </p:cNvPr>
          <p:cNvSpPr txBox="1"/>
          <p:nvPr/>
        </p:nvSpPr>
        <p:spPr>
          <a:xfrm>
            <a:off x="471875" y="1431459"/>
            <a:ext cx="2295565" cy="923330"/>
          </a:xfrm>
          <a:prstGeom prst="rect">
            <a:avLst/>
          </a:prstGeom>
          <a:noFill/>
        </p:spPr>
        <p:txBody>
          <a:bodyPr wrap="none" rtlCol="0">
            <a:spAutoFit/>
          </a:bodyPr>
          <a:lstStyle/>
          <a:p>
            <a:pPr algn="ctr"/>
            <a:r>
              <a:rPr lang="en-US" dirty="0" err="1"/>
              <a:t>Prawdopodobieństwo</a:t>
            </a:r>
            <a:r>
              <a:rPr lang="en-US" dirty="0"/>
              <a:t> </a:t>
            </a:r>
            <a:br>
              <a:rPr lang="en-US" dirty="0"/>
            </a:br>
            <a:r>
              <a:rPr lang="en-US" dirty="0" err="1"/>
              <a:t>każdego</a:t>
            </a:r>
            <a:r>
              <a:rPr lang="en-US" dirty="0"/>
              <a:t> </a:t>
            </a:r>
            <a:r>
              <a:rPr lang="en-US" dirty="0" err="1"/>
              <a:t>powikłania</a:t>
            </a:r>
            <a:br>
              <a:rPr lang="en-US" dirty="0"/>
            </a:br>
            <a:r>
              <a:rPr lang="en-US" dirty="0"/>
              <a:t>P(</a:t>
            </a:r>
            <a:r>
              <a:rPr lang="en-US" dirty="0" err="1"/>
              <a:t>powikłania</a:t>
            </a:r>
            <a:r>
              <a:rPr lang="en-US" dirty="0"/>
              <a:t>)</a:t>
            </a:r>
          </a:p>
        </p:txBody>
      </p:sp>
      <p:sp>
        <p:nvSpPr>
          <p:cNvPr id="13" name="TextBox 12">
            <a:extLst>
              <a:ext uri="{FF2B5EF4-FFF2-40B4-BE49-F238E27FC236}">
                <a16:creationId xmlns:a16="http://schemas.microsoft.com/office/drawing/2014/main" id="{E22C6996-EE90-8F4E-9F58-271D4E6FA151}"/>
              </a:ext>
            </a:extLst>
          </p:cNvPr>
          <p:cNvSpPr txBox="1"/>
          <p:nvPr/>
        </p:nvSpPr>
        <p:spPr>
          <a:xfrm>
            <a:off x="5588546" y="2343786"/>
            <a:ext cx="3011915" cy="646331"/>
          </a:xfrm>
          <a:prstGeom prst="rect">
            <a:avLst/>
          </a:prstGeom>
          <a:noFill/>
        </p:spPr>
        <p:txBody>
          <a:bodyPr wrap="none" rtlCol="0">
            <a:spAutoFit/>
          </a:bodyPr>
          <a:lstStyle/>
          <a:p>
            <a:pPr algn="ctr"/>
            <a:r>
              <a:rPr lang="en-US" dirty="0" err="1"/>
              <a:t>Rozkład</a:t>
            </a:r>
            <a:r>
              <a:rPr lang="en-US" dirty="0"/>
              <a:t> </a:t>
            </a:r>
            <a:r>
              <a:rPr lang="en-US" dirty="0" err="1"/>
              <a:t>prawdopodobieństwa</a:t>
            </a:r>
            <a:br>
              <a:rPr lang="en-US" dirty="0"/>
            </a:br>
            <a:r>
              <a:rPr lang="en-US" dirty="0" err="1"/>
              <a:t>śmierci</a:t>
            </a:r>
            <a:r>
              <a:rPr lang="en-US" dirty="0"/>
              <a:t> w </a:t>
            </a:r>
            <a:r>
              <a:rPr lang="en-US" dirty="0" err="1"/>
              <a:t>czasie</a:t>
            </a:r>
            <a:r>
              <a:rPr lang="en-US" dirty="0"/>
              <a:t>: PDF(</a:t>
            </a:r>
            <a:r>
              <a:rPr lang="en-US" dirty="0" err="1"/>
              <a:t>śmierci</a:t>
            </a:r>
            <a:r>
              <a:rPr lang="en-US" dirty="0"/>
              <a:t>)</a:t>
            </a:r>
          </a:p>
        </p:txBody>
      </p:sp>
      <p:sp>
        <p:nvSpPr>
          <p:cNvPr id="14" name="TextBox 13">
            <a:extLst>
              <a:ext uri="{FF2B5EF4-FFF2-40B4-BE49-F238E27FC236}">
                <a16:creationId xmlns:a16="http://schemas.microsoft.com/office/drawing/2014/main" id="{FDC923A0-E3E9-C04F-8557-ADAF5E1FE00E}"/>
              </a:ext>
            </a:extLst>
          </p:cNvPr>
          <p:cNvSpPr txBox="1"/>
          <p:nvPr/>
        </p:nvSpPr>
        <p:spPr>
          <a:xfrm>
            <a:off x="5492827" y="4204765"/>
            <a:ext cx="3011915" cy="923330"/>
          </a:xfrm>
          <a:prstGeom prst="rect">
            <a:avLst/>
          </a:prstGeom>
          <a:noFill/>
        </p:spPr>
        <p:txBody>
          <a:bodyPr wrap="none" rtlCol="0">
            <a:spAutoFit/>
          </a:bodyPr>
          <a:lstStyle/>
          <a:p>
            <a:pPr algn="ctr"/>
            <a:r>
              <a:rPr lang="en-US" dirty="0" err="1"/>
              <a:t>Rozkład</a:t>
            </a:r>
            <a:r>
              <a:rPr lang="en-US" dirty="0"/>
              <a:t> </a:t>
            </a:r>
            <a:r>
              <a:rPr lang="en-US" dirty="0" err="1"/>
              <a:t>prawdopodobieństwa</a:t>
            </a:r>
            <a:endParaRPr lang="en-US" dirty="0"/>
          </a:p>
          <a:p>
            <a:pPr algn="ctr"/>
            <a:r>
              <a:rPr lang="en-US" dirty="0" err="1"/>
              <a:t>Obniżenia</a:t>
            </a:r>
            <a:r>
              <a:rPr lang="en-US" dirty="0"/>
              <a:t> </a:t>
            </a:r>
            <a:r>
              <a:rPr lang="en-US" dirty="0" err="1"/>
              <a:t>jakości</a:t>
            </a:r>
            <a:r>
              <a:rPr lang="en-US" dirty="0"/>
              <a:t> </a:t>
            </a:r>
            <a:r>
              <a:rPr lang="en-US" dirty="0" err="1"/>
              <a:t>życia</a:t>
            </a:r>
            <a:br>
              <a:rPr lang="en-US" dirty="0"/>
            </a:br>
            <a:r>
              <a:rPr lang="en-US" dirty="0"/>
              <a:t>PDF(</a:t>
            </a:r>
            <a:r>
              <a:rPr lang="en-US" dirty="0" err="1"/>
              <a:t>obniżenia</a:t>
            </a:r>
            <a:r>
              <a:rPr lang="en-US" dirty="0"/>
              <a:t> </a:t>
            </a:r>
            <a:r>
              <a:rPr lang="en-US" dirty="0" err="1"/>
              <a:t>jakości</a:t>
            </a:r>
            <a:r>
              <a:rPr lang="en-US" dirty="0"/>
              <a:t>)</a:t>
            </a:r>
          </a:p>
        </p:txBody>
      </p:sp>
      <p:sp>
        <p:nvSpPr>
          <p:cNvPr id="15" name="TextBox 14">
            <a:extLst>
              <a:ext uri="{FF2B5EF4-FFF2-40B4-BE49-F238E27FC236}">
                <a16:creationId xmlns:a16="http://schemas.microsoft.com/office/drawing/2014/main" id="{2035E543-19CA-F94C-B858-73B151D86919}"/>
              </a:ext>
            </a:extLst>
          </p:cNvPr>
          <p:cNvSpPr txBox="1"/>
          <p:nvPr/>
        </p:nvSpPr>
        <p:spPr>
          <a:xfrm>
            <a:off x="689087" y="4858560"/>
            <a:ext cx="3019866" cy="1754326"/>
          </a:xfrm>
          <a:prstGeom prst="rect">
            <a:avLst/>
          </a:prstGeom>
          <a:noFill/>
        </p:spPr>
        <p:txBody>
          <a:bodyPr wrap="none" rtlCol="0">
            <a:spAutoFit/>
          </a:bodyPr>
          <a:lstStyle/>
          <a:p>
            <a:r>
              <a:rPr lang="en-US" dirty="0"/>
              <a:t>P(</a:t>
            </a:r>
            <a:r>
              <a:rPr lang="en-US" dirty="0" err="1"/>
              <a:t>zawału</a:t>
            </a:r>
            <a:r>
              <a:rPr lang="en-US" dirty="0"/>
              <a:t>)=…</a:t>
            </a:r>
          </a:p>
          <a:p>
            <a:r>
              <a:rPr lang="en-US" dirty="0"/>
              <a:t>P(</a:t>
            </a:r>
            <a:r>
              <a:rPr lang="en-US" dirty="0" err="1"/>
              <a:t>uszk.nerek</a:t>
            </a:r>
            <a:r>
              <a:rPr lang="en-US" dirty="0"/>
              <a:t>)=…</a:t>
            </a:r>
          </a:p>
          <a:p>
            <a:r>
              <a:rPr lang="en-US" dirty="0"/>
              <a:t>P(</a:t>
            </a:r>
            <a:r>
              <a:rPr lang="en-US" dirty="0" err="1"/>
              <a:t>zakażenia</a:t>
            </a:r>
            <a:r>
              <a:rPr lang="en-US" dirty="0"/>
              <a:t>)=…</a:t>
            </a:r>
          </a:p>
          <a:p>
            <a:r>
              <a:rPr lang="en-US" dirty="0"/>
              <a:t>P(x)=…</a:t>
            </a:r>
          </a:p>
          <a:p>
            <a:r>
              <a:rPr lang="en-US" dirty="0"/>
              <a:t>—</a:t>
            </a:r>
          </a:p>
          <a:p>
            <a:r>
              <a:rPr lang="en-US" dirty="0"/>
              <a:t>P(</a:t>
            </a:r>
            <a:r>
              <a:rPr lang="en-US" dirty="0" err="1"/>
              <a:t>wszystkich</a:t>
            </a:r>
            <a:r>
              <a:rPr lang="en-US" dirty="0"/>
              <a:t> </a:t>
            </a:r>
            <a:r>
              <a:rPr lang="en-US" dirty="0" err="1"/>
              <a:t>powikłań</a:t>
            </a:r>
            <a:r>
              <a:rPr lang="en-US" dirty="0"/>
              <a:t>)=</a:t>
            </a:r>
            <a:r>
              <a:rPr lang="en-US" dirty="0" err="1"/>
              <a:t>suma</a:t>
            </a:r>
            <a:endParaRPr lang="en-US" dirty="0"/>
          </a:p>
        </p:txBody>
      </p:sp>
      <p:pic>
        <p:nvPicPr>
          <p:cNvPr id="10" name="Picture 9" descr="Chart, line chart&#10;&#10;Description automatically generated">
            <a:extLst>
              <a:ext uri="{FF2B5EF4-FFF2-40B4-BE49-F238E27FC236}">
                <a16:creationId xmlns:a16="http://schemas.microsoft.com/office/drawing/2014/main" id="{8A936F05-A2DF-E74D-82E7-AD5ED88BB4BD}"/>
              </a:ext>
            </a:extLst>
          </p:cNvPr>
          <p:cNvPicPr>
            <a:picLocks noChangeAspect="1"/>
          </p:cNvPicPr>
          <p:nvPr/>
        </p:nvPicPr>
        <p:blipFill>
          <a:blip r:embed="rId2"/>
          <a:stretch>
            <a:fillRect/>
          </a:stretch>
        </p:blipFill>
        <p:spPr>
          <a:xfrm>
            <a:off x="5691474" y="341223"/>
            <a:ext cx="2857500"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descr="Chart, line chart&#10;&#10;Description automatically generated">
            <a:extLst>
              <a:ext uri="{FF2B5EF4-FFF2-40B4-BE49-F238E27FC236}">
                <a16:creationId xmlns:a16="http://schemas.microsoft.com/office/drawing/2014/main" id="{1848356E-00C3-F74F-965E-CF91C0AD73CC}"/>
              </a:ext>
            </a:extLst>
          </p:cNvPr>
          <p:cNvPicPr>
            <a:picLocks noChangeAspect="1"/>
          </p:cNvPicPr>
          <p:nvPr/>
        </p:nvPicPr>
        <p:blipFill>
          <a:blip r:embed="rId2"/>
          <a:stretch>
            <a:fillRect/>
          </a:stretch>
        </p:blipFill>
        <p:spPr>
          <a:xfrm>
            <a:off x="5570034" y="5233307"/>
            <a:ext cx="2857500" cy="1454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8474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EE52B90-9204-554B-A960-0B12138C08F6}"/>
              </a:ext>
            </a:extLst>
          </p:cNvPr>
          <p:cNvSpPr/>
          <p:nvPr/>
        </p:nvSpPr>
        <p:spPr>
          <a:xfrm>
            <a:off x="1747812" y="4571030"/>
            <a:ext cx="9421147" cy="12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4D3B21-EB36-FB41-A299-7E4FA2B7E9CF}"/>
              </a:ext>
            </a:extLst>
          </p:cNvPr>
          <p:cNvSpPr/>
          <p:nvPr/>
        </p:nvSpPr>
        <p:spPr>
          <a:xfrm>
            <a:off x="383627" y="4131963"/>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Zdrowi</a:t>
            </a:r>
            <a:br>
              <a:rPr lang="en-US" dirty="0"/>
            </a:br>
            <a:r>
              <a:rPr lang="en-US" dirty="0" err="1"/>
              <a:t>jakosć</a:t>
            </a:r>
            <a:r>
              <a:rPr lang="en-US" dirty="0"/>
              <a:t>=100%</a:t>
            </a:r>
          </a:p>
        </p:txBody>
      </p:sp>
      <p:sp>
        <p:nvSpPr>
          <p:cNvPr id="27" name="Collate 26">
            <a:extLst>
              <a:ext uri="{FF2B5EF4-FFF2-40B4-BE49-F238E27FC236}">
                <a16:creationId xmlns:a16="http://schemas.microsoft.com/office/drawing/2014/main" id="{B70FBBAE-D023-2C42-B6C1-83BDDAFD9F22}"/>
              </a:ext>
            </a:extLst>
          </p:cNvPr>
          <p:cNvSpPr/>
          <p:nvPr/>
        </p:nvSpPr>
        <p:spPr>
          <a:xfrm>
            <a:off x="3560942" y="4229975"/>
            <a:ext cx="644434" cy="81099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A79D17ED-E3EF-2F4D-9A58-9DB4D2F9A1FF}"/>
              </a:ext>
            </a:extLst>
          </p:cNvPr>
          <p:cNvSpPr/>
          <p:nvPr/>
        </p:nvSpPr>
        <p:spPr>
          <a:xfrm>
            <a:off x="4861560" y="4131411"/>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Chorzy</a:t>
            </a:r>
            <a:br>
              <a:rPr lang="en-US" dirty="0"/>
            </a:br>
            <a:r>
              <a:rPr lang="en-US" dirty="0"/>
              <a:t>0% &lt; </a:t>
            </a:r>
            <a:r>
              <a:rPr lang="en-US" dirty="0" err="1"/>
              <a:t>jakość</a:t>
            </a:r>
            <a:r>
              <a:rPr lang="en-US" dirty="0"/>
              <a:t> &lt; 100%</a:t>
            </a:r>
          </a:p>
        </p:txBody>
      </p:sp>
      <p:sp>
        <p:nvSpPr>
          <p:cNvPr id="30" name="Rectangle 29">
            <a:extLst>
              <a:ext uri="{FF2B5EF4-FFF2-40B4-BE49-F238E27FC236}">
                <a16:creationId xmlns:a16="http://schemas.microsoft.com/office/drawing/2014/main" id="{EECCBC7E-20ED-9644-BBA4-8FC824D63D3C}"/>
              </a:ext>
            </a:extLst>
          </p:cNvPr>
          <p:cNvSpPr/>
          <p:nvPr/>
        </p:nvSpPr>
        <p:spPr>
          <a:xfrm>
            <a:off x="9183838" y="4131411"/>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Martwi</a:t>
            </a:r>
            <a:br>
              <a:rPr lang="en-US" dirty="0"/>
            </a:br>
            <a:r>
              <a:rPr lang="en-US" dirty="0" err="1"/>
              <a:t>jakość</a:t>
            </a:r>
            <a:r>
              <a:rPr lang="en-US" dirty="0"/>
              <a:t>=0%</a:t>
            </a:r>
          </a:p>
        </p:txBody>
      </p:sp>
      <p:sp>
        <p:nvSpPr>
          <p:cNvPr id="31" name="Collate 30">
            <a:extLst>
              <a:ext uri="{FF2B5EF4-FFF2-40B4-BE49-F238E27FC236}">
                <a16:creationId xmlns:a16="http://schemas.microsoft.com/office/drawing/2014/main" id="{ACE12B23-5601-444D-BB62-70A616DF172A}"/>
              </a:ext>
            </a:extLst>
          </p:cNvPr>
          <p:cNvSpPr/>
          <p:nvPr/>
        </p:nvSpPr>
        <p:spPr>
          <a:xfrm>
            <a:off x="7989811" y="4229974"/>
            <a:ext cx="644434" cy="81099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5630D9AC-23AE-5345-B764-3DB3E1CDC601}"/>
              </a:ext>
            </a:extLst>
          </p:cNvPr>
          <p:cNvSpPr/>
          <p:nvPr/>
        </p:nvSpPr>
        <p:spPr>
          <a:xfrm>
            <a:off x="4420173" y="2023317"/>
            <a:ext cx="2411702" cy="9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Choroba</a:t>
            </a:r>
            <a:endParaRPr lang="en-US" dirty="0"/>
          </a:p>
          <a:p>
            <a:pPr algn="ctr"/>
            <a:r>
              <a:rPr lang="en-US" dirty="0"/>
              <a:t>“</a:t>
            </a:r>
            <a:r>
              <a:rPr lang="en-US" dirty="0" err="1"/>
              <a:t>ilość</a:t>
            </a:r>
            <a:r>
              <a:rPr lang="en-US" dirty="0"/>
              <a:t> </a:t>
            </a:r>
            <a:r>
              <a:rPr lang="en-US" dirty="0" err="1"/>
              <a:t>choroby</a:t>
            </a:r>
            <a:r>
              <a:rPr lang="en-US" dirty="0"/>
              <a:t>”</a:t>
            </a:r>
          </a:p>
        </p:txBody>
      </p:sp>
      <p:cxnSp>
        <p:nvCxnSpPr>
          <p:cNvPr id="33" name="Straight Arrow Connector 32">
            <a:extLst>
              <a:ext uri="{FF2B5EF4-FFF2-40B4-BE49-F238E27FC236}">
                <a16:creationId xmlns:a16="http://schemas.microsoft.com/office/drawing/2014/main" id="{BF7DFEF3-37E8-754D-81E5-72352C2D2C39}"/>
              </a:ext>
            </a:extLst>
          </p:cNvPr>
          <p:cNvCxnSpPr>
            <a:cxnSpLocks/>
            <a:stCxn id="32" idx="3"/>
            <a:endCxn id="27" idx="0"/>
          </p:cNvCxnSpPr>
          <p:nvPr/>
        </p:nvCxnSpPr>
        <p:spPr>
          <a:xfrm flipH="1">
            <a:off x="3883159" y="2839691"/>
            <a:ext cx="890200" cy="13902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E1A1BE1-92F2-9345-92E1-FA38BBAAB8A7}"/>
              </a:ext>
            </a:extLst>
          </p:cNvPr>
          <p:cNvSpPr txBox="1"/>
          <p:nvPr/>
        </p:nvSpPr>
        <p:spPr>
          <a:xfrm>
            <a:off x="2835129" y="3015506"/>
            <a:ext cx="1370247" cy="923330"/>
          </a:xfrm>
          <a:prstGeom prst="rect">
            <a:avLst/>
          </a:prstGeom>
          <a:noFill/>
        </p:spPr>
        <p:txBody>
          <a:bodyPr wrap="none" rtlCol="0">
            <a:spAutoFit/>
          </a:bodyPr>
          <a:lstStyle/>
          <a:p>
            <a:r>
              <a:rPr lang="en-US" dirty="0" err="1"/>
              <a:t>Sukcesywne</a:t>
            </a:r>
            <a:r>
              <a:rPr lang="en-US" dirty="0"/>
              <a:t> </a:t>
            </a:r>
            <a:br>
              <a:rPr lang="en-US" dirty="0"/>
            </a:br>
            <a:r>
              <a:rPr lang="en-US" dirty="0" err="1"/>
              <a:t>obniżanie</a:t>
            </a:r>
            <a:r>
              <a:rPr lang="en-US" dirty="0"/>
              <a:t> </a:t>
            </a:r>
            <a:br>
              <a:rPr lang="en-US" dirty="0"/>
            </a:br>
            <a:r>
              <a:rPr lang="en-US" dirty="0" err="1"/>
              <a:t>jakości</a:t>
            </a:r>
            <a:r>
              <a:rPr lang="en-US" dirty="0"/>
              <a:t> </a:t>
            </a:r>
            <a:r>
              <a:rPr lang="en-US" dirty="0" err="1"/>
              <a:t>życia</a:t>
            </a:r>
            <a:endParaRPr lang="en-US" dirty="0"/>
          </a:p>
        </p:txBody>
      </p:sp>
      <p:cxnSp>
        <p:nvCxnSpPr>
          <p:cNvPr id="38" name="Straight Arrow Connector 37">
            <a:extLst>
              <a:ext uri="{FF2B5EF4-FFF2-40B4-BE49-F238E27FC236}">
                <a16:creationId xmlns:a16="http://schemas.microsoft.com/office/drawing/2014/main" id="{12ED4A98-4AE1-6D44-8DEF-6E1FA070A501}"/>
              </a:ext>
            </a:extLst>
          </p:cNvPr>
          <p:cNvCxnSpPr>
            <a:cxnSpLocks/>
            <a:stCxn id="32" idx="5"/>
            <a:endCxn id="31" idx="0"/>
          </p:cNvCxnSpPr>
          <p:nvPr/>
        </p:nvCxnSpPr>
        <p:spPr>
          <a:xfrm>
            <a:off x="6478689" y="2839691"/>
            <a:ext cx="1833339" cy="139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74CE6-EF4E-F849-A03A-5E3221AB4E43}"/>
              </a:ext>
            </a:extLst>
          </p:cNvPr>
          <p:cNvSpPr txBox="1"/>
          <p:nvPr/>
        </p:nvSpPr>
        <p:spPr>
          <a:xfrm>
            <a:off x="7395358" y="3169860"/>
            <a:ext cx="817660" cy="369332"/>
          </a:xfrm>
          <a:prstGeom prst="rect">
            <a:avLst/>
          </a:prstGeom>
          <a:noFill/>
        </p:spPr>
        <p:txBody>
          <a:bodyPr wrap="none" rtlCol="0">
            <a:spAutoFit/>
          </a:bodyPr>
          <a:lstStyle/>
          <a:p>
            <a:r>
              <a:rPr lang="en-US" dirty="0" err="1"/>
              <a:t>Śmierć</a:t>
            </a:r>
            <a:endParaRPr lang="en-US" dirty="0"/>
          </a:p>
        </p:txBody>
      </p:sp>
      <p:sp>
        <p:nvSpPr>
          <p:cNvPr id="42" name="U-turn Arrow 41">
            <a:extLst>
              <a:ext uri="{FF2B5EF4-FFF2-40B4-BE49-F238E27FC236}">
                <a16:creationId xmlns:a16="http://schemas.microsoft.com/office/drawing/2014/main" id="{61637CD1-0A56-2D4F-B174-73ED77FA1210}"/>
              </a:ext>
            </a:extLst>
          </p:cNvPr>
          <p:cNvSpPr/>
          <p:nvPr/>
        </p:nvSpPr>
        <p:spPr>
          <a:xfrm rot="17032399">
            <a:off x="3745489" y="1930208"/>
            <a:ext cx="553923" cy="758321"/>
          </a:xfrm>
          <a:prstGeom prst="uturnArrow">
            <a:avLst>
              <a:gd name="adj1" fmla="val 5268"/>
              <a:gd name="adj2" fmla="val 5686"/>
              <a:gd name="adj3" fmla="val 13411"/>
              <a:gd name="adj4" fmla="val 47103"/>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61341C5-46F2-544D-9124-27F63E02B19B}"/>
              </a:ext>
            </a:extLst>
          </p:cNvPr>
          <p:cNvSpPr txBox="1"/>
          <p:nvPr/>
        </p:nvSpPr>
        <p:spPr>
          <a:xfrm>
            <a:off x="1207647" y="1899049"/>
            <a:ext cx="2634696" cy="923330"/>
          </a:xfrm>
          <a:prstGeom prst="rect">
            <a:avLst/>
          </a:prstGeom>
          <a:noFill/>
        </p:spPr>
        <p:txBody>
          <a:bodyPr wrap="none" rtlCol="0">
            <a:spAutoFit/>
          </a:bodyPr>
          <a:lstStyle/>
          <a:p>
            <a:pPr algn="ctr"/>
            <a:r>
              <a:rPr lang="en-US" dirty="0" err="1"/>
              <a:t>Występujące</a:t>
            </a:r>
            <a:r>
              <a:rPr lang="en-US" dirty="0"/>
              <a:t> z </a:t>
            </a:r>
            <a:r>
              <a:rPr lang="en-US" dirty="0" err="1"/>
              <a:t>różną</a:t>
            </a:r>
            <a:br>
              <a:rPr lang="en-US" dirty="0"/>
            </a:br>
            <a:r>
              <a:rPr lang="en-US" dirty="0" err="1"/>
              <a:t>częstością</a:t>
            </a:r>
            <a:r>
              <a:rPr lang="en-US" dirty="0"/>
              <a:t> </a:t>
            </a:r>
            <a:r>
              <a:rPr lang="en-US" dirty="0" err="1"/>
              <a:t>powikłania</a:t>
            </a:r>
            <a:br>
              <a:rPr lang="en-US" dirty="0"/>
            </a:br>
            <a:r>
              <a:rPr lang="en-US" dirty="0" err="1"/>
              <a:t>zwiększają</a:t>
            </a:r>
            <a:r>
              <a:rPr lang="en-US" dirty="0"/>
              <a:t> “</a:t>
            </a:r>
            <a:r>
              <a:rPr lang="en-US" dirty="0" err="1"/>
              <a:t>ilość</a:t>
            </a:r>
            <a:r>
              <a:rPr lang="en-US" dirty="0"/>
              <a:t> </a:t>
            </a:r>
            <a:r>
              <a:rPr lang="en-US" dirty="0" err="1"/>
              <a:t>choroby</a:t>
            </a:r>
            <a:r>
              <a:rPr lang="en-US" dirty="0"/>
              <a:t>”</a:t>
            </a:r>
          </a:p>
        </p:txBody>
      </p:sp>
    </p:spTree>
    <p:extLst>
      <p:ext uri="{BB962C8B-B14F-4D97-AF65-F5344CB8AC3E}">
        <p14:creationId xmlns:p14="http://schemas.microsoft.com/office/powerpoint/2010/main" val="92013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8621EB5-B4D6-AF4F-B49C-9A8C332B59C8}"/>
              </a:ext>
            </a:extLst>
          </p:cNvPr>
          <p:cNvSpPr/>
          <p:nvPr/>
        </p:nvSpPr>
        <p:spPr>
          <a:xfrm>
            <a:off x="8284028" y="2183524"/>
            <a:ext cx="2995448" cy="2490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Życie</a:t>
            </a:r>
            <a:r>
              <a:rPr lang="en-US" dirty="0"/>
              <a:t> (1 </a:t>
            </a:r>
            <a:r>
              <a:rPr lang="en-US" dirty="0" err="1"/>
              <a:t>człowiek</a:t>
            </a:r>
            <a:r>
              <a:rPr lang="en-US" dirty="0"/>
              <a:t>)</a:t>
            </a:r>
          </a:p>
          <a:p>
            <a:pPr algn="ctr"/>
            <a:endParaRPr lang="en-US" dirty="0"/>
          </a:p>
          <a:p>
            <a:pPr algn="ctr"/>
            <a:endParaRPr lang="en-US" dirty="0"/>
          </a:p>
          <a:p>
            <a:pPr algn="ctr"/>
            <a:endParaRPr lang="en-US" dirty="0"/>
          </a:p>
          <a:p>
            <a:pPr algn="ctr"/>
            <a:endParaRPr lang="en-US" dirty="0"/>
          </a:p>
        </p:txBody>
      </p:sp>
      <p:sp>
        <p:nvSpPr>
          <p:cNvPr id="4" name="Oval 3">
            <a:extLst>
              <a:ext uri="{FF2B5EF4-FFF2-40B4-BE49-F238E27FC236}">
                <a16:creationId xmlns:a16="http://schemas.microsoft.com/office/drawing/2014/main" id="{CF7BC7B4-4DC2-AB42-8674-7ECF4DF18866}"/>
              </a:ext>
            </a:extLst>
          </p:cNvPr>
          <p:cNvSpPr/>
          <p:nvPr/>
        </p:nvSpPr>
        <p:spPr>
          <a:xfrm>
            <a:off x="8504742" y="3129455"/>
            <a:ext cx="1387365" cy="62011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długość</a:t>
            </a:r>
            <a:endParaRPr lang="en-US" dirty="0"/>
          </a:p>
        </p:txBody>
      </p:sp>
      <p:sp>
        <p:nvSpPr>
          <p:cNvPr id="5" name="Oval 4">
            <a:extLst>
              <a:ext uri="{FF2B5EF4-FFF2-40B4-BE49-F238E27FC236}">
                <a16:creationId xmlns:a16="http://schemas.microsoft.com/office/drawing/2014/main" id="{DDB93062-145B-FC42-B3FD-7111915D31D4}"/>
              </a:ext>
            </a:extLst>
          </p:cNvPr>
          <p:cNvSpPr/>
          <p:nvPr/>
        </p:nvSpPr>
        <p:spPr>
          <a:xfrm>
            <a:off x="9545268" y="3739054"/>
            <a:ext cx="1387365" cy="62011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jakość</a:t>
            </a:r>
            <a:endParaRPr lang="en-US" dirty="0"/>
          </a:p>
        </p:txBody>
      </p:sp>
      <p:sp>
        <p:nvSpPr>
          <p:cNvPr id="6" name="Oval 5">
            <a:extLst>
              <a:ext uri="{FF2B5EF4-FFF2-40B4-BE49-F238E27FC236}">
                <a16:creationId xmlns:a16="http://schemas.microsoft.com/office/drawing/2014/main" id="{4A35F956-0BB4-4F4C-88E9-48889CB2EB49}"/>
              </a:ext>
            </a:extLst>
          </p:cNvPr>
          <p:cNvSpPr/>
          <p:nvPr/>
        </p:nvSpPr>
        <p:spPr>
          <a:xfrm>
            <a:off x="3130103" y="2798330"/>
            <a:ext cx="2228193" cy="9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Choroba</a:t>
            </a:r>
            <a:endParaRPr lang="en-US" dirty="0"/>
          </a:p>
        </p:txBody>
      </p:sp>
      <p:cxnSp>
        <p:nvCxnSpPr>
          <p:cNvPr id="8" name="Straight Arrow Connector 7">
            <a:extLst>
              <a:ext uri="{FF2B5EF4-FFF2-40B4-BE49-F238E27FC236}">
                <a16:creationId xmlns:a16="http://schemas.microsoft.com/office/drawing/2014/main" id="{F17585E6-C8C7-F741-AA2E-D0A51138D2BD}"/>
              </a:ext>
            </a:extLst>
          </p:cNvPr>
          <p:cNvCxnSpPr>
            <a:stCxn id="6" idx="6"/>
            <a:endCxn id="4" idx="2"/>
          </p:cNvCxnSpPr>
          <p:nvPr/>
        </p:nvCxnSpPr>
        <p:spPr>
          <a:xfrm>
            <a:off x="5358296" y="3276551"/>
            <a:ext cx="3146446" cy="1629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728DCD5-638B-0242-A274-46CB66414EAA}"/>
              </a:ext>
            </a:extLst>
          </p:cNvPr>
          <p:cNvCxnSpPr>
            <a:cxnSpLocks/>
            <a:stCxn id="6" idx="6"/>
            <a:endCxn id="5" idx="2"/>
          </p:cNvCxnSpPr>
          <p:nvPr/>
        </p:nvCxnSpPr>
        <p:spPr>
          <a:xfrm>
            <a:off x="5358296" y="3276551"/>
            <a:ext cx="4186972" cy="7725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05DEF43-CD2A-0941-A9C3-ED7840F61B1B}"/>
              </a:ext>
            </a:extLst>
          </p:cNvPr>
          <p:cNvSpPr txBox="1"/>
          <p:nvPr/>
        </p:nvSpPr>
        <p:spPr>
          <a:xfrm>
            <a:off x="6435607" y="2889502"/>
            <a:ext cx="771109" cy="369332"/>
          </a:xfrm>
          <a:prstGeom prst="rect">
            <a:avLst/>
          </a:prstGeom>
          <a:noFill/>
        </p:spPr>
        <p:txBody>
          <a:bodyPr wrap="square" rtlCol="0">
            <a:spAutoFit/>
          </a:bodyPr>
          <a:lstStyle/>
          <a:p>
            <a:r>
              <a:rPr lang="en-US" dirty="0" err="1"/>
              <a:t>skraca</a:t>
            </a:r>
            <a:endParaRPr lang="en-US" dirty="0"/>
          </a:p>
        </p:txBody>
      </p:sp>
      <p:sp>
        <p:nvSpPr>
          <p:cNvPr id="21" name="TextBox 20">
            <a:extLst>
              <a:ext uri="{FF2B5EF4-FFF2-40B4-BE49-F238E27FC236}">
                <a16:creationId xmlns:a16="http://schemas.microsoft.com/office/drawing/2014/main" id="{21FAB0EB-BC55-3943-ADCF-F4AD932DADA4}"/>
              </a:ext>
            </a:extLst>
          </p:cNvPr>
          <p:cNvSpPr txBox="1"/>
          <p:nvPr/>
        </p:nvSpPr>
        <p:spPr>
          <a:xfrm>
            <a:off x="6543601" y="3586606"/>
            <a:ext cx="801181" cy="369332"/>
          </a:xfrm>
          <a:prstGeom prst="rect">
            <a:avLst/>
          </a:prstGeom>
          <a:noFill/>
        </p:spPr>
        <p:txBody>
          <a:bodyPr wrap="square" rtlCol="0">
            <a:spAutoFit/>
          </a:bodyPr>
          <a:lstStyle/>
          <a:p>
            <a:r>
              <a:rPr lang="en-US" dirty="0" err="1"/>
              <a:t>obniża</a:t>
            </a:r>
            <a:endParaRPr lang="en-US" dirty="0"/>
          </a:p>
        </p:txBody>
      </p:sp>
      <p:sp>
        <p:nvSpPr>
          <p:cNvPr id="22" name="U-turn Arrow 21">
            <a:extLst>
              <a:ext uri="{FF2B5EF4-FFF2-40B4-BE49-F238E27FC236}">
                <a16:creationId xmlns:a16="http://schemas.microsoft.com/office/drawing/2014/main" id="{BCD7AA90-FAB8-6A40-9D93-5AF859F8B432}"/>
              </a:ext>
            </a:extLst>
          </p:cNvPr>
          <p:cNvSpPr/>
          <p:nvPr/>
        </p:nvSpPr>
        <p:spPr>
          <a:xfrm rot="17032399">
            <a:off x="2418802" y="2750561"/>
            <a:ext cx="553923" cy="758321"/>
          </a:xfrm>
          <a:prstGeom prst="uturnArrow">
            <a:avLst>
              <a:gd name="adj1" fmla="val 5268"/>
              <a:gd name="adj2" fmla="val 5686"/>
              <a:gd name="adj3" fmla="val 13411"/>
              <a:gd name="adj4" fmla="val 47103"/>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D390ABF4-444F-6341-865F-160414CA90AF}"/>
              </a:ext>
            </a:extLst>
          </p:cNvPr>
          <p:cNvSpPr txBox="1"/>
          <p:nvPr/>
        </p:nvSpPr>
        <p:spPr>
          <a:xfrm>
            <a:off x="1198222" y="3456715"/>
            <a:ext cx="1821524" cy="923330"/>
          </a:xfrm>
          <a:prstGeom prst="rect">
            <a:avLst/>
          </a:prstGeom>
          <a:noFill/>
        </p:spPr>
        <p:txBody>
          <a:bodyPr wrap="square" rtlCol="0">
            <a:spAutoFit/>
          </a:bodyPr>
          <a:lstStyle/>
          <a:p>
            <a:pPr algn="ctr"/>
            <a:r>
              <a:rPr lang="en-US" dirty="0" err="1"/>
              <a:t>Powoduje</a:t>
            </a:r>
            <a:br>
              <a:rPr lang="en-US" dirty="0"/>
            </a:br>
            <a:r>
              <a:rPr lang="en-US" dirty="0" err="1"/>
              <a:t>powikłania</a:t>
            </a:r>
            <a:br>
              <a:rPr lang="en-US" dirty="0"/>
            </a:br>
            <a:r>
              <a:rPr lang="en-US" dirty="0"/>
              <a:t>(</a:t>
            </a:r>
            <a:r>
              <a:rPr lang="en-US" dirty="0" err="1"/>
              <a:t>kolejne</a:t>
            </a:r>
            <a:r>
              <a:rPr lang="en-US" dirty="0"/>
              <a:t> </a:t>
            </a:r>
            <a:r>
              <a:rPr lang="en-US" dirty="0" err="1"/>
              <a:t>choroby</a:t>
            </a:r>
            <a:r>
              <a:rPr lang="en-US" dirty="0"/>
              <a:t>)</a:t>
            </a:r>
          </a:p>
        </p:txBody>
      </p:sp>
      <p:sp>
        <p:nvSpPr>
          <p:cNvPr id="44" name="TextBox 43">
            <a:extLst>
              <a:ext uri="{FF2B5EF4-FFF2-40B4-BE49-F238E27FC236}">
                <a16:creationId xmlns:a16="http://schemas.microsoft.com/office/drawing/2014/main" id="{C9BD6B20-EF6F-5447-8FD3-6E6CB7A713FB}"/>
              </a:ext>
            </a:extLst>
          </p:cNvPr>
          <p:cNvSpPr txBox="1"/>
          <p:nvPr/>
        </p:nvSpPr>
        <p:spPr>
          <a:xfrm>
            <a:off x="2243855" y="195942"/>
            <a:ext cx="7704289" cy="646331"/>
          </a:xfrm>
          <a:prstGeom prst="rect">
            <a:avLst/>
          </a:prstGeom>
          <a:noFill/>
        </p:spPr>
        <p:txBody>
          <a:bodyPr wrap="none" rtlCol="0">
            <a:spAutoFit/>
          </a:bodyPr>
          <a:lstStyle/>
          <a:p>
            <a:r>
              <a:rPr lang="en-US" sz="3600" dirty="0" err="1"/>
              <a:t>Punkt</a:t>
            </a:r>
            <a:r>
              <a:rPr lang="en-US" sz="3600" dirty="0"/>
              <a:t> </a:t>
            </a:r>
            <a:r>
              <a:rPr lang="en-US" sz="3600" dirty="0" err="1"/>
              <a:t>widzenia</a:t>
            </a:r>
            <a:r>
              <a:rPr lang="en-US" sz="3600" dirty="0"/>
              <a:t>: </a:t>
            </a:r>
            <a:r>
              <a:rPr lang="en-US" sz="3600" dirty="0" err="1"/>
              <a:t>życie</a:t>
            </a:r>
            <a:r>
              <a:rPr lang="en-US" sz="3600" dirty="0"/>
              <a:t> </a:t>
            </a:r>
            <a:r>
              <a:rPr lang="en-US" sz="3600" dirty="0" err="1"/>
              <a:t>jednego</a:t>
            </a:r>
            <a:r>
              <a:rPr lang="en-US" sz="3600" dirty="0"/>
              <a:t> </a:t>
            </a:r>
            <a:r>
              <a:rPr lang="en-US" sz="3600" dirty="0" err="1"/>
              <a:t>człowieka</a:t>
            </a:r>
            <a:endParaRPr lang="en-US" sz="3600" dirty="0"/>
          </a:p>
        </p:txBody>
      </p:sp>
    </p:spTree>
    <p:extLst>
      <p:ext uri="{BB962C8B-B14F-4D97-AF65-F5344CB8AC3E}">
        <p14:creationId xmlns:p14="http://schemas.microsoft.com/office/powerpoint/2010/main" val="151821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DDDB-EAE5-464B-BCE0-D2C6027BB2BC}"/>
              </a:ext>
            </a:extLst>
          </p:cNvPr>
          <p:cNvSpPr>
            <a:spLocks noGrp="1"/>
          </p:cNvSpPr>
          <p:nvPr>
            <p:ph type="title"/>
          </p:nvPr>
        </p:nvSpPr>
        <p:spPr/>
        <p:txBody>
          <a:bodyPr/>
          <a:lstStyle/>
          <a:p>
            <a:r>
              <a:rPr lang="en-GB" dirty="0" err="1"/>
              <a:t>Wyzwania</a:t>
            </a:r>
            <a:r>
              <a:rPr lang="en-GB" dirty="0"/>
              <a:t> </a:t>
            </a:r>
            <a:r>
              <a:rPr lang="en-GB" dirty="0" err="1"/>
              <a:t>dla</a:t>
            </a:r>
            <a:r>
              <a:rPr lang="en-GB" dirty="0"/>
              <a:t> </a:t>
            </a:r>
            <a:r>
              <a:rPr lang="en-GB" dirty="0" err="1"/>
              <a:t>wskaźnika</a:t>
            </a:r>
            <a:r>
              <a:rPr lang="en-GB" dirty="0"/>
              <a:t> </a:t>
            </a:r>
            <a:r>
              <a:rPr lang="en-GB" dirty="0" err="1"/>
              <a:t>ciężkości</a:t>
            </a:r>
            <a:r>
              <a:rPr lang="en-GB" dirty="0"/>
              <a:t> </a:t>
            </a:r>
            <a:r>
              <a:rPr lang="en-GB" dirty="0" err="1"/>
              <a:t>choroby</a:t>
            </a:r>
            <a:r>
              <a:rPr lang="en-GB" dirty="0"/>
              <a:t>?</a:t>
            </a:r>
            <a:endParaRPr lang="pl-PL" dirty="0"/>
          </a:p>
        </p:txBody>
      </p:sp>
      <p:sp>
        <p:nvSpPr>
          <p:cNvPr id="3" name="Content Placeholder 2">
            <a:extLst>
              <a:ext uri="{FF2B5EF4-FFF2-40B4-BE49-F238E27FC236}">
                <a16:creationId xmlns:a16="http://schemas.microsoft.com/office/drawing/2014/main" id="{9FB33287-BA49-594C-928C-0469FEB4A399}"/>
              </a:ext>
            </a:extLst>
          </p:cNvPr>
          <p:cNvSpPr>
            <a:spLocks noGrp="1"/>
          </p:cNvSpPr>
          <p:nvPr>
            <p:ph idx="1"/>
          </p:nvPr>
        </p:nvSpPr>
        <p:spPr/>
        <p:txBody>
          <a:bodyPr/>
          <a:lstStyle/>
          <a:p>
            <a:r>
              <a:rPr lang="en-GB" dirty="0"/>
              <a:t>Jak </a:t>
            </a:r>
            <a:r>
              <a:rPr lang="en-GB" dirty="0" err="1"/>
              <a:t>obliczyć</a:t>
            </a:r>
            <a:r>
              <a:rPr lang="en-GB" dirty="0"/>
              <a:t> </a:t>
            </a:r>
            <a:r>
              <a:rPr lang="en-GB" dirty="0" err="1"/>
              <a:t>skrócenie</a:t>
            </a:r>
            <a:r>
              <a:rPr lang="en-GB" dirty="0"/>
              <a:t> </a:t>
            </a:r>
            <a:r>
              <a:rPr lang="en-GB" dirty="0" err="1"/>
              <a:t>życia</a:t>
            </a:r>
            <a:r>
              <a:rPr lang="en-GB" dirty="0"/>
              <a:t>, </a:t>
            </a:r>
            <a:r>
              <a:rPr lang="en-GB" dirty="0" err="1"/>
              <a:t>skoro</a:t>
            </a:r>
            <a:r>
              <a:rPr lang="en-GB" dirty="0"/>
              <a:t> </a:t>
            </a:r>
            <a:r>
              <a:rPr lang="en-GB" dirty="0" err="1"/>
              <a:t>nie</a:t>
            </a:r>
            <a:r>
              <a:rPr lang="en-GB" dirty="0"/>
              <a:t> </a:t>
            </a:r>
            <a:r>
              <a:rPr lang="en-GB" dirty="0" err="1"/>
              <a:t>wiemy</a:t>
            </a:r>
            <a:r>
              <a:rPr lang="en-GB" dirty="0"/>
              <a:t> </a:t>
            </a:r>
            <a:r>
              <a:rPr lang="en-GB" dirty="0" err="1"/>
              <a:t>ile</a:t>
            </a:r>
            <a:r>
              <a:rPr lang="en-GB" dirty="0"/>
              <a:t> </a:t>
            </a:r>
            <a:r>
              <a:rPr lang="en-GB" dirty="0" err="1"/>
              <a:t>chory</a:t>
            </a:r>
            <a:r>
              <a:rPr lang="en-GB" dirty="0"/>
              <a:t> </a:t>
            </a:r>
            <a:r>
              <a:rPr lang="en-GB" dirty="0" err="1"/>
              <a:t>żyłby</a:t>
            </a:r>
            <a:r>
              <a:rPr lang="en-GB" dirty="0"/>
              <a:t> </a:t>
            </a:r>
            <a:r>
              <a:rPr lang="en-GB" dirty="0" err="1"/>
              <a:t>gdyby</a:t>
            </a:r>
            <a:r>
              <a:rPr lang="en-GB" dirty="0"/>
              <a:t> </a:t>
            </a:r>
            <a:r>
              <a:rPr lang="en-GB" dirty="0" err="1"/>
              <a:t>nie</a:t>
            </a:r>
            <a:r>
              <a:rPr lang="en-GB" dirty="0"/>
              <a:t> </a:t>
            </a:r>
            <a:r>
              <a:rPr lang="en-GB" dirty="0" err="1"/>
              <a:t>choroba</a:t>
            </a:r>
            <a:r>
              <a:rPr lang="en-GB" dirty="0"/>
              <a:t>?</a:t>
            </a:r>
          </a:p>
          <a:p>
            <a:r>
              <a:rPr lang="en-GB" dirty="0"/>
              <a:t>Jak </a:t>
            </a:r>
            <a:r>
              <a:rPr lang="en-GB" dirty="0" err="1"/>
              <a:t>porównać</a:t>
            </a:r>
            <a:r>
              <a:rPr lang="en-GB" dirty="0"/>
              <a:t> </a:t>
            </a:r>
            <a:r>
              <a:rPr lang="en-GB" dirty="0" err="1"/>
              <a:t>różne</a:t>
            </a:r>
            <a:r>
              <a:rPr lang="en-GB" dirty="0"/>
              <a:t> </a:t>
            </a:r>
            <a:r>
              <a:rPr lang="en-GB" dirty="0" err="1"/>
              <a:t>stany</a:t>
            </a:r>
            <a:r>
              <a:rPr lang="en-GB" dirty="0"/>
              <a:t> </a:t>
            </a:r>
            <a:r>
              <a:rPr lang="en-GB" dirty="0" err="1"/>
              <a:t>chorobowe</a:t>
            </a:r>
            <a:r>
              <a:rPr lang="en-GB" dirty="0"/>
              <a:t> </a:t>
            </a:r>
            <a:r>
              <a:rPr lang="en-GB" dirty="0" err="1"/>
              <a:t>między</a:t>
            </a:r>
            <a:r>
              <a:rPr lang="en-GB" dirty="0"/>
              <a:t> </a:t>
            </a:r>
            <a:r>
              <a:rPr lang="en-GB" dirty="0" err="1"/>
              <a:t>sobą</a:t>
            </a:r>
            <a:r>
              <a:rPr lang="en-GB" dirty="0"/>
              <a:t>? </a:t>
            </a:r>
            <a:r>
              <a:rPr lang="en-GB" dirty="0" err="1"/>
              <a:t>Czy</a:t>
            </a:r>
            <a:r>
              <a:rPr lang="en-GB" dirty="0"/>
              <a:t> </a:t>
            </a:r>
            <a:r>
              <a:rPr lang="en-GB" dirty="0" err="1"/>
              <a:t>bardziej</a:t>
            </a:r>
            <a:r>
              <a:rPr lang="en-GB" dirty="0"/>
              <a:t> </a:t>
            </a:r>
            <a:r>
              <a:rPr lang="en-GB" dirty="0" err="1"/>
              <a:t>obniża</a:t>
            </a:r>
            <a:r>
              <a:rPr lang="en-GB" dirty="0"/>
              <a:t> </a:t>
            </a:r>
            <a:r>
              <a:rPr lang="en-GB" dirty="0" err="1"/>
              <a:t>jakość</a:t>
            </a:r>
            <a:r>
              <a:rPr lang="en-GB" dirty="0"/>
              <a:t> </a:t>
            </a:r>
            <a:r>
              <a:rPr lang="en-GB" dirty="0" err="1"/>
              <a:t>życia</a:t>
            </a:r>
            <a:r>
              <a:rPr lang="en-GB" dirty="0"/>
              <a:t> </a:t>
            </a:r>
            <a:r>
              <a:rPr lang="en-GB" dirty="0" err="1"/>
              <a:t>utrata</a:t>
            </a:r>
            <a:r>
              <a:rPr lang="en-GB" dirty="0"/>
              <a:t> </a:t>
            </a:r>
            <a:r>
              <a:rPr lang="en-GB" dirty="0" err="1"/>
              <a:t>oczu</a:t>
            </a:r>
            <a:r>
              <a:rPr lang="en-GB" dirty="0"/>
              <a:t> </a:t>
            </a:r>
            <a:r>
              <a:rPr lang="en-GB" dirty="0" err="1"/>
              <a:t>czy</a:t>
            </a:r>
            <a:r>
              <a:rPr lang="en-GB" dirty="0"/>
              <a:t> </a:t>
            </a:r>
            <a:r>
              <a:rPr lang="en-GB" dirty="0" err="1"/>
              <a:t>ciężka</a:t>
            </a:r>
            <a:r>
              <a:rPr lang="en-GB" dirty="0"/>
              <a:t> </a:t>
            </a:r>
            <a:r>
              <a:rPr lang="en-GB" dirty="0" err="1"/>
              <a:t>marskość</a:t>
            </a:r>
            <a:r>
              <a:rPr lang="en-GB" dirty="0"/>
              <a:t> </a:t>
            </a:r>
            <a:r>
              <a:rPr lang="en-GB" dirty="0" err="1"/>
              <a:t>wątroby</a:t>
            </a:r>
            <a:r>
              <a:rPr lang="en-GB" dirty="0"/>
              <a:t>?</a:t>
            </a:r>
          </a:p>
          <a:p>
            <a:r>
              <a:rPr lang="en-GB" dirty="0"/>
              <a:t>Aby </a:t>
            </a:r>
            <a:r>
              <a:rPr lang="en-GB" dirty="0" err="1"/>
              <a:t>połączyć</a:t>
            </a:r>
            <a:r>
              <a:rPr lang="en-GB" dirty="0"/>
              <a:t> </a:t>
            </a:r>
            <a:r>
              <a:rPr lang="en-GB" dirty="0" err="1"/>
              <a:t>skrócenie</a:t>
            </a:r>
            <a:r>
              <a:rPr lang="en-GB" dirty="0"/>
              <a:t> </a:t>
            </a:r>
            <a:r>
              <a:rPr lang="en-GB" dirty="0" err="1"/>
              <a:t>życia</a:t>
            </a:r>
            <a:r>
              <a:rPr lang="en-GB" dirty="0"/>
              <a:t> </a:t>
            </a:r>
            <a:r>
              <a:rPr lang="en-GB" dirty="0" err="1"/>
              <a:t>i</a:t>
            </a:r>
            <a:r>
              <a:rPr lang="en-GB" dirty="0"/>
              <a:t> </a:t>
            </a:r>
            <a:r>
              <a:rPr lang="en-GB" dirty="0" err="1"/>
              <a:t>obniżenie</a:t>
            </a:r>
            <a:r>
              <a:rPr lang="en-GB" dirty="0"/>
              <a:t> </a:t>
            </a:r>
            <a:r>
              <a:rPr lang="en-GB" dirty="0" err="1"/>
              <a:t>jakości</a:t>
            </a:r>
            <a:r>
              <a:rPr lang="en-GB" dirty="0"/>
              <a:t> </a:t>
            </a:r>
            <a:r>
              <a:rPr lang="en-GB" dirty="0" err="1"/>
              <a:t>życia</a:t>
            </a:r>
            <a:r>
              <a:rPr lang="en-GB" dirty="0"/>
              <a:t> </a:t>
            </a:r>
            <a:r>
              <a:rPr lang="en-GB" dirty="0" err="1"/>
              <a:t>muszą</a:t>
            </a:r>
            <a:r>
              <a:rPr lang="en-GB" dirty="0"/>
              <a:t> </a:t>
            </a:r>
            <a:r>
              <a:rPr lang="en-GB" dirty="0" err="1"/>
              <a:t>być</a:t>
            </a:r>
            <a:r>
              <a:rPr lang="en-GB" dirty="0"/>
              <a:t> one </a:t>
            </a:r>
            <a:r>
              <a:rPr lang="en-GB" dirty="0" err="1"/>
              <a:t>wyrażone</a:t>
            </a:r>
            <a:r>
              <a:rPr lang="en-GB" dirty="0"/>
              <a:t> </a:t>
            </a:r>
            <a:r>
              <a:rPr lang="en-GB" dirty="0" err="1"/>
              <a:t>identyczną</a:t>
            </a:r>
            <a:r>
              <a:rPr lang="en-GB" dirty="0"/>
              <a:t> </a:t>
            </a:r>
            <a:r>
              <a:rPr lang="en-GB" dirty="0" err="1"/>
              <a:t>jednostką</a:t>
            </a:r>
            <a:r>
              <a:rPr lang="en-GB" dirty="0"/>
              <a:t>. W </a:t>
            </a:r>
            <a:r>
              <a:rPr lang="en-GB" dirty="0" err="1"/>
              <a:t>innym</a:t>
            </a:r>
            <a:r>
              <a:rPr lang="en-GB" dirty="0"/>
              <a:t> </a:t>
            </a:r>
            <a:r>
              <a:rPr lang="en-GB" dirty="0" err="1"/>
              <a:t>przypadku</a:t>
            </a:r>
            <a:r>
              <a:rPr lang="en-GB" dirty="0"/>
              <a:t> </a:t>
            </a:r>
            <a:r>
              <a:rPr lang="en-GB" dirty="0" err="1"/>
              <a:t>nie</a:t>
            </a:r>
            <a:r>
              <a:rPr lang="en-GB" dirty="0"/>
              <a:t> </a:t>
            </a:r>
            <a:r>
              <a:rPr lang="en-GB" dirty="0" err="1"/>
              <a:t>uzyskamy</a:t>
            </a:r>
            <a:r>
              <a:rPr lang="en-GB" dirty="0"/>
              <a:t> </a:t>
            </a:r>
            <a:r>
              <a:rPr lang="en-GB" dirty="0" err="1"/>
              <a:t>porównywalnej</a:t>
            </a:r>
            <a:r>
              <a:rPr lang="en-GB" dirty="0"/>
              <a:t> </a:t>
            </a:r>
            <a:r>
              <a:rPr lang="en-GB" dirty="0" err="1"/>
              <a:t>skalarnej</a:t>
            </a:r>
            <a:r>
              <a:rPr lang="en-GB" dirty="0"/>
              <a:t> </a:t>
            </a:r>
            <a:r>
              <a:rPr lang="en-GB" dirty="0" err="1"/>
              <a:t>wartości</a:t>
            </a:r>
            <a:endParaRPr lang="en-GB" dirty="0"/>
          </a:p>
          <a:p>
            <a:endParaRPr lang="pl-PL" dirty="0"/>
          </a:p>
        </p:txBody>
      </p:sp>
    </p:spTree>
    <p:extLst>
      <p:ext uri="{BB962C8B-B14F-4D97-AF65-F5344CB8AC3E}">
        <p14:creationId xmlns:p14="http://schemas.microsoft.com/office/powerpoint/2010/main" val="366570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0922-A97E-1942-B714-7E4FB7CD8A6B}"/>
              </a:ext>
            </a:extLst>
          </p:cNvPr>
          <p:cNvSpPr>
            <a:spLocks noGrp="1"/>
          </p:cNvSpPr>
          <p:nvPr>
            <p:ph type="title"/>
          </p:nvPr>
        </p:nvSpPr>
        <p:spPr/>
        <p:txBody>
          <a:bodyPr/>
          <a:lstStyle/>
          <a:p>
            <a:r>
              <a:rPr lang="en-GB" b="1" dirty="0"/>
              <a:t>Jak </a:t>
            </a:r>
            <a:r>
              <a:rPr lang="en-GB" b="1" dirty="0" err="1"/>
              <a:t>obliczyć</a:t>
            </a:r>
            <a:r>
              <a:rPr lang="en-GB" b="1" dirty="0"/>
              <a:t> </a:t>
            </a:r>
            <a:r>
              <a:rPr lang="en-GB" b="1" dirty="0" err="1"/>
              <a:t>skrócenie</a:t>
            </a:r>
            <a:r>
              <a:rPr lang="en-GB" b="1" dirty="0"/>
              <a:t> </a:t>
            </a:r>
            <a:r>
              <a:rPr lang="en-GB" b="1" dirty="0" err="1"/>
              <a:t>życia</a:t>
            </a:r>
            <a:r>
              <a:rPr lang="en-GB" b="1" dirty="0"/>
              <a:t>?</a:t>
            </a:r>
            <a:endParaRPr lang="pl-PL" dirty="0"/>
          </a:p>
        </p:txBody>
      </p:sp>
      <p:sp>
        <p:nvSpPr>
          <p:cNvPr id="3" name="Content Placeholder 2">
            <a:extLst>
              <a:ext uri="{FF2B5EF4-FFF2-40B4-BE49-F238E27FC236}">
                <a16:creationId xmlns:a16="http://schemas.microsoft.com/office/drawing/2014/main" id="{A0543824-FF48-CC4D-9293-5CDA70FC53BB}"/>
              </a:ext>
            </a:extLst>
          </p:cNvPr>
          <p:cNvSpPr>
            <a:spLocks noGrp="1"/>
          </p:cNvSpPr>
          <p:nvPr>
            <p:ph idx="1"/>
          </p:nvPr>
        </p:nvSpPr>
        <p:spPr/>
        <p:txBody>
          <a:bodyPr/>
          <a:lstStyle/>
          <a:p>
            <a:r>
              <a:rPr lang="en-GB" dirty="0" err="1"/>
              <a:t>Nie</a:t>
            </a:r>
            <a:r>
              <a:rPr lang="en-GB" dirty="0"/>
              <a:t> </a:t>
            </a:r>
            <a:r>
              <a:rPr lang="en-GB" dirty="0" err="1"/>
              <a:t>wiemy</a:t>
            </a:r>
            <a:r>
              <a:rPr lang="en-GB" dirty="0"/>
              <a:t> </a:t>
            </a:r>
            <a:r>
              <a:rPr lang="en-GB" dirty="0" err="1"/>
              <a:t>ile</a:t>
            </a:r>
            <a:r>
              <a:rPr lang="en-GB" dirty="0"/>
              <a:t> </a:t>
            </a:r>
            <a:r>
              <a:rPr lang="en-GB" dirty="0" err="1"/>
              <a:t>chory</a:t>
            </a:r>
            <a:r>
              <a:rPr lang="en-GB" dirty="0"/>
              <a:t> </a:t>
            </a:r>
            <a:r>
              <a:rPr lang="en-GB" dirty="0" err="1"/>
              <a:t>żyłby</a:t>
            </a:r>
            <a:r>
              <a:rPr lang="en-GB" dirty="0"/>
              <a:t> </a:t>
            </a:r>
            <a:r>
              <a:rPr lang="en-GB" dirty="0" err="1"/>
              <a:t>gdyby</a:t>
            </a:r>
            <a:r>
              <a:rPr lang="en-GB" dirty="0"/>
              <a:t> </a:t>
            </a:r>
            <a:r>
              <a:rPr lang="en-GB" dirty="0" err="1"/>
              <a:t>nie</a:t>
            </a:r>
            <a:r>
              <a:rPr lang="en-GB" dirty="0"/>
              <a:t> </a:t>
            </a:r>
            <a:r>
              <a:rPr lang="en-GB" dirty="0" err="1"/>
              <a:t>choroba</a:t>
            </a:r>
            <a:r>
              <a:rPr lang="en-GB" dirty="0"/>
              <a:t>. </a:t>
            </a:r>
            <a:r>
              <a:rPr lang="en-GB" dirty="0" err="1"/>
              <a:t>Zastosowanie</a:t>
            </a:r>
            <a:r>
              <a:rPr lang="en-GB" dirty="0"/>
              <a:t> </a:t>
            </a:r>
            <a:r>
              <a:rPr lang="en-GB" dirty="0" err="1"/>
              <a:t>tego</a:t>
            </a:r>
            <a:r>
              <a:rPr lang="en-GB" dirty="0"/>
              <a:t> </a:t>
            </a:r>
            <a:r>
              <a:rPr lang="en-GB" dirty="0" err="1"/>
              <a:t>wskaźnika</a:t>
            </a:r>
            <a:r>
              <a:rPr lang="en-GB" dirty="0"/>
              <a:t> w </a:t>
            </a:r>
            <a:r>
              <a:rPr lang="en-GB" dirty="0" err="1"/>
              <a:t>kontekście</a:t>
            </a:r>
            <a:r>
              <a:rPr lang="en-GB" dirty="0"/>
              <a:t> </a:t>
            </a:r>
            <a:r>
              <a:rPr lang="en-GB" dirty="0" err="1"/>
              <a:t>pojedynczego</a:t>
            </a:r>
            <a:r>
              <a:rPr lang="en-GB" dirty="0"/>
              <a:t> </a:t>
            </a:r>
            <a:r>
              <a:rPr lang="en-GB" dirty="0" err="1"/>
              <a:t>człowieka</a:t>
            </a:r>
            <a:r>
              <a:rPr lang="en-GB" dirty="0"/>
              <a:t> jest </a:t>
            </a:r>
            <a:r>
              <a:rPr lang="en-GB" dirty="0" err="1"/>
              <a:t>więc</a:t>
            </a:r>
            <a:r>
              <a:rPr lang="en-GB" dirty="0"/>
              <a:t> </a:t>
            </a:r>
            <a:r>
              <a:rPr lang="en-GB" dirty="0" err="1"/>
              <a:t>bardzo</a:t>
            </a:r>
            <a:r>
              <a:rPr lang="en-GB" dirty="0"/>
              <a:t> </a:t>
            </a:r>
            <a:r>
              <a:rPr lang="en-GB" dirty="0" err="1"/>
              <a:t>trudne</a:t>
            </a:r>
            <a:r>
              <a:rPr lang="en-GB" dirty="0"/>
              <a:t>. </a:t>
            </a:r>
            <a:r>
              <a:rPr lang="en-GB" dirty="0" err="1"/>
              <a:t>Znacznie</a:t>
            </a:r>
            <a:r>
              <a:rPr lang="en-GB" dirty="0"/>
              <a:t> </a:t>
            </a:r>
            <a:r>
              <a:rPr lang="en-GB" dirty="0" err="1"/>
              <a:t>łatwiej</a:t>
            </a:r>
            <a:r>
              <a:rPr lang="en-GB" dirty="0"/>
              <a:t> </a:t>
            </a:r>
            <a:r>
              <a:rPr lang="en-GB" dirty="0" err="1"/>
              <a:t>policzyć</a:t>
            </a:r>
            <a:r>
              <a:rPr lang="en-GB" dirty="0"/>
              <a:t> </a:t>
            </a:r>
            <a:r>
              <a:rPr lang="en-GB" dirty="0" err="1"/>
              <a:t>tą</a:t>
            </a:r>
            <a:r>
              <a:rPr lang="en-GB" dirty="0"/>
              <a:t> </a:t>
            </a:r>
            <a:r>
              <a:rPr lang="en-GB" dirty="0" err="1"/>
              <a:t>wartość</a:t>
            </a:r>
            <a:r>
              <a:rPr lang="en-GB" dirty="0"/>
              <a:t> </a:t>
            </a:r>
            <a:r>
              <a:rPr lang="en-GB" dirty="0" err="1"/>
              <a:t>dla</a:t>
            </a:r>
            <a:r>
              <a:rPr lang="en-GB" dirty="0"/>
              <a:t> </a:t>
            </a:r>
            <a:r>
              <a:rPr lang="en-GB" dirty="0" err="1"/>
              <a:t>populacji</a:t>
            </a:r>
            <a:r>
              <a:rPr lang="en-GB" dirty="0"/>
              <a:t> </a:t>
            </a:r>
            <a:r>
              <a:rPr lang="en-GB" dirty="0" err="1"/>
              <a:t>używając</a:t>
            </a:r>
            <a:r>
              <a:rPr lang="en-GB" dirty="0"/>
              <a:t> </a:t>
            </a:r>
            <a:r>
              <a:rPr lang="en-GB" dirty="0" err="1"/>
              <a:t>średniej</a:t>
            </a:r>
            <a:r>
              <a:rPr lang="en-GB" dirty="0"/>
              <a:t> </a:t>
            </a:r>
            <a:r>
              <a:rPr lang="en-GB" dirty="0" err="1"/>
              <a:t>oczekiwanej</a:t>
            </a:r>
            <a:r>
              <a:rPr lang="en-GB" dirty="0"/>
              <a:t> </a:t>
            </a:r>
            <a:r>
              <a:rPr lang="en-GB" dirty="0" err="1"/>
              <a:t>długości</a:t>
            </a:r>
            <a:r>
              <a:rPr lang="en-GB" dirty="0"/>
              <a:t> </a:t>
            </a:r>
            <a:r>
              <a:rPr lang="en-GB" dirty="0" err="1"/>
              <a:t>życia</a:t>
            </a:r>
            <a:r>
              <a:rPr lang="en-GB" dirty="0"/>
              <a:t> w </a:t>
            </a:r>
            <a:r>
              <a:rPr lang="en-GB" dirty="0" err="1"/>
              <a:t>momencie</a:t>
            </a:r>
            <a:r>
              <a:rPr lang="en-GB" dirty="0"/>
              <a:t> </a:t>
            </a:r>
            <a:r>
              <a:rPr lang="en-GB" dirty="0" err="1"/>
              <a:t>zachorowania</a:t>
            </a:r>
            <a:r>
              <a:rPr lang="en-GB" dirty="0"/>
              <a:t> np </a:t>
            </a:r>
            <a:r>
              <a:rPr lang="en-GB" dirty="0" err="1"/>
              <a:t>zawężając</a:t>
            </a:r>
            <a:r>
              <a:rPr lang="en-GB" dirty="0"/>
              <a:t> </a:t>
            </a:r>
            <a:r>
              <a:rPr lang="en-GB" dirty="0" err="1"/>
              <a:t>wskaźnik</a:t>
            </a:r>
            <a:r>
              <a:rPr lang="en-GB" dirty="0"/>
              <a:t> </a:t>
            </a:r>
            <a:r>
              <a:rPr lang="en-GB" dirty="0" err="1"/>
              <a:t>jeszcze</a:t>
            </a:r>
            <a:r>
              <a:rPr lang="en-GB" dirty="0"/>
              <a:t> do </a:t>
            </a:r>
            <a:r>
              <a:rPr lang="en-GB" dirty="0" err="1"/>
              <a:t>płci</a:t>
            </a:r>
            <a:r>
              <a:rPr lang="en-GB" dirty="0"/>
              <a:t>.</a:t>
            </a:r>
            <a:endParaRPr lang="pl-PL" dirty="0"/>
          </a:p>
        </p:txBody>
      </p:sp>
    </p:spTree>
    <p:extLst>
      <p:ext uri="{BB962C8B-B14F-4D97-AF65-F5344CB8AC3E}">
        <p14:creationId xmlns:p14="http://schemas.microsoft.com/office/powerpoint/2010/main" val="80682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EE52B90-9204-554B-A960-0B12138C08F6}"/>
              </a:ext>
            </a:extLst>
          </p:cNvPr>
          <p:cNvSpPr/>
          <p:nvPr/>
        </p:nvSpPr>
        <p:spPr>
          <a:xfrm>
            <a:off x="1747812" y="4571030"/>
            <a:ext cx="9421147" cy="12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4D3B21-EB36-FB41-A299-7E4FA2B7E9CF}"/>
              </a:ext>
            </a:extLst>
          </p:cNvPr>
          <p:cNvSpPr/>
          <p:nvPr/>
        </p:nvSpPr>
        <p:spPr>
          <a:xfrm>
            <a:off x="383627" y="4131963"/>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Zdrowi</a:t>
            </a:r>
            <a:br>
              <a:rPr lang="en-US" dirty="0"/>
            </a:br>
            <a:r>
              <a:rPr lang="en-US" dirty="0" err="1"/>
              <a:t>jakosć</a:t>
            </a:r>
            <a:r>
              <a:rPr lang="en-US" dirty="0"/>
              <a:t>=100%</a:t>
            </a:r>
          </a:p>
        </p:txBody>
      </p:sp>
      <p:sp>
        <p:nvSpPr>
          <p:cNvPr id="27" name="Collate 26">
            <a:extLst>
              <a:ext uri="{FF2B5EF4-FFF2-40B4-BE49-F238E27FC236}">
                <a16:creationId xmlns:a16="http://schemas.microsoft.com/office/drawing/2014/main" id="{B70FBBAE-D023-2C42-B6C1-83BDDAFD9F22}"/>
              </a:ext>
            </a:extLst>
          </p:cNvPr>
          <p:cNvSpPr/>
          <p:nvPr/>
        </p:nvSpPr>
        <p:spPr>
          <a:xfrm>
            <a:off x="3560942" y="4229975"/>
            <a:ext cx="644434" cy="81099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A79D17ED-E3EF-2F4D-9A58-9DB4D2F9A1FF}"/>
              </a:ext>
            </a:extLst>
          </p:cNvPr>
          <p:cNvSpPr/>
          <p:nvPr/>
        </p:nvSpPr>
        <p:spPr>
          <a:xfrm>
            <a:off x="4861560" y="4131411"/>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Chorzy</a:t>
            </a:r>
            <a:br>
              <a:rPr lang="en-US" dirty="0"/>
            </a:br>
            <a:r>
              <a:rPr lang="en-US" dirty="0"/>
              <a:t>0% &lt; </a:t>
            </a:r>
            <a:r>
              <a:rPr lang="en-US" dirty="0" err="1"/>
              <a:t>jakość</a:t>
            </a:r>
            <a:r>
              <a:rPr lang="en-US" dirty="0"/>
              <a:t> &lt; 100%</a:t>
            </a:r>
          </a:p>
        </p:txBody>
      </p:sp>
      <p:sp>
        <p:nvSpPr>
          <p:cNvPr id="30" name="Rectangle 29">
            <a:extLst>
              <a:ext uri="{FF2B5EF4-FFF2-40B4-BE49-F238E27FC236}">
                <a16:creationId xmlns:a16="http://schemas.microsoft.com/office/drawing/2014/main" id="{EECCBC7E-20ED-9644-BBA4-8FC824D63D3C}"/>
              </a:ext>
            </a:extLst>
          </p:cNvPr>
          <p:cNvSpPr/>
          <p:nvPr/>
        </p:nvSpPr>
        <p:spPr>
          <a:xfrm>
            <a:off x="9183838" y="4131411"/>
            <a:ext cx="2521131" cy="11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Martwi</a:t>
            </a:r>
            <a:br>
              <a:rPr lang="en-US" dirty="0"/>
            </a:br>
            <a:r>
              <a:rPr lang="en-US" dirty="0" err="1"/>
              <a:t>jakość</a:t>
            </a:r>
            <a:r>
              <a:rPr lang="en-US" dirty="0"/>
              <a:t>=0%</a:t>
            </a:r>
          </a:p>
        </p:txBody>
      </p:sp>
      <p:sp>
        <p:nvSpPr>
          <p:cNvPr id="31" name="Collate 30">
            <a:extLst>
              <a:ext uri="{FF2B5EF4-FFF2-40B4-BE49-F238E27FC236}">
                <a16:creationId xmlns:a16="http://schemas.microsoft.com/office/drawing/2014/main" id="{ACE12B23-5601-444D-BB62-70A616DF172A}"/>
              </a:ext>
            </a:extLst>
          </p:cNvPr>
          <p:cNvSpPr/>
          <p:nvPr/>
        </p:nvSpPr>
        <p:spPr>
          <a:xfrm>
            <a:off x="7989811" y="4229974"/>
            <a:ext cx="644434" cy="810999"/>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5630D9AC-23AE-5345-B764-3DB3E1CDC601}"/>
              </a:ext>
            </a:extLst>
          </p:cNvPr>
          <p:cNvSpPr/>
          <p:nvPr/>
        </p:nvSpPr>
        <p:spPr>
          <a:xfrm>
            <a:off x="4420173" y="2023317"/>
            <a:ext cx="2411702" cy="9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Choroba</a:t>
            </a:r>
            <a:endParaRPr lang="en-US" dirty="0"/>
          </a:p>
          <a:p>
            <a:pPr algn="ctr"/>
            <a:r>
              <a:rPr lang="en-US" dirty="0"/>
              <a:t>“</a:t>
            </a:r>
            <a:r>
              <a:rPr lang="en-US" dirty="0" err="1"/>
              <a:t>ilość</a:t>
            </a:r>
            <a:r>
              <a:rPr lang="en-US" dirty="0"/>
              <a:t> </a:t>
            </a:r>
            <a:r>
              <a:rPr lang="en-US" dirty="0" err="1"/>
              <a:t>choroby</a:t>
            </a:r>
            <a:r>
              <a:rPr lang="en-US" dirty="0"/>
              <a:t>”</a:t>
            </a:r>
          </a:p>
        </p:txBody>
      </p:sp>
      <p:cxnSp>
        <p:nvCxnSpPr>
          <p:cNvPr id="33" name="Straight Arrow Connector 32">
            <a:extLst>
              <a:ext uri="{FF2B5EF4-FFF2-40B4-BE49-F238E27FC236}">
                <a16:creationId xmlns:a16="http://schemas.microsoft.com/office/drawing/2014/main" id="{BF7DFEF3-37E8-754D-81E5-72352C2D2C39}"/>
              </a:ext>
            </a:extLst>
          </p:cNvPr>
          <p:cNvCxnSpPr>
            <a:cxnSpLocks/>
            <a:stCxn id="32" idx="3"/>
            <a:endCxn id="27" idx="0"/>
          </p:cNvCxnSpPr>
          <p:nvPr/>
        </p:nvCxnSpPr>
        <p:spPr>
          <a:xfrm flipH="1">
            <a:off x="3883159" y="2839691"/>
            <a:ext cx="890200" cy="13902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E1A1BE1-92F2-9345-92E1-FA38BBAAB8A7}"/>
              </a:ext>
            </a:extLst>
          </p:cNvPr>
          <p:cNvSpPr txBox="1"/>
          <p:nvPr/>
        </p:nvSpPr>
        <p:spPr>
          <a:xfrm>
            <a:off x="2835129" y="3015506"/>
            <a:ext cx="1370247" cy="923330"/>
          </a:xfrm>
          <a:prstGeom prst="rect">
            <a:avLst/>
          </a:prstGeom>
          <a:noFill/>
        </p:spPr>
        <p:txBody>
          <a:bodyPr wrap="none" rtlCol="0">
            <a:spAutoFit/>
          </a:bodyPr>
          <a:lstStyle/>
          <a:p>
            <a:r>
              <a:rPr lang="en-US" dirty="0" err="1"/>
              <a:t>Sukcesywne</a:t>
            </a:r>
            <a:r>
              <a:rPr lang="en-US" dirty="0"/>
              <a:t> </a:t>
            </a:r>
            <a:br>
              <a:rPr lang="en-US" dirty="0"/>
            </a:br>
            <a:r>
              <a:rPr lang="en-US" dirty="0" err="1"/>
              <a:t>obniżanie</a:t>
            </a:r>
            <a:r>
              <a:rPr lang="en-US" dirty="0"/>
              <a:t> </a:t>
            </a:r>
            <a:br>
              <a:rPr lang="en-US" dirty="0"/>
            </a:br>
            <a:r>
              <a:rPr lang="en-US" dirty="0" err="1"/>
              <a:t>jakości</a:t>
            </a:r>
            <a:r>
              <a:rPr lang="en-US" dirty="0"/>
              <a:t> </a:t>
            </a:r>
            <a:r>
              <a:rPr lang="en-US" dirty="0" err="1"/>
              <a:t>życia</a:t>
            </a:r>
            <a:endParaRPr lang="en-US" dirty="0"/>
          </a:p>
        </p:txBody>
      </p:sp>
      <p:cxnSp>
        <p:nvCxnSpPr>
          <p:cNvPr id="38" name="Straight Arrow Connector 37">
            <a:extLst>
              <a:ext uri="{FF2B5EF4-FFF2-40B4-BE49-F238E27FC236}">
                <a16:creationId xmlns:a16="http://schemas.microsoft.com/office/drawing/2014/main" id="{12ED4A98-4AE1-6D44-8DEF-6E1FA070A501}"/>
              </a:ext>
            </a:extLst>
          </p:cNvPr>
          <p:cNvCxnSpPr>
            <a:cxnSpLocks/>
            <a:stCxn id="32" idx="5"/>
            <a:endCxn id="31" idx="0"/>
          </p:cNvCxnSpPr>
          <p:nvPr/>
        </p:nvCxnSpPr>
        <p:spPr>
          <a:xfrm>
            <a:off x="6478689" y="2839691"/>
            <a:ext cx="1833339" cy="139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74CE6-EF4E-F849-A03A-5E3221AB4E43}"/>
              </a:ext>
            </a:extLst>
          </p:cNvPr>
          <p:cNvSpPr txBox="1"/>
          <p:nvPr/>
        </p:nvSpPr>
        <p:spPr>
          <a:xfrm>
            <a:off x="7395358" y="3169860"/>
            <a:ext cx="817660" cy="369332"/>
          </a:xfrm>
          <a:prstGeom prst="rect">
            <a:avLst/>
          </a:prstGeom>
          <a:noFill/>
        </p:spPr>
        <p:txBody>
          <a:bodyPr wrap="none" rtlCol="0">
            <a:spAutoFit/>
          </a:bodyPr>
          <a:lstStyle/>
          <a:p>
            <a:r>
              <a:rPr lang="en-US" dirty="0" err="1"/>
              <a:t>Śmierć</a:t>
            </a:r>
            <a:endParaRPr lang="en-US" dirty="0"/>
          </a:p>
        </p:txBody>
      </p:sp>
      <p:sp>
        <p:nvSpPr>
          <p:cNvPr id="42" name="U-turn Arrow 41">
            <a:extLst>
              <a:ext uri="{FF2B5EF4-FFF2-40B4-BE49-F238E27FC236}">
                <a16:creationId xmlns:a16="http://schemas.microsoft.com/office/drawing/2014/main" id="{61637CD1-0A56-2D4F-B174-73ED77FA1210}"/>
              </a:ext>
            </a:extLst>
          </p:cNvPr>
          <p:cNvSpPr/>
          <p:nvPr/>
        </p:nvSpPr>
        <p:spPr>
          <a:xfrm rot="17032399">
            <a:off x="3745489" y="1930208"/>
            <a:ext cx="553923" cy="758321"/>
          </a:xfrm>
          <a:prstGeom prst="uturnArrow">
            <a:avLst>
              <a:gd name="adj1" fmla="val 5268"/>
              <a:gd name="adj2" fmla="val 5686"/>
              <a:gd name="adj3" fmla="val 13411"/>
              <a:gd name="adj4" fmla="val 47103"/>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61341C5-46F2-544D-9124-27F63E02B19B}"/>
              </a:ext>
            </a:extLst>
          </p:cNvPr>
          <p:cNvSpPr txBox="1"/>
          <p:nvPr/>
        </p:nvSpPr>
        <p:spPr>
          <a:xfrm>
            <a:off x="1207647" y="1899049"/>
            <a:ext cx="2634696" cy="923330"/>
          </a:xfrm>
          <a:prstGeom prst="rect">
            <a:avLst/>
          </a:prstGeom>
          <a:noFill/>
        </p:spPr>
        <p:txBody>
          <a:bodyPr wrap="none" rtlCol="0">
            <a:spAutoFit/>
          </a:bodyPr>
          <a:lstStyle/>
          <a:p>
            <a:pPr algn="ctr"/>
            <a:r>
              <a:rPr lang="en-US" dirty="0" err="1"/>
              <a:t>Występujące</a:t>
            </a:r>
            <a:r>
              <a:rPr lang="en-US" dirty="0"/>
              <a:t> z </a:t>
            </a:r>
            <a:r>
              <a:rPr lang="en-US" dirty="0" err="1"/>
              <a:t>różną</a:t>
            </a:r>
            <a:br>
              <a:rPr lang="en-US" dirty="0"/>
            </a:br>
            <a:r>
              <a:rPr lang="en-US" dirty="0" err="1"/>
              <a:t>częstością</a:t>
            </a:r>
            <a:r>
              <a:rPr lang="en-US" dirty="0"/>
              <a:t> </a:t>
            </a:r>
            <a:r>
              <a:rPr lang="en-US" dirty="0" err="1"/>
              <a:t>powikłania</a:t>
            </a:r>
            <a:br>
              <a:rPr lang="en-US" dirty="0"/>
            </a:br>
            <a:r>
              <a:rPr lang="en-US" dirty="0" err="1"/>
              <a:t>zwiększają</a:t>
            </a:r>
            <a:r>
              <a:rPr lang="en-US" dirty="0"/>
              <a:t> “</a:t>
            </a:r>
            <a:r>
              <a:rPr lang="en-US" dirty="0" err="1"/>
              <a:t>ilość</a:t>
            </a:r>
            <a:r>
              <a:rPr lang="en-US" dirty="0"/>
              <a:t> </a:t>
            </a:r>
            <a:r>
              <a:rPr lang="en-US" dirty="0" err="1"/>
              <a:t>choroby</a:t>
            </a:r>
            <a:r>
              <a:rPr lang="en-US" dirty="0"/>
              <a:t>”</a:t>
            </a:r>
          </a:p>
        </p:txBody>
      </p:sp>
      <p:sp>
        <p:nvSpPr>
          <p:cNvPr id="25" name="TextBox 24">
            <a:extLst>
              <a:ext uri="{FF2B5EF4-FFF2-40B4-BE49-F238E27FC236}">
                <a16:creationId xmlns:a16="http://schemas.microsoft.com/office/drawing/2014/main" id="{2913F4AE-E51B-9748-A001-60708103494C}"/>
              </a:ext>
            </a:extLst>
          </p:cNvPr>
          <p:cNvSpPr txBox="1"/>
          <p:nvPr/>
        </p:nvSpPr>
        <p:spPr>
          <a:xfrm>
            <a:off x="3556028" y="225334"/>
            <a:ext cx="5074018" cy="646331"/>
          </a:xfrm>
          <a:prstGeom prst="rect">
            <a:avLst/>
          </a:prstGeom>
          <a:noFill/>
        </p:spPr>
        <p:txBody>
          <a:bodyPr wrap="none" rtlCol="0">
            <a:spAutoFit/>
          </a:bodyPr>
          <a:lstStyle/>
          <a:p>
            <a:r>
              <a:rPr lang="en-US" sz="3600" dirty="0" err="1"/>
              <a:t>Punkt</a:t>
            </a:r>
            <a:r>
              <a:rPr lang="en-US" sz="3600" dirty="0"/>
              <a:t> </a:t>
            </a:r>
            <a:r>
              <a:rPr lang="en-US" sz="3600" dirty="0" err="1"/>
              <a:t>widzenia</a:t>
            </a:r>
            <a:r>
              <a:rPr lang="en-US" sz="3600" dirty="0"/>
              <a:t>: </a:t>
            </a:r>
            <a:r>
              <a:rPr lang="en-US" sz="3600" dirty="0" err="1"/>
              <a:t>populacja</a:t>
            </a:r>
            <a:endParaRPr lang="en-US" sz="3600" dirty="0"/>
          </a:p>
        </p:txBody>
      </p:sp>
    </p:spTree>
    <p:extLst>
      <p:ext uri="{BB962C8B-B14F-4D97-AF65-F5344CB8AC3E}">
        <p14:creationId xmlns:p14="http://schemas.microsoft.com/office/powerpoint/2010/main" val="83463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CE91-2D4D-FF43-B0A2-46B983A4459E}"/>
              </a:ext>
            </a:extLst>
          </p:cNvPr>
          <p:cNvSpPr>
            <a:spLocks noGrp="1"/>
          </p:cNvSpPr>
          <p:nvPr>
            <p:ph type="title"/>
          </p:nvPr>
        </p:nvSpPr>
        <p:spPr/>
        <p:txBody>
          <a:bodyPr/>
          <a:lstStyle/>
          <a:p>
            <a:r>
              <a:rPr lang="pl-PL" dirty="0"/>
              <a:t>PYLL</a:t>
            </a:r>
          </a:p>
        </p:txBody>
      </p:sp>
      <p:sp>
        <p:nvSpPr>
          <p:cNvPr id="3" name="Content Placeholder 2">
            <a:extLst>
              <a:ext uri="{FF2B5EF4-FFF2-40B4-BE49-F238E27FC236}">
                <a16:creationId xmlns:a16="http://schemas.microsoft.com/office/drawing/2014/main" id="{0B8915F3-1942-F448-B36E-BC687888DD3E}"/>
              </a:ext>
            </a:extLst>
          </p:cNvPr>
          <p:cNvSpPr>
            <a:spLocks noGrp="1"/>
          </p:cNvSpPr>
          <p:nvPr>
            <p:ph idx="1"/>
          </p:nvPr>
        </p:nvSpPr>
        <p:spPr/>
        <p:txBody>
          <a:bodyPr/>
          <a:lstStyle/>
          <a:p>
            <a:r>
              <a:rPr lang="pl-PL" dirty="0"/>
              <a:t>Wskaźnikiem skrócenia życia jest PYLL — </a:t>
            </a:r>
            <a:r>
              <a:rPr lang="en-GB" i="1" dirty="0"/>
              <a:t>potential years-of-life lost</a:t>
            </a:r>
            <a:r>
              <a:rPr lang="en-GB" dirty="0"/>
              <a:t> = </a:t>
            </a:r>
            <a:r>
              <a:rPr lang="en-GB" dirty="0" err="1"/>
              <a:t>liczba</a:t>
            </a:r>
            <a:r>
              <a:rPr lang="en-GB" dirty="0"/>
              <a:t> </a:t>
            </a:r>
            <a:r>
              <a:rPr lang="en-GB" dirty="0" err="1"/>
              <a:t>utraconych</a:t>
            </a:r>
            <a:r>
              <a:rPr lang="en-GB" dirty="0"/>
              <a:t> </a:t>
            </a:r>
            <a:r>
              <a:rPr lang="en-GB" dirty="0" err="1"/>
              <a:t>lat</a:t>
            </a:r>
            <a:r>
              <a:rPr lang="en-GB" dirty="0"/>
              <a:t>, </a:t>
            </a:r>
            <a:r>
              <a:rPr lang="en-GB" dirty="0" err="1"/>
              <a:t>które</a:t>
            </a:r>
            <a:r>
              <a:rPr lang="en-GB" dirty="0"/>
              <a:t> </a:t>
            </a:r>
            <a:r>
              <a:rPr lang="en-GB" dirty="0" err="1"/>
              <a:t>osoba</a:t>
            </a:r>
            <a:r>
              <a:rPr lang="en-GB" dirty="0"/>
              <a:t> </a:t>
            </a:r>
            <a:r>
              <a:rPr lang="en-GB" dirty="0" err="1"/>
              <a:t>mogłaby</a:t>
            </a:r>
            <a:r>
              <a:rPr lang="en-GB" dirty="0"/>
              <a:t> </a:t>
            </a:r>
            <a:r>
              <a:rPr lang="en-GB" dirty="0" err="1"/>
              <a:t>potencjalnie</a:t>
            </a:r>
            <a:r>
              <a:rPr lang="en-GB" dirty="0"/>
              <a:t> </a:t>
            </a:r>
            <a:r>
              <a:rPr lang="en-GB" dirty="0" err="1"/>
              <a:t>przeżyć</a:t>
            </a:r>
            <a:r>
              <a:rPr lang="en-GB" dirty="0"/>
              <a:t> </a:t>
            </a:r>
            <a:r>
              <a:rPr lang="en-GB" dirty="0" err="1"/>
              <a:t>gdyby</a:t>
            </a:r>
            <a:r>
              <a:rPr lang="en-GB" dirty="0"/>
              <a:t> </a:t>
            </a:r>
            <a:r>
              <a:rPr lang="en-GB" dirty="0" err="1"/>
              <a:t>nie</a:t>
            </a:r>
            <a:r>
              <a:rPr lang="en-GB" dirty="0"/>
              <a:t> </a:t>
            </a:r>
            <a:r>
              <a:rPr lang="en-GB" dirty="0" err="1"/>
              <a:t>choroba</a:t>
            </a:r>
            <a:endParaRPr lang="en-GB" dirty="0"/>
          </a:p>
          <a:p>
            <a:endParaRPr lang="en-GB" dirty="0"/>
          </a:p>
          <a:p>
            <a:endParaRPr lang="en-GB" dirty="0"/>
          </a:p>
          <a:p>
            <a:endParaRPr lang="en-GB" dirty="0"/>
          </a:p>
          <a:p>
            <a:r>
              <a:rPr lang="en-GB" dirty="0" err="1"/>
              <a:t>Dla</a:t>
            </a:r>
            <a:r>
              <a:rPr lang="en-GB" dirty="0"/>
              <a:t> </a:t>
            </a:r>
            <a:r>
              <a:rPr lang="en-GB" dirty="0" err="1"/>
              <a:t>populacji</a:t>
            </a:r>
            <a:r>
              <a:rPr lang="en-GB" dirty="0"/>
              <a:t>:</a:t>
            </a:r>
          </a:p>
        </p:txBody>
      </p:sp>
      <p:sp>
        <p:nvSpPr>
          <p:cNvPr id="4" name="Rectangle 3">
            <a:extLst>
              <a:ext uri="{FF2B5EF4-FFF2-40B4-BE49-F238E27FC236}">
                <a16:creationId xmlns:a16="http://schemas.microsoft.com/office/drawing/2014/main" id="{A0E90DE3-0DD8-4648-9A77-C9FE78AD84C2}"/>
              </a:ext>
            </a:extLst>
          </p:cNvPr>
          <p:cNvSpPr/>
          <p:nvPr/>
        </p:nvSpPr>
        <p:spPr>
          <a:xfrm>
            <a:off x="1274618" y="3252355"/>
            <a:ext cx="9642764"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Monaco" pitchFamily="2" charset="77"/>
              </a:rPr>
              <a:t>PYLL = </a:t>
            </a:r>
            <a:r>
              <a:rPr lang="en-GB" dirty="0" err="1">
                <a:latin typeface="Monaco" pitchFamily="2" charset="77"/>
              </a:rPr>
              <a:t>wiek_referencyjny</a:t>
            </a:r>
            <a:r>
              <a:rPr lang="en-GB" dirty="0">
                <a:latin typeface="Monaco" pitchFamily="2" charset="77"/>
              </a:rPr>
              <a:t> - </a:t>
            </a:r>
            <a:r>
              <a:rPr lang="en-GB" dirty="0" err="1">
                <a:latin typeface="Monaco" pitchFamily="2" charset="77"/>
              </a:rPr>
              <a:t>wiek_w_chwili_śmierci</a:t>
            </a:r>
            <a:endParaRPr lang="en-GB" dirty="0">
              <a:latin typeface="Monaco" pitchFamily="2" charset="77"/>
            </a:endParaRPr>
          </a:p>
        </p:txBody>
      </p:sp>
      <p:sp>
        <p:nvSpPr>
          <p:cNvPr id="5" name="Rectangle 4">
            <a:extLst>
              <a:ext uri="{FF2B5EF4-FFF2-40B4-BE49-F238E27FC236}">
                <a16:creationId xmlns:a16="http://schemas.microsoft.com/office/drawing/2014/main" id="{215C6DF5-3BE5-9A45-A715-2774A947BE63}"/>
              </a:ext>
            </a:extLst>
          </p:cNvPr>
          <p:cNvSpPr/>
          <p:nvPr/>
        </p:nvSpPr>
        <p:spPr>
          <a:xfrm>
            <a:off x="1274618" y="5422611"/>
            <a:ext cx="9642764" cy="107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PYLL = (</a:t>
            </a:r>
            <a:r>
              <a:rPr lang="en-GB" dirty="0" err="1"/>
              <a:t>średnia_długość_życia</a:t>
            </a:r>
            <a:r>
              <a:rPr lang="en-GB" dirty="0"/>
              <a:t> - </a:t>
            </a:r>
            <a:r>
              <a:rPr lang="en-GB" dirty="0" err="1"/>
              <a:t>średni_wiek_śmierci_na_chorobę</a:t>
            </a:r>
            <a:r>
              <a:rPr lang="en-GB" dirty="0"/>
              <a:t>) × </a:t>
            </a:r>
            <a:r>
              <a:rPr lang="en-GB" dirty="0" err="1"/>
              <a:t>ilość_chorych</a:t>
            </a:r>
            <a:endParaRPr lang="en-GB" dirty="0">
              <a:latin typeface="Monaco" pitchFamily="2" charset="77"/>
            </a:endParaRPr>
          </a:p>
        </p:txBody>
      </p:sp>
    </p:spTree>
    <p:extLst>
      <p:ext uri="{BB962C8B-B14F-4D97-AF65-F5344CB8AC3E}">
        <p14:creationId xmlns:p14="http://schemas.microsoft.com/office/powerpoint/2010/main" val="95428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2398</Words>
  <Application>Microsoft Macintosh PowerPoint</Application>
  <PresentationFormat>Widescreen</PresentationFormat>
  <Paragraphs>221</Paragraphs>
  <Slides>46</Slides>
  <Notes>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Alegreya Sans</vt:lpstr>
      <vt:lpstr>Arial</vt:lpstr>
      <vt:lpstr>Calibri</vt:lpstr>
      <vt:lpstr>Calibri Light</vt:lpstr>
      <vt:lpstr>Monaco</vt:lpstr>
      <vt:lpstr>Times New Roman</vt:lpstr>
      <vt:lpstr>Office Theme</vt:lpstr>
      <vt:lpstr>DALY I QALY</vt:lpstr>
      <vt:lpstr>Jak sprawiedliwie podzielić środki w opiece zdrowotnej na leczenie poszczególnych chorób?</vt:lpstr>
      <vt:lpstr>Jak uwzględnić ciężkość choroby?</vt:lpstr>
      <vt:lpstr>W jaki sposób choroba wpływa na życie człowieka?</vt:lpstr>
      <vt:lpstr>PowerPoint Presentation</vt:lpstr>
      <vt:lpstr>Wyzwania dla wskaźnika ciężkości choroby?</vt:lpstr>
      <vt:lpstr>Jak obliczyć skrócenie życia?</vt:lpstr>
      <vt:lpstr>PowerPoint Presentation</vt:lpstr>
      <vt:lpstr>PYLL</vt:lpstr>
      <vt:lpstr>Problemy z obliczeniami per jeden człowiek</vt:lpstr>
      <vt:lpstr>Zadanie 1. Ile wynosi PYLL / 100 tysięcy osób dla poniższej populacji?</vt:lpstr>
      <vt:lpstr>Rozwiązanie 1.</vt:lpstr>
      <vt:lpstr>PowerPoint Presentation</vt:lpstr>
      <vt:lpstr>Zadanie 2. PYLL w kraju z jedną chorobą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Skąd wiadomo ile jakości życia ma pacjent?</vt:lpstr>
      <vt:lpstr>"Health state lay description"</vt:lpstr>
      <vt:lpstr>Zadanie 3. Jakie obniżenie jakości życia występuje u osoby, która jednocześnie choruje na poniższe trzy choroby?</vt:lpstr>
      <vt:lpstr>Zadanie 3. Jakie obniżenie jakości życia występuje u osoby, która jednocześnie choruje na poniższe dwie choroby?</vt:lpstr>
      <vt:lpstr>PowerPoint Presentation</vt:lpstr>
      <vt:lpstr>Zadanie 4. O ile średnio obniża jakość życia choroba, która trwa 20 lat, przez pierwsze 9 lat jakość jest obniżona o 5 %, przez kolejne 3 lata o 25 %, a przez ostatnie 8 lat o 50 % ?</vt:lpstr>
      <vt:lpstr>Zadanie 5. Co jest bardziej obciążające? Złamanie nogi, które spowoduje 40% utraty jakości życia przez jeden rok, czy epizod nadczynności tarczycy, który spowoduje utratę 15% jakości życia przez 3 lata?</vt:lpstr>
      <vt:lpstr>PowerPoint Presentation</vt:lpstr>
      <vt:lpstr>Jak łączymy PYLL (potencjalne lata życia utracone przez chorobę) i YLD (lata przeżyte z niepełnosprawnością)?</vt:lpstr>
      <vt:lpstr>Zadanie 6. Ile lat DALY zabiera choroba, która skraca życie o 20 lat oraz powoduje obniżenie jakości życia o 50 % przez 16 lat?</vt:lpstr>
      <vt:lpstr>Zadanie 6. Ile lat DALY zabiera choroba, która skraca życie o 20 lat oraz powoduje obniżenie jakości życia o 50 % przez 16 lat?</vt:lpstr>
      <vt:lpstr>Zadanie 7. Która choroba jest bardziej obciążająca?</vt:lpstr>
      <vt:lpstr>Zadanie 7. Która choroba jest bardziej obciążająca?</vt:lpstr>
      <vt:lpstr>PowerPoint Presentation</vt:lpstr>
      <vt:lpstr>Zadanie 8. COVID23</vt:lpstr>
      <vt:lpstr>PowerPoint Presentation</vt:lpstr>
      <vt:lpstr>Zadanie 8. COVID23</vt:lpstr>
      <vt:lpstr>PowerPoint Presentation</vt:lpstr>
      <vt:lpstr>PowerPoint Presentation</vt:lpstr>
      <vt:lpstr>PowerPoint Presentation</vt:lpstr>
      <vt:lpstr>Zadanie 9. Ile DALY utraci poniższe państwo z powodu COVID23?</vt:lpstr>
      <vt:lpstr>Zadanie 9. Ile DALY utraci poniższe państwo z powodu COVID23?</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Jędrzej Lewandowski</dc:creator>
  <cp:lastModifiedBy>Jędrzej Lewandowski</cp:lastModifiedBy>
  <cp:revision>31</cp:revision>
  <dcterms:created xsi:type="dcterms:W3CDTF">2022-01-17T16:58:34Z</dcterms:created>
  <dcterms:modified xsi:type="dcterms:W3CDTF">2022-01-22T00:52:39Z</dcterms:modified>
</cp:coreProperties>
</file>