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2C0F7-DCF9-3378-C51B-498927AE4E8A}" v="1123" dt="2025-07-31T09:20:43.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4F9BF-B846-4775-88FF-F7F8A175DCBA}" type="datetimeFigureOut">
              <a:t>7/31/2025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C975-736E-4D4A-9EE9-97C21CCE7AEB}" type="slidenum">
              <a:t>‹#›</a:t>
            </a:fld>
            <a:endParaRPr lang="en-US"/>
          </a:p>
        </p:txBody>
      </p:sp>
    </p:spTree>
    <p:extLst>
      <p:ext uri="{BB962C8B-B14F-4D97-AF65-F5344CB8AC3E}">
        <p14:creationId xmlns:p14="http://schemas.microsoft.com/office/powerpoint/2010/main" val="17088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Global Scope</a:t>
            </a:r>
          </a:p>
          <a:p>
            <a:r>
              <a:rPr lang="en-US" dirty="0"/>
              <a:t>In JavaScript, global scope is the widest scope available. Variables declared in global scope are accessible from anywhere in your code, whether it's inside functions, conditional statements, loops, or other blocks of code.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A92C975-736E-4D4A-9EE9-97C21CCE7AEB}" type="slidenum">
              <a:t>3</a:t>
            </a:fld>
            <a:endParaRPr lang="en-US"/>
          </a:p>
        </p:txBody>
      </p:sp>
    </p:spTree>
    <p:extLst>
      <p:ext uri="{BB962C8B-B14F-4D97-AF65-F5344CB8AC3E}">
        <p14:creationId xmlns:p14="http://schemas.microsoft.com/office/powerpoint/2010/main" val="3462663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Function Scope</a:t>
            </a:r>
          </a:p>
          <a:p>
            <a:r>
              <a:rPr lang="en-US" dirty="0"/>
              <a:t>Those variables that are declared inside a function have local or function scope which means variables that are declared inside the function are not accessible outside that function.</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4A92C975-736E-4D4A-9EE9-97C21CCE7AEB}" type="slidenum">
              <a:t>4</a:t>
            </a:fld>
            <a:endParaRPr lang="en-US"/>
          </a:p>
        </p:txBody>
      </p:sp>
    </p:spTree>
    <p:extLst>
      <p:ext uri="{BB962C8B-B14F-4D97-AF65-F5344CB8AC3E}">
        <p14:creationId xmlns:p14="http://schemas.microsoft.com/office/powerpoint/2010/main" val="130276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Block Scope</a:t>
            </a:r>
          </a:p>
          <a:p>
            <a:r>
              <a:rPr lang="en-US" dirty="0"/>
              <a:t>Block scope in JavaScript is like a series of nested boxes within a larger container, each with its own set of variables.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4A92C975-736E-4D4A-9EE9-97C21CCE7AEB}" type="slidenum">
              <a:t>5</a:t>
            </a:fld>
            <a:endParaRPr lang="en-US"/>
          </a:p>
        </p:txBody>
      </p:sp>
    </p:spTree>
    <p:extLst>
      <p:ext uri="{BB962C8B-B14F-4D97-AF65-F5344CB8AC3E}">
        <p14:creationId xmlns:p14="http://schemas.microsoft.com/office/powerpoint/2010/main" val="74310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171994" cy="3736540"/>
          </a:xfrm>
        </p:spPr>
        <p:txBody>
          <a:bodyPr>
            <a:normAutofit/>
          </a:bodyPr>
          <a:lstStyle/>
          <a:p>
            <a:pPr algn="l"/>
            <a:r>
              <a:rPr lang="en-US" dirty="0">
                <a:ea typeface="+mj-lt"/>
                <a:cs typeface="+mj-lt"/>
              </a:rPr>
              <a:t>Scoping in JS</a:t>
            </a:r>
            <a:endParaRPr lang="en-US">
              <a:ea typeface="+mj-lt"/>
              <a:cs typeface="+mj-lt"/>
            </a:endParaRPr>
          </a:p>
        </p:txBody>
      </p:sp>
      <p:sp>
        <p:nvSpPr>
          <p:cNvPr id="3" name="Subtitle 2"/>
          <p:cNvSpPr>
            <a:spLocks noGrp="1"/>
          </p:cNvSpPr>
          <p:nvPr>
            <p:ph type="subTitle" idx="1"/>
          </p:nvPr>
        </p:nvSpPr>
        <p:spPr>
          <a:xfrm>
            <a:off x="599609" y="4685288"/>
            <a:ext cx="4171994" cy="1035781"/>
          </a:xfrm>
        </p:spPr>
        <p:txBody>
          <a:bodyPr vert="horz" lIns="91440" tIns="45720" rIns="91440" bIns="45720" rtlCol="0" anchor="t">
            <a:normAutofit/>
          </a:bodyPr>
          <a:lstStyle/>
          <a:p>
            <a:pPr algn="l"/>
            <a:r>
              <a:rPr lang="en-US" sz="2800" dirty="0"/>
              <a:t>GROUP 2</a:t>
            </a:r>
          </a:p>
        </p:txBody>
      </p:sp>
      <p:grpSp>
        <p:nvGrpSpPr>
          <p:cNvPr id="16" name="Group 1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JavaScript: Scope | Steve the Dev">
            <a:extLst>
              <a:ext uri="{FF2B5EF4-FFF2-40B4-BE49-F238E27FC236}">
                <a16:creationId xmlns:a16="http://schemas.microsoft.com/office/drawing/2014/main" id="{E4394EE3-8FE4-FAF6-7FBC-872A129F4158}"/>
              </a:ext>
            </a:extLst>
          </p:cNvPr>
          <p:cNvPicPr>
            <a:picLocks noChangeAspect="1"/>
          </p:cNvPicPr>
          <p:nvPr/>
        </p:nvPicPr>
        <p:blipFill>
          <a:blip r:embed="rId2"/>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CDC1C-64C5-710B-CC53-A46B522002D4}"/>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Scope Chain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324BA6C-4598-D0E9-50DF-7362F65FF303}"/>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100">
                <a:ea typeface="+mn-lt"/>
                <a:cs typeface="+mn-lt"/>
              </a:rPr>
              <a:t>The </a:t>
            </a:r>
            <a:r>
              <a:rPr lang="en-US" sz="1100" b="1">
                <a:ea typeface="+mn-lt"/>
                <a:cs typeface="+mn-lt"/>
              </a:rPr>
              <a:t>scope chain</a:t>
            </a:r>
            <a:r>
              <a:rPr lang="en-US" sz="1100">
                <a:ea typeface="+mn-lt"/>
                <a:cs typeface="+mn-lt"/>
              </a:rPr>
              <a:t> is the </a:t>
            </a:r>
            <a:r>
              <a:rPr lang="en-US" sz="1100" b="1">
                <a:ea typeface="+mn-lt"/>
                <a:cs typeface="+mn-lt"/>
              </a:rPr>
              <a:t>order in which JavaScript looks for variables</a:t>
            </a:r>
            <a:r>
              <a:rPr lang="en-US" sz="1100">
                <a:ea typeface="+mn-lt"/>
                <a:cs typeface="+mn-lt"/>
              </a:rPr>
              <a:t> when a variable is referenced inside a function.</a:t>
            </a:r>
          </a:p>
          <a:p>
            <a:pPr marL="0" indent="0">
              <a:buNone/>
            </a:pPr>
            <a:r>
              <a:rPr lang="en-US" sz="1100"/>
              <a:t>let fruit = "apple"; // Global scope</a:t>
            </a:r>
          </a:p>
          <a:p>
            <a:pPr marL="0" indent="0">
              <a:buNone/>
            </a:pPr>
            <a:endParaRPr lang="en-US" sz="1100"/>
          </a:p>
          <a:p>
            <a:pPr marL="0" indent="0">
              <a:buNone/>
            </a:pPr>
            <a:r>
              <a:rPr lang="en-US" sz="1100"/>
              <a:t>function kitchen() {</a:t>
            </a:r>
          </a:p>
          <a:p>
            <a:pPr marL="0" indent="0">
              <a:buNone/>
            </a:pPr>
            <a:r>
              <a:rPr lang="en-US" sz="1100"/>
              <a:t>  let drink = "milk"; // function scope</a:t>
            </a:r>
          </a:p>
          <a:p>
            <a:pPr marL="0" indent="0">
              <a:buNone/>
            </a:pPr>
            <a:endParaRPr lang="en-US" sz="1100"/>
          </a:p>
          <a:p>
            <a:pPr marL="0" indent="0">
              <a:buNone/>
            </a:pPr>
            <a:r>
              <a:rPr lang="en-US" sz="1100"/>
              <a:t>  function fridge() {</a:t>
            </a:r>
          </a:p>
          <a:p>
            <a:pPr marL="0" indent="0">
              <a:buNone/>
            </a:pPr>
            <a:r>
              <a:rPr lang="en-US" sz="1100"/>
              <a:t>    let snack = "cheese"; // local scope</a:t>
            </a:r>
          </a:p>
          <a:p>
            <a:pPr marL="0" indent="0">
              <a:buNone/>
            </a:pPr>
            <a:endParaRPr lang="en-US" sz="1100"/>
          </a:p>
          <a:p>
            <a:pPr marL="0" indent="0">
              <a:buNone/>
            </a:pPr>
            <a:r>
              <a:rPr lang="en-US" sz="1100"/>
              <a:t>    console.log(fruit); //  global scope</a:t>
            </a:r>
          </a:p>
          <a:p>
            <a:pPr marL="0" indent="0">
              <a:buNone/>
            </a:pPr>
            <a:r>
              <a:rPr lang="en-US" sz="1100"/>
              <a:t>    console.log(drink); // function scope</a:t>
            </a:r>
          </a:p>
          <a:p>
            <a:pPr marL="0" indent="0">
              <a:buNone/>
            </a:pPr>
            <a:r>
              <a:rPr lang="en-US" sz="1100"/>
              <a:t>    console.log(snack); //  local scope</a:t>
            </a:r>
          </a:p>
          <a:p>
            <a:pPr marL="0" indent="0">
              <a:buNone/>
            </a:pPr>
            <a:r>
              <a:rPr lang="en-US" sz="1100"/>
              <a:t>  }</a:t>
            </a:r>
          </a:p>
          <a:p>
            <a:pPr marL="0" indent="0">
              <a:buNone/>
            </a:pPr>
            <a:endParaRPr lang="en-US" sz="1100"/>
          </a:p>
          <a:p>
            <a:pPr marL="0" indent="0">
              <a:buNone/>
            </a:pPr>
            <a:r>
              <a:rPr lang="en-US" sz="1100"/>
              <a:t>  fridge();</a:t>
            </a:r>
          </a:p>
          <a:p>
            <a:pPr marL="0" indent="0">
              <a:buNone/>
            </a:pPr>
            <a:r>
              <a:rPr lang="en-US" sz="1100"/>
              <a:t>}</a:t>
            </a:r>
          </a:p>
          <a:p>
            <a:pPr marL="0" indent="0">
              <a:buNone/>
            </a:pPr>
            <a:endParaRPr lang="en-US" sz="1100"/>
          </a:p>
          <a:p>
            <a:pPr marL="0" indent="0">
              <a:buNone/>
            </a:pPr>
            <a:r>
              <a:rPr lang="en-US" sz="1100"/>
              <a:t>kitchen();</a:t>
            </a:r>
          </a:p>
        </p:txBody>
      </p:sp>
    </p:spTree>
    <p:extLst>
      <p:ext uri="{BB962C8B-B14F-4D97-AF65-F5344CB8AC3E}">
        <p14:creationId xmlns:p14="http://schemas.microsoft.com/office/powerpoint/2010/main" val="137537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BFCA8-CDC1-18E6-6965-B3808E2F60F3}"/>
              </a:ext>
            </a:extLst>
          </p:cNvPr>
          <p:cNvSpPr>
            <a:spLocks noGrp="1"/>
          </p:cNvSpPr>
          <p:nvPr>
            <p:ph type="title"/>
          </p:nvPr>
        </p:nvSpPr>
        <p:spPr>
          <a:xfrm>
            <a:off x="686834" y="1153572"/>
            <a:ext cx="3200400" cy="4461163"/>
          </a:xfrm>
        </p:spPr>
        <p:txBody>
          <a:bodyPr>
            <a:normAutofit/>
          </a:bodyPr>
          <a:lstStyle/>
          <a:p>
            <a:r>
              <a:rPr lang="en-US" sz="3400">
                <a:solidFill>
                  <a:srgbClr val="FFFFFF"/>
                </a:solidFill>
              </a:rPr>
              <a:t>Importance of </a:t>
            </a:r>
            <a:r>
              <a:rPr lang="en-US" sz="3400">
                <a:solidFill>
                  <a:srgbClr val="FFFFFF"/>
                </a:solidFill>
                <a:ea typeface="+mj-lt"/>
                <a:cs typeface="+mj-lt"/>
              </a:rPr>
              <a:t>understanding scope </a:t>
            </a:r>
            <a:endParaRPr lang="en-US" sz="3400" b="1">
              <a:solidFill>
                <a:srgbClr val="FFFFFF"/>
              </a:solidFill>
              <a:ea typeface="+mj-lt"/>
              <a:cs typeface="+mj-l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464F53E-CC22-231B-CD98-EFF42A0152B1}"/>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514350" indent="-514350">
              <a:buAutoNum type="arabicPeriod"/>
            </a:pPr>
            <a:r>
              <a:rPr lang="en-US" dirty="0">
                <a:ea typeface="+mn-lt"/>
                <a:cs typeface="+mn-lt"/>
              </a:rPr>
              <a:t>Preventing Variable Name Collisions;</a:t>
            </a:r>
          </a:p>
          <a:p>
            <a:pPr marL="0" indent="0">
              <a:buNone/>
            </a:pPr>
            <a:r>
              <a:rPr lang="en-US" dirty="0"/>
              <a:t>If everything is global, variables can overwrite each other without you realizing.</a:t>
            </a:r>
          </a:p>
          <a:p>
            <a:pPr marL="0" indent="0">
              <a:buNone/>
            </a:pPr>
            <a:r>
              <a:rPr lang="en-US" dirty="0"/>
              <a:t>Example:</a:t>
            </a:r>
          </a:p>
          <a:p>
            <a:pPr marL="0" indent="0">
              <a:buNone/>
            </a:pPr>
            <a:r>
              <a:rPr lang="en-US" dirty="0"/>
              <a:t>Let name="Mary"</a:t>
            </a:r>
          </a:p>
          <a:p>
            <a:pPr marL="0" indent="0">
              <a:buNone/>
            </a:pPr>
            <a:r>
              <a:rPr lang="en-US" dirty="0"/>
              <a:t>Function </a:t>
            </a:r>
            <a:r>
              <a:rPr lang="en-US" dirty="0" err="1"/>
              <a:t>updatename</a:t>
            </a:r>
            <a:r>
              <a:rPr lang="en-US" dirty="0"/>
              <a:t>() {</a:t>
            </a:r>
          </a:p>
          <a:p>
            <a:pPr marL="0" indent="0">
              <a:buNone/>
            </a:pPr>
            <a:r>
              <a:rPr lang="en-US" dirty="0"/>
              <a:t>Let name="Joy";</a:t>
            </a:r>
          </a:p>
          <a:p>
            <a:pPr marL="0" indent="0">
              <a:buNone/>
            </a:pPr>
            <a:r>
              <a:rPr lang="en-US" dirty="0"/>
              <a:t>Console.log (name); // Joy</a:t>
            </a:r>
          </a:p>
          <a:p>
            <a:pPr marL="0" indent="0">
              <a:buNone/>
            </a:pPr>
            <a:r>
              <a:rPr lang="en-US" dirty="0"/>
              <a:t>}</a:t>
            </a:r>
          </a:p>
          <a:p>
            <a:pPr marL="0" indent="0">
              <a:buNone/>
            </a:pPr>
            <a:r>
              <a:rPr lang="en-US" dirty="0" err="1"/>
              <a:t>Updatename</a:t>
            </a:r>
            <a:r>
              <a:rPr lang="en-US" dirty="0"/>
              <a:t>();</a:t>
            </a:r>
          </a:p>
          <a:p>
            <a:pPr marL="0" indent="0">
              <a:buNone/>
            </a:pPr>
            <a:r>
              <a:rPr lang="en-US" dirty="0"/>
              <a:t>Console.log(name); // Mary</a:t>
            </a:r>
          </a:p>
          <a:p>
            <a:pPr marL="0" indent="0">
              <a:buNone/>
            </a:pPr>
            <a:endParaRPr lang="en-US" dirty="0"/>
          </a:p>
        </p:txBody>
      </p:sp>
    </p:spTree>
    <p:extLst>
      <p:ext uri="{BB962C8B-B14F-4D97-AF65-F5344CB8AC3E}">
        <p14:creationId xmlns:p14="http://schemas.microsoft.com/office/powerpoint/2010/main" val="284107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9701-C85B-DA23-4E80-678F89E66072}"/>
              </a:ext>
            </a:extLst>
          </p:cNvPr>
          <p:cNvSpPr>
            <a:spLocks noGrp="1"/>
          </p:cNvSpPr>
          <p:nvPr>
            <p:ph type="title"/>
          </p:nvPr>
        </p:nvSpPr>
        <p:spPr>
          <a:xfrm>
            <a:off x="686834" y="1153572"/>
            <a:ext cx="3200400" cy="4461163"/>
          </a:xfrm>
        </p:spPr>
        <p:txBody>
          <a:bodyPr>
            <a:normAutofit/>
          </a:bodyPr>
          <a:lstStyle/>
          <a:p>
            <a:r>
              <a:rPr lang="en-US">
                <a:solidFill>
                  <a:srgbClr val="FFFFFF"/>
                </a:solidFill>
              </a:rPr>
              <a:t>Prevent Bugs with clear boundaries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B95214-53E8-F0AB-8B2D-64A211D75BF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Modifying a global variable from multiple places can lead to </a:t>
            </a:r>
            <a:r>
              <a:rPr lang="en-US" b="1" dirty="0">
                <a:ea typeface="+mn-lt"/>
                <a:cs typeface="+mn-lt"/>
              </a:rPr>
              <a:t>unexpected behavior and bugs</a:t>
            </a:r>
            <a:r>
              <a:rPr lang="en-US" dirty="0">
                <a:ea typeface="+mn-lt"/>
                <a:cs typeface="+mn-lt"/>
              </a:rPr>
              <a:t>.</a:t>
            </a:r>
          </a:p>
          <a:p>
            <a:r>
              <a:rPr lang="en-US" dirty="0"/>
              <a:t>Example:</a:t>
            </a:r>
          </a:p>
          <a:p>
            <a:r>
              <a:rPr lang="en-US" dirty="0"/>
              <a:t>Function </a:t>
            </a:r>
            <a:r>
              <a:rPr lang="en-US" dirty="0" err="1"/>
              <a:t>addItem</a:t>
            </a:r>
            <a:r>
              <a:rPr lang="en-US" dirty="0"/>
              <a:t> (){</a:t>
            </a:r>
          </a:p>
          <a:p>
            <a:r>
              <a:rPr lang="en-US" dirty="0"/>
              <a:t>Let count=1;</a:t>
            </a:r>
          </a:p>
          <a:p>
            <a:r>
              <a:rPr lang="en-US" dirty="0"/>
              <a:t>Count+=1;</a:t>
            </a:r>
          </a:p>
          <a:p>
            <a:r>
              <a:rPr lang="en-US" dirty="0"/>
              <a:t>Console.log (count); // </a:t>
            </a:r>
            <a:r>
              <a:rPr lang="en-US" dirty="0" err="1"/>
              <a:t>dispalys</a:t>
            </a:r>
            <a:r>
              <a:rPr lang="en-US" dirty="0"/>
              <a:t> 2</a:t>
            </a:r>
          </a:p>
          <a:p>
            <a:r>
              <a:rPr lang="en-US" dirty="0"/>
              <a:t>}</a:t>
            </a:r>
          </a:p>
          <a:p>
            <a:r>
              <a:rPr lang="en-US" dirty="0" err="1"/>
              <a:t>AddItem</a:t>
            </a:r>
            <a:r>
              <a:rPr lang="en-US" dirty="0"/>
              <a:t>();</a:t>
            </a:r>
          </a:p>
          <a:p>
            <a:r>
              <a:rPr lang="en-US" dirty="0"/>
              <a:t>Console.log (count) //Error</a:t>
            </a:r>
          </a:p>
          <a:p>
            <a:endParaRPr lang="en-US" dirty="0"/>
          </a:p>
        </p:txBody>
      </p:sp>
    </p:spTree>
    <p:extLst>
      <p:ext uri="{BB962C8B-B14F-4D97-AF65-F5344CB8AC3E}">
        <p14:creationId xmlns:p14="http://schemas.microsoft.com/office/powerpoint/2010/main" val="424548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7480811-C4C9-1A00-9080-C93531EB55BC}"/>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Protecting Sensitive Data</a:t>
            </a:r>
          </a:p>
        </p:txBody>
      </p:sp>
      <p:sp>
        <p:nvSpPr>
          <p:cNvPr id="3" name="Content Placeholder 2">
            <a:extLst>
              <a:ext uri="{FF2B5EF4-FFF2-40B4-BE49-F238E27FC236}">
                <a16:creationId xmlns:a16="http://schemas.microsoft.com/office/drawing/2014/main" id="{9762C579-A659-9021-8C4B-81C74155890D}"/>
              </a:ext>
            </a:extLst>
          </p:cNvPr>
          <p:cNvSpPr>
            <a:spLocks noGrp="1"/>
          </p:cNvSpPr>
          <p:nvPr>
            <p:ph idx="1"/>
          </p:nvPr>
        </p:nvSpPr>
        <p:spPr>
          <a:xfrm>
            <a:off x="6172200" y="804672"/>
            <a:ext cx="5221224" cy="5230368"/>
          </a:xfrm>
        </p:spPr>
        <p:txBody>
          <a:bodyPr vert="horz" lIns="91440" tIns="45720" rIns="91440" bIns="45720" rtlCol="0" anchor="ctr">
            <a:normAutofit/>
          </a:bodyPr>
          <a:lstStyle/>
          <a:p>
            <a:r>
              <a:rPr lang="en-US" sz="1800">
                <a:solidFill>
                  <a:schemeClr val="tx2"/>
                </a:solidFill>
              </a:rPr>
              <a:t>For instance, a password stored in a function.</a:t>
            </a:r>
          </a:p>
          <a:p>
            <a:r>
              <a:rPr lang="en-US" sz="1800">
                <a:solidFill>
                  <a:schemeClr val="tx2"/>
                </a:solidFill>
              </a:rPr>
              <a:t>Since its local, no one outside the function can read or change it.</a:t>
            </a:r>
          </a:p>
        </p:txBody>
      </p:sp>
    </p:spTree>
    <p:extLst>
      <p:ext uri="{BB962C8B-B14F-4D97-AF65-F5344CB8AC3E}">
        <p14:creationId xmlns:p14="http://schemas.microsoft.com/office/powerpoint/2010/main" val="1819398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81365-B908-5EBA-C490-338DE81C9DB4}"/>
              </a:ext>
            </a:extLst>
          </p:cNvPr>
          <p:cNvSpPr>
            <a:spLocks noGrp="1"/>
          </p:cNvSpPr>
          <p:nvPr>
            <p:ph type="title"/>
          </p:nvPr>
        </p:nvSpPr>
        <p:spPr>
          <a:xfrm>
            <a:off x="686834" y="1153572"/>
            <a:ext cx="3200400" cy="4461163"/>
          </a:xfrm>
        </p:spPr>
        <p:txBody>
          <a:bodyPr>
            <a:normAutofit/>
          </a:bodyPr>
          <a:lstStyle/>
          <a:p>
            <a:r>
              <a:rPr lang="en-US">
                <a:solidFill>
                  <a:srgbClr val="FFFFFF"/>
                </a:solidFill>
              </a:rPr>
              <a:t>Reuse Same Names in Different Places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1FD87E-7A3F-820E-87AD-00C6664A72BD}"/>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a:t>When using local scope, same variable names can be used in different functions without conflict. </a:t>
            </a:r>
          </a:p>
          <a:p>
            <a:r>
              <a:rPr lang="en-US" sz="2600"/>
              <a:t>Example;</a:t>
            </a:r>
          </a:p>
          <a:p>
            <a:r>
              <a:rPr lang="en-US" sz="2600"/>
              <a:t>Function cart(){</a:t>
            </a:r>
          </a:p>
          <a:p>
            <a:r>
              <a:rPr lang="en-US" sz="2600"/>
              <a:t>Let item="phone";</a:t>
            </a:r>
          </a:p>
          <a:p>
            <a:r>
              <a:rPr lang="en-US" sz="2600"/>
              <a:t>Console.log (item); // displays phone</a:t>
            </a:r>
          </a:p>
          <a:p>
            <a:r>
              <a:rPr lang="en-US" sz="2600"/>
              <a:t>}</a:t>
            </a:r>
          </a:p>
          <a:p>
            <a:r>
              <a:rPr lang="en-US" sz="2600"/>
              <a:t>Function </a:t>
            </a:r>
            <a:r>
              <a:rPr lang="en-US" sz="2600" err="1"/>
              <a:t>wishlist</a:t>
            </a:r>
            <a:r>
              <a:rPr lang="en-US" sz="2600"/>
              <a:t>(){</a:t>
            </a:r>
          </a:p>
          <a:p>
            <a:r>
              <a:rPr lang="en-US" sz="2600"/>
              <a:t>Let item="laptop";</a:t>
            </a:r>
          </a:p>
          <a:p>
            <a:r>
              <a:rPr lang="en-US" sz="2600"/>
              <a:t>Console.log (item); // displays laptop</a:t>
            </a:r>
          </a:p>
          <a:p>
            <a:r>
              <a:rPr lang="en-US" sz="2600"/>
              <a:t>}</a:t>
            </a:r>
          </a:p>
          <a:p>
            <a:endParaRPr lang="en-US" sz="2600"/>
          </a:p>
        </p:txBody>
      </p:sp>
    </p:spTree>
    <p:extLst>
      <p:ext uri="{BB962C8B-B14F-4D97-AF65-F5344CB8AC3E}">
        <p14:creationId xmlns:p14="http://schemas.microsoft.com/office/powerpoint/2010/main" val="62884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6CD8FD-45D9-F56D-1FAA-2701CF01E9A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ea typeface="+mj-lt"/>
                <a:cs typeface="+mj-lt"/>
              </a:rPr>
              <a:t>Define Scope</a:t>
            </a:r>
          </a:p>
        </p:txBody>
      </p:sp>
      <p:sp>
        <p:nvSpPr>
          <p:cNvPr id="3" name="Content Placeholder 2">
            <a:extLst>
              <a:ext uri="{FF2B5EF4-FFF2-40B4-BE49-F238E27FC236}">
                <a16:creationId xmlns:a16="http://schemas.microsoft.com/office/drawing/2014/main" id="{8EF5C42C-FA01-A990-3FB6-39ACC9A09FBE}"/>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b="1">
                <a:ea typeface="+mn-lt"/>
                <a:cs typeface="+mn-lt"/>
              </a:rPr>
              <a:t>Scope</a:t>
            </a:r>
            <a:r>
              <a:rPr lang="en-US" sz="2000">
                <a:ea typeface="+mn-lt"/>
                <a:cs typeface="+mn-lt"/>
              </a:rPr>
              <a:t> refers to </a:t>
            </a:r>
            <a:r>
              <a:rPr lang="en-US" sz="2000" b="1">
                <a:ea typeface="+mn-lt"/>
                <a:cs typeface="+mn-lt"/>
              </a:rPr>
              <a:t>where variables and functions are accessible</a:t>
            </a:r>
            <a:r>
              <a:rPr lang="en-US" sz="2000">
                <a:ea typeface="+mn-lt"/>
                <a:cs typeface="+mn-lt"/>
              </a:rPr>
              <a:t> in your code.</a:t>
            </a:r>
            <a:endParaRPr lang="en-US" sz="2000"/>
          </a:p>
          <a:p>
            <a:r>
              <a:rPr lang="en-US" sz="2000">
                <a:ea typeface="+mn-lt"/>
                <a:cs typeface="+mn-lt"/>
              </a:rPr>
              <a:t>In other words:</a:t>
            </a:r>
            <a:endParaRPr lang="en-US" sz="2000"/>
          </a:p>
          <a:p>
            <a:r>
              <a:rPr lang="en-US" sz="2000">
                <a:ea typeface="+mn-lt"/>
                <a:cs typeface="+mn-lt"/>
              </a:rPr>
              <a:t>Scope </a:t>
            </a:r>
            <a:r>
              <a:rPr lang="en-US" sz="2000" b="1">
                <a:ea typeface="+mn-lt"/>
                <a:cs typeface="+mn-lt"/>
              </a:rPr>
              <a:t>determines the visibility</a:t>
            </a:r>
            <a:r>
              <a:rPr lang="en-US" sz="2000">
                <a:ea typeface="+mn-lt"/>
                <a:cs typeface="+mn-lt"/>
              </a:rPr>
              <a:t> and </a:t>
            </a:r>
            <a:r>
              <a:rPr lang="en-US" sz="2000" b="1">
                <a:ea typeface="+mn-lt"/>
                <a:cs typeface="+mn-lt"/>
              </a:rPr>
              <a:t>lifetime</a:t>
            </a:r>
            <a:r>
              <a:rPr lang="en-US" sz="2000">
                <a:ea typeface="+mn-lt"/>
                <a:cs typeface="+mn-lt"/>
              </a:rPr>
              <a:t> of a variable.</a:t>
            </a:r>
            <a:endParaRPr lang="en-US" sz="2000"/>
          </a:p>
          <a:p>
            <a:endParaRPr lang="en-US" sz="2000"/>
          </a:p>
        </p:txBody>
      </p:sp>
    </p:spTree>
    <p:extLst>
      <p:ext uri="{BB962C8B-B14F-4D97-AF65-F5344CB8AC3E}">
        <p14:creationId xmlns:p14="http://schemas.microsoft.com/office/powerpoint/2010/main" val="201468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21282-B734-A4B5-D9E6-75DD44B6201D}"/>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Explain the Different Types of Scope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E1415B-65A8-F83A-390F-D10BE481D3F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600" b="1">
                <a:ea typeface="+mn-lt"/>
                <a:cs typeface="+mn-lt"/>
              </a:rPr>
              <a:t>Global Scope; </a:t>
            </a:r>
          </a:p>
          <a:p>
            <a:r>
              <a:rPr lang="en-US" sz="2600">
                <a:ea typeface="+mn-lt"/>
                <a:cs typeface="+mn-lt"/>
              </a:rPr>
              <a:t>Variables declared </a:t>
            </a:r>
            <a:r>
              <a:rPr lang="en-US" sz="2600" b="1">
                <a:ea typeface="+mn-lt"/>
                <a:cs typeface="+mn-lt"/>
              </a:rPr>
              <a:t>outside of all functions</a:t>
            </a:r>
            <a:r>
              <a:rPr lang="en-US" sz="2600">
                <a:ea typeface="+mn-lt"/>
                <a:cs typeface="+mn-lt"/>
              </a:rPr>
              <a:t>.</a:t>
            </a:r>
            <a:endParaRPr lang="en-US" sz="2600"/>
          </a:p>
          <a:p>
            <a:r>
              <a:rPr lang="en-US" sz="2600">
                <a:ea typeface="+mn-lt"/>
                <a:cs typeface="+mn-lt"/>
              </a:rPr>
              <a:t>Accessible </a:t>
            </a:r>
            <a:r>
              <a:rPr lang="en-US" sz="2600" b="1">
                <a:ea typeface="+mn-lt"/>
                <a:cs typeface="+mn-lt"/>
              </a:rPr>
              <a:t>anywhere</a:t>
            </a:r>
            <a:r>
              <a:rPr lang="en-US" sz="2600">
                <a:ea typeface="+mn-lt"/>
                <a:cs typeface="+mn-lt"/>
              </a:rPr>
              <a:t> in the code.</a:t>
            </a:r>
            <a:endParaRPr lang="en-US" sz="2600"/>
          </a:p>
          <a:p>
            <a:pPr marL="0" indent="0">
              <a:buNone/>
            </a:pPr>
            <a:r>
              <a:rPr lang="en-US" sz="2600" b="1">
                <a:ea typeface="+mn-lt"/>
                <a:cs typeface="+mn-lt"/>
              </a:rPr>
              <a:t>Example:</a:t>
            </a:r>
            <a:endParaRPr lang="en-US" sz="2600">
              <a:ea typeface="+mn-lt"/>
              <a:cs typeface="+mn-lt"/>
            </a:endParaRPr>
          </a:p>
          <a:p>
            <a:pPr marL="0" indent="0">
              <a:buNone/>
            </a:pPr>
            <a:br>
              <a:rPr lang="en-US" sz="2600" b="1">
                <a:ea typeface="+mn-lt"/>
                <a:cs typeface="+mn-lt"/>
              </a:rPr>
            </a:br>
            <a:r>
              <a:rPr lang="en-US" sz="2600">
                <a:ea typeface="+mn-lt"/>
                <a:cs typeface="+mn-lt"/>
              </a:rPr>
              <a:t>let num = 7;</a:t>
            </a:r>
          </a:p>
          <a:p>
            <a:pPr>
              <a:buNone/>
            </a:pPr>
            <a:r>
              <a:rPr lang="en-US" sz="2600">
                <a:ea typeface="+mn-lt"/>
                <a:cs typeface="+mn-lt"/>
              </a:rPr>
              <a:t>function add(){</a:t>
            </a:r>
          </a:p>
          <a:p>
            <a:pPr>
              <a:buNone/>
            </a:pPr>
            <a:r>
              <a:rPr lang="en-US" sz="2600">
                <a:ea typeface="+mn-lt"/>
                <a:cs typeface="+mn-lt"/>
              </a:rPr>
              <a:t>    console.log(num);</a:t>
            </a:r>
          </a:p>
          <a:p>
            <a:pPr>
              <a:buNone/>
            </a:pPr>
            <a:r>
              <a:rPr lang="en-US" sz="2600">
                <a:ea typeface="+mn-lt"/>
                <a:cs typeface="+mn-lt"/>
              </a:rPr>
              <a:t>}</a:t>
            </a:r>
          </a:p>
          <a:p>
            <a:pPr>
              <a:buNone/>
            </a:pPr>
            <a:r>
              <a:rPr lang="en-US" sz="2600">
                <a:ea typeface="+mn-lt"/>
                <a:cs typeface="+mn-lt"/>
              </a:rPr>
              <a:t>add()</a:t>
            </a:r>
          </a:p>
          <a:p>
            <a:pPr marL="0" indent="0">
              <a:buNone/>
            </a:pPr>
            <a:br>
              <a:rPr lang="en-US" sz="2600">
                <a:ea typeface="+mn-lt"/>
                <a:cs typeface="+mn-lt"/>
              </a:rPr>
            </a:br>
            <a:endParaRPr lang="en-US" sz="2600">
              <a:ea typeface="+mn-lt"/>
              <a:cs typeface="+mn-lt"/>
            </a:endParaRPr>
          </a:p>
        </p:txBody>
      </p:sp>
    </p:spTree>
    <p:extLst>
      <p:ext uri="{BB962C8B-B14F-4D97-AF65-F5344CB8AC3E}">
        <p14:creationId xmlns:p14="http://schemas.microsoft.com/office/powerpoint/2010/main" val="92456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45300B-2705-50D9-BB13-21179504E01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ea typeface="+mj-lt"/>
                <a:cs typeface="+mj-lt"/>
              </a:rPr>
              <a:t>Function Scope (or Local Scope)</a:t>
            </a:r>
          </a:p>
        </p:txBody>
      </p:sp>
      <p:sp>
        <p:nvSpPr>
          <p:cNvPr id="3" name="Content Placeholder 2">
            <a:extLst>
              <a:ext uri="{FF2B5EF4-FFF2-40B4-BE49-F238E27FC236}">
                <a16:creationId xmlns:a16="http://schemas.microsoft.com/office/drawing/2014/main" id="{8860A84F-2104-9F42-C6BE-36194E0FEAB7}"/>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ea typeface="+mn-lt"/>
                <a:cs typeface="+mn-lt"/>
              </a:rPr>
              <a:t>Variables declared </a:t>
            </a:r>
            <a:r>
              <a:rPr lang="en-US" sz="2000" b="1">
                <a:ea typeface="+mn-lt"/>
                <a:cs typeface="+mn-lt"/>
              </a:rPr>
              <a:t>inside a function</a:t>
            </a:r>
            <a:r>
              <a:rPr lang="en-US" sz="2000">
                <a:ea typeface="+mn-lt"/>
                <a:cs typeface="+mn-lt"/>
              </a:rPr>
              <a:t>.</a:t>
            </a:r>
            <a:endParaRPr lang="en-US" sz="2000"/>
          </a:p>
          <a:p>
            <a:r>
              <a:rPr lang="en-US" sz="2000">
                <a:ea typeface="+mn-lt"/>
                <a:cs typeface="+mn-lt"/>
              </a:rPr>
              <a:t>Accessible </a:t>
            </a:r>
            <a:r>
              <a:rPr lang="en-US" sz="2000" b="1">
                <a:ea typeface="+mn-lt"/>
                <a:cs typeface="+mn-lt"/>
              </a:rPr>
              <a:t>only within that function</a:t>
            </a:r>
            <a:r>
              <a:rPr lang="en-US" sz="2000">
                <a:ea typeface="+mn-lt"/>
                <a:cs typeface="+mn-lt"/>
              </a:rPr>
              <a:t>.</a:t>
            </a:r>
            <a:endParaRPr lang="en-US" sz="2000"/>
          </a:p>
          <a:p>
            <a:pPr marL="0" indent="0">
              <a:buNone/>
            </a:pPr>
            <a:r>
              <a:rPr lang="en-US" sz="2000">
                <a:ea typeface="+mn-lt"/>
                <a:cs typeface="+mn-lt"/>
              </a:rPr>
              <a:t>                                       Example:</a:t>
            </a:r>
          </a:p>
          <a:p>
            <a:pPr marL="0" indent="0">
              <a:buNone/>
            </a:pPr>
            <a:r>
              <a:rPr lang="en-US" sz="2000">
                <a:ea typeface="+mn-lt"/>
                <a:cs typeface="+mn-lt"/>
              </a:rPr>
              <a:t>function add() {</a:t>
            </a:r>
            <a:endParaRPr lang="en-US" sz="2000"/>
          </a:p>
          <a:p>
            <a:pPr marL="0" indent="0">
              <a:buNone/>
            </a:pPr>
            <a:r>
              <a:rPr lang="en-US" sz="2000">
                <a:ea typeface="+mn-lt"/>
                <a:cs typeface="+mn-lt"/>
              </a:rPr>
              <a:t>let num = 7;  </a:t>
            </a:r>
            <a:endParaRPr lang="en-US" sz="2000"/>
          </a:p>
          <a:p>
            <a:pPr marL="0" indent="0">
              <a:buNone/>
            </a:pPr>
            <a:r>
              <a:rPr lang="en-US" sz="2000">
                <a:ea typeface="+mn-lt"/>
                <a:cs typeface="+mn-lt"/>
              </a:rPr>
              <a:t> console.log(num); </a:t>
            </a:r>
          </a:p>
          <a:p>
            <a:pPr marL="0" indent="0">
              <a:buNone/>
            </a:pPr>
            <a:r>
              <a:rPr lang="en-US" sz="2000">
                <a:ea typeface="+mn-lt"/>
                <a:cs typeface="+mn-lt"/>
              </a:rPr>
              <a:t>}</a:t>
            </a:r>
            <a:endParaRPr lang="en-US" sz="2000"/>
          </a:p>
          <a:p>
            <a:pPr marL="0" indent="0">
              <a:buNone/>
            </a:pPr>
            <a:r>
              <a:rPr lang="en-US" sz="2000">
                <a:ea typeface="+mn-lt"/>
                <a:cs typeface="+mn-lt"/>
              </a:rPr>
              <a:t>add();  </a:t>
            </a:r>
            <a:endParaRPr lang="en-US" sz="2000"/>
          </a:p>
        </p:txBody>
      </p:sp>
    </p:spTree>
    <p:extLst>
      <p:ext uri="{BB962C8B-B14F-4D97-AF65-F5344CB8AC3E}">
        <p14:creationId xmlns:p14="http://schemas.microsoft.com/office/powerpoint/2010/main" val="2564747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5D0DA8B-4FBD-7D74-0C84-EAA50FCFA56F}"/>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ea typeface="+mj-lt"/>
                <a:cs typeface="+mj-lt"/>
              </a:rPr>
              <a:t>Block Scope </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E69D7E33-3621-6A1B-2349-3FF5E25C0B1A}"/>
              </a:ext>
            </a:extLst>
          </p:cNvPr>
          <p:cNvSpPr>
            <a:spLocks noGrp="1"/>
          </p:cNvSpPr>
          <p:nvPr>
            <p:ph idx="1"/>
          </p:nvPr>
        </p:nvSpPr>
        <p:spPr>
          <a:xfrm>
            <a:off x="6297233" y="518400"/>
            <a:ext cx="4771607" cy="5837949"/>
          </a:xfrm>
        </p:spPr>
        <p:txBody>
          <a:bodyPr vert="horz" lIns="91440" tIns="45720" rIns="91440" bIns="45720" rtlCol="0" anchor="ctr">
            <a:normAutofit/>
          </a:bodyPr>
          <a:lstStyle/>
          <a:p>
            <a:r>
              <a:rPr lang="en-US" sz="1900">
                <a:solidFill>
                  <a:schemeClr val="tx1">
                    <a:alpha val="80000"/>
                  </a:schemeClr>
                </a:solidFill>
                <a:ea typeface="+mn-lt"/>
                <a:cs typeface="+mn-lt"/>
              </a:rPr>
              <a:t>Code inside </a:t>
            </a:r>
            <a:r>
              <a:rPr lang="en-US" sz="1900">
                <a:solidFill>
                  <a:schemeClr val="tx1">
                    <a:alpha val="80000"/>
                  </a:schemeClr>
                </a:solidFill>
                <a:latin typeface="Consolas"/>
              </a:rPr>
              <a:t>{ }</a:t>
            </a:r>
            <a:r>
              <a:rPr lang="en-US" sz="1900">
                <a:solidFill>
                  <a:schemeClr val="tx1">
                    <a:alpha val="80000"/>
                  </a:schemeClr>
                </a:solidFill>
                <a:ea typeface="+mn-lt"/>
                <a:cs typeface="+mn-lt"/>
              </a:rPr>
              <a:t> like loops or </a:t>
            </a:r>
            <a:r>
              <a:rPr lang="en-US" sz="1900">
                <a:solidFill>
                  <a:schemeClr val="tx1">
                    <a:alpha val="80000"/>
                  </a:schemeClr>
                </a:solidFill>
                <a:latin typeface="Consolas"/>
              </a:rPr>
              <a:t>if</a:t>
            </a:r>
            <a:r>
              <a:rPr lang="en-US" sz="1900">
                <a:solidFill>
                  <a:schemeClr val="tx1">
                    <a:alpha val="80000"/>
                  </a:schemeClr>
                </a:solidFill>
                <a:ea typeface="+mn-lt"/>
                <a:cs typeface="+mn-lt"/>
              </a:rPr>
              <a:t> statements.</a:t>
            </a:r>
            <a:endParaRPr lang="en-US" sz="1900">
              <a:solidFill>
                <a:schemeClr val="tx1">
                  <a:alpha val="80000"/>
                </a:schemeClr>
              </a:solidFill>
            </a:endParaRPr>
          </a:p>
          <a:p>
            <a:r>
              <a:rPr lang="en-US" sz="1900">
                <a:solidFill>
                  <a:schemeClr val="tx1">
                    <a:alpha val="80000"/>
                  </a:schemeClr>
                </a:solidFill>
                <a:latin typeface="Consolas"/>
              </a:rPr>
              <a:t>let</a:t>
            </a:r>
            <a:r>
              <a:rPr lang="en-US" sz="1900">
                <a:solidFill>
                  <a:schemeClr val="tx1">
                    <a:alpha val="80000"/>
                  </a:schemeClr>
                </a:solidFill>
                <a:ea typeface="+mn-lt"/>
                <a:cs typeface="+mn-lt"/>
              </a:rPr>
              <a:t> and </a:t>
            </a:r>
            <a:r>
              <a:rPr lang="en-US" sz="1900">
                <a:solidFill>
                  <a:schemeClr val="tx1">
                    <a:alpha val="80000"/>
                  </a:schemeClr>
                </a:solidFill>
                <a:latin typeface="Consolas"/>
              </a:rPr>
              <a:t>const</a:t>
            </a:r>
            <a:r>
              <a:rPr lang="en-US" sz="1900">
                <a:solidFill>
                  <a:schemeClr val="tx1">
                    <a:alpha val="80000"/>
                  </a:schemeClr>
                </a:solidFill>
                <a:ea typeface="+mn-lt"/>
                <a:cs typeface="+mn-lt"/>
              </a:rPr>
              <a:t> are </a:t>
            </a:r>
            <a:r>
              <a:rPr lang="en-US" sz="1900" b="1">
                <a:solidFill>
                  <a:schemeClr val="tx1">
                    <a:alpha val="80000"/>
                  </a:schemeClr>
                </a:solidFill>
                <a:ea typeface="+mn-lt"/>
                <a:cs typeface="+mn-lt"/>
              </a:rPr>
              <a:t>block-scoped</a:t>
            </a:r>
            <a:r>
              <a:rPr lang="en-US" sz="1900">
                <a:solidFill>
                  <a:schemeClr val="tx1">
                    <a:alpha val="80000"/>
                  </a:schemeClr>
                </a:solidFill>
                <a:ea typeface="+mn-lt"/>
                <a:cs typeface="+mn-lt"/>
              </a:rPr>
              <a:t>.</a:t>
            </a:r>
            <a:endParaRPr lang="en-US" sz="1900">
              <a:solidFill>
                <a:schemeClr val="tx1">
                  <a:alpha val="80000"/>
                </a:schemeClr>
              </a:solidFill>
            </a:endParaRPr>
          </a:p>
          <a:p>
            <a:r>
              <a:rPr lang="en-US" sz="1900">
                <a:solidFill>
                  <a:schemeClr val="tx1">
                    <a:alpha val="80000"/>
                  </a:schemeClr>
                </a:solidFill>
                <a:latin typeface="Consolas"/>
              </a:rPr>
              <a:t>var</a:t>
            </a:r>
            <a:r>
              <a:rPr lang="en-US" sz="1900">
                <a:solidFill>
                  <a:schemeClr val="tx1">
                    <a:alpha val="80000"/>
                  </a:schemeClr>
                </a:solidFill>
                <a:ea typeface="+mn-lt"/>
                <a:cs typeface="+mn-lt"/>
              </a:rPr>
              <a:t> is </a:t>
            </a:r>
            <a:r>
              <a:rPr lang="en-US" sz="1900" b="1">
                <a:solidFill>
                  <a:schemeClr val="tx1">
                    <a:alpha val="80000"/>
                  </a:schemeClr>
                </a:solidFill>
                <a:ea typeface="+mn-lt"/>
                <a:cs typeface="+mn-lt"/>
              </a:rPr>
              <a:t>not</a:t>
            </a:r>
            <a:r>
              <a:rPr lang="en-US" sz="1900">
                <a:solidFill>
                  <a:schemeClr val="tx1">
                    <a:alpha val="80000"/>
                  </a:schemeClr>
                </a:solidFill>
                <a:ea typeface="+mn-lt"/>
                <a:cs typeface="+mn-lt"/>
              </a:rPr>
              <a:t> block-scoped (it's function-scoped).</a:t>
            </a:r>
            <a:endParaRPr lang="en-US" sz="1900">
              <a:solidFill>
                <a:schemeClr val="tx1">
                  <a:alpha val="80000"/>
                </a:schemeClr>
              </a:solidFill>
            </a:endParaRPr>
          </a:p>
          <a:p>
            <a:pPr marL="0" indent="0">
              <a:buNone/>
            </a:pPr>
            <a:r>
              <a:rPr lang="en-US" sz="1900">
                <a:solidFill>
                  <a:schemeClr val="tx1">
                    <a:alpha val="80000"/>
                  </a:schemeClr>
                </a:solidFill>
              </a:rPr>
              <a:t>Example:</a:t>
            </a:r>
            <a:br>
              <a:rPr lang="en-US" sz="1900">
                <a:solidFill>
                  <a:schemeClr val="tx1">
                    <a:alpha val="80000"/>
                  </a:schemeClr>
                </a:solidFill>
              </a:rPr>
            </a:br>
            <a:r>
              <a:rPr lang="en-US" sz="1900">
                <a:solidFill>
                  <a:schemeClr val="tx1">
                    <a:alpha val="80000"/>
                  </a:schemeClr>
                </a:solidFill>
                <a:ea typeface="+mn-lt"/>
                <a:cs typeface="+mn-lt"/>
              </a:rPr>
              <a:t>{</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let num = 7; // Block-scoped variable</a:t>
            </a:r>
            <a:endParaRPr lang="en-US" sz="1900">
              <a:solidFill>
                <a:schemeClr val="tx1">
                  <a:alpha val="80000"/>
                </a:schemeClr>
              </a:solidFill>
            </a:endParaRPr>
          </a:p>
          <a:p>
            <a:pPr marL="0" indent="0">
              <a:buNone/>
            </a:pP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function add() {</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console.log(num); // ✅ Accessible here</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a:t>
            </a:r>
            <a:endParaRPr lang="en-US" sz="1900">
              <a:solidFill>
                <a:schemeClr val="tx1">
                  <a:alpha val="80000"/>
                </a:schemeClr>
              </a:solidFill>
            </a:endParaRPr>
          </a:p>
          <a:p>
            <a:pPr marL="0" indent="0">
              <a:buNone/>
            </a:pP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add(); // ✅ Outputs: 7</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a:t>
            </a:r>
            <a:endParaRPr lang="en-US" sz="19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16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7155A-D3F7-507C-06EB-8734A452139B}"/>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mj-lt"/>
                <a:cs typeface="+mj-lt"/>
              </a:rPr>
              <a:t>Role of var, let, and const: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6D3FA6C-02D3-E045-7CC3-B671A40F2CC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800">
                <a:ea typeface="+mn-lt"/>
                <a:cs typeface="+mn-lt"/>
              </a:rPr>
              <a:t>Clearly explain how each of these keywords relates to scope. </a:t>
            </a:r>
          </a:p>
          <a:p>
            <a:r>
              <a:rPr lang="en-US" sz="1800">
                <a:ea typeface="+mn-lt"/>
                <a:cs typeface="+mn-lt"/>
              </a:rPr>
              <a:t>Var:</a:t>
            </a:r>
          </a:p>
          <a:p>
            <a:r>
              <a:rPr lang="en-US" sz="1800">
                <a:ea typeface="+mn-lt"/>
                <a:cs typeface="+mn-lt"/>
              </a:rPr>
              <a:t>Can be placed in a function and changed anytime</a:t>
            </a:r>
          </a:p>
          <a:p>
            <a:r>
              <a:rPr lang="en-US" sz="1800">
                <a:ea typeface="+mn-lt"/>
                <a:cs typeface="+mn-lt"/>
              </a:rPr>
              <a:t>Can be placed anywhere within the code</a:t>
            </a:r>
          </a:p>
          <a:p>
            <a:endParaRPr lang="en-US" sz="1800">
              <a:ea typeface="+mn-lt"/>
              <a:cs typeface="+mn-lt"/>
            </a:endParaRPr>
          </a:p>
          <a:p>
            <a:r>
              <a:rPr lang="en-US" sz="1800" b="1">
                <a:ea typeface="+mn-lt"/>
                <a:cs typeface="+mn-lt"/>
              </a:rPr>
              <a:t>Example:</a:t>
            </a:r>
          </a:p>
          <a:p>
            <a:pPr marL="0" indent="0">
              <a:buNone/>
            </a:pPr>
            <a:r>
              <a:rPr lang="en-US" sz="1800">
                <a:ea typeface="+mn-lt"/>
                <a:cs typeface="+mn-lt"/>
              </a:rPr>
              <a:t>function test() {</a:t>
            </a:r>
          </a:p>
          <a:p>
            <a:pPr marL="0" indent="0">
              <a:buNone/>
            </a:pPr>
            <a:r>
              <a:rPr lang="en-US" sz="1800">
                <a:ea typeface="+mn-lt"/>
                <a:cs typeface="+mn-lt"/>
              </a:rPr>
              <a:t>  var x = 10;</a:t>
            </a:r>
            <a:endParaRPr lang="en-US" sz="1800"/>
          </a:p>
          <a:p>
            <a:pPr marL="0" indent="0">
              <a:buNone/>
            </a:pPr>
            <a:r>
              <a:rPr lang="en-US" sz="1800">
                <a:ea typeface="+mn-lt"/>
                <a:cs typeface="+mn-lt"/>
              </a:rPr>
              <a:t>  if (true) {</a:t>
            </a:r>
            <a:endParaRPr lang="en-US" sz="1800"/>
          </a:p>
          <a:p>
            <a:pPr marL="0" indent="0">
              <a:buNone/>
            </a:pPr>
            <a:r>
              <a:rPr lang="en-US" sz="1800">
                <a:ea typeface="+mn-lt"/>
                <a:cs typeface="+mn-lt"/>
              </a:rPr>
              <a:t>    var x = 20; </a:t>
            </a:r>
            <a:endParaRPr lang="en-US" sz="1800"/>
          </a:p>
          <a:p>
            <a:pPr marL="0" indent="0">
              <a:buNone/>
            </a:pPr>
            <a:r>
              <a:rPr lang="en-US" sz="1800">
                <a:ea typeface="+mn-lt"/>
                <a:cs typeface="+mn-lt"/>
              </a:rPr>
              <a:t>    console.log(x); </a:t>
            </a:r>
            <a:endParaRPr lang="en-US" sz="1800"/>
          </a:p>
          <a:p>
            <a:pPr marL="0" indent="0">
              <a:buNone/>
            </a:pPr>
            <a:r>
              <a:rPr lang="en-US" sz="1800">
                <a:ea typeface="+mn-lt"/>
                <a:cs typeface="+mn-lt"/>
              </a:rPr>
              <a:t>  }</a:t>
            </a:r>
            <a:endParaRPr lang="en-US" sz="1800"/>
          </a:p>
          <a:p>
            <a:pPr marL="0" indent="0">
              <a:buNone/>
            </a:pPr>
            <a:r>
              <a:rPr lang="en-US" sz="1800">
                <a:ea typeface="+mn-lt"/>
                <a:cs typeface="+mn-lt"/>
              </a:rPr>
              <a:t>  console.log(x); </a:t>
            </a:r>
            <a:endParaRPr lang="en-US" sz="1800"/>
          </a:p>
          <a:p>
            <a:pPr marL="0" indent="0">
              <a:buNone/>
            </a:pPr>
            <a:r>
              <a:rPr lang="en-US" sz="1800">
                <a:ea typeface="+mn-lt"/>
                <a:cs typeface="+mn-lt"/>
              </a:rPr>
              <a:t>}</a:t>
            </a:r>
          </a:p>
          <a:p>
            <a:pPr marL="0" indent="0">
              <a:buNone/>
            </a:pPr>
            <a:r>
              <a:rPr lang="en-US" sz="1800"/>
              <a:t>// Will display 20</a:t>
            </a:r>
          </a:p>
        </p:txBody>
      </p:sp>
    </p:spTree>
    <p:extLst>
      <p:ext uri="{BB962C8B-B14F-4D97-AF65-F5344CB8AC3E}">
        <p14:creationId xmlns:p14="http://schemas.microsoft.com/office/powerpoint/2010/main" val="2212507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AEFEF9-B3CF-5737-D6CD-F22BB21D7B53}"/>
              </a:ext>
            </a:extLst>
          </p:cNvPr>
          <p:cNvSpPr>
            <a:spLocks noGrp="1"/>
          </p:cNvSpPr>
          <p:nvPr>
            <p:ph type="title"/>
          </p:nvPr>
        </p:nvSpPr>
        <p:spPr>
          <a:xfrm>
            <a:off x="686834" y="1153572"/>
            <a:ext cx="3200400" cy="4461163"/>
          </a:xfrm>
        </p:spPr>
        <p:txBody>
          <a:bodyPr>
            <a:normAutofit/>
          </a:bodyPr>
          <a:lstStyle/>
          <a:p>
            <a:r>
              <a:rPr lang="en-US">
                <a:solidFill>
                  <a:srgbClr val="FFFFFF"/>
                </a:solidFill>
              </a:rPr>
              <a:t>Let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AB3955E-E307-E935-A95F-568EC98C58B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Only visible </a:t>
            </a:r>
            <a:r>
              <a:rPr lang="en-US" b="1" dirty="0">
                <a:ea typeface="+mn-lt"/>
                <a:cs typeface="+mn-lt"/>
              </a:rPr>
              <a:t>inside the  scope</a:t>
            </a:r>
            <a:r>
              <a:rPr lang="en-US" b="1" dirty="0">
                <a:latin typeface="Consolas"/>
              </a:rPr>
              <a:t>{}</a:t>
            </a:r>
            <a:r>
              <a:rPr lang="en-US" dirty="0">
                <a:ea typeface="+mn-lt"/>
                <a:cs typeface="+mn-lt"/>
              </a:rPr>
              <a:t> where it’s declared.</a:t>
            </a:r>
            <a:endParaRPr lang="en-US" dirty="0"/>
          </a:p>
          <a:p>
            <a:r>
              <a:rPr lang="en-US" dirty="0">
                <a:ea typeface="+mn-lt"/>
                <a:cs typeface="+mn-lt"/>
              </a:rPr>
              <a:t>Useful in </a:t>
            </a:r>
            <a:r>
              <a:rPr lang="en-US" dirty="0">
                <a:latin typeface="Consolas"/>
              </a:rPr>
              <a:t>if</a:t>
            </a:r>
            <a:r>
              <a:rPr lang="en-US" dirty="0">
                <a:ea typeface="+mn-lt"/>
                <a:cs typeface="+mn-lt"/>
              </a:rPr>
              <a:t>, </a:t>
            </a:r>
            <a:r>
              <a:rPr lang="en-US" dirty="0">
                <a:latin typeface="Consolas"/>
              </a:rPr>
              <a:t>for</a:t>
            </a:r>
            <a:r>
              <a:rPr lang="en-US" dirty="0">
                <a:ea typeface="+mn-lt"/>
                <a:cs typeface="+mn-lt"/>
              </a:rPr>
              <a:t>, loops, etc.</a:t>
            </a:r>
            <a:endParaRPr lang="en-US" dirty="0"/>
          </a:p>
          <a:p>
            <a:pPr marL="0" indent="0">
              <a:buNone/>
            </a:pPr>
            <a:r>
              <a:rPr lang="en-US" dirty="0"/>
              <a:t>Example:</a:t>
            </a:r>
            <a:br>
              <a:rPr lang="en-US" dirty="0"/>
            </a:br>
            <a:r>
              <a:rPr lang="en-US" dirty="0">
                <a:ea typeface="+mn-lt"/>
                <a:cs typeface="+mn-lt"/>
              </a:rPr>
              <a:t>for (let </a:t>
            </a:r>
            <a:r>
              <a:rPr lang="en-US" dirty="0" err="1">
                <a:ea typeface="+mn-lt"/>
                <a:cs typeface="+mn-lt"/>
              </a:rPr>
              <a:t>i</a:t>
            </a:r>
            <a:r>
              <a:rPr lang="en-US" dirty="0">
                <a:ea typeface="+mn-lt"/>
                <a:cs typeface="+mn-lt"/>
              </a:rPr>
              <a:t> = 0; </a:t>
            </a:r>
            <a:r>
              <a:rPr lang="en-US" dirty="0" err="1">
                <a:ea typeface="+mn-lt"/>
                <a:cs typeface="+mn-lt"/>
              </a:rPr>
              <a:t>i</a:t>
            </a:r>
            <a:r>
              <a:rPr lang="en-US" dirty="0">
                <a:ea typeface="+mn-lt"/>
                <a:cs typeface="+mn-lt"/>
              </a:rPr>
              <a:t> &lt; 3; </a:t>
            </a:r>
            <a:r>
              <a:rPr lang="en-US" dirty="0" err="1">
                <a:ea typeface="+mn-lt"/>
                <a:cs typeface="+mn-lt"/>
              </a:rPr>
              <a:t>i</a:t>
            </a:r>
            <a:r>
              <a:rPr lang="en-US" dirty="0">
                <a:ea typeface="+mn-lt"/>
                <a:cs typeface="+mn-lt"/>
              </a:rPr>
              <a:t>++) {</a:t>
            </a:r>
            <a:endParaRPr lang="en-US"/>
          </a:p>
          <a:p>
            <a:pPr marL="0" indent="0">
              <a:buNone/>
            </a:pPr>
            <a:r>
              <a:rPr lang="en-US" dirty="0">
                <a:ea typeface="+mn-lt"/>
                <a:cs typeface="+mn-lt"/>
              </a:rPr>
              <a:t>  console.log(</a:t>
            </a:r>
            <a:r>
              <a:rPr lang="en-US" dirty="0" err="1">
                <a:ea typeface="+mn-lt"/>
                <a:cs typeface="+mn-lt"/>
              </a:rPr>
              <a:t>i</a:t>
            </a:r>
            <a:r>
              <a:rPr lang="en-US" dirty="0">
                <a:ea typeface="+mn-lt"/>
                <a:cs typeface="+mn-lt"/>
              </a:rPr>
              <a:t>); </a:t>
            </a:r>
            <a:endParaRPr lang="en-US"/>
          </a:p>
          <a:p>
            <a:pPr marL="0" indent="0">
              <a:buNone/>
            </a:pPr>
            <a:r>
              <a:rPr lang="en-US" dirty="0">
                <a:ea typeface="+mn-lt"/>
                <a:cs typeface="+mn-lt"/>
              </a:rPr>
              <a:t>}</a:t>
            </a:r>
            <a:endParaRPr lang="en-US"/>
          </a:p>
          <a:p>
            <a:pPr marL="0" indent="0">
              <a:buNone/>
            </a:pPr>
            <a:endParaRPr lang="en-US"/>
          </a:p>
          <a:p>
            <a:pPr marL="0" indent="0">
              <a:buNone/>
            </a:pPr>
            <a:r>
              <a:rPr lang="en-US" dirty="0">
                <a:ea typeface="+mn-lt"/>
                <a:cs typeface="+mn-lt"/>
              </a:rPr>
              <a:t>console.log(</a:t>
            </a:r>
            <a:r>
              <a:rPr lang="en-US" dirty="0" err="1">
                <a:ea typeface="+mn-lt"/>
                <a:cs typeface="+mn-lt"/>
              </a:rPr>
              <a:t>i</a:t>
            </a:r>
            <a:r>
              <a:rPr lang="en-US" dirty="0">
                <a:ea typeface="+mn-lt"/>
                <a:cs typeface="+mn-lt"/>
              </a:rPr>
              <a:t>); // can't work here</a:t>
            </a:r>
            <a:endParaRPr lang="en-US"/>
          </a:p>
          <a:p>
            <a:endParaRPr lang="en-US" dirty="0"/>
          </a:p>
        </p:txBody>
      </p:sp>
    </p:spTree>
    <p:extLst>
      <p:ext uri="{BB962C8B-B14F-4D97-AF65-F5344CB8AC3E}">
        <p14:creationId xmlns:p14="http://schemas.microsoft.com/office/powerpoint/2010/main" val="138263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3CF30-5BA8-0163-D5E5-072314FD3C2A}"/>
              </a:ext>
            </a:extLst>
          </p:cNvPr>
          <p:cNvSpPr>
            <a:spLocks noGrp="1"/>
          </p:cNvSpPr>
          <p:nvPr>
            <p:ph type="title"/>
          </p:nvPr>
        </p:nvSpPr>
        <p:spPr>
          <a:xfrm>
            <a:off x="686834" y="1153572"/>
            <a:ext cx="3200400" cy="4461163"/>
          </a:xfrm>
        </p:spPr>
        <p:txBody>
          <a:bodyPr>
            <a:normAutofit/>
          </a:bodyPr>
          <a:lstStyle/>
          <a:p>
            <a:r>
              <a:rPr lang="en-US">
                <a:solidFill>
                  <a:srgbClr val="FFFFFF"/>
                </a:solidFill>
              </a:rPr>
              <a:t>Const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E849499-5BC1-8045-EB1F-33A798F7BEC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mn-lt"/>
                <a:cs typeface="+mn-lt"/>
              </a:rPr>
              <a:t>Same as </a:t>
            </a:r>
            <a:r>
              <a:rPr lang="en-US" dirty="0">
                <a:latin typeface="Consolas"/>
              </a:rPr>
              <a:t>let</a:t>
            </a:r>
            <a:r>
              <a:rPr lang="en-US" dirty="0">
                <a:ea typeface="+mn-lt"/>
                <a:cs typeface="+mn-lt"/>
              </a:rPr>
              <a:t>: block scoped.</a:t>
            </a:r>
            <a:endParaRPr lang="en-US" dirty="0"/>
          </a:p>
          <a:p>
            <a:r>
              <a:rPr lang="en-US" dirty="0">
                <a:ea typeface="+mn-lt"/>
                <a:cs typeface="+mn-lt"/>
              </a:rPr>
              <a:t>But you </a:t>
            </a:r>
            <a:r>
              <a:rPr lang="en-US" b="1" dirty="0">
                <a:ea typeface="+mn-lt"/>
                <a:cs typeface="+mn-lt"/>
              </a:rPr>
              <a:t>cannot reassign</a:t>
            </a:r>
            <a:r>
              <a:rPr lang="en-US" dirty="0">
                <a:ea typeface="+mn-lt"/>
                <a:cs typeface="+mn-lt"/>
              </a:rPr>
              <a:t> it after declaration.</a:t>
            </a:r>
            <a:endParaRPr lang="en-US" dirty="0"/>
          </a:p>
          <a:p>
            <a:r>
              <a:rPr lang="en-US" dirty="0"/>
              <a:t>Example;</a:t>
            </a:r>
          </a:p>
          <a:p>
            <a:r>
              <a:rPr lang="en-US" dirty="0"/>
              <a:t>Const pi=3.142;</a:t>
            </a:r>
          </a:p>
          <a:p>
            <a:pPr marL="0" indent="0">
              <a:buNone/>
            </a:pPr>
            <a:r>
              <a:rPr lang="en-US" dirty="0"/>
              <a:t>     Pi=4.23 // Error</a:t>
            </a:r>
          </a:p>
          <a:p>
            <a:pPr marL="0" indent="0">
              <a:buNone/>
            </a:pPr>
            <a:endParaRPr lang="en-US" dirty="0"/>
          </a:p>
          <a:p>
            <a:endParaRPr lang="en-US" dirty="0"/>
          </a:p>
        </p:txBody>
      </p:sp>
    </p:spTree>
    <p:extLst>
      <p:ext uri="{BB962C8B-B14F-4D97-AF65-F5344CB8AC3E}">
        <p14:creationId xmlns:p14="http://schemas.microsoft.com/office/powerpoint/2010/main" val="3492898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ECD4C17-0498-A14D-C491-C34E772FC084}"/>
              </a:ext>
            </a:extLst>
          </p:cNvPr>
          <p:cNvSpPr>
            <a:spLocks noGrp="1"/>
          </p:cNvSpPr>
          <p:nvPr>
            <p:ph type="title"/>
          </p:nvPr>
        </p:nvSpPr>
        <p:spPr>
          <a:xfrm>
            <a:off x="1188069" y="381935"/>
            <a:ext cx="4008583" cy="5974414"/>
          </a:xfrm>
        </p:spPr>
        <p:txBody>
          <a:bodyPr anchor="ctr">
            <a:normAutofit/>
          </a:bodyPr>
          <a:lstStyle/>
          <a:p>
            <a:r>
              <a:rPr lang="en-US" sz="8000">
                <a:solidFill>
                  <a:srgbClr val="FFFFFF"/>
                </a:solidFill>
                <a:ea typeface="+mj-lt"/>
                <a:cs typeface="+mj-lt"/>
              </a:rPr>
              <a:t>Lexical (Static) Scope</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BE417F4C-7773-73F1-2C3A-AFD849224D44}"/>
              </a:ext>
            </a:extLst>
          </p:cNvPr>
          <p:cNvSpPr>
            <a:spLocks noGrp="1"/>
          </p:cNvSpPr>
          <p:nvPr>
            <p:ph idx="1"/>
          </p:nvPr>
        </p:nvSpPr>
        <p:spPr>
          <a:xfrm>
            <a:off x="6297233" y="518400"/>
            <a:ext cx="4771607" cy="5837949"/>
          </a:xfrm>
        </p:spPr>
        <p:txBody>
          <a:bodyPr vert="horz" lIns="91440" tIns="45720" rIns="91440" bIns="45720" rtlCol="0" anchor="ctr">
            <a:normAutofit/>
          </a:bodyPr>
          <a:lstStyle/>
          <a:p>
            <a:r>
              <a:rPr lang="en-US" sz="1900" b="1">
                <a:solidFill>
                  <a:schemeClr val="tx1">
                    <a:alpha val="80000"/>
                  </a:schemeClr>
                </a:solidFill>
                <a:ea typeface="+mn-lt"/>
                <a:cs typeface="+mn-lt"/>
              </a:rPr>
              <a:t>Lexical Scope</a:t>
            </a:r>
            <a:r>
              <a:rPr lang="en-US" sz="1900">
                <a:solidFill>
                  <a:schemeClr val="tx1">
                    <a:alpha val="80000"/>
                  </a:schemeClr>
                </a:solidFill>
                <a:ea typeface="+mn-lt"/>
                <a:cs typeface="+mn-lt"/>
              </a:rPr>
              <a:t> means </a:t>
            </a:r>
            <a:r>
              <a:rPr lang="en-US" sz="1900" b="1">
                <a:solidFill>
                  <a:schemeClr val="tx1">
                    <a:alpha val="80000"/>
                  </a:schemeClr>
                </a:solidFill>
                <a:ea typeface="+mn-lt"/>
                <a:cs typeface="+mn-lt"/>
              </a:rPr>
              <a:t>a variable's scope is determined by where it is declared in the source code</a:t>
            </a:r>
            <a:r>
              <a:rPr lang="en-US" sz="1900">
                <a:solidFill>
                  <a:schemeClr val="tx1">
                    <a:alpha val="80000"/>
                  </a:schemeClr>
                </a:solidFill>
                <a:ea typeface="+mn-lt"/>
                <a:cs typeface="+mn-lt"/>
              </a:rPr>
              <a:t>, </a:t>
            </a:r>
            <a:r>
              <a:rPr lang="en-US" sz="1900" b="1">
                <a:solidFill>
                  <a:schemeClr val="tx1">
                    <a:alpha val="80000"/>
                  </a:schemeClr>
                </a:solidFill>
                <a:ea typeface="+mn-lt"/>
                <a:cs typeface="+mn-lt"/>
              </a:rPr>
              <a:t>not</a:t>
            </a:r>
            <a:r>
              <a:rPr lang="en-US" sz="1900">
                <a:solidFill>
                  <a:schemeClr val="tx1">
                    <a:alpha val="80000"/>
                  </a:schemeClr>
                </a:solidFill>
                <a:ea typeface="+mn-lt"/>
                <a:cs typeface="+mn-lt"/>
              </a:rPr>
              <a:t> where it is used or called.</a:t>
            </a:r>
          </a:p>
          <a:p>
            <a:pPr marL="0" indent="0">
              <a:buNone/>
            </a:pPr>
            <a:r>
              <a:rPr lang="en-US" sz="1900">
                <a:solidFill>
                  <a:schemeClr val="tx1">
                    <a:alpha val="80000"/>
                  </a:schemeClr>
                </a:solidFill>
                <a:ea typeface="+mn-lt"/>
                <a:cs typeface="+mn-lt"/>
              </a:rPr>
              <a:t>This is </a:t>
            </a:r>
            <a:r>
              <a:rPr lang="en-US" sz="1900" b="1">
                <a:solidFill>
                  <a:schemeClr val="tx1">
                    <a:alpha val="80000"/>
                  </a:schemeClr>
                </a:solidFill>
                <a:ea typeface="+mn-lt"/>
                <a:cs typeface="+mn-lt"/>
              </a:rPr>
              <a:t>"static"</a:t>
            </a:r>
            <a:r>
              <a:rPr lang="en-US" sz="1900">
                <a:solidFill>
                  <a:schemeClr val="tx1">
                    <a:alpha val="80000"/>
                  </a:schemeClr>
                </a:solidFill>
                <a:ea typeface="+mn-lt"/>
                <a:cs typeface="+mn-lt"/>
              </a:rPr>
              <a:t> because it doesn’t change at runtime — it's fixed during the writing of the code.</a:t>
            </a:r>
          </a:p>
          <a:p>
            <a:pPr marL="0" indent="0">
              <a:buNone/>
            </a:pPr>
            <a:r>
              <a:rPr lang="en-US" sz="1900" b="1">
                <a:solidFill>
                  <a:schemeClr val="tx1">
                    <a:alpha val="80000"/>
                  </a:schemeClr>
                </a:solidFill>
              </a:rPr>
              <a:t>Example:</a:t>
            </a:r>
            <a:endParaRPr lang="en-US" sz="1900">
              <a:solidFill>
                <a:schemeClr val="tx1">
                  <a:alpha val="80000"/>
                </a:schemeClr>
              </a:solidFill>
            </a:endParaRPr>
          </a:p>
          <a:p>
            <a:pPr marL="0" indent="0">
              <a:buNone/>
            </a:pPr>
            <a:br>
              <a:rPr lang="en-US" sz="1900">
                <a:solidFill>
                  <a:schemeClr val="tx1">
                    <a:alpha val="80000"/>
                  </a:schemeClr>
                </a:solidFill>
              </a:rPr>
            </a:br>
            <a:r>
              <a:rPr lang="en-US" sz="1900">
                <a:solidFill>
                  <a:schemeClr val="tx1">
                    <a:alpha val="80000"/>
                  </a:schemeClr>
                </a:solidFill>
                <a:ea typeface="+mn-lt"/>
                <a:cs typeface="+mn-lt"/>
              </a:rPr>
              <a:t>function kitchen() {</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let ingredients = "milk and eggs"; </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function fridge() {</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console.log("Fridge sees: " + ingredients); </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  fridge(); // Call fridge from inside kitchen</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a:t>
            </a:r>
            <a:endParaRPr lang="en-US" sz="1900">
              <a:solidFill>
                <a:schemeClr val="tx1">
                  <a:alpha val="80000"/>
                </a:schemeClr>
              </a:solidFill>
            </a:endParaRPr>
          </a:p>
          <a:p>
            <a:pPr marL="0" indent="0">
              <a:buNone/>
            </a:pPr>
            <a:r>
              <a:rPr lang="en-US" sz="1900">
                <a:solidFill>
                  <a:schemeClr val="tx1">
                    <a:alpha val="80000"/>
                  </a:schemeClr>
                </a:solidFill>
                <a:ea typeface="+mn-lt"/>
                <a:cs typeface="+mn-lt"/>
              </a:rPr>
              <a:t>kitchen(); </a:t>
            </a:r>
            <a:endParaRPr lang="en-US" sz="19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96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Scoping in JS</vt:lpstr>
      <vt:lpstr>Define Scope</vt:lpstr>
      <vt:lpstr>Explain the Different Types of Scope</vt:lpstr>
      <vt:lpstr>Function Scope (or Local Scope)</vt:lpstr>
      <vt:lpstr>Block Scope </vt:lpstr>
      <vt:lpstr>Role of var, let, and const:</vt:lpstr>
      <vt:lpstr>Let</vt:lpstr>
      <vt:lpstr>Const</vt:lpstr>
      <vt:lpstr>Lexical (Static) Scope</vt:lpstr>
      <vt:lpstr>Scope Chain</vt:lpstr>
      <vt:lpstr>Importance of understanding scope </vt:lpstr>
      <vt:lpstr>Prevent Bugs with clear boundaries</vt:lpstr>
      <vt:lpstr>Protecting Sensitive Data</vt:lpstr>
      <vt:lpstr>Reuse Same Names in Different Places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291</cp:revision>
  <dcterms:created xsi:type="dcterms:W3CDTF">2013-07-15T20:26:40Z</dcterms:created>
  <dcterms:modified xsi:type="dcterms:W3CDTF">2025-07-31T09:21:17Z</dcterms:modified>
</cp:coreProperties>
</file>