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58ef8b2da8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58ef8b2da8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8ef8b2da8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8ef8b2da8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58ef8b2da8_0_1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58ef8b2da8_0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411b27d0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411b27d0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411b27d0f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411b27d0f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8ef8b2da8_0_1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8ef8b2da8_0_1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8ef8b2da8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8ef8b2da8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8ef8b2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8ef8b2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58ef8b2da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58ef8b2da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8ef8b2da8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8ef8b2da8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8ef8b2da8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8ef8b2da8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csafrit2/food-prices-in-us-cities" TargetMode="External"/><Relationship Id="rId4" Type="http://schemas.openxmlformats.org/officeDocument/2006/relationships/hyperlink" Target="https://www.kaggle.com/datasets/mruanova/us-gasoline-and-diesel-retail-prices-1995202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824000" y="1613825"/>
            <a:ext cx="4689600" cy="1872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Effects of Major Events on the U.S. Food and Gas Prices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8" name="Google Shape;198;p22"/>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22"/>
          <p:cNvPicPr preferRelativeResize="0"/>
          <p:nvPr/>
        </p:nvPicPr>
        <p:blipFill>
          <a:blip r:embed="rId3">
            <a:alphaModFix/>
          </a:blip>
          <a:stretch>
            <a:fillRect/>
          </a:stretch>
        </p:blipFill>
        <p:spPr>
          <a:xfrm>
            <a:off x="535650" y="544650"/>
            <a:ext cx="8026974" cy="414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5" name="Google Shape;205;p23"/>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23"/>
          <p:cNvPicPr preferRelativeResize="0"/>
          <p:nvPr/>
        </p:nvPicPr>
        <p:blipFill>
          <a:blip r:embed="rId3">
            <a:alphaModFix/>
          </a:blip>
          <a:stretch>
            <a:fillRect/>
          </a:stretch>
        </p:blipFill>
        <p:spPr>
          <a:xfrm>
            <a:off x="535650" y="441025"/>
            <a:ext cx="7827176" cy="4236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Major USA Events between 1995 - 2021:</a:t>
            </a:r>
            <a:endParaRPr/>
          </a:p>
        </p:txBody>
      </p:sp>
      <p:sp>
        <p:nvSpPr>
          <p:cNvPr id="212" name="Google Shape;212;p24"/>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September 11, 2001 - Twin Towers were attacked</a:t>
            </a:r>
            <a:endParaRPr sz="1200"/>
          </a:p>
          <a:p>
            <a:pPr indent="-304800" lvl="0" marL="457200" rtl="0" algn="l">
              <a:spcBef>
                <a:spcPts val="0"/>
              </a:spcBef>
              <a:spcAft>
                <a:spcPts val="0"/>
              </a:spcAft>
              <a:buSzPts val="1200"/>
              <a:buChar char="●"/>
            </a:pPr>
            <a:r>
              <a:rPr lang="en" sz="1200"/>
              <a:t>March 20, 2003 - Beginning of Iraq War</a:t>
            </a:r>
            <a:endParaRPr sz="1200"/>
          </a:p>
          <a:p>
            <a:pPr indent="-304800" lvl="0" marL="457200" rtl="0" algn="l">
              <a:spcBef>
                <a:spcPts val="0"/>
              </a:spcBef>
              <a:spcAft>
                <a:spcPts val="0"/>
              </a:spcAft>
              <a:buSzPts val="1200"/>
              <a:buChar char="●"/>
            </a:pPr>
            <a:r>
              <a:rPr lang="en" sz="1200"/>
              <a:t>August 29, 2005 - Hurricane Katrina</a:t>
            </a:r>
            <a:endParaRPr sz="1200"/>
          </a:p>
          <a:p>
            <a:pPr indent="-304800" lvl="0" marL="457200" rtl="0" algn="l">
              <a:spcBef>
                <a:spcPts val="0"/>
              </a:spcBef>
              <a:spcAft>
                <a:spcPts val="0"/>
              </a:spcAft>
              <a:buSzPts val="1200"/>
              <a:buChar char="●"/>
            </a:pPr>
            <a:r>
              <a:rPr lang="en" sz="1200"/>
              <a:t>September 29, 2008 - Stock Market Crash</a:t>
            </a:r>
            <a:endParaRPr sz="1200"/>
          </a:p>
          <a:p>
            <a:pPr indent="-304800" lvl="0" marL="457200" rtl="0" algn="l">
              <a:spcBef>
                <a:spcPts val="0"/>
              </a:spcBef>
              <a:spcAft>
                <a:spcPts val="0"/>
              </a:spcAft>
              <a:buSzPts val="1200"/>
              <a:buChar char="●"/>
            </a:pPr>
            <a:r>
              <a:rPr lang="en" sz="1200"/>
              <a:t>June 11, 2009 - Swine Flu Pandemic</a:t>
            </a:r>
            <a:endParaRPr sz="1200"/>
          </a:p>
        </p:txBody>
      </p:sp>
      <p:sp>
        <p:nvSpPr>
          <p:cNvPr id="213" name="Google Shape;213;p24"/>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April 20, 2010 - Deepwater Horizon oil spill</a:t>
            </a:r>
            <a:endParaRPr sz="1200"/>
          </a:p>
          <a:p>
            <a:pPr indent="-304800" lvl="0" marL="457200" rtl="0" algn="l">
              <a:spcBef>
                <a:spcPts val="0"/>
              </a:spcBef>
              <a:spcAft>
                <a:spcPts val="0"/>
              </a:spcAft>
              <a:buSzPts val="1200"/>
              <a:buChar char="●"/>
            </a:pPr>
            <a:r>
              <a:rPr lang="en" sz="1200"/>
              <a:t>Oct 1, 2013 - Government Shutdown (17 days)</a:t>
            </a:r>
            <a:endParaRPr sz="1200"/>
          </a:p>
          <a:p>
            <a:pPr indent="-304800" lvl="0" marL="457200" rtl="0" algn="l">
              <a:spcBef>
                <a:spcPts val="0"/>
              </a:spcBef>
              <a:spcAft>
                <a:spcPts val="0"/>
              </a:spcAft>
              <a:buSzPts val="1200"/>
              <a:buChar char="●"/>
            </a:pPr>
            <a:r>
              <a:rPr lang="en" sz="1200"/>
              <a:t>December 20, 2018 - Government Shutdown (35 days)</a:t>
            </a:r>
            <a:endParaRPr sz="1200"/>
          </a:p>
          <a:p>
            <a:pPr indent="-304800" lvl="0" marL="457200" rtl="0" algn="l">
              <a:spcBef>
                <a:spcPts val="0"/>
              </a:spcBef>
              <a:spcAft>
                <a:spcPts val="0"/>
              </a:spcAft>
              <a:buSzPts val="1200"/>
              <a:buChar char="●"/>
            </a:pPr>
            <a:r>
              <a:rPr lang="en" sz="1200"/>
              <a:t>March 11, 2020 - COVID Pandemic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a:t>
            </a:r>
            <a:endParaRPr/>
          </a:p>
        </p:txBody>
      </p:sp>
      <p:sp>
        <p:nvSpPr>
          <p:cNvPr id="135" name="Google Shape;135;p14"/>
          <p:cNvSpPr txBox="1"/>
          <p:nvPr>
            <p:ph idx="1" type="body"/>
          </p:nvPr>
        </p:nvSpPr>
        <p:spPr>
          <a:xfrm>
            <a:off x="1303800" y="14646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What if COVID had never spread? What if the stock market had never crashed? Do these major events make food and gas cost more or less? We are hoping to find out. </a:t>
            </a:r>
            <a:endParaRPr sz="1200"/>
          </a:p>
          <a:p>
            <a:pPr indent="0" lvl="0" marL="0" rtl="0" algn="l">
              <a:spcBef>
                <a:spcPts val="1200"/>
              </a:spcBef>
              <a:spcAft>
                <a:spcPts val="1200"/>
              </a:spcAft>
              <a:buNone/>
            </a:pPr>
            <a:r>
              <a:rPr lang="en" sz="1200"/>
              <a:t>We have found 2 datasets that has over a </a:t>
            </a:r>
            <a:r>
              <a:rPr lang="en" sz="1200"/>
              <a:t>decade</a:t>
            </a:r>
            <a:r>
              <a:rPr lang="en" sz="1200"/>
              <a:t> and a half of data on gas prices and food cpi. We are going to look into what kind of effect they have on each other as well as what effect major events had on them. </a:t>
            </a:r>
            <a:endParaRPr sz="1200"/>
          </a:p>
        </p:txBody>
      </p:sp>
      <p:pic>
        <p:nvPicPr>
          <p:cNvPr id="136" name="Google Shape;136;p14"/>
          <p:cNvPicPr preferRelativeResize="0"/>
          <p:nvPr/>
        </p:nvPicPr>
        <p:blipFill>
          <a:blip r:embed="rId3">
            <a:alphaModFix/>
          </a:blip>
          <a:stretch>
            <a:fillRect/>
          </a:stretch>
        </p:blipFill>
        <p:spPr>
          <a:xfrm>
            <a:off x="1303801" y="2946700"/>
            <a:ext cx="2788725" cy="1800225"/>
          </a:xfrm>
          <a:prstGeom prst="rect">
            <a:avLst/>
          </a:prstGeom>
          <a:noFill/>
          <a:ln>
            <a:noFill/>
          </a:ln>
        </p:spPr>
      </p:pic>
      <p:pic>
        <p:nvPicPr>
          <p:cNvPr id="137" name="Google Shape;137;p14"/>
          <p:cNvPicPr preferRelativeResize="0"/>
          <p:nvPr/>
        </p:nvPicPr>
        <p:blipFill>
          <a:blip r:embed="rId4">
            <a:alphaModFix/>
          </a:blip>
          <a:stretch>
            <a:fillRect/>
          </a:stretch>
        </p:blipFill>
        <p:spPr>
          <a:xfrm>
            <a:off x="5230400" y="2992150"/>
            <a:ext cx="3133527" cy="1754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43" name="Google Shape;143;p15"/>
          <p:cNvSpPr txBox="1"/>
          <p:nvPr>
            <p:ph idx="1" type="body"/>
          </p:nvPr>
        </p:nvSpPr>
        <p:spPr>
          <a:xfrm>
            <a:off x="1103975" y="1294450"/>
            <a:ext cx="7840200" cy="35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will use two sets of data from Kaggle.com:</a:t>
            </a:r>
            <a:endParaRPr sz="1200"/>
          </a:p>
          <a:p>
            <a:pPr indent="-304800" lvl="0" marL="457200" rtl="0" algn="l">
              <a:spcBef>
                <a:spcPts val="1200"/>
              </a:spcBef>
              <a:spcAft>
                <a:spcPts val="0"/>
              </a:spcAft>
              <a:buSzPts val="1200"/>
              <a:buChar char="●"/>
            </a:pPr>
            <a:r>
              <a:rPr lang="en" sz="1200" u="sng">
                <a:hlinkClick r:id="rId3"/>
              </a:rPr>
              <a:t>Food Prices in US Cities</a:t>
            </a:r>
            <a:r>
              <a:rPr lang="en" sz="1200"/>
              <a:t> documents the CPI for food monthly from 1952 to July 2022.</a:t>
            </a:r>
            <a:endParaRPr sz="1200"/>
          </a:p>
          <a:p>
            <a:pPr indent="-304800" lvl="1" marL="914400" rtl="0" algn="l">
              <a:spcBef>
                <a:spcPts val="0"/>
              </a:spcBef>
              <a:spcAft>
                <a:spcPts val="0"/>
              </a:spcAft>
              <a:buSzPts val="1200"/>
              <a:buChar char="○"/>
            </a:pPr>
            <a:r>
              <a:rPr lang="en" sz="1200"/>
              <a:t>Columns Included: </a:t>
            </a:r>
            <a:endParaRPr sz="1200"/>
          </a:p>
          <a:p>
            <a:pPr indent="-304800" lvl="2" marL="1371600" rtl="0" algn="l">
              <a:spcBef>
                <a:spcPts val="0"/>
              </a:spcBef>
              <a:spcAft>
                <a:spcPts val="0"/>
              </a:spcAft>
              <a:buSzPts val="1200"/>
              <a:buChar char="■"/>
            </a:pPr>
            <a:r>
              <a:rPr lang="en" sz="1200"/>
              <a:t>Date</a:t>
            </a:r>
            <a:endParaRPr sz="1200"/>
          </a:p>
          <a:p>
            <a:pPr indent="-304800" lvl="2" marL="1371600" rtl="0" algn="l">
              <a:spcBef>
                <a:spcPts val="0"/>
              </a:spcBef>
              <a:spcAft>
                <a:spcPts val="0"/>
              </a:spcAft>
              <a:buSzPts val="1200"/>
              <a:buChar char="■"/>
            </a:pPr>
            <a:r>
              <a:rPr lang="en" sz="1200"/>
              <a:t>CPI</a:t>
            </a:r>
            <a:r>
              <a:rPr lang="en" sz="1200">
                <a:solidFill>
                  <a:srgbClr val="FF0000"/>
                </a:solidFill>
              </a:rPr>
              <a:t>*</a:t>
            </a:r>
            <a:endParaRPr sz="1200">
              <a:solidFill>
                <a:srgbClr val="FF0000"/>
              </a:solidFill>
            </a:endParaRPr>
          </a:p>
          <a:p>
            <a:pPr indent="-304800" lvl="0" marL="457200" rtl="0" algn="l">
              <a:spcBef>
                <a:spcPts val="0"/>
              </a:spcBef>
              <a:spcAft>
                <a:spcPts val="0"/>
              </a:spcAft>
              <a:buSzPts val="1200"/>
              <a:buChar char="●"/>
            </a:pPr>
            <a:r>
              <a:rPr lang="en" sz="1200" u="sng">
                <a:hlinkClick r:id="rId4"/>
              </a:rPr>
              <a:t>US Gasoline and Diesel Retail Prices</a:t>
            </a:r>
            <a:r>
              <a:rPr lang="en" sz="1200"/>
              <a:t> documents prices for various types of gas weekly from 1995 to January 2021.</a:t>
            </a:r>
            <a:endParaRPr sz="1200"/>
          </a:p>
          <a:p>
            <a:pPr indent="-304800" lvl="1" marL="914400" rtl="0" algn="l">
              <a:spcBef>
                <a:spcPts val="0"/>
              </a:spcBef>
              <a:spcAft>
                <a:spcPts val="0"/>
              </a:spcAft>
              <a:buSzPts val="1200"/>
              <a:buChar char="○"/>
            </a:pPr>
            <a:r>
              <a:rPr lang="en" sz="1200"/>
              <a:t>Columns Included:</a:t>
            </a:r>
            <a:endParaRPr sz="1200"/>
          </a:p>
          <a:p>
            <a:pPr indent="-304800" lvl="2" marL="1371600" rtl="0" algn="l">
              <a:spcBef>
                <a:spcPts val="0"/>
              </a:spcBef>
              <a:spcAft>
                <a:spcPts val="0"/>
              </a:spcAft>
              <a:buSzPts val="1200"/>
              <a:buChar char="■"/>
            </a:pPr>
            <a:r>
              <a:rPr lang="en" sz="1200"/>
              <a:t>Date</a:t>
            </a:r>
            <a:endParaRPr sz="1200"/>
          </a:p>
          <a:p>
            <a:pPr indent="-304800" lvl="2" marL="1371600" rtl="0" algn="l">
              <a:spcBef>
                <a:spcPts val="0"/>
              </a:spcBef>
              <a:spcAft>
                <a:spcPts val="0"/>
              </a:spcAft>
              <a:buSzPts val="1200"/>
              <a:buChar char="■"/>
            </a:pPr>
            <a:r>
              <a:rPr lang="en" sz="1200">
                <a:highlight>
                  <a:srgbClr val="FFFFFF"/>
                </a:highlight>
              </a:rPr>
              <a:t>All_grades_all_formulation</a:t>
            </a:r>
            <a:endParaRPr sz="1200">
              <a:highlight>
                <a:srgbClr val="FFFFFF"/>
              </a:highlight>
            </a:endParaRPr>
          </a:p>
          <a:p>
            <a:pPr indent="-304800" lvl="2" marL="1371600" rtl="0" algn="l">
              <a:spcBef>
                <a:spcPts val="0"/>
              </a:spcBef>
              <a:spcAft>
                <a:spcPts val="0"/>
              </a:spcAft>
              <a:buSzPts val="1200"/>
              <a:buChar char="■"/>
            </a:pPr>
            <a:r>
              <a:rPr lang="en" sz="1200">
                <a:highlight>
                  <a:srgbClr val="FFFFFF"/>
                </a:highlight>
              </a:rPr>
              <a:t>All_grades_conventional</a:t>
            </a:r>
            <a:endParaRPr sz="1200">
              <a:highlight>
                <a:srgbClr val="FFFFFF"/>
              </a:highlight>
            </a:endParaRPr>
          </a:p>
          <a:p>
            <a:pPr indent="-304800" lvl="2" marL="1371600" rtl="0" algn="l">
              <a:spcBef>
                <a:spcPts val="0"/>
              </a:spcBef>
              <a:spcAft>
                <a:spcPts val="0"/>
              </a:spcAft>
              <a:buSzPts val="1200"/>
              <a:buChar char="■"/>
            </a:pPr>
            <a:r>
              <a:rPr lang="en" sz="1200">
                <a:highlight>
                  <a:srgbClr val="FFFFFF"/>
                </a:highlight>
              </a:rPr>
              <a:t>All_grades_reformulated</a:t>
            </a:r>
            <a:endParaRPr sz="1200">
              <a:highlight>
                <a:srgbClr val="FFFFFF"/>
              </a:highlight>
            </a:endParaRPr>
          </a:p>
          <a:p>
            <a:pPr indent="-304800" lvl="2" marL="1371600" rtl="0" algn="l">
              <a:spcBef>
                <a:spcPts val="0"/>
              </a:spcBef>
              <a:spcAft>
                <a:spcPts val="0"/>
              </a:spcAft>
              <a:buSzPts val="1200"/>
              <a:buChar char="■"/>
            </a:pPr>
            <a:r>
              <a:rPr lang="en" sz="1200">
                <a:highlight>
                  <a:srgbClr val="FFFFFF"/>
                </a:highlight>
              </a:rPr>
              <a:t>Regular_all_formulation</a:t>
            </a:r>
            <a:endParaRPr sz="1200">
              <a:highlight>
                <a:srgbClr val="FFFFFF"/>
              </a:highlight>
            </a:endParaRPr>
          </a:p>
          <a:p>
            <a:pPr indent="-304800" lvl="2" marL="1371600" rtl="0" algn="l">
              <a:spcBef>
                <a:spcPts val="0"/>
              </a:spcBef>
              <a:spcAft>
                <a:spcPts val="0"/>
              </a:spcAft>
              <a:buSzPts val="1200"/>
              <a:buChar char="■"/>
            </a:pPr>
            <a:r>
              <a:rPr lang="en" sz="1200">
                <a:highlight>
                  <a:srgbClr val="FFFFFF"/>
                </a:highlight>
              </a:rPr>
              <a:t>Regular_conventional  </a:t>
            </a:r>
            <a:endParaRPr sz="1200">
              <a:highlight>
                <a:srgbClr val="FFFFFF"/>
              </a:highlight>
            </a:endParaRPr>
          </a:p>
          <a:p>
            <a:pPr indent="-304800" lvl="2" marL="1371600" rtl="0" algn="l">
              <a:spcBef>
                <a:spcPts val="0"/>
              </a:spcBef>
              <a:spcAft>
                <a:spcPts val="0"/>
              </a:spcAft>
              <a:buSzPts val="1200"/>
              <a:buChar char="■"/>
            </a:pPr>
            <a:r>
              <a:rPr lang="en" sz="1200">
                <a:highlight>
                  <a:srgbClr val="FFFFFF"/>
                </a:highlight>
              </a:rPr>
              <a:t>Regular_reformulated</a:t>
            </a:r>
            <a:endParaRPr sz="1200">
              <a:highlight>
                <a:srgbClr val="FFFFFF"/>
              </a:highlight>
            </a:endParaRPr>
          </a:p>
          <a:p>
            <a:pPr indent="-304800" lvl="2" marL="1371600" rtl="0" algn="l">
              <a:spcBef>
                <a:spcPts val="0"/>
              </a:spcBef>
              <a:spcAft>
                <a:spcPts val="0"/>
              </a:spcAft>
              <a:buSzPts val="1200"/>
              <a:buChar char="■"/>
            </a:pPr>
            <a:r>
              <a:rPr lang="en" sz="1200">
                <a:highlight>
                  <a:srgbClr val="FFFFFF"/>
                </a:highlight>
              </a:rPr>
              <a:t>Midgrade_all_formulation</a:t>
            </a:r>
            <a:endParaRPr sz="1200">
              <a:highlight>
                <a:srgbClr val="FFFFFF"/>
              </a:highlight>
            </a:endParaRPr>
          </a:p>
        </p:txBody>
      </p:sp>
      <p:sp>
        <p:nvSpPr>
          <p:cNvPr id="144" name="Google Shape;144;p15"/>
          <p:cNvSpPr txBox="1"/>
          <p:nvPr/>
        </p:nvSpPr>
        <p:spPr>
          <a:xfrm>
            <a:off x="3404325" y="2915750"/>
            <a:ext cx="3441300" cy="1828500"/>
          </a:xfrm>
          <a:prstGeom prst="rect">
            <a:avLst/>
          </a:prstGeom>
          <a:noFill/>
          <a:ln>
            <a:noFill/>
          </a:ln>
        </p:spPr>
        <p:txBody>
          <a:bodyPr anchorCtr="0" anchor="t" bIns="91425" lIns="91425" spcFirstLastPara="1" rIns="91425" wrap="square" tIns="91425">
            <a:spAutoFit/>
          </a:bodyPr>
          <a:lstStyle/>
          <a:p>
            <a:pPr indent="-304800" lvl="2" marL="1371600" rtl="0" algn="l">
              <a:lnSpc>
                <a:spcPct val="115000"/>
              </a:lnSpc>
              <a:spcBef>
                <a:spcPts val="0"/>
              </a:spcBef>
              <a:spcAft>
                <a:spcPts val="0"/>
              </a:spcAft>
              <a:buClr>
                <a:schemeClr val="dk2"/>
              </a:buClr>
              <a:buSzPts val="1200"/>
              <a:buFont typeface="Calibri"/>
              <a:buChar char="■"/>
            </a:pPr>
            <a:r>
              <a:rPr lang="en" sz="1200">
                <a:solidFill>
                  <a:schemeClr val="dk2"/>
                </a:solidFill>
                <a:highlight>
                  <a:srgbClr val="FFFFFF"/>
                </a:highlight>
                <a:latin typeface="Calibri"/>
                <a:ea typeface="Calibri"/>
                <a:cs typeface="Calibri"/>
                <a:sym typeface="Calibri"/>
              </a:rPr>
              <a:t>Midgrade_conventional</a:t>
            </a:r>
            <a:endParaRPr sz="1200">
              <a:solidFill>
                <a:schemeClr val="dk2"/>
              </a:solidFill>
              <a:highlight>
                <a:srgbClr val="FFFFFF"/>
              </a:highlight>
              <a:latin typeface="Calibri"/>
              <a:ea typeface="Calibri"/>
              <a:cs typeface="Calibri"/>
              <a:sym typeface="Calibri"/>
            </a:endParaRPr>
          </a:p>
          <a:p>
            <a:pPr indent="-304800" lvl="2" marL="1371600" rtl="0" algn="l">
              <a:lnSpc>
                <a:spcPct val="115000"/>
              </a:lnSpc>
              <a:spcBef>
                <a:spcPts val="0"/>
              </a:spcBef>
              <a:spcAft>
                <a:spcPts val="0"/>
              </a:spcAft>
              <a:buClr>
                <a:schemeClr val="dk2"/>
              </a:buClr>
              <a:buSzPts val="1200"/>
              <a:buFont typeface="Calibri"/>
              <a:buChar char="■"/>
            </a:pPr>
            <a:r>
              <a:rPr lang="en" sz="1200">
                <a:solidFill>
                  <a:schemeClr val="dk2"/>
                </a:solidFill>
                <a:highlight>
                  <a:srgbClr val="FFFFFF"/>
                </a:highlight>
                <a:latin typeface="Calibri"/>
                <a:ea typeface="Calibri"/>
                <a:cs typeface="Calibri"/>
                <a:sym typeface="Calibri"/>
              </a:rPr>
              <a:t>Midgrade_reformulated</a:t>
            </a:r>
            <a:endParaRPr sz="1200">
              <a:solidFill>
                <a:schemeClr val="dk2"/>
              </a:solidFill>
              <a:highlight>
                <a:srgbClr val="FFFFFF"/>
              </a:highlight>
              <a:latin typeface="Calibri"/>
              <a:ea typeface="Calibri"/>
              <a:cs typeface="Calibri"/>
              <a:sym typeface="Calibri"/>
            </a:endParaRPr>
          </a:p>
          <a:p>
            <a:pPr indent="-304800" lvl="2" marL="1371600" rtl="0" algn="l">
              <a:lnSpc>
                <a:spcPct val="115000"/>
              </a:lnSpc>
              <a:spcBef>
                <a:spcPts val="0"/>
              </a:spcBef>
              <a:spcAft>
                <a:spcPts val="0"/>
              </a:spcAft>
              <a:buClr>
                <a:schemeClr val="dk2"/>
              </a:buClr>
              <a:buSzPts val="1200"/>
              <a:buFont typeface="Calibri"/>
              <a:buChar char="■"/>
            </a:pPr>
            <a:r>
              <a:rPr lang="en" sz="1200">
                <a:solidFill>
                  <a:schemeClr val="dk2"/>
                </a:solidFill>
                <a:highlight>
                  <a:srgbClr val="FFFFFF"/>
                </a:highlight>
                <a:latin typeface="Calibri"/>
                <a:ea typeface="Calibri"/>
                <a:cs typeface="Calibri"/>
                <a:sym typeface="Calibri"/>
              </a:rPr>
              <a:t>Premium_all_formulation</a:t>
            </a:r>
            <a:endParaRPr sz="1200">
              <a:solidFill>
                <a:schemeClr val="dk2"/>
              </a:solidFill>
              <a:highlight>
                <a:srgbClr val="FFFFFF"/>
              </a:highlight>
              <a:latin typeface="Calibri"/>
              <a:ea typeface="Calibri"/>
              <a:cs typeface="Calibri"/>
              <a:sym typeface="Calibri"/>
            </a:endParaRPr>
          </a:p>
          <a:p>
            <a:pPr indent="-304800" lvl="2" marL="1371600" rtl="0" algn="l">
              <a:lnSpc>
                <a:spcPct val="115000"/>
              </a:lnSpc>
              <a:spcBef>
                <a:spcPts val="0"/>
              </a:spcBef>
              <a:spcAft>
                <a:spcPts val="0"/>
              </a:spcAft>
              <a:buClr>
                <a:schemeClr val="dk2"/>
              </a:buClr>
              <a:buSzPts val="1200"/>
              <a:buFont typeface="Calibri"/>
              <a:buChar char="■"/>
            </a:pPr>
            <a:r>
              <a:rPr lang="en" sz="1200">
                <a:solidFill>
                  <a:schemeClr val="dk2"/>
                </a:solidFill>
                <a:highlight>
                  <a:srgbClr val="FFFFFF"/>
                </a:highlight>
                <a:latin typeface="Calibri"/>
                <a:ea typeface="Calibri"/>
                <a:cs typeface="Calibri"/>
                <a:sym typeface="Calibri"/>
              </a:rPr>
              <a:t>Premium_conventional</a:t>
            </a:r>
            <a:endParaRPr sz="1200">
              <a:solidFill>
                <a:schemeClr val="dk2"/>
              </a:solidFill>
              <a:highlight>
                <a:srgbClr val="FFFFFF"/>
              </a:highlight>
              <a:latin typeface="Calibri"/>
              <a:ea typeface="Calibri"/>
              <a:cs typeface="Calibri"/>
              <a:sym typeface="Calibri"/>
            </a:endParaRPr>
          </a:p>
          <a:p>
            <a:pPr indent="-304800" lvl="2" marL="1371600" rtl="0" algn="l">
              <a:lnSpc>
                <a:spcPct val="115000"/>
              </a:lnSpc>
              <a:spcBef>
                <a:spcPts val="0"/>
              </a:spcBef>
              <a:spcAft>
                <a:spcPts val="0"/>
              </a:spcAft>
              <a:buClr>
                <a:schemeClr val="dk2"/>
              </a:buClr>
              <a:buSzPts val="1200"/>
              <a:buFont typeface="Calibri"/>
              <a:buChar char="■"/>
            </a:pPr>
            <a:r>
              <a:rPr lang="en" sz="1200">
                <a:solidFill>
                  <a:schemeClr val="dk2"/>
                </a:solidFill>
                <a:highlight>
                  <a:srgbClr val="FFFFFF"/>
                </a:highlight>
                <a:latin typeface="Calibri"/>
                <a:ea typeface="Calibri"/>
                <a:cs typeface="Calibri"/>
                <a:sym typeface="Calibri"/>
              </a:rPr>
              <a:t>Premium_reformulated</a:t>
            </a:r>
            <a:endParaRPr sz="1200">
              <a:solidFill>
                <a:schemeClr val="dk2"/>
              </a:solidFill>
              <a:highlight>
                <a:srgbClr val="FFFFFF"/>
              </a:highlight>
              <a:latin typeface="Calibri"/>
              <a:ea typeface="Calibri"/>
              <a:cs typeface="Calibri"/>
              <a:sym typeface="Calibri"/>
            </a:endParaRPr>
          </a:p>
          <a:p>
            <a:pPr indent="-304800" lvl="2" marL="1371600" rtl="0" algn="l">
              <a:lnSpc>
                <a:spcPct val="115000"/>
              </a:lnSpc>
              <a:spcBef>
                <a:spcPts val="0"/>
              </a:spcBef>
              <a:spcAft>
                <a:spcPts val="0"/>
              </a:spcAft>
              <a:buClr>
                <a:schemeClr val="dk2"/>
              </a:buClr>
              <a:buSzPts val="1200"/>
              <a:buFont typeface="Calibri"/>
              <a:buChar char="■"/>
            </a:pPr>
            <a:r>
              <a:rPr lang="en" sz="1200">
                <a:solidFill>
                  <a:schemeClr val="dk2"/>
                </a:solidFill>
                <a:highlight>
                  <a:srgbClr val="FFFFFF"/>
                </a:highlight>
                <a:latin typeface="Calibri"/>
                <a:ea typeface="Calibri"/>
                <a:cs typeface="Calibri"/>
                <a:sym typeface="Calibri"/>
              </a:rPr>
              <a:t>No_2_diesel</a:t>
            </a:r>
            <a:endParaRPr sz="1200">
              <a:solidFill>
                <a:schemeClr val="dk2"/>
              </a:solidFill>
              <a:highlight>
                <a:srgbClr val="FFFFFF"/>
              </a:highlight>
              <a:latin typeface="Calibri"/>
              <a:ea typeface="Calibri"/>
              <a:cs typeface="Calibri"/>
              <a:sym typeface="Calibri"/>
            </a:endParaRPr>
          </a:p>
          <a:p>
            <a:pPr indent="0" lvl="0" marL="0" rtl="0" algn="l">
              <a:spcBef>
                <a:spcPts val="1200"/>
              </a:spcBef>
              <a:spcAft>
                <a:spcPts val="0"/>
              </a:spcAft>
              <a:buNone/>
            </a:pPr>
            <a:r>
              <a:t/>
            </a:r>
            <a:endParaRPr>
              <a:latin typeface="Nunito"/>
              <a:ea typeface="Nunito"/>
              <a:cs typeface="Nunito"/>
              <a:sym typeface="Nunito"/>
            </a:endParaRPr>
          </a:p>
        </p:txBody>
      </p:sp>
      <p:sp>
        <p:nvSpPr>
          <p:cNvPr id="145" name="Google Shape;145;p15"/>
          <p:cNvSpPr txBox="1"/>
          <p:nvPr/>
        </p:nvSpPr>
        <p:spPr>
          <a:xfrm>
            <a:off x="6446000" y="4166600"/>
            <a:ext cx="2316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0000"/>
                </a:solidFill>
                <a:latin typeface="Calibri"/>
                <a:ea typeface="Calibri"/>
                <a:cs typeface="Calibri"/>
                <a:sym typeface="Calibri"/>
              </a:rPr>
              <a:t>*The Consumer Price Index (CPI) is a measure of the average change over time in the prices paid by urban consumers for a market basket of consumer goods and services.</a:t>
            </a:r>
            <a:endParaRPr sz="900">
              <a:solidFill>
                <a:srgbClr val="FF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33"/>
              <a:t>Why?</a:t>
            </a:r>
            <a:endParaRPr sz="3333"/>
          </a:p>
          <a:p>
            <a:pPr indent="0" lvl="0" marL="0" rtl="0" algn="l">
              <a:spcBef>
                <a:spcPts val="0"/>
              </a:spcBef>
              <a:spcAft>
                <a:spcPts val="0"/>
              </a:spcAft>
              <a:buNone/>
            </a:pPr>
            <a:r>
              <a:t/>
            </a:r>
            <a:endParaRPr/>
          </a:p>
        </p:txBody>
      </p:sp>
      <p:sp>
        <p:nvSpPr>
          <p:cNvPr id="151" name="Google Shape;151;p16"/>
          <p:cNvSpPr txBox="1"/>
          <p:nvPr>
            <p:ph idx="1" type="body"/>
          </p:nvPr>
        </p:nvSpPr>
        <p:spPr>
          <a:xfrm>
            <a:off x="819150" y="16428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We are hoping to use this data to eventually determine what food CPI and gas prices </a:t>
            </a:r>
            <a:r>
              <a:rPr i="1" lang="en" sz="1200"/>
              <a:t>would </a:t>
            </a:r>
            <a:r>
              <a:rPr lang="en" sz="1200"/>
              <a:t>have looked like if COVID had not happened. While we will be looking into other connections between the data and other events as well the main question is “What would gas prices and food prices be like if the years 2020-2022 had been "normal" and rather uneventful on a worldly scale?”</a:t>
            </a:r>
            <a:endParaRPr sz="1200"/>
          </a:p>
          <a:p>
            <a:pPr indent="0" lvl="0" marL="0" rtl="0" algn="l">
              <a:spcBef>
                <a:spcPts val="1200"/>
              </a:spcBef>
              <a:spcAft>
                <a:spcPts val="0"/>
              </a:spcAft>
              <a:buNone/>
            </a:pPr>
            <a:r>
              <a:rPr lang="en" sz="1200"/>
              <a:t>Other questions we’d like to investigate:</a:t>
            </a:r>
            <a:endParaRPr sz="1200"/>
          </a:p>
          <a:p>
            <a:pPr indent="-304800" lvl="0" marL="457200" rtl="0" algn="l">
              <a:spcBef>
                <a:spcPts val="1200"/>
              </a:spcBef>
              <a:spcAft>
                <a:spcPts val="0"/>
              </a:spcAft>
              <a:buSzPts val="1200"/>
              <a:buChar char="●"/>
            </a:pPr>
            <a:r>
              <a:rPr lang="en" sz="1200"/>
              <a:t>What impact did other major events have on gas and food?</a:t>
            </a:r>
            <a:endParaRPr sz="1200"/>
          </a:p>
          <a:p>
            <a:pPr indent="-304800" lvl="0" marL="457200" rtl="0" algn="l">
              <a:spcBef>
                <a:spcPts val="0"/>
              </a:spcBef>
              <a:spcAft>
                <a:spcPts val="0"/>
              </a:spcAft>
              <a:buSzPts val="1200"/>
              <a:buChar char="●"/>
            </a:pPr>
            <a:r>
              <a:rPr lang="en" sz="1200"/>
              <a:t>Are there some gas prices that were affected over others? </a:t>
            </a:r>
            <a:endParaRPr sz="1200"/>
          </a:p>
          <a:p>
            <a:pPr indent="-304800" lvl="0" marL="457200" rtl="0" algn="l">
              <a:spcBef>
                <a:spcPts val="0"/>
              </a:spcBef>
              <a:spcAft>
                <a:spcPts val="0"/>
              </a:spcAft>
              <a:buSzPts val="1200"/>
              <a:buChar char="●"/>
            </a:pPr>
            <a:r>
              <a:rPr lang="en" sz="1200"/>
              <a:t>Is there an automatic increase in food when gas inflaces? What about vise versa?</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being used</a:t>
            </a:r>
            <a:endParaRPr/>
          </a:p>
        </p:txBody>
      </p:sp>
      <p:sp>
        <p:nvSpPr>
          <p:cNvPr id="157" name="Google Shape;157;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Cleaning and Analysis</a:t>
            </a:r>
            <a:endParaRPr/>
          </a:p>
          <a:p>
            <a:pPr indent="-298450" lvl="1" marL="914400" rtl="0" algn="l">
              <a:spcBef>
                <a:spcPts val="0"/>
              </a:spcBef>
              <a:spcAft>
                <a:spcPts val="0"/>
              </a:spcAft>
              <a:buSzPts val="1100"/>
              <a:buChar char="○"/>
            </a:pPr>
            <a:r>
              <a:rPr lang="en"/>
              <a:t>Pandas in Jupyter Notebook will be used to clean the data and perform an exploratory analysis. MatPlotLib will be used to visualize the dataset to assist in our exploratory analysis.</a:t>
            </a:r>
            <a:endParaRPr/>
          </a:p>
          <a:p>
            <a:pPr indent="-311150" lvl="0" marL="457200" rtl="0" algn="l">
              <a:spcBef>
                <a:spcPts val="0"/>
              </a:spcBef>
              <a:spcAft>
                <a:spcPts val="0"/>
              </a:spcAft>
              <a:buSzPts val="1300"/>
              <a:buChar char="●"/>
            </a:pPr>
            <a:r>
              <a:rPr lang="en"/>
              <a:t>Database Storage</a:t>
            </a:r>
            <a:endParaRPr/>
          </a:p>
          <a:p>
            <a:pPr indent="-298450" lvl="1" marL="914400" rtl="0" algn="l">
              <a:spcBef>
                <a:spcPts val="0"/>
              </a:spcBef>
              <a:spcAft>
                <a:spcPts val="0"/>
              </a:spcAft>
              <a:buSzPts val="1100"/>
              <a:buChar char="○"/>
            </a:pPr>
            <a:r>
              <a:rPr lang="en"/>
              <a:t>The cleaned data will be saved in csv files and will be imported to Postgres.</a:t>
            </a:r>
            <a:endParaRPr/>
          </a:p>
          <a:p>
            <a:pPr indent="-311150" lvl="0" marL="457200" rtl="0" algn="l">
              <a:spcBef>
                <a:spcPts val="0"/>
              </a:spcBef>
              <a:spcAft>
                <a:spcPts val="0"/>
              </a:spcAft>
              <a:buSzPts val="1300"/>
              <a:buChar char="●"/>
            </a:pPr>
            <a:r>
              <a:rPr lang="en"/>
              <a:t>Machine Learning</a:t>
            </a:r>
            <a:endParaRPr/>
          </a:p>
          <a:p>
            <a:pPr indent="-298450" lvl="1" marL="914400" rtl="0" algn="l">
              <a:spcBef>
                <a:spcPts val="0"/>
              </a:spcBef>
              <a:spcAft>
                <a:spcPts val="0"/>
              </a:spcAft>
              <a:buSzPts val="1100"/>
              <a:buChar char="○"/>
            </a:pPr>
            <a:r>
              <a:rPr lang="en"/>
              <a:t>We will use SciKitLearn and ExponentialSmoothing from StatsModels to create our models and to predict our "what if" data.</a:t>
            </a:r>
            <a:endParaRPr/>
          </a:p>
          <a:p>
            <a:pPr indent="-311150" lvl="0" marL="457200" rtl="0" algn="l">
              <a:spcBef>
                <a:spcPts val="0"/>
              </a:spcBef>
              <a:spcAft>
                <a:spcPts val="0"/>
              </a:spcAft>
              <a:buSzPts val="1300"/>
              <a:buChar char="●"/>
            </a:pPr>
            <a:r>
              <a:rPr lang="en"/>
              <a:t>Dashboard</a:t>
            </a:r>
            <a:endParaRPr/>
          </a:p>
          <a:p>
            <a:pPr indent="-298450" lvl="1" marL="914400" rtl="0" algn="l">
              <a:spcBef>
                <a:spcPts val="0"/>
              </a:spcBef>
              <a:spcAft>
                <a:spcPts val="0"/>
              </a:spcAft>
              <a:buSzPts val="1100"/>
              <a:buChar char="○"/>
            </a:pPr>
            <a:r>
              <a:rPr lang="en"/>
              <a:t>We will use Tableau to visualize our data and to create a dashboard.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738700" y="620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Cleaning the Gas Pricing Data</a:t>
            </a:r>
            <a:endParaRPr/>
          </a:p>
        </p:txBody>
      </p:sp>
      <p:sp>
        <p:nvSpPr>
          <p:cNvPr id="163" name="Google Shape;163;p18"/>
          <p:cNvSpPr txBox="1"/>
          <p:nvPr>
            <p:ph idx="1" type="body"/>
          </p:nvPr>
        </p:nvSpPr>
        <p:spPr>
          <a:xfrm>
            <a:off x="830175" y="1124175"/>
            <a:ext cx="71034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Before we can dive into our research we had to clean up the gas pricing dataset to match our food CPI dataset. Here are the steps we took to do this:</a:t>
            </a:r>
            <a:endParaRPr/>
          </a:p>
        </p:txBody>
      </p:sp>
      <p:pic>
        <p:nvPicPr>
          <p:cNvPr id="164" name="Google Shape;164;p18"/>
          <p:cNvPicPr preferRelativeResize="0"/>
          <p:nvPr/>
        </p:nvPicPr>
        <p:blipFill>
          <a:blip r:embed="rId3">
            <a:alphaModFix/>
          </a:blip>
          <a:stretch>
            <a:fillRect/>
          </a:stretch>
        </p:blipFill>
        <p:spPr>
          <a:xfrm>
            <a:off x="4240574" y="1961250"/>
            <a:ext cx="4462675" cy="307050"/>
          </a:xfrm>
          <a:prstGeom prst="rect">
            <a:avLst/>
          </a:prstGeom>
          <a:noFill/>
          <a:ln>
            <a:noFill/>
          </a:ln>
        </p:spPr>
      </p:pic>
      <p:pic>
        <p:nvPicPr>
          <p:cNvPr id="165" name="Google Shape;165;p18"/>
          <p:cNvPicPr preferRelativeResize="0"/>
          <p:nvPr/>
        </p:nvPicPr>
        <p:blipFill>
          <a:blip r:embed="rId4">
            <a:alphaModFix/>
          </a:blip>
          <a:stretch>
            <a:fillRect/>
          </a:stretch>
        </p:blipFill>
        <p:spPr>
          <a:xfrm>
            <a:off x="4240573" y="2521775"/>
            <a:ext cx="4462674" cy="1110150"/>
          </a:xfrm>
          <a:prstGeom prst="rect">
            <a:avLst/>
          </a:prstGeom>
          <a:noFill/>
          <a:ln>
            <a:noFill/>
          </a:ln>
        </p:spPr>
      </p:pic>
      <p:sp>
        <p:nvSpPr>
          <p:cNvPr id="166" name="Google Shape;166;p18"/>
          <p:cNvSpPr txBox="1"/>
          <p:nvPr/>
        </p:nvSpPr>
        <p:spPr>
          <a:xfrm>
            <a:off x="481050" y="3337725"/>
            <a:ext cx="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67" name="Google Shape;167;p18"/>
          <p:cNvSpPr txBox="1"/>
          <p:nvPr/>
        </p:nvSpPr>
        <p:spPr>
          <a:xfrm>
            <a:off x="695675" y="1820575"/>
            <a:ext cx="3463500" cy="2706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2"/>
              </a:buClr>
              <a:buSzPts val="1200"/>
              <a:buFont typeface="Calibri"/>
              <a:buChar char="●"/>
            </a:pPr>
            <a:r>
              <a:rPr lang="en" sz="1200">
                <a:solidFill>
                  <a:schemeClr val="dk2"/>
                </a:solidFill>
                <a:latin typeface="Calibri"/>
                <a:ea typeface="Calibri"/>
                <a:cs typeface="Calibri"/>
                <a:sym typeface="Calibri"/>
              </a:rPr>
              <a:t>Checked the datatype and converted so the ‘date’ column was an actual date datatype instead of an object.</a:t>
            </a:r>
            <a:endParaRPr sz="1200">
              <a:solidFill>
                <a:schemeClr val="dk2"/>
              </a:solidFill>
              <a:latin typeface="Calibri"/>
              <a:ea typeface="Calibri"/>
              <a:cs typeface="Calibri"/>
              <a:sym typeface="Calibri"/>
            </a:endParaRPr>
          </a:p>
          <a:p>
            <a:pPr indent="-304800" lvl="0" marL="457200" rtl="0" algn="l">
              <a:lnSpc>
                <a:spcPct val="115000"/>
              </a:lnSpc>
              <a:spcBef>
                <a:spcPts val="0"/>
              </a:spcBef>
              <a:spcAft>
                <a:spcPts val="0"/>
              </a:spcAft>
              <a:buClr>
                <a:schemeClr val="dk2"/>
              </a:buClr>
              <a:buSzPts val="1200"/>
              <a:buFont typeface="Calibri"/>
              <a:buChar char="●"/>
            </a:pPr>
            <a:r>
              <a:rPr lang="en" sz="1200">
                <a:solidFill>
                  <a:schemeClr val="dk2"/>
                </a:solidFill>
                <a:latin typeface="Calibri"/>
                <a:ea typeface="Calibri"/>
                <a:cs typeface="Calibri"/>
                <a:sym typeface="Calibri"/>
              </a:rPr>
              <a:t>The gas pricing dataset had weekly data and the food pricing dataset had monthly data. So we had to convert the weekly data to monthly. We did this by taking the first reference point of each month and saving only that data.</a:t>
            </a:r>
            <a:r>
              <a:rPr lang="en" sz="1200">
                <a:solidFill>
                  <a:srgbClr val="FF0000"/>
                </a:solidFill>
                <a:latin typeface="Calibri"/>
                <a:ea typeface="Calibri"/>
                <a:cs typeface="Calibri"/>
                <a:sym typeface="Calibri"/>
              </a:rPr>
              <a:t>* </a:t>
            </a:r>
            <a:endParaRPr sz="1200">
              <a:solidFill>
                <a:srgbClr val="FF0000"/>
              </a:solidFill>
              <a:latin typeface="Calibri"/>
              <a:ea typeface="Calibri"/>
              <a:cs typeface="Calibri"/>
              <a:sym typeface="Calibri"/>
            </a:endParaRPr>
          </a:p>
          <a:p>
            <a:pPr indent="-304800" lvl="0" marL="457200" rtl="0" algn="l">
              <a:lnSpc>
                <a:spcPct val="115000"/>
              </a:lnSpc>
              <a:spcBef>
                <a:spcPts val="0"/>
              </a:spcBef>
              <a:spcAft>
                <a:spcPts val="0"/>
              </a:spcAft>
              <a:buClr>
                <a:schemeClr val="dk2"/>
              </a:buClr>
              <a:buSzPts val="1200"/>
              <a:buFont typeface="Calibri"/>
              <a:buChar char="●"/>
            </a:pPr>
            <a:r>
              <a:rPr lang="en" sz="1200">
                <a:solidFill>
                  <a:schemeClr val="dk2"/>
                </a:solidFill>
                <a:latin typeface="Calibri"/>
                <a:ea typeface="Calibri"/>
                <a:cs typeface="Calibri"/>
                <a:sym typeface="Calibri"/>
              </a:rPr>
              <a:t>We also had to make sure that each of the dates started on the first of the month so we could tie them to the food CPI data.</a:t>
            </a:r>
            <a:r>
              <a:rPr lang="en" sz="1200">
                <a:solidFill>
                  <a:srgbClr val="FF0000"/>
                </a:solidFill>
                <a:latin typeface="Calibri"/>
                <a:ea typeface="Calibri"/>
                <a:cs typeface="Calibri"/>
                <a:sym typeface="Calibri"/>
              </a:rPr>
              <a:t>*</a:t>
            </a:r>
            <a:endParaRPr sz="1200">
              <a:solidFill>
                <a:srgbClr val="FF0000"/>
              </a:solidFill>
              <a:latin typeface="Calibri"/>
              <a:ea typeface="Calibri"/>
              <a:cs typeface="Calibri"/>
              <a:sym typeface="Calibri"/>
            </a:endParaRPr>
          </a:p>
        </p:txBody>
      </p:sp>
      <p:pic>
        <p:nvPicPr>
          <p:cNvPr id="168" name="Google Shape;168;p18"/>
          <p:cNvPicPr preferRelativeResize="0"/>
          <p:nvPr/>
        </p:nvPicPr>
        <p:blipFill>
          <a:blip r:embed="rId5">
            <a:alphaModFix/>
          </a:blip>
          <a:stretch>
            <a:fillRect/>
          </a:stretch>
        </p:blipFill>
        <p:spPr>
          <a:xfrm>
            <a:off x="4240575" y="3885400"/>
            <a:ext cx="4462675" cy="666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819150" y="549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Cleaning the Food CPI Data</a:t>
            </a:r>
            <a:endParaRPr/>
          </a:p>
        </p:txBody>
      </p:sp>
      <p:sp>
        <p:nvSpPr>
          <p:cNvPr id="174" name="Google Shape;174;p19"/>
          <p:cNvSpPr txBox="1"/>
          <p:nvPr>
            <p:ph idx="1" type="body"/>
          </p:nvPr>
        </p:nvSpPr>
        <p:spPr>
          <a:xfrm>
            <a:off x="881975" y="1124175"/>
            <a:ext cx="71034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also need to make a few adjustments to the food cpi dataset to be sure it’s ready for analyzing. Here are the steps we took with this dataset: </a:t>
            </a:r>
            <a:endParaRPr/>
          </a:p>
        </p:txBody>
      </p:sp>
      <p:sp>
        <p:nvSpPr>
          <p:cNvPr id="175" name="Google Shape;175;p19"/>
          <p:cNvSpPr txBox="1"/>
          <p:nvPr/>
        </p:nvSpPr>
        <p:spPr>
          <a:xfrm>
            <a:off x="481050" y="3337725"/>
            <a:ext cx="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76" name="Google Shape;176;p19"/>
          <p:cNvSpPr txBox="1"/>
          <p:nvPr/>
        </p:nvSpPr>
        <p:spPr>
          <a:xfrm>
            <a:off x="703075" y="1702175"/>
            <a:ext cx="3463500" cy="1644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2"/>
              </a:buClr>
              <a:buSzPts val="1200"/>
              <a:buFont typeface="Calibri"/>
              <a:buChar char="●"/>
            </a:pPr>
            <a:r>
              <a:rPr lang="en" sz="1200">
                <a:solidFill>
                  <a:schemeClr val="dk2"/>
                </a:solidFill>
                <a:latin typeface="Calibri"/>
                <a:ea typeface="Calibri"/>
                <a:cs typeface="Calibri"/>
                <a:sym typeface="Calibri"/>
              </a:rPr>
              <a:t>Checked the datatype and converted so the ‘date’ column was an actual date datatype instead of an object.</a:t>
            </a:r>
            <a:endParaRPr sz="1200">
              <a:solidFill>
                <a:schemeClr val="dk2"/>
              </a:solidFill>
              <a:latin typeface="Calibri"/>
              <a:ea typeface="Calibri"/>
              <a:cs typeface="Calibri"/>
              <a:sym typeface="Calibri"/>
            </a:endParaRPr>
          </a:p>
          <a:p>
            <a:pPr indent="-304800" lvl="0" marL="457200" rtl="0" algn="l">
              <a:lnSpc>
                <a:spcPct val="115000"/>
              </a:lnSpc>
              <a:spcBef>
                <a:spcPts val="0"/>
              </a:spcBef>
              <a:spcAft>
                <a:spcPts val="0"/>
              </a:spcAft>
              <a:buClr>
                <a:schemeClr val="dk2"/>
              </a:buClr>
              <a:buSzPts val="1200"/>
              <a:buFont typeface="Calibri"/>
              <a:buChar char="●"/>
            </a:pPr>
            <a:r>
              <a:rPr lang="en" sz="1200">
                <a:solidFill>
                  <a:schemeClr val="dk2"/>
                </a:solidFill>
                <a:latin typeface="Calibri"/>
                <a:ea typeface="Calibri"/>
                <a:cs typeface="Calibri"/>
                <a:sym typeface="Calibri"/>
              </a:rPr>
              <a:t>The food CPI had more years of data than the gas pricing. So we consolidated it to only reflect the same date range as the gas price dataset.</a:t>
            </a:r>
            <a:r>
              <a:rPr lang="en" sz="1200">
                <a:solidFill>
                  <a:srgbClr val="FF0000"/>
                </a:solidFill>
                <a:latin typeface="Calibri"/>
                <a:ea typeface="Calibri"/>
                <a:cs typeface="Calibri"/>
                <a:sym typeface="Calibri"/>
              </a:rPr>
              <a:t>*</a:t>
            </a:r>
            <a:endParaRPr sz="1200">
              <a:solidFill>
                <a:srgbClr val="FF0000"/>
              </a:solidFill>
              <a:latin typeface="Calibri"/>
              <a:ea typeface="Calibri"/>
              <a:cs typeface="Calibri"/>
              <a:sym typeface="Calibri"/>
            </a:endParaRPr>
          </a:p>
        </p:txBody>
      </p:sp>
      <p:pic>
        <p:nvPicPr>
          <p:cNvPr id="177" name="Google Shape;177;p19"/>
          <p:cNvPicPr preferRelativeResize="0"/>
          <p:nvPr/>
        </p:nvPicPr>
        <p:blipFill>
          <a:blip r:embed="rId3">
            <a:alphaModFix/>
          </a:blip>
          <a:stretch>
            <a:fillRect/>
          </a:stretch>
        </p:blipFill>
        <p:spPr>
          <a:xfrm>
            <a:off x="4277600" y="1857675"/>
            <a:ext cx="4373850" cy="481025"/>
          </a:xfrm>
          <a:prstGeom prst="rect">
            <a:avLst/>
          </a:prstGeom>
          <a:noFill/>
          <a:ln>
            <a:noFill/>
          </a:ln>
        </p:spPr>
      </p:pic>
      <p:pic>
        <p:nvPicPr>
          <p:cNvPr id="178" name="Google Shape;178;p19"/>
          <p:cNvPicPr preferRelativeResize="0"/>
          <p:nvPr/>
        </p:nvPicPr>
        <p:blipFill>
          <a:blip r:embed="rId4">
            <a:alphaModFix/>
          </a:blip>
          <a:stretch>
            <a:fillRect/>
          </a:stretch>
        </p:blipFill>
        <p:spPr>
          <a:xfrm>
            <a:off x="4303513" y="2571750"/>
            <a:ext cx="4373851" cy="485775"/>
          </a:xfrm>
          <a:prstGeom prst="rect">
            <a:avLst/>
          </a:prstGeom>
          <a:noFill/>
          <a:ln>
            <a:noFill/>
          </a:ln>
        </p:spPr>
      </p:pic>
      <p:sp>
        <p:nvSpPr>
          <p:cNvPr id="179" name="Google Shape;179;p19"/>
          <p:cNvSpPr txBox="1"/>
          <p:nvPr/>
        </p:nvSpPr>
        <p:spPr>
          <a:xfrm>
            <a:off x="5831775" y="3648550"/>
            <a:ext cx="2730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0000"/>
                </a:solidFill>
                <a:latin typeface="Calibri"/>
                <a:ea typeface="Calibri"/>
                <a:cs typeface="Calibri"/>
                <a:sym typeface="Calibri"/>
              </a:rPr>
              <a:t>*Change was done on a </a:t>
            </a:r>
            <a:r>
              <a:rPr lang="en" sz="900">
                <a:solidFill>
                  <a:srgbClr val="FF0000"/>
                </a:solidFill>
                <a:latin typeface="Calibri"/>
                <a:ea typeface="Calibri"/>
                <a:cs typeface="Calibri"/>
                <a:sym typeface="Calibri"/>
              </a:rPr>
              <a:t>specific</a:t>
            </a:r>
            <a:r>
              <a:rPr lang="en" sz="900">
                <a:solidFill>
                  <a:srgbClr val="FF0000"/>
                </a:solidFill>
                <a:latin typeface="Calibri"/>
                <a:ea typeface="Calibri"/>
                <a:cs typeface="Calibri"/>
                <a:sym typeface="Calibri"/>
              </a:rPr>
              <a:t> file to be sure the data matches. We also created </a:t>
            </a:r>
            <a:r>
              <a:rPr lang="en" sz="900">
                <a:solidFill>
                  <a:srgbClr val="FF0000"/>
                </a:solidFill>
                <a:latin typeface="Calibri"/>
                <a:ea typeface="Calibri"/>
                <a:cs typeface="Calibri"/>
                <a:sym typeface="Calibri"/>
              </a:rPr>
              <a:t>separate</a:t>
            </a:r>
            <a:r>
              <a:rPr lang="en" sz="900">
                <a:solidFill>
                  <a:srgbClr val="FF0000"/>
                </a:solidFill>
                <a:latin typeface="Calibri"/>
                <a:ea typeface="Calibri"/>
                <a:cs typeface="Calibri"/>
                <a:sym typeface="Calibri"/>
              </a:rPr>
              <a:t> files that held the entirety of each dataset that do not join to each other.</a:t>
            </a:r>
            <a:endParaRPr sz="900">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883259" y="128725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solidFill>
                  <a:schemeClr val="lt1"/>
                </a:solidFill>
              </a:rPr>
              <a:t>Exploring the Data</a:t>
            </a:r>
            <a:endParaRPr/>
          </a:p>
        </p:txBody>
      </p:sp>
      <p:sp>
        <p:nvSpPr>
          <p:cNvPr id="185" name="Google Shape;185;p20"/>
          <p:cNvSpPr txBox="1"/>
          <p:nvPr/>
        </p:nvSpPr>
        <p:spPr>
          <a:xfrm>
            <a:off x="1990800" y="2671650"/>
            <a:ext cx="51657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200">
                <a:solidFill>
                  <a:schemeClr val="dk2"/>
                </a:solidFill>
                <a:latin typeface="Calibri"/>
                <a:ea typeface="Calibri"/>
                <a:cs typeface="Calibri"/>
                <a:sym typeface="Calibri"/>
              </a:rPr>
              <a:t>Before jumping into specific data points we used matplotlib to create some general graphs to visualize our data.</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1" name="Google Shape;191;p21"/>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1"/>
          <p:cNvPicPr preferRelativeResize="0"/>
          <p:nvPr/>
        </p:nvPicPr>
        <p:blipFill>
          <a:blip r:embed="rId3">
            <a:alphaModFix/>
          </a:blip>
          <a:stretch>
            <a:fillRect/>
          </a:stretch>
        </p:blipFill>
        <p:spPr>
          <a:xfrm>
            <a:off x="513575" y="503225"/>
            <a:ext cx="8116849" cy="414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