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0" r:id="rId4"/>
    <p:sldId id="259" r:id="rId5"/>
    <p:sldId id="262" r:id="rId6"/>
    <p:sldId id="263"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2866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37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662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36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475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222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514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158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516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5492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270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3863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basketball-referenc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sketball on fingertip">
            <a:extLst>
              <a:ext uri="{FF2B5EF4-FFF2-40B4-BE49-F238E27FC236}">
                <a16:creationId xmlns:a16="http://schemas.microsoft.com/office/drawing/2014/main" id="{550FD4BB-0B46-F3B6-C972-5108BAD5E34A}"/>
              </a:ext>
            </a:extLst>
          </p:cNvPr>
          <p:cNvPicPr>
            <a:picLocks noChangeAspect="1"/>
          </p:cNvPicPr>
          <p:nvPr/>
        </p:nvPicPr>
        <p:blipFill rotWithShape="1">
          <a:blip r:embed="rId2"/>
          <a:srcRect b="15730"/>
          <a:stretch/>
        </p:blipFill>
        <p:spPr>
          <a:xfrm>
            <a:off x="-1" y="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62402-610C-6D23-6D7B-0238DF87BB8C}"/>
              </a:ext>
            </a:extLst>
          </p:cNvPr>
          <p:cNvSpPr>
            <a:spLocks noGrp="1"/>
          </p:cNvSpPr>
          <p:nvPr>
            <p:ph type="ctrTitle"/>
          </p:nvPr>
        </p:nvSpPr>
        <p:spPr>
          <a:xfrm>
            <a:off x="735791" y="3331444"/>
            <a:ext cx="6470692" cy="1229306"/>
          </a:xfrm>
        </p:spPr>
        <p:txBody>
          <a:bodyPr>
            <a:normAutofit/>
          </a:bodyPr>
          <a:lstStyle/>
          <a:p>
            <a:r>
              <a:rPr lang="en-US" sz="3800">
                <a:solidFill>
                  <a:schemeClr val="tx1"/>
                </a:solidFill>
              </a:rPr>
              <a:t>Capstone Project: Basketball Analytics</a:t>
            </a:r>
          </a:p>
        </p:txBody>
      </p:sp>
      <p:sp>
        <p:nvSpPr>
          <p:cNvPr id="3" name="Subtitle 2">
            <a:extLst>
              <a:ext uri="{FF2B5EF4-FFF2-40B4-BE49-F238E27FC236}">
                <a16:creationId xmlns:a16="http://schemas.microsoft.com/office/drawing/2014/main" id="{7F6F682B-7DC9-5E5C-A9EA-A5FA5904EA11}"/>
              </a:ext>
            </a:extLst>
          </p:cNvPr>
          <p:cNvSpPr>
            <a:spLocks noGrp="1"/>
          </p:cNvSpPr>
          <p:nvPr>
            <p:ph type="subTitle" idx="1"/>
          </p:nvPr>
        </p:nvSpPr>
        <p:spPr>
          <a:xfrm>
            <a:off x="735791" y="4735799"/>
            <a:ext cx="6470693" cy="605256"/>
          </a:xfrm>
        </p:spPr>
        <p:txBody>
          <a:bodyPr>
            <a:normAutofit/>
          </a:bodyPr>
          <a:lstStyle/>
          <a:p>
            <a:r>
              <a:rPr lang="en-US" dirty="0"/>
              <a:t>Jack Blumstein</a:t>
            </a:r>
          </a:p>
        </p:txBody>
      </p:sp>
      <p:cxnSp>
        <p:nvCxnSpPr>
          <p:cNvPr id="11" name="!!Straight Connector">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699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00D1-D509-45F4-3FF5-64099F948033}"/>
              </a:ext>
            </a:extLst>
          </p:cNvPr>
          <p:cNvSpPr>
            <a:spLocks noGrp="1"/>
          </p:cNvSpPr>
          <p:nvPr>
            <p:ph type="title"/>
          </p:nvPr>
        </p:nvSpPr>
        <p:spPr/>
        <p:txBody>
          <a:bodyPr/>
          <a:lstStyle/>
          <a:p>
            <a:r>
              <a:rPr lang="en-US" dirty="0"/>
              <a:t>Information about Data</a:t>
            </a:r>
          </a:p>
        </p:txBody>
      </p:sp>
      <p:sp>
        <p:nvSpPr>
          <p:cNvPr id="3" name="Content Placeholder 2">
            <a:extLst>
              <a:ext uri="{FF2B5EF4-FFF2-40B4-BE49-F238E27FC236}">
                <a16:creationId xmlns:a16="http://schemas.microsoft.com/office/drawing/2014/main" id="{8338CDD1-AA6F-F6D1-D1D2-4B2034997617}"/>
              </a:ext>
            </a:extLst>
          </p:cNvPr>
          <p:cNvSpPr>
            <a:spLocks noGrp="1"/>
          </p:cNvSpPr>
          <p:nvPr>
            <p:ph idx="1"/>
          </p:nvPr>
        </p:nvSpPr>
        <p:spPr/>
        <p:txBody>
          <a:bodyPr/>
          <a:lstStyle/>
          <a:p>
            <a:r>
              <a:rPr lang="en-US" dirty="0"/>
              <a:t>Data taken from: </a:t>
            </a:r>
            <a:r>
              <a:rPr lang="en-US" dirty="0">
                <a:hlinkClick r:id="rId2"/>
              </a:rPr>
              <a:t>https://www.basketball-reference.com/</a:t>
            </a:r>
            <a:endParaRPr lang="en-US" dirty="0"/>
          </a:p>
          <a:p>
            <a:r>
              <a:rPr lang="en-US" dirty="0"/>
              <a:t>Currently looking at 480 rows with 25 columns</a:t>
            </a:r>
          </a:p>
          <a:p>
            <a:r>
              <a:rPr lang="en-US" dirty="0"/>
              <a:t>Using per-game statistics</a:t>
            </a:r>
          </a:p>
          <a:p>
            <a:r>
              <a:rPr lang="en-US" dirty="0"/>
              <a:t>Many teams have injured players that they pay the salary for, so the top three salaries will consider only those who played in games</a:t>
            </a:r>
          </a:p>
        </p:txBody>
      </p:sp>
    </p:spTree>
    <p:extLst>
      <p:ext uri="{BB962C8B-B14F-4D97-AF65-F5344CB8AC3E}">
        <p14:creationId xmlns:p14="http://schemas.microsoft.com/office/powerpoint/2010/main" val="2502554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E9A07-FC65-73BE-1790-17B96C8A5A6C}"/>
              </a:ext>
            </a:extLst>
          </p:cNvPr>
          <p:cNvSpPr>
            <a:spLocks noGrp="1"/>
          </p:cNvSpPr>
          <p:nvPr>
            <p:ph type="title"/>
          </p:nvPr>
        </p:nvSpPr>
        <p:spPr/>
        <p:txBody>
          <a:bodyPr/>
          <a:lstStyle/>
          <a:p>
            <a:r>
              <a:rPr lang="en-US" dirty="0"/>
              <a:t>Lit Review</a:t>
            </a:r>
          </a:p>
        </p:txBody>
      </p:sp>
      <p:sp>
        <p:nvSpPr>
          <p:cNvPr id="3" name="Content Placeholder 2">
            <a:extLst>
              <a:ext uri="{FF2B5EF4-FFF2-40B4-BE49-F238E27FC236}">
                <a16:creationId xmlns:a16="http://schemas.microsoft.com/office/drawing/2014/main" id="{308F431C-358A-CECA-0CF9-123E8048FC2A}"/>
              </a:ext>
            </a:extLst>
          </p:cNvPr>
          <p:cNvSpPr>
            <a:spLocks noGrp="1"/>
          </p:cNvSpPr>
          <p:nvPr>
            <p:ph idx="1"/>
          </p:nvPr>
        </p:nvSpPr>
        <p:spPr/>
        <p:txBody>
          <a:bodyPr/>
          <a:lstStyle/>
          <a:p>
            <a:pPr marL="0" indent="0">
              <a:buNone/>
            </a:pPr>
            <a:r>
              <a:rPr lang="en-US" b="0" i="0" dirty="0">
                <a:solidFill>
                  <a:srgbClr val="757575"/>
                </a:solidFill>
                <a:effectLst/>
                <a:latin typeface="aleoregular"/>
              </a:rPr>
              <a:t>Predicting if NBA Teams Will Make the Playoffs Based on Estimated Wins Added (EWA) and Salary</a:t>
            </a:r>
            <a:br>
              <a:rPr lang="en-US" b="0" i="0" dirty="0">
                <a:solidFill>
                  <a:srgbClr val="757575"/>
                </a:solidFill>
                <a:effectLst/>
                <a:latin typeface="aleoregular"/>
              </a:rPr>
            </a:br>
            <a:r>
              <a:rPr lang="en-US" b="0" i="0" dirty="0">
                <a:solidFill>
                  <a:srgbClr val="757575"/>
                </a:solidFill>
                <a:effectLst/>
                <a:latin typeface="aleoregular"/>
              </a:rPr>
              <a:t>- Most similar to what I want to do</a:t>
            </a:r>
            <a:br>
              <a:rPr lang="en-US" b="0" i="0" dirty="0">
                <a:solidFill>
                  <a:srgbClr val="757575"/>
                </a:solidFill>
                <a:effectLst/>
                <a:latin typeface="aleoregular"/>
              </a:rPr>
            </a:br>
            <a:r>
              <a:rPr lang="en-US" b="0" i="0" dirty="0">
                <a:solidFill>
                  <a:srgbClr val="757575"/>
                </a:solidFill>
                <a:effectLst/>
                <a:latin typeface="aleoregular"/>
              </a:rPr>
              <a:t>- This used salary of each player on the team and the advanced statistic estimated wins added</a:t>
            </a:r>
            <a:br>
              <a:rPr lang="en-US" b="0" i="0" dirty="0">
                <a:solidFill>
                  <a:srgbClr val="757575"/>
                </a:solidFill>
                <a:effectLst/>
                <a:latin typeface="aleoregular"/>
              </a:rPr>
            </a:br>
            <a:r>
              <a:rPr lang="en-US" b="0" i="0" dirty="0">
                <a:solidFill>
                  <a:srgbClr val="757575"/>
                </a:solidFill>
                <a:effectLst/>
                <a:latin typeface="aleoregular"/>
              </a:rPr>
              <a:t>- Data was taken from the 2016-17 and 2017-18 basketball seasons</a:t>
            </a:r>
            <a:br>
              <a:rPr lang="en-US" b="0" i="0" dirty="0">
                <a:solidFill>
                  <a:srgbClr val="757575"/>
                </a:solidFill>
                <a:effectLst/>
                <a:latin typeface="aleoregular"/>
              </a:rPr>
            </a:br>
            <a:r>
              <a:rPr lang="en-US" b="0" i="0" dirty="0">
                <a:solidFill>
                  <a:srgbClr val="757575"/>
                </a:solidFill>
                <a:effectLst/>
                <a:latin typeface="aleoregular"/>
              </a:rPr>
              <a:t>- Was able to predict if a team made the playoffs with a 73.3% accuracy</a:t>
            </a:r>
          </a:p>
          <a:p>
            <a:pPr marL="0" indent="0">
              <a:buNone/>
            </a:pPr>
            <a:endParaRPr lang="en-US" dirty="0">
              <a:solidFill>
                <a:srgbClr val="757575"/>
              </a:solidFill>
              <a:latin typeface="aleoregular"/>
            </a:endParaRPr>
          </a:p>
          <a:p>
            <a:pPr marL="0" indent="0">
              <a:buNone/>
            </a:pPr>
            <a:endParaRPr lang="en-US" b="0" i="0" dirty="0">
              <a:solidFill>
                <a:srgbClr val="757575"/>
              </a:solidFill>
              <a:effectLst/>
              <a:latin typeface="aleoregular"/>
            </a:endParaRPr>
          </a:p>
          <a:p>
            <a:pPr marL="0" indent="0">
              <a:buNone/>
            </a:pPr>
            <a:endParaRPr lang="en-US" b="0" i="0" dirty="0">
              <a:solidFill>
                <a:srgbClr val="757575"/>
              </a:solidFill>
              <a:effectLst/>
              <a:latin typeface="aleoregular"/>
            </a:endParaRPr>
          </a:p>
          <a:p>
            <a:pPr marL="0" indent="0">
              <a:buNone/>
            </a:pPr>
            <a:endParaRPr lang="en-US" dirty="0"/>
          </a:p>
        </p:txBody>
      </p:sp>
    </p:spTree>
    <p:extLst>
      <p:ext uri="{BB962C8B-B14F-4D97-AF65-F5344CB8AC3E}">
        <p14:creationId xmlns:p14="http://schemas.microsoft.com/office/powerpoint/2010/main" val="183769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2A54E-DD77-CEBB-9F65-6071B3E4423A}"/>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738C6B0E-70F9-EABD-A3E1-70A415CC7007}"/>
              </a:ext>
            </a:extLst>
          </p:cNvPr>
          <p:cNvSpPr>
            <a:spLocks noGrp="1"/>
          </p:cNvSpPr>
          <p:nvPr>
            <p:ph idx="1"/>
          </p:nvPr>
        </p:nvSpPr>
        <p:spPr/>
        <p:txBody>
          <a:bodyPr/>
          <a:lstStyle/>
          <a:p>
            <a:r>
              <a:rPr lang="en-US" dirty="0"/>
              <a:t>Just looking at the data without doing any real analysis, you can tell that teams that make the playoffs tend to spend more on their top three players than teams that don’t make the playoffs</a:t>
            </a:r>
          </a:p>
          <a:p>
            <a:endParaRPr lang="en-US" dirty="0"/>
          </a:p>
        </p:txBody>
      </p:sp>
      <p:sp>
        <p:nvSpPr>
          <p:cNvPr id="4" name="AutoShape 2">
            <a:extLst>
              <a:ext uri="{FF2B5EF4-FFF2-40B4-BE49-F238E27FC236}">
                <a16:creationId xmlns:a16="http://schemas.microsoft.com/office/drawing/2014/main" id="{BC3721B7-06F2-6790-6DE0-BE3CC283B644}"/>
              </a:ext>
            </a:extLst>
          </p:cNvPr>
          <p:cNvSpPr>
            <a:spLocks noChangeAspect="1" noChangeArrowheads="1"/>
          </p:cNvSpPr>
          <p:nvPr/>
        </p:nvSpPr>
        <p:spPr bwMode="auto">
          <a:xfrm>
            <a:off x="4404220" y="3276600"/>
            <a:ext cx="1844180" cy="18441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Chart, bar chart&#10;&#10;Description automatically generated">
            <a:extLst>
              <a:ext uri="{FF2B5EF4-FFF2-40B4-BE49-F238E27FC236}">
                <a16:creationId xmlns:a16="http://schemas.microsoft.com/office/drawing/2014/main" id="{5A5526AB-C669-37C2-10AF-35FD900EB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59" y="3048000"/>
            <a:ext cx="3357196" cy="3281040"/>
          </a:xfrm>
          <a:prstGeom prst="rect">
            <a:avLst/>
          </a:prstGeom>
        </p:spPr>
      </p:pic>
      <p:pic>
        <p:nvPicPr>
          <p:cNvPr id="12" name="Picture 11" descr="Chart, bar chart&#10;&#10;Description automatically generated">
            <a:extLst>
              <a:ext uri="{FF2B5EF4-FFF2-40B4-BE49-F238E27FC236}">
                <a16:creationId xmlns:a16="http://schemas.microsoft.com/office/drawing/2014/main" id="{110E09DB-1454-78FF-7F0B-B3E411C19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4220" y="3048000"/>
            <a:ext cx="3357195" cy="3281040"/>
          </a:xfrm>
          <a:prstGeom prst="rect">
            <a:avLst/>
          </a:prstGeom>
        </p:spPr>
      </p:pic>
      <p:pic>
        <p:nvPicPr>
          <p:cNvPr id="14" name="Picture 13" descr="Chart&#10;&#10;Description automatically generated">
            <a:extLst>
              <a:ext uri="{FF2B5EF4-FFF2-40B4-BE49-F238E27FC236}">
                <a16:creationId xmlns:a16="http://schemas.microsoft.com/office/drawing/2014/main" id="{A0F32B0F-4D4C-ABA3-345D-D224F37EB6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8006" y="2958894"/>
            <a:ext cx="3357195" cy="3281039"/>
          </a:xfrm>
          <a:prstGeom prst="rect">
            <a:avLst/>
          </a:prstGeom>
        </p:spPr>
      </p:pic>
    </p:spTree>
    <p:extLst>
      <p:ext uri="{BB962C8B-B14F-4D97-AF65-F5344CB8AC3E}">
        <p14:creationId xmlns:p14="http://schemas.microsoft.com/office/powerpoint/2010/main" val="188909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0792-863F-8CAF-AF92-7A9391C47930}"/>
              </a:ext>
            </a:extLst>
          </p:cNvPr>
          <p:cNvSpPr>
            <a:spLocks noGrp="1"/>
          </p:cNvSpPr>
          <p:nvPr>
            <p:ph type="title"/>
          </p:nvPr>
        </p:nvSpPr>
        <p:spPr/>
        <p:txBody>
          <a:bodyPr/>
          <a:lstStyle/>
          <a:p>
            <a:r>
              <a:rPr lang="en-US" dirty="0"/>
              <a:t>Histogram of Effective Field Goal Percentage</a:t>
            </a:r>
          </a:p>
        </p:txBody>
      </p:sp>
      <p:sp>
        <p:nvSpPr>
          <p:cNvPr id="8" name="TextBox 7">
            <a:extLst>
              <a:ext uri="{FF2B5EF4-FFF2-40B4-BE49-F238E27FC236}">
                <a16:creationId xmlns:a16="http://schemas.microsoft.com/office/drawing/2014/main" id="{A63E47F5-42A8-4817-43F2-B7925A489922}"/>
              </a:ext>
            </a:extLst>
          </p:cNvPr>
          <p:cNvSpPr txBox="1"/>
          <p:nvPr/>
        </p:nvSpPr>
        <p:spPr>
          <a:xfrm>
            <a:off x="6266576" y="2516697"/>
            <a:ext cx="3120705" cy="1477328"/>
          </a:xfrm>
          <a:prstGeom prst="rect">
            <a:avLst/>
          </a:prstGeom>
          <a:noFill/>
        </p:spPr>
        <p:txBody>
          <a:bodyPr wrap="square" rtlCol="0">
            <a:spAutoFit/>
          </a:bodyPr>
          <a:lstStyle/>
          <a:p>
            <a:r>
              <a:rPr lang="en-US" dirty="0"/>
              <a:t>Median: 0.534</a:t>
            </a:r>
          </a:p>
          <a:p>
            <a:endParaRPr lang="en-US" dirty="0"/>
          </a:p>
          <a:p>
            <a:r>
              <a:rPr lang="en-US" dirty="0"/>
              <a:t>Mean: 0.5389</a:t>
            </a:r>
          </a:p>
          <a:p>
            <a:endParaRPr lang="en-US" dirty="0"/>
          </a:p>
          <a:p>
            <a:r>
              <a:rPr lang="en-US" dirty="0"/>
              <a:t>SD: 0.0442</a:t>
            </a:r>
          </a:p>
        </p:txBody>
      </p:sp>
      <p:pic>
        <p:nvPicPr>
          <p:cNvPr id="10" name="Picture 9" descr="Chart, histogram&#10;&#10;Description automatically generated">
            <a:extLst>
              <a:ext uri="{FF2B5EF4-FFF2-40B4-BE49-F238E27FC236}">
                <a16:creationId xmlns:a16="http://schemas.microsoft.com/office/drawing/2014/main" id="{27813031-8754-4235-B841-E2B4663A4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753" y="1933574"/>
            <a:ext cx="4556738" cy="4453372"/>
          </a:xfrm>
          <a:prstGeom prst="rect">
            <a:avLst/>
          </a:prstGeom>
        </p:spPr>
      </p:pic>
    </p:spTree>
    <p:extLst>
      <p:ext uri="{BB962C8B-B14F-4D97-AF65-F5344CB8AC3E}">
        <p14:creationId xmlns:p14="http://schemas.microsoft.com/office/powerpoint/2010/main" val="14871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C9D9-FB3B-A90E-356D-56B10BE40B73}"/>
              </a:ext>
            </a:extLst>
          </p:cNvPr>
          <p:cNvSpPr>
            <a:spLocks noGrp="1"/>
          </p:cNvSpPr>
          <p:nvPr>
            <p:ph type="title"/>
          </p:nvPr>
        </p:nvSpPr>
        <p:spPr/>
        <p:txBody>
          <a:bodyPr/>
          <a:lstStyle/>
          <a:p>
            <a:r>
              <a:rPr lang="en-US" dirty="0"/>
              <a:t>Histogram of Salaries</a:t>
            </a:r>
          </a:p>
        </p:txBody>
      </p:sp>
      <p:pic>
        <p:nvPicPr>
          <p:cNvPr id="5" name="Content Placeholder 4" descr="Chart, histogram&#10;&#10;Description automatically generated">
            <a:extLst>
              <a:ext uri="{FF2B5EF4-FFF2-40B4-BE49-F238E27FC236}">
                <a16:creationId xmlns:a16="http://schemas.microsoft.com/office/drawing/2014/main" id="{F1BCF633-6806-2758-34C2-435D8F7FB4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2007" y="2006400"/>
            <a:ext cx="4481484" cy="4379825"/>
          </a:xfrm>
        </p:spPr>
      </p:pic>
      <p:sp>
        <p:nvSpPr>
          <p:cNvPr id="6" name="TextBox 5">
            <a:extLst>
              <a:ext uri="{FF2B5EF4-FFF2-40B4-BE49-F238E27FC236}">
                <a16:creationId xmlns:a16="http://schemas.microsoft.com/office/drawing/2014/main" id="{08117CD9-7715-CBE4-6858-359F409CD888}"/>
              </a:ext>
            </a:extLst>
          </p:cNvPr>
          <p:cNvSpPr txBox="1"/>
          <p:nvPr/>
        </p:nvSpPr>
        <p:spPr>
          <a:xfrm>
            <a:off x="6354618" y="2392218"/>
            <a:ext cx="3112655" cy="1477328"/>
          </a:xfrm>
          <a:prstGeom prst="rect">
            <a:avLst/>
          </a:prstGeom>
          <a:noFill/>
        </p:spPr>
        <p:txBody>
          <a:bodyPr wrap="square" rtlCol="0">
            <a:spAutoFit/>
          </a:bodyPr>
          <a:lstStyle/>
          <a:p>
            <a:r>
              <a:rPr lang="en-US" dirty="0"/>
              <a:t>Median: 20478572</a:t>
            </a:r>
          </a:p>
          <a:p>
            <a:endParaRPr lang="en-US" dirty="0"/>
          </a:p>
          <a:p>
            <a:r>
              <a:rPr lang="en-US" dirty="0"/>
              <a:t>Mean: 23318862</a:t>
            </a:r>
          </a:p>
          <a:p>
            <a:endParaRPr lang="en-US" dirty="0"/>
          </a:p>
          <a:p>
            <a:r>
              <a:rPr lang="en-US" dirty="0"/>
              <a:t>SD: 9898067</a:t>
            </a:r>
          </a:p>
        </p:txBody>
      </p:sp>
    </p:spTree>
    <p:extLst>
      <p:ext uri="{BB962C8B-B14F-4D97-AF65-F5344CB8AC3E}">
        <p14:creationId xmlns:p14="http://schemas.microsoft.com/office/powerpoint/2010/main" val="320092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85E6-9F02-6981-7649-C76DACB3DF6F}"/>
              </a:ext>
            </a:extLst>
          </p:cNvPr>
          <p:cNvSpPr>
            <a:spLocks noGrp="1"/>
          </p:cNvSpPr>
          <p:nvPr>
            <p:ph type="title"/>
          </p:nvPr>
        </p:nvSpPr>
        <p:spPr/>
        <p:txBody>
          <a:bodyPr/>
          <a:lstStyle/>
          <a:p>
            <a:r>
              <a:rPr lang="en-US" dirty="0"/>
              <a:t>What needs to be done next</a:t>
            </a:r>
          </a:p>
        </p:txBody>
      </p:sp>
      <p:sp>
        <p:nvSpPr>
          <p:cNvPr id="3" name="Content Placeholder 2">
            <a:extLst>
              <a:ext uri="{FF2B5EF4-FFF2-40B4-BE49-F238E27FC236}">
                <a16:creationId xmlns:a16="http://schemas.microsoft.com/office/drawing/2014/main" id="{F3DFCF18-1920-7A98-DF5B-492866D9833D}"/>
              </a:ext>
            </a:extLst>
          </p:cNvPr>
          <p:cNvSpPr>
            <a:spLocks noGrp="1"/>
          </p:cNvSpPr>
          <p:nvPr>
            <p:ph idx="1"/>
          </p:nvPr>
        </p:nvSpPr>
        <p:spPr/>
        <p:txBody>
          <a:bodyPr/>
          <a:lstStyle/>
          <a:p>
            <a:r>
              <a:rPr lang="en-US" dirty="0"/>
              <a:t>Implement Models to find the relationship between Salary, PTS/G, </a:t>
            </a:r>
            <a:r>
              <a:rPr lang="en-US" dirty="0" err="1"/>
              <a:t>eFG</a:t>
            </a:r>
            <a:r>
              <a:rPr lang="en-US" dirty="0"/>
              <a:t>, AST, TRB, STL, BLK, TOV for the top 3 highest paid players per team and the team makes Playoffs</a:t>
            </a:r>
          </a:p>
          <a:p>
            <a:endParaRPr lang="en-US" dirty="0"/>
          </a:p>
          <a:p>
            <a:r>
              <a:rPr lang="en-US" dirty="0"/>
              <a:t>Get More data from previous years</a:t>
            </a:r>
          </a:p>
        </p:txBody>
      </p:sp>
    </p:spTree>
    <p:extLst>
      <p:ext uri="{BB962C8B-B14F-4D97-AF65-F5344CB8AC3E}">
        <p14:creationId xmlns:p14="http://schemas.microsoft.com/office/powerpoint/2010/main" val="449973451"/>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383620"/>
      </a:dk2>
      <a:lt2>
        <a:srgbClr val="E2E5E8"/>
      </a:lt2>
      <a:accent1>
        <a:srgbClr val="D39558"/>
      </a:accent1>
      <a:accent2>
        <a:srgbClr val="ADA550"/>
      </a:accent2>
      <a:accent3>
        <a:srgbClr val="93AA62"/>
      </a:accent3>
      <a:accent4>
        <a:srgbClr val="6CB453"/>
      </a:accent4>
      <a:accent5>
        <a:srgbClr val="57B566"/>
      </a:accent5>
      <a:accent6>
        <a:srgbClr val="52B28A"/>
      </a:accent6>
      <a:hlink>
        <a:srgbClr val="5F84A9"/>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11082</TotalTime>
  <Words>249</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aleoregular</vt:lpstr>
      <vt:lpstr>Arial</vt:lpstr>
      <vt:lpstr>Bookman Old Style</vt:lpstr>
      <vt:lpstr>Calibri</vt:lpstr>
      <vt:lpstr>Franklin Gothic Book</vt:lpstr>
      <vt:lpstr>RetrospectVTI</vt:lpstr>
      <vt:lpstr>Capstone Project: Basketball Analytics</vt:lpstr>
      <vt:lpstr>Information about Data</vt:lpstr>
      <vt:lpstr>Lit Review</vt:lpstr>
      <vt:lpstr>Analysis</vt:lpstr>
      <vt:lpstr>Histogram of Effective Field Goal Percentage</vt:lpstr>
      <vt:lpstr>Histogram of Salaries</vt:lpstr>
      <vt:lpstr>What needs to be done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Basketball Analytics</dc:title>
  <dc:creator>John Arthur Shao Blumstein</dc:creator>
  <cp:lastModifiedBy>John Arthur Shao Blumstein</cp:lastModifiedBy>
  <cp:revision>5</cp:revision>
  <dcterms:created xsi:type="dcterms:W3CDTF">2023-02-01T17:45:28Z</dcterms:created>
  <dcterms:modified xsi:type="dcterms:W3CDTF">2023-02-15T20:27:04Z</dcterms:modified>
</cp:coreProperties>
</file>