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6" r:id="rId4"/>
    <p:sldId id="258" r:id="rId5"/>
    <p:sldId id="259" r:id="rId6"/>
    <p:sldId id="261" r:id="rId7"/>
    <p:sldId id="267" r:id="rId8"/>
    <p:sldId id="268" r:id="rId9"/>
    <p:sldId id="260" r:id="rId10"/>
  </p:sldIdLst>
  <p:sldSz cx="9144000" cy="6858000" type="screen4x3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250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4"/>
            <a:ext cx="7772400" cy="20415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-296864"/>
            <a:ext cx="8229600" cy="11430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 rot="5400000">
            <a:off x="-1805783" y="-4366418"/>
            <a:ext cx="4525964" cy="82296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 rot="5400000">
            <a:off x="4732337" y="1143000"/>
            <a:ext cx="5851526" cy="20574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 rot="5400000">
            <a:off x="-2468563" y="-2819401"/>
            <a:ext cx="5851526" cy="60198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599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0">
              <a:spcBef>
                <a:spcPts val="0"/>
              </a:spcBef>
              <a:buClrTx/>
              <a:buSzTx/>
              <a:buFontTx/>
              <a:buNone/>
            </a:lvl2pPr>
            <a:lvl3pPr marL="0" indent="0">
              <a:spcBef>
                <a:spcPts val="0"/>
              </a:spcBef>
              <a:buClrTx/>
              <a:buSzTx/>
              <a:buFontTx/>
              <a:buNone/>
            </a:lvl3pPr>
            <a:lvl4pPr marL="0" indent="0">
              <a:spcBef>
                <a:spcPts val="0"/>
              </a:spcBef>
              <a:buClrTx/>
              <a:buSzTx/>
              <a:buFontTx/>
              <a:buNone/>
            </a:lvl4pPr>
            <a:lvl5pPr marL="0" indent="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09"/>
            <a:ext cx="8229600" cy="11786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4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0">
              <a:spcBef>
                <a:spcPts val="0"/>
              </a:spcBef>
              <a:buClrTx/>
              <a:buSzTx/>
              <a:buFontTx/>
              <a:buNone/>
            </a:lvl2pPr>
            <a:lvl3pPr marL="0" indent="0">
              <a:spcBef>
                <a:spcPts val="0"/>
              </a:spcBef>
              <a:buClrTx/>
              <a:buSzTx/>
              <a:buFontTx/>
              <a:buNone/>
            </a:lvl3pPr>
            <a:lvl4pPr marL="0" indent="0">
              <a:spcBef>
                <a:spcPts val="0"/>
              </a:spcBef>
              <a:buClrTx/>
              <a:buSzTx/>
              <a:buFontTx/>
              <a:buNone/>
            </a:lvl4pPr>
            <a:lvl5pPr marL="0" indent="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3086100"/>
            <a:ext cx="5486399" cy="2281238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399" cy="14906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2133600" cy="38023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ctr">
            <a:spAutoFit/>
          </a:bodyPr>
          <a:lstStyle>
            <a:lvl1pPr algn="r"/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>
        <a:defRPr sz="1400">
          <a:latin typeface="Arial"/>
          <a:ea typeface="Arial"/>
          <a:cs typeface="Arial"/>
          <a:sym typeface="Arial"/>
        </a:defRPr>
      </a:lvl1pPr>
      <a:lvl2pPr algn="ctr">
        <a:defRPr sz="1400">
          <a:latin typeface="Arial"/>
          <a:ea typeface="Arial"/>
          <a:cs typeface="Arial"/>
          <a:sym typeface="Arial"/>
        </a:defRPr>
      </a:lvl2pPr>
      <a:lvl3pPr algn="ctr">
        <a:defRPr sz="1400">
          <a:latin typeface="Arial"/>
          <a:ea typeface="Arial"/>
          <a:cs typeface="Arial"/>
          <a:sym typeface="Arial"/>
        </a:defRPr>
      </a:lvl3pPr>
      <a:lvl4pPr algn="ctr">
        <a:defRPr sz="1400">
          <a:latin typeface="Arial"/>
          <a:ea typeface="Arial"/>
          <a:cs typeface="Arial"/>
          <a:sym typeface="Arial"/>
        </a:defRPr>
      </a:lvl4pPr>
      <a:lvl5pPr algn="ctr">
        <a:defRPr sz="1400">
          <a:latin typeface="Arial"/>
          <a:ea typeface="Arial"/>
          <a:cs typeface="Arial"/>
          <a:sym typeface="Arial"/>
        </a:defRPr>
      </a:lvl5pPr>
      <a:lvl6pPr algn="ctr">
        <a:defRPr sz="1400">
          <a:latin typeface="Arial"/>
          <a:ea typeface="Arial"/>
          <a:cs typeface="Arial"/>
          <a:sym typeface="Arial"/>
        </a:defRPr>
      </a:lvl6pPr>
      <a:lvl7pPr algn="ctr">
        <a:defRPr sz="1400">
          <a:latin typeface="Arial"/>
          <a:ea typeface="Arial"/>
          <a:cs typeface="Arial"/>
          <a:sym typeface="Arial"/>
        </a:defRPr>
      </a:lvl7pPr>
      <a:lvl8pPr algn="ctr">
        <a:defRPr sz="1400">
          <a:latin typeface="Arial"/>
          <a:ea typeface="Arial"/>
          <a:cs typeface="Arial"/>
          <a:sym typeface="Arial"/>
        </a:defRPr>
      </a:lvl8pPr>
      <a:lvl9pPr algn="ctr">
        <a:defRPr sz="1400">
          <a:latin typeface="Arial"/>
          <a:ea typeface="Arial"/>
          <a:cs typeface="Arial"/>
          <a:sym typeface="Arial"/>
        </a:defRPr>
      </a:lvl9pPr>
    </p:titleStyle>
    <p:bodyStyle>
      <a:lvl1pPr marL="342900" indent="-1397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1pPr>
      <a:lvl2pPr marL="742950" indent="-107950">
        <a:spcBef>
          <a:spcPts val="600"/>
        </a:spcBef>
        <a:buClr>
          <a:srgbClr val="000000"/>
        </a:buClr>
        <a:buSzPct val="100000"/>
        <a:buFont typeface="Arial"/>
        <a:buChar char="–"/>
        <a:defRPr sz="1400">
          <a:latin typeface="Arial"/>
          <a:ea typeface="Arial"/>
          <a:cs typeface="Arial"/>
          <a:sym typeface="Arial"/>
        </a:defRPr>
      </a:lvl2pPr>
      <a:lvl3pPr marL="1143000" indent="-762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3pPr>
      <a:lvl4pPr marL="1600200" indent="-101600">
        <a:spcBef>
          <a:spcPts val="600"/>
        </a:spcBef>
        <a:buClr>
          <a:srgbClr val="000000"/>
        </a:buClr>
        <a:buSzPct val="100000"/>
        <a:buFont typeface="Arial"/>
        <a:buChar char="–"/>
        <a:defRPr sz="1400">
          <a:latin typeface="Arial"/>
          <a:ea typeface="Arial"/>
          <a:cs typeface="Arial"/>
          <a:sym typeface="Arial"/>
        </a:defRPr>
      </a:lvl4pPr>
      <a:lvl5pPr marL="2057400" indent="-101600">
        <a:spcBef>
          <a:spcPts val="600"/>
        </a:spcBef>
        <a:buClr>
          <a:srgbClr val="000000"/>
        </a:buClr>
        <a:buSzPct val="100000"/>
        <a:buFont typeface="Arial"/>
        <a:buChar char="»"/>
        <a:defRPr sz="1400">
          <a:latin typeface="Arial"/>
          <a:ea typeface="Arial"/>
          <a:cs typeface="Arial"/>
          <a:sym typeface="Arial"/>
        </a:defRPr>
      </a:lvl5pPr>
      <a:lvl6pPr marL="25146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6pPr>
      <a:lvl7pPr marL="29718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7pPr>
      <a:lvl8pPr marL="34290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8pPr>
      <a:lvl9pPr marL="38862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386556" y="3525725"/>
            <a:ext cx="536205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We learn by doing, by falling down, and by picking ourselves back up</a:t>
            </a:r>
          </a:p>
        </p:txBody>
      </p:sp>
      <p:pic>
        <p:nvPicPr>
          <p:cNvPr id="50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2340" y="2119854"/>
            <a:ext cx="2535521" cy="253552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399801" y="6119524"/>
            <a:ext cx="834880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FFFFFF"/>
                </a:solidFill>
              </a:rPr>
              <a:t>HTTP://GOCODENOW.COM</a:t>
            </a:r>
          </a:p>
        </p:txBody>
      </p:sp>
      <p:sp>
        <p:nvSpPr>
          <p:cNvPr id="52" name="Shape 52"/>
          <p:cNvSpPr/>
          <p:nvPr/>
        </p:nvSpPr>
        <p:spPr>
          <a:xfrm>
            <a:off x="3350814" y="2325162"/>
            <a:ext cx="536205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FF"/>
                </a:solidFill>
              </a:rPr>
              <a:t>GoCode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96188" y="356910"/>
            <a:ext cx="2100050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800" b="1"/>
              <a:t>Exceptions</a:t>
            </a:r>
          </a:p>
          <a:p>
            <a:pPr lvl="0">
              <a:defRPr sz="1800"/>
            </a:pPr>
            <a:endParaRPr sz="2800" b="1"/>
          </a:p>
        </p:txBody>
      </p:sp>
      <p:sp>
        <p:nvSpPr>
          <p:cNvPr id="56" name="Shape 56"/>
          <p:cNvSpPr/>
          <p:nvPr/>
        </p:nvSpPr>
        <p:spPr>
          <a:xfrm>
            <a:off x="389986" y="1620888"/>
            <a:ext cx="5170644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000" b="1" dirty="0" smtClean="0"/>
              <a:t>Wha</a:t>
            </a:r>
            <a:r>
              <a:rPr lang="en-US" sz="3000" b="1" dirty="0" smtClean="0"/>
              <a:t>t is it?</a:t>
            </a: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000" b="1" dirty="0" smtClean="0"/>
              <a:t>Three Different Examples</a:t>
            </a: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000" b="1" dirty="0" smtClean="0"/>
              <a:t>When to Use</a:t>
            </a: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9210966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96188" y="356910"/>
            <a:ext cx="1907506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What is it?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56" name="Shape 56"/>
          <p:cNvSpPr/>
          <p:nvPr/>
        </p:nvSpPr>
        <p:spPr>
          <a:xfrm>
            <a:off x="389986" y="1620888"/>
            <a:ext cx="8620995" cy="6709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lang="en-US" sz="3000" b="1" dirty="0" smtClean="0"/>
              <a:t>Definition: It is an event, which occurs during</a:t>
            </a:r>
          </a:p>
          <a:p>
            <a:pPr lvl="0">
              <a:defRPr sz="1800"/>
            </a:pPr>
            <a:r>
              <a:rPr lang="en-US" sz="3000" b="1" dirty="0" smtClean="0"/>
              <a:t>the execution of the program, that disrupts the </a:t>
            </a:r>
          </a:p>
          <a:p>
            <a:pPr lvl="0">
              <a:defRPr sz="1800"/>
            </a:pPr>
            <a:r>
              <a:rPr lang="en-US" sz="3000" b="1" dirty="0" smtClean="0"/>
              <a:t>normal flow.</a:t>
            </a:r>
          </a:p>
          <a:p>
            <a:pPr lvl="0">
              <a:defRPr sz="1800"/>
            </a:pPr>
            <a:endParaRPr lang="en-US" sz="3000" b="1" dirty="0"/>
          </a:p>
          <a:p>
            <a:r>
              <a:rPr lang="en-US" sz="3200" dirty="0"/>
              <a:t>try:</a:t>
            </a:r>
          </a:p>
          <a:p>
            <a:r>
              <a:rPr lang="en-US" sz="3200" dirty="0"/>
              <a:t>   You do your operations here;</a:t>
            </a:r>
          </a:p>
          <a:p>
            <a:r>
              <a:rPr lang="en-US" sz="3200" dirty="0"/>
              <a:t>   ......................</a:t>
            </a:r>
          </a:p>
          <a:p>
            <a:r>
              <a:rPr lang="en-US" sz="3200" dirty="0"/>
              <a:t>except </a:t>
            </a:r>
            <a:r>
              <a:rPr lang="en-US" sz="3200" i="1" dirty="0" err="1"/>
              <a:t>ExceptionType</a:t>
            </a:r>
            <a:r>
              <a:rPr lang="en-US" sz="3200" i="1" dirty="0"/>
              <a:t>, Argument</a:t>
            </a:r>
            <a:r>
              <a:rPr lang="en-US" sz="3200" dirty="0"/>
              <a:t>:</a:t>
            </a:r>
          </a:p>
          <a:p>
            <a:r>
              <a:rPr lang="en-US" sz="3200" dirty="0"/>
              <a:t>   You can print value of Argument here...</a:t>
            </a:r>
            <a:endParaRPr sz="3000" b="1" dirty="0"/>
          </a:p>
          <a:p>
            <a:pPr lvl="0">
              <a:defRPr sz="1800"/>
            </a:pPr>
            <a:endParaRPr lang="en-US" sz="3000" b="1" dirty="0" smtClean="0"/>
          </a:p>
          <a:p>
            <a:pPr lvl="0">
              <a:defRPr sz="1800"/>
            </a:pPr>
            <a:endParaRPr lang="en-US" sz="3000" b="1" dirty="0"/>
          </a:p>
          <a:p>
            <a:pPr lvl="0">
              <a:defRPr sz="1800"/>
            </a:pP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8098629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3386556" y="3525725"/>
            <a:ext cx="536205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We learn by doing, by falling down, and by picking ourselves back up</a:t>
            </a:r>
          </a:p>
        </p:txBody>
      </p:sp>
      <p:pic>
        <p:nvPicPr>
          <p:cNvPr id="5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3350814" y="2325162"/>
            <a:ext cx="536205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FF"/>
                </a:solidFill>
              </a:rPr>
              <a:t>GoCode</a:t>
            </a:r>
          </a:p>
        </p:txBody>
      </p:sp>
      <p:sp>
        <p:nvSpPr>
          <p:cNvPr id="61" name="Shape 61"/>
          <p:cNvSpPr/>
          <p:nvPr/>
        </p:nvSpPr>
        <p:spPr>
          <a:xfrm>
            <a:off x="1955683" y="1700875"/>
            <a:ext cx="5362051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3000" b="1" dirty="0"/>
              <a:t>try:</a:t>
            </a:r>
          </a:p>
          <a:p>
            <a:pPr lvl="0">
              <a:defRPr sz="1800"/>
            </a:pPr>
            <a:r>
              <a:rPr sz="3000" b="1" dirty="0"/>
              <a:t>    value = 5 / 1</a:t>
            </a:r>
          </a:p>
          <a:p>
            <a:pPr lvl="0">
              <a:defRPr sz="1800"/>
            </a:pPr>
            <a:r>
              <a:rPr sz="3000" b="1" dirty="0"/>
              <a:t>except:</a:t>
            </a:r>
          </a:p>
          <a:p>
            <a:pPr lvl="0">
              <a:defRPr sz="1800"/>
            </a:pPr>
            <a:r>
              <a:rPr sz="3000" b="1" dirty="0"/>
              <a:t>        print "Can't divide by </a:t>
            </a:r>
            <a:r>
              <a:rPr lang="en-US" sz="3000" b="1" dirty="0" smtClean="0"/>
              <a:t>	</a:t>
            </a:r>
            <a:r>
              <a:rPr sz="3000" b="1" dirty="0" smtClean="0"/>
              <a:t>zero</a:t>
            </a:r>
            <a:r>
              <a:rPr sz="3000" b="1" dirty="0"/>
              <a:t>"</a:t>
            </a:r>
          </a:p>
          <a:p>
            <a:pPr lvl="0">
              <a:defRPr sz="1800"/>
            </a:pPr>
            <a:r>
              <a:rPr sz="3000" b="1" dirty="0"/>
              <a:t>else:</a:t>
            </a:r>
          </a:p>
          <a:p>
            <a:pPr lvl="0">
              <a:defRPr sz="1800"/>
            </a:pPr>
            <a:r>
              <a:rPr sz="3000" b="1" dirty="0"/>
              <a:t>    print "Everything worked"</a:t>
            </a:r>
          </a:p>
        </p:txBody>
      </p:sp>
      <p:sp>
        <p:nvSpPr>
          <p:cNvPr id="62" name="Shape 62"/>
          <p:cNvSpPr/>
          <p:nvPr/>
        </p:nvSpPr>
        <p:spPr>
          <a:xfrm>
            <a:off x="1296188" y="356910"/>
            <a:ext cx="2100050" cy="1705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 b="1"/>
              <a:t>Exceptions</a:t>
            </a:r>
          </a:p>
          <a:p>
            <a:pPr lvl="0">
              <a:defRPr sz="1800"/>
            </a:pPr>
            <a:endParaRPr sz="2800" b="1"/>
          </a:p>
          <a:p>
            <a:pPr lvl="0">
              <a:defRPr sz="1800"/>
            </a:pPr>
            <a:endParaRPr sz="2800" b="1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1106153" y="1850942"/>
            <a:ext cx="7232169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sz="3000" b="1" dirty="0"/>
              <a:t>try:</a:t>
            </a:r>
          </a:p>
          <a:p>
            <a:pPr lvl="0">
              <a:defRPr sz="1800"/>
            </a:pPr>
            <a:r>
              <a:rPr sz="3000" b="1" dirty="0"/>
              <a:t>    value = 5 / 1</a:t>
            </a:r>
          </a:p>
          <a:p>
            <a:pPr lvl="0">
              <a:defRPr sz="1800"/>
            </a:pPr>
            <a:r>
              <a:rPr sz="3000" b="1" dirty="0"/>
              <a:t>finally:</a:t>
            </a:r>
          </a:p>
          <a:p>
            <a:pPr lvl="0">
              <a:defRPr sz="1800"/>
            </a:pPr>
            <a:r>
              <a:rPr sz="3000" b="1" dirty="0"/>
              <a:t>    print "No matter what happens, this </a:t>
            </a:r>
            <a:r>
              <a:rPr lang="en-US" sz="3000" b="1" dirty="0" smtClean="0"/>
              <a:t>	</a:t>
            </a:r>
            <a:r>
              <a:rPr sz="3000" b="1" dirty="0" smtClean="0"/>
              <a:t>line </a:t>
            </a:r>
            <a:r>
              <a:rPr sz="3000" b="1" dirty="0"/>
              <a:t>will execute"</a:t>
            </a:r>
          </a:p>
        </p:txBody>
      </p:sp>
      <p:sp>
        <p:nvSpPr>
          <p:cNvPr id="66" name="Shape 66"/>
          <p:cNvSpPr/>
          <p:nvPr/>
        </p:nvSpPr>
        <p:spPr>
          <a:xfrm>
            <a:off x="1296188" y="356910"/>
            <a:ext cx="2100050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 b="1"/>
              <a:t>Exceptions</a:t>
            </a:r>
          </a:p>
          <a:p>
            <a:pPr lvl="0">
              <a:defRPr sz="1800"/>
            </a:pPr>
            <a:endParaRPr sz="2800" b="1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45" y="0"/>
            <a:ext cx="9387764" cy="6555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EXCEPTION NAME	DESCRIPTION</a:t>
            </a:r>
          </a:p>
          <a:p>
            <a:r>
              <a:rPr lang="en-US" dirty="0"/>
              <a:t>Exception	Base class for all exceptions</a:t>
            </a:r>
          </a:p>
          <a:p>
            <a:r>
              <a:rPr lang="en-US" dirty="0" err="1"/>
              <a:t>StopIteration</a:t>
            </a:r>
            <a:r>
              <a:rPr lang="en-US" dirty="0"/>
              <a:t>	Raised when the next() method of an iterator does not point to any object.</a:t>
            </a:r>
          </a:p>
          <a:p>
            <a:r>
              <a:rPr lang="en-US" dirty="0" err="1"/>
              <a:t>SystemExit</a:t>
            </a:r>
            <a:r>
              <a:rPr lang="en-US" dirty="0"/>
              <a:t>	Raised by the </a:t>
            </a:r>
            <a:r>
              <a:rPr lang="en-US" dirty="0" err="1"/>
              <a:t>sys.exit</a:t>
            </a:r>
            <a:r>
              <a:rPr lang="en-US" dirty="0"/>
              <a:t>() function.</a:t>
            </a:r>
          </a:p>
          <a:p>
            <a:r>
              <a:rPr lang="en-US" dirty="0" err="1"/>
              <a:t>StandardError</a:t>
            </a:r>
            <a:r>
              <a:rPr lang="en-US" dirty="0"/>
              <a:t>	Base class for all built-in exceptions except </a:t>
            </a:r>
            <a:r>
              <a:rPr lang="en-US" dirty="0" err="1"/>
              <a:t>StopIteration</a:t>
            </a:r>
            <a:r>
              <a:rPr lang="en-US" dirty="0"/>
              <a:t> and </a:t>
            </a:r>
            <a:r>
              <a:rPr lang="en-US" dirty="0" err="1"/>
              <a:t>SystemExit</a:t>
            </a:r>
            <a:r>
              <a:rPr lang="en-US" dirty="0"/>
              <a:t>.</a:t>
            </a:r>
          </a:p>
          <a:p>
            <a:r>
              <a:rPr lang="en-US" dirty="0" err="1"/>
              <a:t>ArithmeticError</a:t>
            </a:r>
            <a:r>
              <a:rPr lang="en-US" dirty="0"/>
              <a:t>	Base class for all errors that occur for numeric calculation.</a:t>
            </a:r>
          </a:p>
          <a:p>
            <a:r>
              <a:rPr lang="en-US" dirty="0" err="1"/>
              <a:t>OverflowError</a:t>
            </a:r>
            <a:r>
              <a:rPr lang="en-US" dirty="0"/>
              <a:t>	Raised when a calculation exceeds maximum limit for a numeric type.</a:t>
            </a:r>
          </a:p>
          <a:p>
            <a:r>
              <a:rPr lang="en-US" dirty="0" err="1"/>
              <a:t>FloatingPointError</a:t>
            </a:r>
            <a:r>
              <a:rPr lang="en-US" dirty="0"/>
              <a:t>	Raised when a floating point calculation fails.</a:t>
            </a:r>
          </a:p>
          <a:p>
            <a:r>
              <a:rPr lang="en-US" dirty="0" err="1"/>
              <a:t>ZeroDivisonError</a:t>
            </a:r>
            <a:r>
              <a:rPr lang="en-US" dirty="0"/>
              <a:t>	Raised when division or modulo by zero takes place for all numeric types.</a:t>
            </a:r>
          </a:p>
          <a:p>
            <a:r>
              <a:rPr lang="en-US" dirty="0" err="1"/>
              <a:t>AssertionError</a:t>
            </a:r>
            <a:r>
              <a:rPr lang="en-US" dirty="0"/>
              <a:t>	Raised in case of failure of the Assert statement.</a:t>
            </a:r>
          </a:p>
          <a:p>
            <a:r>
              <a:rPr lang="en-US" dirty="0" err="1"/>
              <a:t>AttributeError</a:t>
            </a:r>
            <a:r>
              <a:rPr lang="en-US" dirty="0"/>
              <a:t>	Raised in case of failure of attribute reference or assignment.</a:t>
            </a:r>
          </a:p>
          <a:p>
            <a:r>
              <a:rPr lang="en-US" dirty="0" err="1"/>
              <a:t>EOFError</a:t>
            </a:r>
            <a:r>
              <a:rPr lang="en-US" dirty="0"/>
              <a:t>	Raised when there is no input from either the </a:t>
            </a:r>
            <a:r>
              <a:rPr lang="en-US" dirty="0" err="1"/>
              <a:t>raw_input</a:t>
            </a:r>
            <a:r>
              <a:rPr lang="en-US" dirty="0"/>
              <a:t>() or input() function and the end of file is reached.</a:t>
            </a:r>
          </a:p>
          <a:p>
            <a:r>
              <a:rPr lang="en-US" dirty="0" err="1"/>
              <a:t>ImportError</a:t>
            </a:r>
            <a:r>
              <a:rPr lang="en-US" dirty="0"/>
              <a:t>	Raised when an import statement fails.</a:t>
            </a:r>
          </a:p>
          <a:p>
            <a:r>
              <a:rPr lang="en-US" dirty="0" err="1"/>
              <a:t>KeyboardInterrupt</a:t>
            </a:r>
            <a:r>
              <a:rPr lang="en-US" dirty="0"/>
              <a:t>	Raised when the user interrupts program execution, usually by pressing </a:t>
            </a:r>
            <a:r>
              <a:rPr lang="en-US" dirty="0" err="1"/>
              <a:t>Ctrl+c</a:t>
            </a:r>
            <a:r>
              <a:rPr lang="en-US" dirty="0"/>
              <a:t>.</a:t>
            </a:r>
          </a:p>
          <a:p>
            <a:r>
              <a:rPr lang="en-US" dirty="0" err="1"/>
              <a:t>LookupError</a:t>
            </a:r>
            <a:r>
              <a:rPr lang="en-US" dirty="0"/>
              <a:t>	Base class for all lookup errors.</a:t>
            </a:r>
          </a:p>
          <a:p>
            <a:r>
              <a:rPr lang="en-US" dirty="0" err="1"/>
              <a:t>IndexError</a:t>
            </a:r>
            <a:r>
              <a:rPr lang="en-US" dirty="0"/>
              <a:t>	Raised when an index is not found in a sequence.</a:t>
            </a:r>
          </a:p>
          <a:p>
            <a:r>
              <a:rPr lang="en-US" dirty="0" err="1"/>
              <a:t>KeyError</a:t>
            </a:r>
            <a:r>
              <a:rPr lang="en-US" dirty="0"/>
              <a:t>	Raised when the specified key is not found in the dictionary.</a:t>
            </a:r>
          </a:p>
          <a:p>
            <a:r>
              <a:rPr lang="en-US" dirty="0" err="1"/>
              <a:t>NameError</a:t>
            </a:r>
            <a:r>
              <a:rPr lang="en-US" dirty="0"/>
              <a:t>	Raised when an identifier is not found in the local or global namespace.</a:t>
            </a:r>
          </a:p>
          <a:p>
            <a:r>
              <a:rPr lang="en-US" dirty="0" err="1"/>
              <a:t>UnboundLocalError</a:t>
            </a:r>
            <a:r>
              <a:rPr lang="en-US" dirty="0"/>
              <a:t>	Raised when trying to access a local variable in a function or method but no value has been assigned to it.</a:t>
            </a:r>
          </a:p>
          <a:p>
            <a:r>
              <a:rPr lang="en-US" dirty="0" err="1"/>
              <a:t>EnvironmentError</a:t>
            </a:r>
            <a:r>
              <a:rPr lang="en-US" dirty="0"/>
              <a:t>	Base class for all exceptions that occur outside the Python environment.</a:t>
            </a:r>
          </a:p>
          <a:p>
            <a:r>
              <a:rPr lang="en-US" dirty="0" err="1"/>
              <a:t>IOError</a:t>
            </a:r>
            <a:r>
              <a:rPr lang="en-US" dirty="0"/>
              <a:t>	Raised when an input/ output operation fails, such as the print statement or the open() function when trying to open a file that does not exist.</a:t>
            </a:r>
          </a:p>
          <a:p>
            <a:r>
              <a:rPr lang="en-US" dirty="0" err="1"/>
              <a:t>OSError</a:t>
            </a:r>
            <a:r>
              <a:rPr lang="en-US" dirty="0"/>
              <a:t>	Raised for operating system-related errors.</a:t>
            </a:r>
          </a:p>
          <a:p>
            <a:r>
              <a:rPr lang="en-US" dirty="0" err="1"/>
              <a:t>SyntaxError</a:t>
            </a:r>
            <a:r>
              <a:rPr lang="en-US" dirty="0"/>
              <a:t>	Raised when there is an error in Python syntax.</a:t>
            </a:r>
          </a:p>
          <a:p>
            <a:r>
              <a:rPr lang="en-US" dirty="0" err="1"/>
              <a:t>IndentationError</a:t>
            </a:r>
            <a:r>
              <a:rPr lang="en-US" dirty="0"/>
              <a:t>	Raised when indentation is not specified properly.</a:t>
            </a:r>
          </a:p>
          <a:p>
            <a:r>
              <a:rPr lang="en-US" dirty="0" err="1"/>
              <a:t>SystemError</a:t>
            </a:r>
            <a:r>
              <a:rPr lang="en-US" dirty="0"/>
              <a:t>	Raised when the interpreter finds an internal problem, but when this error is encountered the Python interpreter does not exit.</a:t>
            </a:r>
          </a:p>
          <a:p>
            <a:r>
              <a:rPr lang="en-US" dirty="0" err="1"/>
              <a:t>SystemExit</a:t>
            </a:r>
            <a:r>
              <a:rPr lang="en-US" dirty="0"/>
              <a:t>	Raised when Python interpreter is quit by using the </a:t>
            </a:r>
            <a:r>
              <a:rPr lang="en-US" dirty="0" err="1"/>
              <a:t>sys.exit</a:t>
            </a:r>
            <a:r>
              <a:rPr lang="en-US" dirty="0"/>
              <a:t>() function. If not handled in the code, causes the interpreter to exit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923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484127" y="1174997"/>
            <a:ext cx="8659873" cy="5416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3200" b="1" dirty="0"/>
              <a:t>try:</a:t>
            </a:r>
          </a:p>
          <a:p>
            <a:r>
              <a:rPr lang="en-US" sz="3200" b="1" dirty="0"/>
              <a:t>    x = float(</a:t>
            </a:r>
            <a:r>
              <a:rPr lang="en-US" sz="3200" b="1" dirty="0" err="1"/>
              <a:t>raw_input</a:t>
            </a:r>
            <a:r>
              <a:rPr lang="en-US" sz="3200" b="1" dirty="0"/>
              <a:t>("Your number: "))</a:t>
            </a:r>
          </a:p>
          <a:p>
            <a:r>
              <a:rPr lang="en-US" sz="3200" b="1" dirty="0"/>
              <a:t>    inverse = 1.0 / x</a:t>
            </a:r>
          </a:p>
          <a:p>
            <a:r>
              <a:rPr lang="en-US" sz="3200" b="1" dirty="0"/>
              <a:t>except </a:t>
            </a:r>
            <a:r>
              <a:rPr lang="en-US" sz="3200" b="1" dirty="0" err="1"/>
              <a:t>ValueError</a:t>
            </a:r>
            <a:r>
              <a:rPr lang="en-US" sz="3200" b="1" dirty="0"/>
              <a:t>:</a:t>
            </a:r>
          </a:p>
          <a:p>
            <a:r>
              <a:rPr lang="en-US" sz="3200" b="1" dirty="0"/>
              <a:t>    print "You should have given either an </a:t>
            </a:r>
            <a:r>
              <a:rPr lang="en-US" sz="3200" b="1" dirty="0" err="1"/>
              <a:t>int</a:t>
            </a:r>
            <a:r>
              <a:rPr lang="en-US" sz="3200" b="1" dirty="0"/>
              <a:t> </a:t>
            </a:r>
            <a:r>
              <a:rPr lang="en-US" sz="3200" b="1" dirty="0" smtClean="0"/>
              <a:t>	or </a:t>
            </a:r>
            <a:r>
              <a:rPr lang="en-US" sz="3200" b="1" dirty="0"/>
              <a:t>a float"</a:t>
            </a:r>
          </a:p>
          <a:p>
            <a:r>
              <a:rPr lang="en-US" sz="3200" b="1" dirty="0"/>
              <a:t>except </a:t>
            </a:r>
            <a:r>
              <a:rPr lang="en-US" sz="3200" b="1" dirty="0" err="1"/>
              <a:t>ZeroDivisionError</a:t>
            </a:r>
            <a:r>
              <a:rPr lang="en-US" sz="3200" b="1" dirty="0"/>
              <a:t>:</a:t>
            </a:r>
          </a:p>
          <a:p>
            <a:r>
              <a:rPr lang="en-US" sz="3200" b="1" dirty="0"/>
              <a:t>    print "Infinity"</a:t>
            </a:r>
          </a:p>
          <a:p>
            <a:r>
              <a:rPr lang="en-US" sz="3200" b="1" dirty="0"/>
              <a:t>finally:</a:t>
            </a:r>
          </a:p>
          <a:p>
            <a:r>
              <a:rPr lang="en-US" sz="3200" b="1" dirty="0"/>
              <a:t>    print("There may or may not have been an </a:t>
            </a:r>
            <a:r>
              <a:rPr lang="en-US" sz="3200" b="1" dirty="0" smtClean="0"/>
              <a:t>	exception</a:t>
            </a:r>
            <a:r>
              <a:rPr lang="en-US" sz="3200" b="1" dirty="0"/>
              <a:t>.")</a:t>
            </a:r>
            <a:endParaRPr sz="3000" b="1" dirty="0"/>
          </a:p>
        </p:txBody>
      </p:sp>
      <p:sp>
        <p:nvSpPr>
          <p:cNvPr id="66" name="Shape 66"/>
          <p:cNvSpPr/>
          <p:nvPr/>
        </p:nvSpPr>
        <p:spPr>
          <a:xfrm>
            <a:off x="1296188" y="356910"/>
            <a:ext cx="2100050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 b="1"/>
              <a:t>Exceptions</a:t>
            </a:r>
          </a:p>
          <a:p>
            <a:pPr lvl="0">
              <a:defRPr sz="1800"/>
            </a:pPr>
            <a:endParaRPr sz="2800" b="1"/>
          </a:p>
        </p:txBody>
      </p:sp>
    </p:spTree>
    <p:extLst>
      <p:ext uri="{BB962C8B-B14F-4D97-AF65-F5344CB8AC3E}">
        <p14:creationId xmlns:p14="http://schemas.microsoft.com/office/powerpoint/2010/main" val="3634968850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1296188" y="356910"/>
            <a:ext cx="712138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Use Sparingly</a:t>
            </a:r>
            <a:endParaRPr sz="2800" b="1" dirty="0"/>
          </a:p>
          <a:p>
            <a:pPr lvl="0">
              <a:defRPr sz="1800"/>
            </a:pP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70" name="Shape 70"/>
          <p:cNvSpPr/>
          <p:nvPr/>
        </p:nvSpPr>
        <p:spPr>
          <a:xfrm>
            <a:off x="736446" y="1850942"/>
            <a:ext cx="7790642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sz="3000" b="1" dirty="0" smtClean="0"/>
              <a:t>Capstone Project:</a:t>
            </a:r>
          </a:p>
          <a:p>
            <a:pPr lvl="0">
              <a:defRPr sz="1800"/>
            </a:pPr>
            <a:endParaRPr lang="en-US" sz="3000" b="1" dirty="0" smtClean="0"/>
          </a:p>
          <a:p>
            <a:pPr lvl="0">
              <a:defRPr sz="1800"/>
            </a:pPr>
            <a:r>
              <a:rPr lang="en-US" sz="3000" b="1" dirty="0" smtClean="0"/>
              <a:t>1) User Input (Integer/String)</a:t>
            </a:r>
            <a:endParaRPr sz="3000" b="1" dirty="0"/>
          </a:p>
          <a:p>
            <a:pPr lvl="0">
              <a:defRPr sz="1800"/>
            </a:pPr>
            <a:endParaRPr sz="3000" b="1" dirty="0"/>
          </a:p>
          <a:p>
            <a:pPr lvl="0">
              <a:defRPr sz="1800"/>
            </a:pPr>
            <a:r>
              <a:rPr lang="en-US" sz="3000" b="1" dirty="0" smtClean="0"/>
              <a:t>2) Does File Exist?</a:t>
            </a:r>
            <a:endParaRPr sz="3000" b="1" dirty="0"/>
          </a:p>
          <a:p>
            <a:pPr lvl="0">
              <a:defRPr sz="1800"/>
            </a:pPr>
            <a:endParaRPr sz="3000" b="1" dirty="0"/>
          </a:p>
          <a:p>
            <a:pPr lvl="0">
              <a:defRPr sz="1800"/>
            </a:pP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1542266585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1296188" y="356910"/>
            <a:ext cx="7121388" cy="1705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800" b="1"/>
              <a:t>Key Points</a:t>
            </a:r>
          </a:p>
          <a:p>
            <a:pPr lvl="0">
              <a:defRPr sz="1800"/>
            </a:pPr>
            <a:endParaRPr sz="2800" b="1"/>
          </a:p>
          <a:p>
            <a:pPr lvl="0">
              <a:defRPr sz="1800"/>
            </a:pPr>
            <a:endParaRPr sz="2800" b="1"/>
          </a:p>
        </p:txBody>
      </p:sp>
      <p:sp>
        <p:nvSpPr>
          <p:cNvPr id="70" name="Shape 70"/>
          <p:cNvSpPr/>
          <p:nvPr/>
        </p:nvSpPr>
        <p:spPr>
          <a:xfrm>
            <a:off x="736446" y="1850942"/>
            <a:ext cx="7790642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sz="3000" b="1" dirty="0" smtClean="0"/>
              <a:t>1) </a:t>
            </a:r>
            <a:r>
              <a:rPr sz="3000" b="1" dirty="0" smtClean="0"/>
              <a:t>Exceptions </a:t>
            </a:r>
            <a:r>
              <a:rPr sz="3000" b="1" dirty="0"/>
              <a:t>are used to recover from errors. </a:t>
            </a:r>
          </a:p>
          <a:p>
            <a:pPr lvl="0">
              <a:defRPr sz="1800"/>
            </a:pPr>
            <a:endParaRPr sz="3000" b="1" dirty="0"/>
          </a:p>
          <a:p>
            <a:pPr lvl="0">
              <a:defRPr sz="1800"/>
            </a:pPr>
            <a:r>
              <a:rPr lang="en-US" sz="3000" b="1" dirty="0" smtClean="0"/>
              <a:t>2) Use sparingly – Only when you want program to continue and avoid a crash</a:t>
            </a:r>
            <a:endParaRPr sz="3000" b="1" dirty="0"/>
          </a:p>
          <a:p>
            <a:pPr lvl="0">
              <a:defRPr sz="1800"/>
            </a:pPr>
            <a:endParaRPr sz="3000" b="1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245</Words>
  <Application>Microsoft Macintosh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Jonathan Lau</cp:lastModifiedBy>
  <cp:revision>23</cp:revision>
  <dcterms:modified xsi:type="dcterms:W3CDTF">2015-04-12T17:30:18Z</dcterms:modified>
</cp:coreProperties>
</file>