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64" r:id="rId5"/>
    <p:sldId id="258" r:id="rId6"/>
    <p:sldId id="259" r:id="rId7"/>
    <p:sldId id="273" r:id="rId8"/>
    <p:sldId id="268" r:id="rId9"/>
    <p:sldId id="272" r:id="rId10"/>
    <p:sldId id="274" r:id="rId11"/>
    <p:sldId id="265" r:id="rId12"/>
    <p:sldId id="260" r:id="rId13"/>
    <p:sldId id="271" r:id="rId14"/>
    <p:sldId id="261" r:id="rId15"/>
  </p:sldIdLst>
  <p:sldSz cx="9144000" cy="6858000" type="screen4x3"/>
  <p:notesSz cx="6858000" cy="9144000"/>
  <p:defaultTextStyle>
    <a:lvl1pPr>
      <a:defRPr sz="1400">
        <a:latin typeface="Arial"/>
        <a:ea typeface="Arial"/>
        <a:cs typeface="Arial"/>
        <a:sym typeface="Arial"/>
      </a:defRPr>
    </a:lvl1pPr>
    <a:lvl2pPr>
      <a:defRPr sz="1400">
        <a:latin typeface="Arial"/>
        <a:ea typeface="Arial"/>
        <a:cs typeface="Arial"/>
        <a:sym typeface="Arial"/>
      </a:defRPr>
    </a:lvl2pPr>
    <a:lvl3pPr>
      <a:defRPr sz="1400">
        <a:latin typeface="Arial"/>
        <a:ea typeface="Arial"/>
        <a:cs typeface="Arial"/>
        <a:sym typeface="Arial"/>
      </a:defRPr>
    </a:lvl3pPr>
    <a:lvl4pPr>
      <a:defRPr sz="1400">
        <a:latin typeface="Arial"/>
        <a:ea typeface="Arial"/>
        <a:cs typeface="Arial"/>
        <a:sym typeface="Arial"/>
      </a:defRPr>
    </a:lvl4pPr>
    <a:lvl5pPr>
      <a:defRPr sz="1400">
        <a:latin typeface="Arial"/>
        <a:ea typeface="Arial"/>
        <a:cs typeface="Arial"/>
        <a:sym typeface="Arial"/>
      </a:defRPr>
    </a:lvl5pPr>
    <a:lvl6pPr>
      <a:defRPr sz="1400">
        <a:latin typeface="Arial"/>
        <a:ea typeface="Arial"/>
        <a:cs typeface="Arial"/>
        <a:sym typeface="Arial"/>
      </a:defRPr>
    </a:lvl6pPr>
    <a:lvl7pPr>
      <a:defRPr sz="1400">
        <a:latin typeface="Arial"/>
        <a:ea typeface="Arial"/>
        <a:cs typeface="Arial"/>
        <a:sym typeface="Arial"/>
      </a:defRPr>
    </a:lvl7pPr>
    <a:lvl8pPr>
      <a:defRPr sz="1400">
        <a:latin typeface="Arial"/>
        <a:ea typeface="Arial"/>
        <a:cs typeface="Arial"/>
        <a:sym typeface="Arial"/>
      </a:defRPr>
    </a:lvl8pPr>
    <a:lvl9pPr>
      <a:defRPr sz="1400"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7337510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4"/>
            <a:ext cx="7772400" cy="20415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799" cy="2971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</a:lvl1pPr>
            <a:lvl2pPr marL="0" indent="457200" algn="ctr">
              <a:buClrTx/>
              <a:buSzTx/>
              <a:buFontTx/>
              <a:buNone/>
            </a:lvl2pPr>
            <a:lvl3pPr marL="0" indent="914400" algn="ctr">
              <a:buClrTx/>
              <a:buSzTx/>
              <a:buFontTx/>
              <a:buNone/>
            </a:lvl3pPr>
            <a:lvl4pPr marL="0" indent="1371600" algn="ctr">
              <a:buClrTx/>
              <a:buSzTx/>
              <a:buFontTx/>
              <a:buNone/>
            </a:lvl4pPr>
            <a:lvl5pPr marL="0" indent="1828800" algn="ctr"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57200" y="-296864"/>
            <a:ext cx="8229600" cy="11430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 rot="5400000">
            <a:off x="-1805783" y="-4366418"/>
            <a:ext cx="4525964" cy="82296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 rot="5400000">
            <a:off x="4732337" y="1143000"/>
            <a:ext cx="5851526" cy="20574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 rot="5400000">
            <a:off x="-2468563" y="-2819401"/>
            <a:ext cx="5851526" cy="60198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599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0">
              <a:spcBef>
                <a:spcPts val="0"/>
              </a:spcBef>
              <a:buClrTx/>
              <a:buSzTx/>
              <a:buFontTx/>
              <a:buNone/>
            </a:lvl2pPr>
            <a:lvl3pPr marL="0" indent="0">
              <a:spcBef>
                <a:spcPts val="0"/>
              </a:spcBef>
              <a:buClrTx/>
              <a:buSzTx/>
              <a:buFontTx/>
              <a:buNone/>
            </a:lvl3pPr>
            <a:lvl4pPr marL="0" indent="0">
              <a:spcBef>
                <a:spcPts val="0"/>
              </a:spcBef>
              <a:buClrTx/>
              <a:buSzTx/>
              <a:buFontTx/>
              <a:buNone/>
            </a:lvl4pPr>
            <a:lvl5pPr marL="0" indent="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09"/>
            <a:ext cx="8229600" cy="1178656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4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0">
              <a:spcBef>
                <a:spcPts val="0"/>
              </a:spcBef>
              <a:buClrTx/>
              <a:buSzTx/>
              <a:buFontTx/>
              <a:buNone/>
            </a:lvl2pPr>
            <a:lvl3pPr marL="0" indent="0">
              <a:spcBef>
                <a:spcPts val="0"/>
              </a:spcBef>
              <a:buClrTx/>
              <a:buSzTx/>
              <a:buFontTx/>
              <a:buNone/>
            </a:lvl3pPr>
            <a:lvl4pPr marL="0" indent="0">
              <a:spcBef>
                <a:spcPts val="0"/>
              </a:spcBef>
              <a:buClrTx/>
              <a:buSzTx/>
              <a:buFontTx/>
              <a:buNone/>
            </a:lvl4pPr>
            <a:lvl5pPr marL="0" indent="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3086100"/>
            <a:ext cx="5486399" cy="2281238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399" cy="14906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lvl="0">
              <a:defRPr sz="1800"/>
            </a:pPr>
            <a:r>
              <a:rPr sz="1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348795"/>
            <a:ext cx="2133600" cy="380235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 anchor="ctr">
            <a:spAutoFit/>
          </a:bodyPr>
          <a:lstStyle>
            <a:lvl1pPr algn="r"/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algn="ctr">
        <a:defRPr sz="1400">
          <a:latin typeface="Arial"/>
          <a:ea typeface="Arial"/>
          <a:cs typeface="Arial"/>
          <a:sym typeface="Arial"/>
        </a:defRPr>
      </a:lvl1pPr>
      <a:lvl2pPr algn="ctr">
        <a:defRPr sz="1400">
          <a:latin typeface="Arial"/>
          <a:ea typeface="Arial"/>
          <a:cs typeface="Arial"/>
          <a:sym typeface="Arial"/>
        </a:defRPr>
      </a:lvl2pPr>
      <a:lvl3pPr algn="ctr">
        <a:defRPr sz="1400">
          <a:latin typeface="Arial"/>
          <a:ea typeface="Arial"/>
          <a:cs typeface="Arial"/>
          <a:sym typeface="Arial"/>
        </a:defRPr>
      </a:lvl3pPr>
      <a:lvl4pPr algn="ctr">
        <a:defRPr sz="1400">
          <a:latin typeface="Arial"/>
          <a:ea typeface="Arial"/>
          <a:cs typeface="Arial"/>
          <a:sym typeface="Arial"/>
        </a:defRPr>
      </a:lvl4pPr>
      <a:lvl5pPr algn="ctr">
        <a:defRPr sz="1400">
          <a:latin typeface="Arial"/>
          <a:ea typeface="Arial"/>
          <a:cs typeface="Arial"/>
          <a:sym typeface="Arial"/>
        </a:defRPr>
      </a:lvl5pPr>
      <a:lvl6pPr algn="ctr">
        <a:defRPr sz="1400">
          <a:latin typeface="Arial"/>
          <a:ea typeface="Arial"/>
          <a:cs typeface="Arial"/>
          <a:sym typeface="Arial"/>
        </a:defRPr>
      </a:lvl6pPr>
      <a:lvl7pPr algn="ctr">
        <a:defRPr sz="1400">
          <a:latin typeface="Arial"/>
          <a:ea typeface="Arial"/>
          <a:cs typeface="Arial"/>
          <a:sym typeface="Arial"/>
        </a:defRPr>
      </a:lvl7pPr>
      <a:lvl8pPr algn="ctr">
        <a:defRPr sz="1400">
          <a:latin typeface="Arial"/>
          <a:ea typeface="Arial"/>
          <a:cs typeface="Arial"/>
          <a:sym typeface="Arial"/>
        </a:defRPr>
      </a:lvl8pPr>
      <a:lvl9pPr algn="ctr">
        <a:defRPr sz="1400">
          <a:latin typeface="Arial"/>
          <a:ea typeface="Arial"/>
          <a:cs typeface="Arial"/>
          <a:sym typeface="Arial"/>
        </a:defRPr>
      </a:lvl9pPr>
    </p:titleStyle>
    <p:bodyStyle>
      <a:lvl1pPr marL="342900" indent="-1397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1pPr>
      <a:lvl2pPr marL="742950" indent="-107950">
        <a:spcBef>
          <a:spcPts val="600"/>
        </a:spcBef>
        <a:buClr>
          <a:srgbClr val="000000"/>
        </a:buClr>
        <a:buSzPct val="100000"/>
        <a:buFont typeface="Arial"/>
        <a:buChar char="–"/>
        <a:defRPr sz="1400">
          <a:latin typeface="Arial"/>
          <a:ea typeface="Arial"/>
          <a:cs typeface="Arial"/>
          <a:sym typeface="Arial"/>
        </a:defRPr>
      </a:lvl2pPr>
      <a:lvl3pPr marL="1143000" indent="-762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3pPr>
      <a:lvl4pPr marL="1600200" indent="-101600">
        <a:spcBef>
          <a:spcPts val="600"/>
        </a:spcBef>
        <a:buClr>
          <a:srgbClr val="000000"/>
        </a:buClr>
        <a:buSzPct val="100000"/>
        <a:buFont typeface="Arial"/>
        <a:buChar char="–"/>
        <a:defRPr sz="1400">
          <a:latin typeface="Arial"/>
          <a:ea typeface="Arial"/>
          <a:cs typeface="Arial"/>
          <a:sym typeface="Arial"/>
        </a:defRPr>
      </a:lvl4pPr>
      <a:lvl5pPr marL="2057400" indent="-101600">
        <a:spcBef>
          <a:spcPts val="600"/>
        </a:spcBef>
        <a:buClr>
          <a:srgbClr val="000000"/>
        </a:buClr>
        <a:buSzPct val="100000"/>
        <a:buFont typeface="Arial"/>
        <a:buChar char="»"/>
        <a:defRPr sz="1400">
          <a:latin typeface="Arial"/>
          <a:ea typeface="Arial"/>
          <a:cs typeface="Arial"/>
          <a:sym typeface="Arial"/>
        </a:defRPr>
      </a:lvl5pPr>
      <a:lvl6pPr marL="25146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6pPr>
      <a:lvl7pPr marL="29718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7pPr>
      <a:lvl8pPr marL="34290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8pPr>
      <a:lvl9pPr marL="3886200" indent="-101600">
        <a:spcBef>
          <a:spcPts val="600"/>
        </a:spcBef>
        <a:buClr>
          <a:srgbClr val="000000"/>
        </a:buClr>
        <a:buSzPct val="100000"/>
        <a:buFont typeface="Arial"/>
        <a:buChar char="•"/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3386556" y="3525725"/>
            <a:ext cx="536205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We learn by doing, by falling down, and by picking ourselves back up</a:t>
            </a:r>
          </a:p>
        </p:txBody>
      </p:sp>
      <p:pic>
        <p:nvPicPr>
          <p:cNvPr id="50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2340" y="2119854"/>
            <a:ext cx="2535521" cy="253552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hape 51"/>
          <p:cNvSpPr/>
          <p:nvPr/>
        </p:nvSpPr>
        <p:spPr>
          <a:xfrm>
            <a:off x="399801" y="6119524"/>
            <a:ext cx="8348806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000" b="1">
                <a:solidFill>
                  <a:srgbClr val="FFFFFF"/>
                </a:solidFill>
              </a:rPr>
              <a:t>HTTP://GOCODENOW.COM</a:t>
            </a:r>
          </a:p>
        </p:txBody>
      </p:sp>
      <p:sp>
        <p:nvSpPr>
          <p:cNvPr id="52" name="Shape 52"/>
          <p:cNvSpPr/>
          <p:nvPr/>
        </p:nvSpPr>
        <p:spPr>
          <a:xfrm>
            <a:off x="3350814" y="2325162"/>
            <a:ext cx="536205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FF"/>
                </a:solidFill>
              </a:rPr>
              <a:t>GoCode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3200" indent="0">
              <a:buNone/>
            </a:pPr>
            <a:r>
              <a:rPr lang="en-US" sz="3000" dirty="0" err="1"/>
              <a:t>def</a:t>
            </a:r>
            <a:r>
              <a:rPr lang="en-US" sz="3000" dirty="0"/>
              <a:t> </a:t>
            </a:r>
            <a:r>
              <a:rPr lang="en-US" sz="3000" dirty="0" err="1"/>
              <a:t>gcd</a:t>
            </a:r>
            <a:r>
              <a:rPr lang="en-US" sz="3000" dirty="0"/>
              <a:t>(a, b):</a:t>
            </a:r>
          </a:p>
          <a:p>
            <a:pPr marL="203200" indent="0">
              <a:buNone/>
            </a:pPr>
            <a:r>
              <a:rPr lang="en-US" sz="3000" dirty="0"/>
              <a:t>    if (0 == a % b):</a:t>
            </a:r>
          </a:p>
          <a:p>
            <a:pPr marL="203200" indent="0">
              <a:buNone/>
            </a:pPr>
            <a:r>
              <a:rPr lang="en-US" sz="3000" dirty="0"/>
              <a:t>        return b</a:t>
            </a:r>
          </a:p>
          <a:p>
            <a:pPr marL="203200" indent="0">
              <a:buNone/>
            </a:pPr>
            <a:r>
              <a:rPr lang="en-US" sz="3000" dirty="0"/>
              <a:t>    return </a:t>
            </a:r>
            <a:r>
              <a:rPr lang="en-US" sz="3000" dirty="0" err="1"/>
              <a:t>gcd</a:t>
            </a:r>
            <a:r>
              <a:rPr lang="en-US" sz="3000" dirty="0"/>
              <a:t>(b, </a:t>
            </a:r>
            <a:r>
              <a:rPr lang="en-US" sz="3000" dirty="0" err="1"/>
              <a:t>a%b</a:t>
            </a:r>
            <a:r>
              <a:rPr lang="en-US" sz="3000" dirty="0" smtClean="0"/>
              <a:t>)</a:t>
            </a:r>
            <a:endParaRPr lang="en-US" sz="3000" b="1" dirty="0"/>
          </a:p>
          <a:p>
            <a:pPr marL="203200" indent="0">
              <a:buNone/>
            </a:pPr>
            <a:r>
              <a:rPr lang="en-US" sz="3000" b="1" dirty="0" smtClean="0"/>
              <a:t>1) Returns the function itself (no additions or other operations)</a:t>
            </a:r>
          </a:p>
          <a:p>
            <a:pPr marL="203200" indent="0">
              <a:buNone/>
            </a:pPr>
            <a:r>
              <a:rPr lang="en-US" sz="3000" b="1" dirty="0" smtClean="0"/>
              <a:t>2) Can be further optimized for memory management</a:t>
            </a:r>
          </a:p>
          <a:p>
            <a:pPr marL="203200" indent="0">
              <a:buNone/>
            </a:pPr>
            <a:r>
              <a:rPr lang="en-US" sz="3000" b="1" dirty="0" smtClean="0"/>
              <a:t>3) In functional programming languages replaces loops</a:t>
            </a:r>
            <a:endParaRPr lang="en-US" sz="3000" b="1" dirty="0"/>
          </a:p>
          <a:p>
            <a:endParaRPr lang="en-US" sz="3000" dirty="0"/>
          </a:p>
        </p:txBody>
      </p:sp>
      <p:pic>
        <p:nvPicPr>
          <p:cNvPr id="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6"/>
          <p:cNvSpPr/>
          <p:nvPr/>
        </p:nvSpPr>
        <p:spPr>
          <a:xfrm>
            <a:off x="1296188" y="356910"/>
            <a:ext cx="5386791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Greatest Common </a:t>
            </a:r>
            <a:r>
              <a:rPr lang="en-US" sz="2800" b="1" dirty="0" err="1" smtClean="0"/>
              <a:t>Denom</a:t>
            </a:r>
            <a:r>
              <a:rPr lang="en-US" sz="2800" b="1" dirty="0" smtClean="0"/>
              <a:t> (Tail)</a:t>
            </a: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1891251077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1163465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dirty="0" err="1"/>
              <a:t>def</a:t>
            </a:r>
            <a:r>
              <a:rPr lang="en-US" sz="3000" dirty="0"/>
              <a:t> </a:t>
            </a:r>
            <a:r>
              <a:rPr lang="en-US" sz="3000" dirty="0" err="1"/>
              <a:t>is_even</a:t>
            </a:r>
            <a:r>
              <a:rPr lang="en-US" sz="3000" dirty="0"/>
              <a:t>(x):</a:t>
            </a:r>
          </a:p>
          <a:p>
            <a:r>
              <a:rPr lang="en-US" sz="3000" dirty="0"/>
              <a:t>    if x == 0:</a:t>
            </a:r>
          </a:p>
          <a:p>
            <a:r>
              <a:rPr lang="is-IS" sz="3000" dirty="0"/>
              <a:t>        return True</a:t>
            </a:r>
          </a:p>
          <a:p>
            <a:r>
              <a:rPr lang="hu-HU" sz="3000" dirty="0"/>
              <a:t>    else:</a:t>
            </a:r>
          </a:p>
          <a:p>
            <a:r>
              <a:rPr lang="is-IS" sz="3000" dirty="0"/>
              <a:t>        return is_odd(x - 1)</a:t>
            </a:r>
          </a:p>
          <a:p>
            <a:endParaRPr lang="is-IS" sz="3000" dirty="0"/>
          </a:p>
          <a:p>
            <a:r>
              <a:rPr lang="en-US" sz="3000" dirty="0" err="1"/>
              <a:t>def</a:t>
            </a:r>
            <a:r>
              <a:rPr lang="en-US" sz="3000" dirty="0"/>
              <a:t> </a:t>
            </a:r>
            <a:r>
              <a:rPr lang="en-US" sz="3000" dirty="0" err="1"/>
              <a:t>is_odd</a:t>
            </a:r>
            <a:r>
              <a:rPr lang="en-US" sz="3000" dirty="0"/>
              <a:t>(x):</a:t>
            </a:r>
          </a:p>
          <a:p>
            <a:r>
              <a:rPr lang="en-US" sz="3000" dirty="0"/>
              <a:t>    if x == 0:</a:t>
            </a:r>
          </a:p>
          <a:p>
            <a:r>
              <a:rPr lang="en-US" sz="3000" dirty="0"/>
              <a:t>        return False</a:t>
            </a:r>
          </a:p>
          <a:p>
            <a:r>
              <a:rPr lang="hu-HU" sz="3000" dirty="0"/>
              <a:t>    else:</a:t>
            </a:r>
          </a:p>
          <a:p>
            <a:r>
              <a:rPr lang="is-IS" sz="3000" dirty="0"/>
              <a:t>        return is_even(x - 1)</a:t>
            </a:r>
            <a:endParaRPr lang="en-US" sz="3000" dirty="0"/>
          </a:p>
        </p:txBody>
      </p:sp>
      <p:pic>
        <p:nvPicPr>
          <p:cNvPr id="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6"/>
          <p:cNvSpPr/>
          <p:nvPr/>
        </p:nvSpPr>
        <p:spPr>
          <a:xfrm>
            <a:off x="1296188" y="356910"/>
            <a:ext cx="3750100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Odd or Even (Mutual)</a:t>
            </a:r>
            <a:endParaRPr sz="2800" b="1" dirty="0"/>
          </a:p>
          <a:p>
            <a:pPr lvl="0">
              <a:defRPr sz="1800"/>
            </a:pP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243583827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1296188" y="356910"/>
            <a:ext cx="712138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How to Approach</a:t>
            </a:r>
            <a:endParaRPr sz="2800" b="1" dirty="0"/>
          </a:p>
          <a:p>
            <a:pPr lvl="0">
              <a:defRPr sz="1800"/>
            </a:pP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72" name="Shape 72"/>
          <p:cNvSpPr/>
          <p:nvPr/>
        </p:nvSpPr>
        <p:spPr>
          <a:xfrm>
            <a:off x="676679" y="1749342"/>
            <a:ext cx="7790642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lvl="0" indent="-457200">
              <a:buSzPct val="100000"/>
              <a:buFont typeface="+mj-lt"/>
              <a:buAutoNum type="arabicPeriod"/>
              <a:defRPr sz="1800"/>
            </a:pPr>
            <a:r>
              <a:rPr lang="en-US" sz="3000" b="1" dirty="0" smtClean="0"/>
              <a:t>Always start with thinking about base case</a:t>
            </a:r>
            <a:r>
              <a:rPr lang="en-US" sz="3000" b="1" dirty="0"/>
              <a:t> </a:t>
            </a:r>
            <a:r>
              <a:rPr lang="en-US" sz="3000" b="1" dirty="0" smtClean="0"/>
              <a:t>(1)</a:t>
            </a:r>
            <a:endParaRPr sz="3000" b="1" dirty="0"/>
          </a:p>
          <a:p>
            <a:pPr lvl="0">
              <a:buSzPct val="100000"/>
              <a:defRPr sz="1800"/>
            </a:pPr>
            <a:endParaRPr sz="3000" b="1" dirty="0"/>
          </a:p>
          <a:p>
            <a:pPr marL="457200" lvl="0" indent="-457200">
              <a:buSzPct val="100000"/>
              <a:buFont typeface="+mj-lt"/>
              <a:buAutoNum type="arabicPeriod"/>
              <a:defRPr sz="1800"/>
            </a:pPr>
            <a:r>
              <a:rPr lang="en-US" sz="3000" b="1" dirty="0" smtClean="0"/>
              <a:t>Then start thinking about the repeated case (n</a:t>
            </a:r>
            <a:r>
              <a:rPr lang="en-US" sz="3000" b="1" dirty="0" smtClean="0"/>
              <a:t>) – what am I trying to repeat?</a:t>
            </a:r>
            <a:endParaRPr lang="en-US" sz="3000" b="1" dirty="0" smtClean="0"/>
          </a:p>
          <a:p>
            <a:pPr marL="457200" lvl="0" indent="-457200">
              <a:buSzPct val="100000"/>
              <a:buFont typeface="+mj-lt"/>
              <a:buAutoNum type="arabicPeriod"/>
              <a:defRPr sz="1800"/>
            </a:pPr>
            <a:endParaRPr lang="en-US" sz="3000" b="1" dirty="0"/>
          </a:p>
          <a:p>
            <a:pPr marL="457200" lvl="0" indent="-457200">
              <a:buSzPct val="100000"/>
              <a:buFont typeface="+mj-lt"/>
              <a:buAutoNum type="arabicPeriod"/>
              <a:defRPr sz="1800"/>
            </a:pPr>
            <a:r>
              <a:rPr lang="en-US" sz="3000" b="1" dirty="0" smtClean="0"/>
              <a:t>Then </a:t>
            </a:r>
            <a:r>
              <a:rPr lang="en-US" sz="3000" b="1" dirty="0" smtClean="0"/>
              <a:t>plan </a:t>
            </a:r>
            <a:r>
              <a:rPr lang="en-US" sz="3000" b="1" smtClean="0"/>
              <a:t>it out….</a:t>
            </a:r>
            <a:endParaRPr sz="3000" b="1" dirty="0"/>
          </a:p>
          <a:p>
            <a:pPr marL="457200" lvl="0" indent="-457200">
              <a:buSzPct val="100000"/>
              <a:buFont typeface="+mj-lt"/>
              <a:buAutoNum type="arabicPeriod"/>
              <a:defRPr sz="1800"/>
            </a:pPr>
            <a:endParaRPr sz="3000" b="1" dirty="0"/>
          </a:p>
          <a:p>
            <a:pPr marL="457200" lvl="0" indent="-457200">
              <a:buSzPct val="100000"/>
              <a:buFont typeface="+mj-lt"/>
              <a:buAutoNum type="arabicPeriod"/>
              <a:defRPr sz="1800"/>
            </a:pPr>
            <a:endParaRPr sz="3000" b="1" dirty="0"/>
          </a:p>
          <a:p>
            <a:pPr marL="457200" lvl="0" indent="-457200">
              <a:buSzPct val="100000"/>
              <a:buFont typeface="+mj-lt"/>
              <a:buAutoNum type="arabicPeriod"/>
              <a:defRPr sz="1800"/>
            </a:pPr>
            <a:endParaRPr sz="3000" b="1" dirty="0"/>
          </a:p>
          <a:p>
            <a:pPr marL="457200" lvl="0" indent="-457200">
              <a:buSzPct val="100000"/>
              <a:buFont typeface="+mj-lt"/>
              <a:buAutoNum type="arabicPeriod"/>
              <a:defRPr sz="1800"/>
            </a:pPr>
            <a:endParaRPr sz="3000" b="1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1296188" y="356910"/>
            <a:ext cx="712138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Tips for beginners</a:t>
            </a:r>
            <a:endParaRPr sz="2800" b="1" dirty="0"/>
          </a:p>
          <a:p>
            <a:pPr lvl="0">
              <a:defRPr sz="1800"/>
            </a:pP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72" name="Shape 72"/>
          <p:cNvSpPr/>
          <p:nvPr/>
        </p:nvSpPr>
        <p:spPr>
          <a:xfrm>
            <a:off x="676679" y="1749342"/>
            <a:ext cx="7790642" cy="5078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14350" lvl="0" indent="-514350">
              <a:buSzPct val="100000"/>
              <a:buAutoNum type="arabicParenR"/>
              <a:defRPr sz="1800"/>
            </a:pPr>
            <a:r>
              <a:rPr lang="en-US" sz="3000" b="1" dirty="0"/>
              <a:t>Draw </a:t>
            </a:r>
            <a:r>
              <a:rPr lang="en-US" sz="3000" b="1" dirty="0" smtClean="0"/>
              <a:t>diagrams (linear or tree)</a:t>
            </a:r>
          </a:p>
          <a:p>
            <a:pPr lvl="0">
              <a:buSzPct val="100000"/>
              <a:defRPr sz="1800"/>
            </a:pPr>
            <a:endParaRPr lang="en-US" sz="3000" b="1" dirty="0"/>
          </a:p>
          <a:p>
            <a:pPr marL="514350" lvl="0" indent="-514350">
              <a:buSzPct val="100000"/>
              <a:buAutoNum type="arabicParenR"/>
              <a:defRPr sz="1800"/>
            </a:pPr>
            <a:r>
              <a:rPr lang="en-US" sz="3000" b="1" dirty="0"/>
              <a:t>Learn by example and pattern </a:t>
            </a:r>
            <a:r>
              <a:rPr lang="en-US" sz="3000" b="1" dirty="0" smtClean="0"/>
              <a:t>matching</a:t>
            </a:r>
          </a:p>
          <a:p>
            <a:pPr marL="514350" lvl="0" indent="-514350">
              <a:buSzPct val="100000"/>
              <a:buAutoNum type="arabicParenR"/>
              <a:defRPr sz="1800"/>
            </a:pPr>
            <a:endParaRPr lang="en-US" sz="3000" b="1" dirty="0"/>
          </a:p>
          <a:p>
            <a:pPr marL="514350" lvl="0" indent="-514350">
              <a:buSzPct val="100000"/>
              <a:buAutoNum type="arabicParenR"/>
              <a:defRPr sz="1800"/>
            </a:pPr>
            <a:r>
              <a:rPr lang="en-US" sz="3000" b="1" dirty="0" smtClean="0"/>
              <a:t>Spot repeatable patterns that you can </a:t>
            </a:r>
            <a:r>
              <a:rPr lang="en-US" sz="3000" b="1" dirty="0" err="1" smtClean="0"/>
              <a:t>recurse</a:t>
            </a:r>
            <a:r>
              <a:rPr lang="en-US" sz="3000" b="1" dirty="0" smtClean="0"/>
              <a:t> into</a:t>
            </a:r>
            <a:endParaRPr lang="en-US" sz="3000" b="1" dirty="0"/>
          </a:p>
          <a:p>
            <a:pPr marL="514350" lvl="0" indent="-514350">
              <a:buSzPct val="100000"/>
              <a:buAutoNum type="arabicParenR"/>
              <a:defRPr sz="1800"/>
            </a:pPr>
            <a:endParaRPr lang="en-US" sz="3000" b="1" dirty="0"/>
          </a:p>
          <a:p>
            <a:pPr marL="514350" lvl="0" indent="-514350">
              <a:buSzPct val="100000"/>
              <a:buAutoNum type="arabicParenR"/>
              <a:defRPr sz="1800"/>
            </a:pPr>
            <a:r>
              <a:rPr lang="en-US" sz="3000" b="1" dirty="0" smtClean="0"/>
              <a:t>You can use for/while loops to wrap recursion</a:t>
            </a:r>
            <a:endParaRPr sz="3000" b="1" dirty="0"/>
          </a:p>
          <a:p>
            <a:pPr marL="457200" lvl="0" indent="-457200">
              <a:buSzPct val="100000"/>
              <a:buFont typeface="+mj-lt"/>
              <a:buAutoNum type="arabicPeriod"/>
              <a:defRPr sz="1800"/>
            </a:pPr>
            <a:endParaRPr sz="3000" b="1" dirty="0"/>
          </a:p>
          <a:p>
            <a:pPr marL="457200" lvl="0" indent="-457200">
              <a:buSzPct val="100000"/>
              <a:buFont typeface="+mj-lt"/>
              <a:buAutoNum type="arabicPeriod"/>
              <a:defRPr sz="1800"/>
            </a:pP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3323131746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1296188" y="356910"/>
            <a:ext cx="7121388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By the way</a:t>
            </a:r>
            <a:endParaRPr sz="2800" b="1" dirty="0"/>
          </a:p>
          <a:p>
            <a:pPr lvl="0">
              <a:defRPr sz="1800"/>
            </a:pP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76" name="Shape 76"/>
          <p:cNvSpPr/>
          <p:nvPr/>
        </p:nvSpPr>
        <p:spPr>
          <a:xfrm>
            <a:off x="626934" y="1333217"/>
            <a:ext cx="7790642" cy="5539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buSzPct val="100000"/>
              <a:defRPr sz="1800"/>
            </a:pPr>
            <a:endParaRPr lang="en-US" sz="3000" b="1" dirty="0" smtClean="0"/>
          </a:p>
          <a:p>
            <a:pPr marL="210552" lvl="0" indent="-210552">
              <a:buSzPct val="100000"/>
              <a:buChar char="•"/>
              <a:defRPr sz="1800"/>
            </a:pPr>
            <a:r>
              <a:rPr lang="en-US" sz="3000" b="1" dirty="0" smtClean="0"/>
              <a:t>Recursion is not always </a:t>
            </a:r>
            <a:r>
              <a:rPr lang="en-US" sz="3000" b="1" dirty="0" smtClean="0"/>
              <a:t>efficient</a:t>
            </a:r>
          </a:p>
          <a:p>
            <a:pPr marL="210552" lvl="0" indent="-210552">
              <a:buSzPct val="100000"/>
              <a:buChar char="•"/>
              <a:defRPr sz="1800"/>
            </a:pPr>
            <a:endParaRPr lang="en-US" sz="3000" b="1" dirty="0"/>
          </a:p>
          <a:p>
            <a:pPr marL="210552" lvl="0" indent="-210552">
              <a:buSzPct val="100000"/>
              <a:buChar char="•"/>
              <a:defRPr sz="1800"/>
            </a:pPr>
            <a:r>
              <a:rPr lang="en-US" sz="3000" b="1" dirty="0" smtClean="0"/>
              <a:t>Recursion can be elegant and easy to read but harder to come up with solution</a:t>
            </a:r>
            <a:endParaRPr sz="3000" b="1" dirty="0"/>
          </a:p>
          <a:p>
            <a:pPr marL="210552" lvl="0" indent="-210552">
              <a:buSzPct val="100000"/>
              <a:buChar char="•"/>
              <a:defRPr sz="1800"/>
            </a:pPr>
            <a:endParaRPr lang="en-US" sz="3000" b="1" dirty="0" smtClean="0"/>
          </a:p>
          <a:p>
            <a:pPr marL="210552" lvl="0" indent="-210552">
              <a:buSzPct val="100000"/>
              <a:buChar char="•"/>
              <a:defRPr sz="1800"/>
            </a:pPr>
            <a:r>
              <a:rPr lang="en-US" sz="3000" b="1" dirty="0" smtClean="0"/>
              <a:t>Python has a limit (~1000 recursive calls, which can be changed)</a:t>
            </a:r>
            <a:endParaRPr sz="3000" b="1" dirty="0"/>
          </a:p>
          <a:p>
            <a:pPr marL="210552" lvl="0" indent="-210552">
              <a:buSzPct val="100000"/>
              <a:buChar char="•"/>
              <a:defRPr sz="1800"/>
            </a:pPr>
            <a:endParaRPr sz="3000" b="1" dirty="0"/>
          </a:p>
          <a:p>
            <a:pPr marL="210552" lvl="0" indent="-210552">
              <a:buSzPct val="100000"/>
              <a:buChar char="•"/>
              <a:defRPr sz="1800"/>
            </a:pPr>
            <a:endParaRPr sz="3000" b="1" dirty="0"/>
          </a:p>
          <a:p>
            <a:pPr marL="210552" lvl="0" indent="-210552">
              <a:buSzPct val="100000"/>
              <a:buChar char="•"/>
              <a:defRPr sz="1800"/>
            </a:pPr>
            <a:endParaRPr sz="3000" b="1" dirty="0"/>
          </a:p>
          <a:p>
            <a:pPr marL="210552" lvl="0" indent="-210552">
              <a:buSzPct val="100000"/>
              <a:buChar char="•"/>
              <a:defRPr sz="1800"/>
            </a:pPr>
            <a:endParaRPr sz="3000" b="1"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1296188" y="356910"/>
            <a:ext cx="1848245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Recursion</a:t>
            </a: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56" name="Shape 56"/>
          <p:cNvSpPr/>
          <p:nvPr/>
        </p:nvSpPr>
        <p:spPr>
          <a:xfrm>
            <a:off x="389986" y="1620888"/>
            <a:ext cx="4939812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3000" b="1" dirty="0" smtClean="0"/>
              <a:t>What is it?</a:t>
            </a:r>
            <a:endParaRPr sz="3000" b="1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sz="3000" b="1" dirty="0"/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3000" b="1" dirty="0" smtClean="0"/>
              <a:t>Five Common Problems</a:t>
            </a:r>
            <a:endParaRPr sz="3000" b="1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sz="3000" b="1" dirty="0"/>
          </a:p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3000" b="1" dirty="0" smtClean="0"/>
              <a:t>How to Approach</a:t>
            </a:r>
            <a:endParaRPr sz="3000" b="1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sz="3000" b="1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sz="3000" b="1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207866452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1296188" y="356910"/>
            <a:ext cx="1941871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800" b="1"/>
              <a:t>Recursion</a:t>
            </a:r>
          </a:p>
          <a:p>
            <a:pPr lvl="0">
              <a:defRPr sz="1800"/>
            </a:pPr>
            <a:endParaRPr sz="2800" b="1"/>
          </a:p>
        </p:txBody>
      </p:sp>
      <p:pic>
        <p:nvPicPr>
          <p:cNvPr id="56" name="recursionagain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867" y="1016000"/>
            <a:ext cx="6704266" cy="5363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1296188" y="356910"/>
            <a:ext cx="4383319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Five classes of recursion</a:t>
            </a: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56" name="Shape 56"/>
          <p:cNvSpPr/>
          <p:nvPr/>
        </p:nvSpPr>
        <p:spPr>
          <a:xfrm>
            <a:off x="534012" y="1311017"/>
            <a:ext cx="8043225" cy="547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14350" lvl="0" indent="-514350">
              <a:buFont typeface="+mj-lt"/>
              <a:buAutoNum type="arabicPeriod"/>
              <a:defRPr sz="1800"/>
            </a:pPr>
            <a:r>
              <a:rPr lang="en-US" sz="2500" b="1" dirty="0" smtClean="0"/>
              <a:t>Linear Recursive (Factorial)</a:t>
            </a:r>
            <a:endParaRPr sz="2500" b="1" dirty="0"/>
          </a:p>
          <a:p>
            <a:pPr marL="514350" indent="-514350">
              <a:buFont typeface="Arial"/>
              <a:buChar char="•"/>
              <a:defRPr sz="1800"/>
            </a:pPr>
            <a:r>
              <a:rPr lang="en-US" sz="2500" dirty="0"/>
              <a:t>Functions </a:t>
            </a:r>
            <a:r>
              <a:rPr lang="en-US" sz="2500" dirty="0" smtClean="0"/>
              <a:t>with one recursive </a:t>
            </a:r>
            <a:r>
              <a:rPr lang="en-US" sz="2500" dirty="0" smtClean="0"/>
              <a:t>call (most common)</a:t>
            </a:r>
            <a:endParaRPr lang="en-US" sz="2500" b="1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sz="2500" b="1" dirty="0"/>
          </a:p>
          <a:p>
            <a:pPr lvl="0">
              <a:defRPr sz="1800"/>
            </a:pPr>
            <a:r>
              <a:rPr lang="en-US" sz="2500" b="1" dirty="0" smtClean="0"/>
              <a:t>2.  Binary Recursive (Fibonacci)</a:t>
            </a:r>
          </a:p>
          <a:p>
            <a:pPr marL="514350" lvl="0" indent="-514350">
              <a:buFont typeface="Arial"/>
              <a:buChar char="•"/>
              <a:defRPr sz="1800"/>
            </a:pPr>
            <a:r>
              <a:rPr lang="en-US" sz="2500" dirty="0"/>
              <a:t>Functions with two recursive </a:t>
            </a:r>
            <a:r>
              <a:rPr lang="en-US" sz="2500" dirty="0" smtClean="0"/>
              <a:t>calls</a:t>
            </a:r>
            <a:endParaRPr lang="en-US" sz="2500" b="1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lang="en-US" sz="2500" b="1" dirty="0"/>
          </a:p>
          <a:p>
            <a:pPr lvl="0">
              <a:defRPr sz="1800"/>
            </a:pPr>
            <a:r>
              <a:rPr lang="en-US" sz="2500" dirty="0" smtClean="0"/>
              <a:t>3. Tail Recursive (Greatest Common Denom.)</a:t>
            </a:r>
          </a:p>
          <a:p>
            <a:pPr marL="457200" indent="-457200">
              <a:buFont typeface="Arial"/>
              <a:buChar char="•"/>
              <a:defRPr sz="1800"/>
            </a:pPr>
            <a:r>
              <a:rPr lang="en-US" sz="2500" dirty="0" smtClean="0"/>
              <a:t>Returns recursive call</a:t>
            </a:r>
            <a:endParaRPr lang="en-US" sz="2500" dirty="0"/>
          </a:p>
          <a:p>
            <a:pPr lvl="0">
              <a:defRPr sz="1800"/>
            </a:pPr>
            <a:endParaRPr lang="en-US" sz="2500" dirty="0"/>
          </a:p>
          <a:p>
            <a:pPr lvl="0">
              <a:defRPr sz="1800"/>
            </a:pPr>
            <a:r>
              <a:rPr lang="en-US" sz="2500" dirty="0" smtClean="0"/>
              <a:t>4. Mutual Recursive (Is Odd/Is Even)</a:t>
            </a:r>
          </a:p>
          <a:p>
            <a:pPr marL="457200" indent="-457200">
              <a:buFont typeface="Arial"/>
              <a:buChar char="•"/>
              <a:defRPr sz="1800"/>
            </a:pPr>
            <a:r>
              <a:rPr lang="en-US" sz="2500" dirty="0" smtClean="0"/>
              <a:t>Functions calling each other</a:t>
            </a:r>
            <a:endParaRPr lang="en-US" sz="2500" dirty="0"/>
          </a:p>
          <a:p>
            <a:pPr marL="514350" lvl="0" indent="-514350">
              <a:buFont typeface="+mj-lt"/>
              <a:buAutoNum type="arabicPeriod"/>
              <a:defRPr sz="1800"/>
            </a:pPr>
            <a:endParaRPr lang="en-US" sz="2500" dirty="0"/>
          </a:p>
          <a:p>
            <a:pPr lvl="0">
              <a:defRPr sz="1800"/>
            </a:pPr>
            <a:r>
              <a:rPr lang="en-US" sz="2500" dirty="0" smtClean="0"/>
              <a:t>5. Exponential Recursive (All permutations)</a:t>
            </a:r>
            <a:endParaRPr sz="2500" dirty="0"/>
          </a:p>
          <a:p>
            <a:pPr marL="457200" indent="-457200">
              <a:buFont typeface="Arial"/>
              <a:buChar char="•"/>
              <a:defRPr sz="1800"/>
            </a:pPr>
            <a:r>
              <a:rPr lang="en-US" sz="2500" dirty="0"/>
              <a:t>I</a:t>
            </a:r>
            <a:r>
              <a:rPr lang="en-US" sz="2500" dirty="0" smtClean="0"/>
              <a:t>f </a:t>
            </a:r>
            <a:r>
              <a:rPr lang="en-US" sz="2500" dirty="0"/>
              <a:t>there were </a:t>
            </a:r>
            <a:r>
              <a:rPr lang="en-US" sz="2500" i="1" dirty="0"/>
              <a:t>n</a:t>
            </a:r>
            <a:r>
              <a:rPr lang="en-US" sz="2500" dirty="0"/>
              <a:t> elements, there would be </a:t>
            </a:r>
            <a:r>
              <a:rPr lang="en-US" sz="2500" i="1" dirty="0"/>
              <a:t>O</a:t>
            </a:r>
            <a:r>
              <a:rPr lang="en-US" sz="2500" dirty="0" smtClean="0"/>
              <a:t>(</a:t>
            </a:r>
            <a:r>
              <a:rPr lang="en-US" sz="2500" dirty="0" err="1" smtClean="0"/>
              <a:t>a^n</a:t>
            </a:r>
            <a:r>
              <a:rPr lang="en-US" sz="2500" dirty="0"/>
              <a:t>) </a:t>
            </a:r>
            <a:r>
              <a:rPr lang="en-US" sz="2500" dirty="0" smtClean="0"/>
              <a:t>calls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41831426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3386556" y="3525725"/>
            <a:ext cx="5362051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We learn by doing, by falling down, and by picking ourselves back up</a:t>
            </a:r>
          </a:p>
        </p:txBody>
      </p:sp>
      <p:pic>
        <p:nvPicPr>
          <p:cNvPr id="59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2207814" y="1017062"/>
            <a:ext cx="5362051" cy="127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8000" b="1">
                <a:solidFill>
                  <a:srgbClr val="FFFFFF"/>
                </a:solidFill>
              </a:rPr>
              <a:t>GoCode</a:t>
            </a:r>
          </a:p>
        </p:txBody>
      </p:sp>
      <p:sp>
        <p:nvSpPr>
          <p:cNvPr id="61" name="Shape 61"/>
          <p:cNvSpPr/>
          <p:nvPr/>
        </p:nvSpPr>
        <p:spPr>
          <a:xfrm>
            <a:off x="2207814" y="3809488"/>
            <a:ext cx="5747982" cy="276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sz="3000" b="1" dirty="0"/>
              <a:t>def iterative_factorial(n):</a:t>
            </a:r>
          </a:p>
          <a:p>
            <a:pPr lvl="0">
              <a:defRPr sz="1800"/>
            </a:pPr>
            <a:r>
              <a:rPr sz="3000" b="1" dirty="0"/>
              <a:t>    result = 1</a:t>
            </a:r>
          </a:p>
          <a:p>
            <a:pPr lvl="0">
              <a:defRPr sz="1800"/>
            </a:pPr>
            <a:r>
              <a:rPr sz="3000" b="1" dirty="0"/>
              <a:t>    for i in range(2,n+1):</a:t>
            </a:r>
          </a:p>
          <a:p>
            <a:pPr lvl="0">
              <a:defRPr sz="1800"/>
            </a:pPr>
            <a:r>
              <a:rPr sz="3000" b="1" dirty="0"/>
              <a:t>        result *= i</a:t>
            </a:r>
          </a:p>
          <a:p>
            <a:pPr lvl="0">
              <a:defRPr sz="1800"/>
            </a:pPr>
            <a:r>
              <a:rPr sz="3000" b="1" dirty="0"/>
              <a:t>    return result</a:t>
            </a:r>
          </a:p>
          <a:p>
            <a:pPr lvl="0">
              <a:defRPr sz="1800"/>
            </a:pPr>
            <a:endParaRPr sz="3000" b="1" dirty="0"/>
          </a:p>
        </p:txBody>
      </p:sp>
      <p:sp>
        <p:nvSpPr>
          <p:cNvPr id="62" name="Shape 62"/>
          <p:cNvSpPr/>
          <p:nvPr/>
        </p:nvSpPr>
        <p:spPr>
          <a:xfrm>
            <a:off x="1296188" y="356910"/>
            <a:ext cx="4892934" cy="1299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800" b="1"/>
              <a:t>Factorial Iterative Approach</a:t>
            </a:r>
          </a:p>
          <a:p>
            <a:pPr lvl="0">
              <a:defRPr sz="1800"/>
            </a:pPr>
            <a:endParaRPr sz="2800" b="1"/>
          </a:p>
        </p:txBody>
      </p:sp>
      <p:pic>
        <p:nvPicPr>
          <p:cNvPr id="63" name="factorial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92450" y="1368630"/>
            <a:ext cx="2349500" cy="186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1296188" y="356910"/>
            <a:ext cx="6505036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800" b="1" dirty="0"/>
              <a:t>Factorial Recursive </a:t>
            </a:r>
            <a:r>
              <a:rPr sz="2800" b="1" dirty="0" smtClean="0"/>
              <a:t>Approach</a:t>
            </a:r>
            <a:r>
              <a:rPr lang="en-US" sz="2800" b="1" dirty="0" smtClean="0"/>
              <a:t> (Linear)</a:t>
            </a:r>
            <a:endParaRPr sz="2800" b="1" dirty="0"/>
          </a:p>
          <a:p>
            <a:pPr lvl="0">
              <a:defRPr sz="1800"/>
            </a:pP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67" name="Shape 67"/>
          <p:cNvSpPr/>
          <p:nvPr/>
        </p:nvSpPr>
        <p:spPr>
          <a:xfrm>
            <a:off x="1759862" y="3809488"/>
            <a:ext cx="5389053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sz="3000" dirty="0"/>
              <a:t>def factorial(n):</a:t>
            </a:r>
          </a:p>
          <a:p>
            <a:pPr lvl="0">
              <a:defRPr sz="1800"/>
            </a:pPr>
            <a:r>
              <a:rPr sz="3000" dirty="0"/>
              <a:t>    if n == 1:</a:t>
            </a:r>
          </a:p>
          <a:p>
            <a:pPr lvl="0">
              <a:defRPr sz="1800"/>
            </a:pPr>
            <a:r>
              <a:rPr sz="3000" dirty="0"/>
              <a:t>        return 1</a:t>
            </a:r>
          </a:p>
          <a:p>
            <a:pPr lvl="0">
              <a:defRPr sz="1800"/>
            </a:pPr>
            <a:r>
              <a:rPr sz="3000" dirty="0"/>
              <a:t>    else:</a:t>
            </a:r>
          </a:p>
          <a:p>
            <a:pPr lvl="0">
              <a:defRPr sz="1800"/>
            </a:pPr>
            <a:r>
              <a:rPr sz="3000" dirty="0"/>
              <a:t>        return n * factorial(n-1)</a:t>
            </a:r>
          </a:p>
        </p:txBody>
      </p:sp>
      <p:pic>
        <p:nvPicPr>
          <p:cNvPr id="68" name="factorial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5981" y="1355930"/>
            <a:ext cx="2349501" cy="1866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creen Shot 2015-04-14 at 9.59.3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60" y="296242"/>
            <a:ext cx="5063640" cy="6561758"/>
          </a:xfrm>
          <a:prstGeom prst="rect">
            <a:avLst/>
          </a:prstGeom>
        </p:spPr>
      </p:pic>
      <p:sp>
        <p:nvSpPr>
          <p:cNvPr id="5" name="Shape 67"/>
          <p:cNvSpPr/>
          <p:nvPr/>
        </p:nvSpPr>
        <p:spPr>
          <a:xfrm>
            <a:off x="457200" y="2235461"/>
            <a:ext cx="3415606" cy="1538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defRPr sz="1800"/>
            </a:pPr>
            <a:r>
              <a:rPr sz="2000" dirty="0"/>
              <a:t>def factorial(n):</a:t>
            </a:r>
          </a:p>
          <a:p>
            <a:pPr lvl="0">
              <a:defRPr sz="1800"/>
            </a:pPr>
            <a:r>
              <a:rPr sz="2000" dirty="0"/>
              <a:t>    if n == 1:</a:t>
            </a:r>
          </a:p>
          <a:p>
            <a:pPr lvl="0">
              <a:defRPr sz="1800"/>
            </a:pPr>
            <a:r>
              <a:rPr sz="2000" dirty="0"/>
              <a:t>        return 1</a:t>
            </a:r>
          </a:p>
          <a:p>
            <a:pPr lvl="0">
              <a:defRPr sz="1800"/>
            </a:pPr>
            <a:r>
              <a:rPr sz="2000" dirty="0"/>
              <a:t>    else:</a:t>
            </a:r>
          </a:p>
          <a:p>
            <a:pPr lvl="0">
              <a:defRPr sz="1800"/>
            </a:pPr>
            <a:r>
              <a:rPr sz="2000" dirty="0"/>
              <a:t>        return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14711467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40" y="100554"/>
            <a:ext cx="998920" cy="998920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Shape 66"/>
          <p:cNvSpPr/>
          <p:nvPr/>
        </p:nvSpPr>
        <p:spPr>
          <a:xfrm>
            <a:off x="1296188" y="356910"/>
            <a:ext cx="6724372" cy="129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lang="en-US" sz="2800" b="1" dirty="0" smtClean="0"/>
              <a:t>Fibonacci</a:t>
            </a:r>
            <a:r>
              <a:rPr sz="2800" b="1" dirty="0" smtClean="0"/>
              <a:t> </a:t>
            </a:r>
            <a:r>
              <a:rPr sz="2800" b="1" dirty="0"/>
              <a:t>Recursive </a:t>
            </a:r>
            <a:r>
              <a:rPr sz="2800" b="1" dirty="0" smtClean="0"/>
              <a:t>Approach</a:t>
            </a:r>
            <a:r>
              <a:rPr lang="en-US" sz="2800" b="1" dirty="0" smtClean="0"/>
              <a:t> (Binary)</a:t>
            </a:r>
            <a:endParaRPr sz="2800" b="1" dirty="0"/>
          </a:p>
          <a:p>
            <a:pPr lvl="0">
              <a:defRPr sz="1800"/>
            </a:pPr>
            <a:endParaRPr sz="2800" b="1" dirty="0"/>
          </a:p>
          <a:p>
            <a:pPr lvl="0">
              <a:defRPr sz="1800"/>
            </a:pPr>
            <a:endParaRPr sz="2800" b="1" dirty="0"/>
          </a:p>
        </p:txBody>
      </p:sp>
      <p:sp>
        <p:nvSpPr>
          <p:cNvPr id="67" name="Shape 67"/>
          <p:cNvSpPr/>
          <p:nvPr/>
        </p:nvSpPr>
        <p:spPr>
          <a:xfrm>
            <a:off x="445171" y="1649572"/>
            <a:ext cx="8288028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3000" dirty="0" err="1"/>
              <a:t>def</a:t>
            </a:r>
            <a:r>
              <a:rPr lang="en-US" sz="3000" dirty="0"/>
              <a:t> </a:t>
            </a:r>
            <a:r>
              <a:rPr lang="en-US" sz="3000" dirty="0" err="1"/>
              <a:t>fibonacci</a:t>
            </a:r>
            <a:r>
              <a:rPr lang="en-US" sz="3000" dirty="0"/>
              <a:t>(x):</a:t>
            </a:r>
          </a:p>
          <a:p>
            <a:r>
              <a:rPr lang="en-US" sz="3000" dirty="0"/>
              <a:t>	if x == 0 or x ==1:</a:t>
            </a:r>
          </a:p>
          <a:p>
            <a:r>
              <a:rPr lang="en-US" sz="3000" dirty="0"/>
              <a:t>		return 1</a:t>
            </a:r>
          </a:p>
          <a:p>
            <a:r>
              <a:rPr lang="en-US" sz="3000" dirty="0"/>
              <a:t>	else:</a:t>
            </a:r>
          </a:p>
          <a:p>
            <a:r>
              <a:rPr lang="en-US" sz="3000" dirty="0"/>
              <a:t>		return </a:t>
            </a:r>
            <a:r>
              <a:rPr lang="en-US" sz="3000" dirty="0" err="1"/>
              <a:t>fibonacci</a:t>
            </a:r>
            <a:r>
              <a:rPr lang="en-US" sz="3000" dirty="0"/>
              <a:t>(x-1) + </a:t>
            </a:r>
            <a:r>
              <a:rPr lang="en-US" sz="3000" dirty="0" err="1"/>
              <a:t>fibonacci</a:t>
            </a:r>
            <a:r>
              <a:rPr lang="en-US" sz="3000" dirty="0"/>
              <a:t>(x-2)</a:t>
            </a:r>
          </a:p>
          <a:p>
            <a:endParaRPr lang="en-US" sz="3000" dirty="0"/>
          </a:p>
          <a:p>
            <a:r>
              <a:rPr lang="en-US" sz="3000" dirty="0"/>
              <a:t>print </a:t>
            </a:r>
            <a:r>
              <a:rPr lang="en-US" sz="3000" dirty="0" err="1"/>
              <a:t>fibonacci</a:t>
            </a:r>
            <a:r>
              <a:rPr lang="en-US" sz="3000" dirty="0"/>
              <a:t>(10</a:t>
            </a:r>
            <a:r>
              <a:rPr lang="en-US" sz="3000" dirty="0" smtClean="0"/>
              <a:t>)</a:t>
            </a:r>
          </a:p>
          <a:p>
            <a:endParaRPr lang="en-US" sz="3000" b="1" dirty="0"/>
          </a:p>
          <a:p>
            <a:pPr algn="r"/>
            <a:r>
              <a:rPr lang="en-US" sz="3000" b="1" dirty="0" smtClean="0"/>
              <a:t>Recursion is slower than Iterative approach!</a:t>
            </a:r>
            <a:endParaRPr sz="3000" b="1" dirty="0"/>
          </a:p>
        </p:txBody>
      </p:sp>
    </p:spTree>
    <p:extLst>
      <p:ext uri="{BB962C8B-B14F-4D97-AF65-F5344CB8AC3E}">
        <p14:creationId xmlns:p14="http://schemas.microsoft.com/office/powerpoint/2010/main" val="39041539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5-04-14 at 8.44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5" y="1600200"/>
            <a:ext cx="73406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715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465</Words>
  <Application>Microsoft Macintosh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Jonathan Lau</cp:lastModifiedBy>
  <cp:revision>62</cp:revision>
  <dcterms:modified xsi:type="dcterms:W3CDTF">2015-07-08T15:11:29Z</dcterms:modified>
</cp:coreProperties>
</file>