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57" r:id="rId4"/>
    <p:sldId id="269" r:id="rId5"/>
    <p:sldId id="271" r:id="rId6"/>
    <p:sldId id="275" r:id="rId7"/>
    <p:sldId id="273" r:id="rId8"/>
    <p:sldId id="258" r:id="rId9"/>
    <p:sldId id="261" r:id="rId10"/>
    <p:sldId id="262" r:id="rId11"/>
    <p:sldId id="264" r:id="rId12"/>
    <p:sldId id="265" r:id="rId13"/>
    <p:sldId id="266" r:id="rId14"/>
  </p:sldIdLst>
  <p:sldSz cx="9144000" cy="6858000" type="screen4x3"/>
  <p:notesSz cx="6858000" cy="9144000"/>
  <p:defaultTextStyle>
    <a:lvl1pPr>
      <a:defRPr sz="1400">
        <a:latin typeface="Arial"/>
        <a:ea typeface="Arial"/>
        <a:cs typeface="Arial"/>
        <a:sym typeface="Arial"/>
      </a:defRPr>
    </a:lvl1pPr>
    <a:lvl2pPr>
      <a:defRPr sz="1400">
        <a:latin typeface="Arial"/>
        <a:ea typeface="Arial"/>
        <a:cs typeface="Arial"/>
        <a:sym typeface="Arial"/>
      </a:defRPr>
    </a:lvl2pPr>
    <a:lvl3pPr>
      <a:defRPr sz="1400">
        <a:latin typeface="Arial"/>
        <a:ea typeface="Arial"/>
        <a:cs typeface="Arial"/>
        <a:sym typeface="Arial"/>
      </a:defRPr>
    </a:lvl3pPr>
    <a:lvl4pPr>
      <a:defRPr sz="1400">
        <a:latin typeface="Arial"/>
        <a:ea typeface="Arial"/>
        <a:cs typeface="Arial"/>
        <a:sym typeface="Arial"/>
      </a:defRPr>
    </a:lvl4pPr>
    <a:lvl5pPr>
      <a:defRPr sz="1400">
        <a:latin typeface="Arial"/>
        <a:ea typeface="Arial"/>
        <a:cs typeface="Arial"/>
        <a:sym typeface="Arial"/>
      </a:defRPr>
    </a:lvl5pPr>
    <a:lvl6pPr>
      <a:defRPr sz="1400">
        <a:latin typeface="Arial"/>
        <a:ea typeface="Arial"/>
        <a:cs typeface="Arial"/>
        <a:sym typeface="Arial"/>
      </a:defRPr>
    </a:lvl6pPr>
    <a:lvl7pPr>
      <a:defRPr sz="1400">
        <a:latin typeface="Arial"/>
        <a:ea typeface="Arial"/>
        <a:cs typeface="Arial"/>
        <a:sym typeface="Arial"/>
      </a:defRPr>
    </a:lvl7pPr>
    <a:lvl8pPr>
      <a:defRPr sz="1400">
        <a:latin typeface="Arial"/>
        <a:ea typeface="Arial"/>
        <a:cs typeface="Arial"/>
        <a:sym typeface="Arial"/>
      </a:defRPr>
    </a:lvl8pPr>
    <a:lvl9pPr>
      <a:defRPr sz="1400"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1322781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4"/>
            <a:ext cx="7772400" cy="204152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799" cy="29718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</a:lvl1pPr>
            <a:lvl2pPr marL="0" indent="457200" algn="ctr">
              <a:buClrTx/>
              <a:buSzTx/>
              <a:buFontTx/>
              <a:buNone/>
            </a:lvl2pPr>
            <a:lvl3pPr marL="0" indent="914400" algn="ctr">
              <a:buClrTx/>
              <a:buSzTx/>
              <a:buFontTx/>
              <a:buNone/>
            </a:lvl3pPr>
            <a:lvl4pPr marL="0" indent="1371600" algn="ctr">
              <a:buClrTx/>
              <a:buSzTx/>
              <a:buFontTx/>
              <a:buNone/>
            </a:lvl4pPr>
            <a:lvl5pPr marL="0" indent="1828800" algn="ctr">
              <a:buClrTx/>
              <a:buSzTx/>
              <a:buFontTx/>
              <a:buNone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57200" y="-296864"/>
            <a:ext cx="8229600" cy="11430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 rot="5400000">
            <a:off x="-1805783" y="-4366418"/>
            <a:ext cx="4525964" cy="82296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 rot="5400000">
            <a:off x="4732337" y="1143000"/>
            <a:ext cx="5851526" cy="205740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 rot="5400000">
            <a:off x="-2468563" y="-2819401"/>
            <a:ext cx="5851526" cy="60198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/>
          </a:lstStyle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599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</a:lvl1pPr>
            <a:lvl2pPr marL="0" indent="0">
              <a:spcBef>
                <a:spcPts val="0"/>
              </a:spcBef>
              <a:buClrTx/>
              <a:buSzTx/>
              <a:buFontTx/>
              <a:buNone/>
            </a:lvl2pPr>
            <a:lvl3pPr marL="0" indent="0">
              <a:spcBef>
                <a:spcPts val="0"/>
              </a:spcBef>
              <a:buClrTx/>
              <a:buSzTx/>
              <a:buFontTx/>
              <a:buNone/>
            </a:lvl3pPr>
            <a:lvl4pPr marL="0" indent="0">
              <a:spcBef>
                <a:spcPts val="0"/>
              </a:spcBef>
              <a:buClrTx/>
              <a:buSzTx/>
              <a:buFontTx/>
              <a:buNone/>
            </a:lvl4pPr>
            <a:lvl5pPr marL="0" indent="0">
              <a:spcBef>
                <a:spcPts val="0"/>
              </a:spcBef>
              <a:buClrTx/>
              <a:buSzTx/>
              <a:buFontTx/>
              <a:buNone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09"/>
            <a:ext cx="8229600" cy="1178656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4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</a:lvl1pPr>
            <a:lvl2pPr marL="0" indent="0">
              <a:spcBef>
                <a:spcPts val="0"/>
              </a:spcBef>
              <a:buClrTx/>
              <a:buSzTx/>
              <a:buFontTx/>
              <a:buNone/>
            </a:lvl2pPr>
            <a:lvl3pPr marL="0" indent="0">
              <a:spcBef>
                <a:spcPts val="0"/>
              </a:spcBef>
              <a:buClrTx/>
              <a:buSzTx/>
              <a:buFontTx/>
              <a:buNone/>
            </a:lvl3pPr>
            <a:lvl4pPr marL="0" indent="0">
              <a:spcBef>
                <a:spcPts val="0"/>
              </a:spcBef>
              <a:buClrTx/>
              <a:buSzTx/>
              <a:buFontTx/>
              <a:buNone/>
            </a:lvl4pPr>
            <a:lvl5pPr marL="0" indent="0">
              <a:spcBef>
                <a:spcPts val="0"/>
              </a:spcBef>
              <a:buClrTx/>
              <a:buSzTx/>
              <a:buFontTx/>
              <a:buNone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3086100"/>
            <a:ext cx="5486399" cy="2281238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399" cy="14906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348795"/>
            <a:ext cx="2133600" cy="38023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ctr">
            <a:spAutoFit/>
          </a:bodyPr>
          <a:lstStyle>
            <a:lvl1pPr algn="r"/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med"/>
  <p:txStyles>
    <p:titleStyle>
      <a:lvl1pPr algn="ctr">
        <a:defRPr sz="1400">
          <a:latin typeface="Arial"/>
          <a:ea typeface="Arial"/>
          <a:cs typeface="Arial"/>
          <a:sym typeface="Arial"/>
        </a:defRPr>
      </a:lvl1pPr>
      <a:lvl2pPr algn="ctr">
        <a:defRPr sz="1400">
          <a:latin typeface="Arial"/>
          <a:ea typeface="Arial"/>
          <a:cs typeface="Arial"/>
          <a:sym typeface="Arial"/>
        </a:defRPr>
      </a:lvl2pPr>
      <a:lvl3pPr algn="ctr">
        <a:defRPr sz="1400">
          <a:latin typeface="Arial"/>
          <a:ea typeface="Arial"/>
          <a:cs typeface="Arial"/>
          <a:sym typeface="Arial"/>
        </a:defRPr>
      </a:lvl3pPr>
      <a:lvl4pPr algn="ctr">
        <a:defRPr sz="1400">
          <a:latin typeface="Arial"/>
          <a:ea typeface="Arial"/>
          <a:cs typeface="Arial"/>
          <a:sym typeface="Arial"/>
        </a:defRPr>
      </a:lvl4pPr>
      <a:lvl5pPr algn="ctr">
        <a:defRPr sz="1400">
          <a:latin typeface="Arial"/>
          <a:ea typeface="Arial"/>
          <a:cs typeface="Arial"/>
          <a:sym typeface="Arial"/>
        </a:defRPr>
      </a:lvl5pPr>
      <a:lvl6pPr algn="ctr">
        <a:defRPr sz="1400">
          <a:latin typeface="Arial"/>
          <a:ea typeface="Arial"/>
          <a:cs typeface="Arial"/>
          <a:sym typeface="Arial"/>
        </a:defRPr>
      </a:lvl6pPr>
      <a:lvl7pPr algn="ctr">
        <a:defRPr sz="1400">
          <a:latin typeface="Arial"/>
          <a:ea typeface="Arial"/>
          <a:cs typeface="Arial"/>
          <a:sym typeface="Arial"/>
        </a:defRPr>
      </a:lvl7pPr>
      <a:lvl8pPr algn="ctr">
        <a:defRPr sz="1400">
          <a:latin typeface="Arial"/>
          <a:ea typeface="Arial"/>
          <a:cs typeface="Arial"/>
          <a:sym typeface="Arial"/>
        </a:defRPr>
      </a:lvl8pPr>
      <a:lvl9pPr algn="ctr">
        <a:defRPr sz="1400">
          <a:latin typeface="Arial"/>
          <a:ea typeface="Arial"/>
          <a:cs typeface="Arial"/>
          <a:sym typeface="Arial"/>
        </a:defRPr>
      </a:lvl9pPr>
    </p:titleStyle>
    <p:bodyStyle>
      <a:lvl1pPr marL="342900" indent="-139700">
        <a:spcBef>
          <a:spcPts val="600"/>
        </a:spcBef>
        <a:buClr>
          <a:srgbClr val="000000"/>
        </a:buClr>
        <a:buSzPct val="1000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1pPr>
      <a:lvl2pPr marL="742950" indent="-107950">
        <a:spcBef>
          <a:spcPts val="600"/>
        </a:spcBef>
        <a:buClr>
          <a:srgbClr val="000000"/>
        </a:buClr>
        <a:buSzPct val="100000"/>
        <a:buFont typeface="Arial"/>
        <a:buChar char="–"/>
        <a:defRPr sz="1400">
          <a:latin typeface="Arial"/>
          <a:ea typeface="Arial"/>
          <a:cs typeface="Arial"/>
          <a:sym typeface="Arial"/>
        </a:defRPr>
      </a:lvl2pPr>
      <a:lvl3pPr marL="1143000" indent="-76200">
        <a:spcBef>
          <a:spcPts val="600"/>
        </a:spcBef>
        <a:buClr>
          <a:srgbClr val="000000"/>
        </a:buClr>
        <a:buSzPct val="1000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3pPr>
      <a:lvl4pPr marL="1600200" indent="-101600">
        <a:spcBef>
          <a:spcPts val="600"/>
        </a:spcBef>
        <a:buClr>
          <a:srgbClr val="000000"/>
        </a:buClr>
        <a:buSzPct val="100000"/>
        <a:buFont typeface="Arial"/>
        <a:buChar char="–"/>
        <a:defRPr sz="1400">
          <a:latin typeface="Arial"/>
          <a:ea typeface="Arial"/>
          <a:cs typeface="Arial"/>
          <a:sym typeface="Arial"/>
        </a:defRPr>
      </a:lvl4pPr>
      <a:lvl5pPr marL="2057400" indent="-101600">
        <a:spcBef>
          <a:spcPts val="600"/>
        </a:spcBef>
        <a:buClr>
          <a:srgbClr val="000000"/>
        </a:buClr>
        <a:buSzPct val="100000"/>
        <a:buFont typeface="Arial"/>
        <a:buChar char="»"/>
        <a:defRPr sz="1400">
          <a:latin typeface="Arial"/>
          <a:ea typeface="Arial"/>
          <a:cs typeface="Arial"/>
          <a:sym typeface="Arial"/>
        </a:defRPr>
      </a:lvl5pPr>
      <a:lvl6pPr marL="2514600" indent="-101600">
        <a:spcBef>
          <a:spcPts val="600"/>
        </a:spcBef>
        <a:buClr>
          <a:srgbClr val="000000"/>
        </a:buClr>
        <a:buSzPct val="1000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6pPr>
      <a:lvl7pPr marL="2971800" indent="-101600">
        <a:spcBef>
          <a:spcPts val="600"/>
        </a:spcBef>
        <a:buClr>
          <a:srgbClr val="000000"/>
        </a:buClr>
        <a:buSzPct val="1000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7pPr>
      <a:lvl8pPr marL="3429000" indent="-101600">
        <a:spcBef>
          <a:spcPts val="600"/>
        </a:spcBef>
        <a:buClr>
          <a:srgbClr val="000000"/>
        </a:buClr>
        <a:buSzPct val="1000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8pPr>
      <a:lvl9pPr marL="3886200" indent="-101600">
        <a:spcBef>
          <a:spcPts val="600"/>
        </a:spcBef>
        <a:buClr>
          <a:srgbClr val="000000"/>
        </a:buClr>
        <a:buSzPct val="1000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3386556" y="3525725"/>
            <a:ext cx="5362051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We learn by doing, by falling down, and by picking ourselves back up</a:t>
            </a:r>
          </a:p>
        </p:txBody>
      </p:sp>
      <p:pic>
        <p:nvPicPr>
          <p:cNvPr id="50" name="imag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2340" y="2119854"/>
            <a:ext cx="2535521" cy="253552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/>
          <p:nvPr/>
        </p:nvSpPr>
        <p:spPr>
          <a:xfrm>
            <a:off x="399801" y="6119524"/>
            <a:ext cx="8348806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000" b="1">
                <a:solidFill>
                  <a:srgbClr val="FFFFFF"/>
                </a:solidFill>
              </a:rPr>
              <a:t>HTTP://GOCODENOW.COM</a:t>
            </a:r>
          </a:p>
        </p:txBody>
      </p:sp>
      <p:sp>
        <p:nvSpPr>
          <p:cNvPr id="52" name="Shape 52"/>
          <p:cNvSpPr/>
          <p:nvPr/>
        </p:nvSpPr>
        <p:spPr>
          <a:xfrm>
            <a:off x="3350814" y="2325162"/>
            <a:ext cx="5362051" cy="127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FF"/>
                </a:solidFill>
              </a:rPr>
              <a:t>GoCode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hape 78"/>
          <p:cNvSpPr/>
          <p:nvPr/>
        </p:nvSpPr>
        <p:spPr>
          <a:xfrm>
            <a:off x="440592" y="2435142"/>
            <a:ext cx="8262816" cy="430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10552" lvl="0" indent="-210552">
              <a:buSzPct val="100000"/>
              <a:buChar char="-"/>
              <a:defRPr sz="1800"/>
            </a:pPr>
            <a:r>
              <a:rPr sz="2500" b="1"/>
              <a:t>a = [1,2,3,4,5,6,7,8]</a:t>
            </a:r>
          </a:p>
          <a:p>
            <a:pPr marL="228861" lvl="0" indent="-228861">
              <a:buSzPct val="100000"/>
              <a:buChar char="-"/>
              <a:defRPr sz="1800"/>
            </a:pPr>
            <a:r>
              <a:rPr sz="2500" b="1"/>
              <a:t>value = 3</a:t>
            </a:r>
          </a:p>
          <a:p>
            <a:pPr lvl="0">
              <a:defRPr sz="1800"/>
            </a:pPr>
            <a:endParaRPr sz="2500" b="1"/>
          </a:p>
          <a:p>
            <a:pPr marL="417763" lvl="0" indent="-417763">
              <a:buSzPct val="100000"/>
              <a:buAutoNum type="arabicParenR"/>
              <a:defRPr sz="1800"/>
            </a:pPr>
            <a:r>
              <a:rPr sz="2500" b="1"/>
              <a:t>Sort array</a:t>
            </a:r>
          </a:p>
          <a:p>
            <a:pPr marL="417763" lvl="0" indent="-417763">
              <a:buSzPct val="100000"/>
              <a:buAutoNum type="arabicParenR"/>
              <a:defRPr sz="1800"/>
            </a:pPr>
            <a:r>
              <a:rPr sz="2500" b="1"/>
              <a:t>Look at the midpoint </a:t>
            </a:r>
          </a:p>
          <a:p>
            <a:pPr marL="417763" lvl="0" indent="-417763">
              <a:buSzPct val="100000"/>
              <a:buAutoNum type="arabicParenR"/>
              <a:defRPr sz="1800"/>
            </a:pPr>
            <a:r>
              <a:rPr sz="2500" b="1"/>
              <a:t>Does it match the value</a:t>
            </a:r>
          </a:p>
          <a:p>
            <a:pPr marL="417763" lvl="0" indent="-417763">
              <a:buSzPct val="100000"/>
              <a:buAutoNum type="arabicParenR"/>
              <a:defRPr sz="1800"/>
            </a:pPr>
            <a:r>
              <a:rPr sz="2500" b="1"/>
              <a:t>lower, dive into the lower half</a:t>
            </a:r>
          </a:p>
          <a:p>
            <a:pPr marL="417763" lvl="0" indent="-417763">
              <a:buSzPct val="100000"/>
              <a:buAutoNum type="arabicParenR"/>
              <a:defRPr sz="1800"/>
            </a:pPr>
            <a:r>
              <a:rPr sz="2500" b="1"/>
              <a:t>higher, dive into the upper half, repeat</a:t>
            </a:r>
          </a:p>
          <a:p>
            <a:pPr marL="417763" lvl="0" indent="-417763">
              <a:buSzPct val="100000"/>
              <a:buAutoNum type="arabicParenR"/>
              <a:defRPr sz="1800"/>
            </a:pPr>
            <a:endParaRPr sz="2500" b="1"/>
          </a:p>
          <a:p>
            <a:pPr marL="417763" lvl="0" indent="-417763">
              <a:buSzPct val="100000"/>
              <a:buAutoNum type="arabicParenR"/>
              <a:defRPr sz="1800"/>
            </a:pPr>
            <a:endParaRPr sz="2500" b="1"/>
          </a:p>
          <a:p>
            <a:pPr lvl="0" defTabSz="457200">
              <a:defRPr sz="1800"/>
            </a:pP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lvl="0" defTabSz="457200">
              <a:defRPr sz="1800"/>
            </a:pPr>
            <a:endParaRPr sz="12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1258088" y="331510"/>
            <a:ext cx="5104047" cy="1299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 b="1"/>
            </a:lvl1pPr>
          </a:lstStyle>
          <a:p>
            <a:pPr lvl="0">
              <a:defRPr sz="1800" b="0"/>
            </a:pPr>
            <a:r>
              <a:rPr sz="2800" b="1"/>
              <a:t>Binary Search Algorithm (Divide and Conquer)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1258088" y="331510"/>
            <a:ext cx="5104047" cy="892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 b="1"/>
            </a:lvl1pPr>
          </a:lstStyle>
          <a:p>
            <a:pPr lvl="0">
              <a:defRPr sz="1800" b="0"/>
            </a:pPr>
            <a:r>
              <a:rPr sz="2800" b="1"/>
              <a:t>Bubble Sort</a:t>
            </a:r>
          </a:p>
        </p:txBody>
      </p:sp>
      <p:pic>
        <p:nvPicPr>
          <p:cNvPr id="87" name="bubble-sort-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7339" y="1056282"/>
            <a:ext cx="4689322" cy="58017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/>
          <p:nvPr/>
        </p:nvSpPr>
        <p:spPr>
          <a:xfrm>
            <a:off x="1258088" y="331510"/>
            <a:ext cx="5104047" cy="892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 b="1"/>
            </a:lvl1pPr>
          </a:lstStyle>
          <a:p>
            <a:pPr lvl="0">
              <a:defRPr sz="1800" b="0"/>
            </a:pPr>
            <a:r>
              <a:rPr sz="2800" b="1"/>
              <a:t>Bubble Sort</a:t>
            </a:r>
          </a:p>
        </p:txBody>
      </p:sp>
      <p:sp>
        <p:nvSpPr>
          <p:cNvPr id="91" name="Shape 91"/>
          <p:cNvSpPr/>
          <p:nvPr/>
        </p:nvSpPr>
        <p:spPr>
          <a:xfrm>
            <a:off x="440592" y="1362698"/>
            <a:ext cx="8262816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2500" b="1" dirty="0"/>
              <a:t>  for passes in len(array)-1</a:t>
            </a:r>
          </a:p>
          <a:p>
            <a:pPr lvl="1" indent="228600">
              <a:defRPr sz="1800"/>
            </a:pPr>
            <a:r>
              <a:rPr sz="2500" b="1" dirty="0"/>
              <a:t>  for i in len(array) - 1 </a:t>
            </a:r>
          </a:p>
          <a:p>
            <a:pPr lvl="1" indent="228600">
              <a:defRPr sz="1800"/>
            </a:pPr>
            <a:r>
              <a:rPr sz="2500" b="1" dirty="0"/>
              <a:t>  if array[i] &gt; array[i+1]</a:t>
            </a:r>
          </a:p>
          <a:p>
            <a:pPr lvl="2" indent="457200">
              <a:defRPr sz="1800"/>
            </a:pPr>
            <a:r>
              <a:rPr sz="2500" b="1" dirty="0"/>
              <a:t>  </a:t>
            </a:r>
            <a:r>
              <a:rPr sz="2500" b="1"/>
              <a:t> </a:t>
            </a:r>
            <a:r>
              <a:rPr sz="2500" b="1" smtClean="0"/>
              <a:t>swa</a:t>
            </a:r>
            <a:r>
              <a:rPr lang="en-US" sz="2500" b="1" smtClean="0"/>
              <a:t>p</a:t>
            </a:r>
            <a:r>
              <a:rPr sz="2500" b="1" smtClean="0"/>
              <a:t>(</a:t>
            </a:r>
            <a:r>
              <a:rPr sz="2500" b="1" dirty="0"/>
              <a:t>array[i],array[i+1]</a:t>
            </a:r>
          </a:p>
          <a:p>
            <a:pPr marL="417763" lvl="0" indent="-417763">
              <a:buSzPct val="100000"/>
              <a:buAutoNum type="arabicParenR"/>
              <a:defRPr sz="1800"/>
            </a:pPr>
            <a:endParaRPr sz="2500" b="1" dirty="0"/>
          </a:p>
          <a:p>
            <a:pPr marL="417763" lvl="0" indent="-417763">
              <a:buSzPct val="100000"/>
              <a:buAutoNum type="arabicParenR"/>
              <a:defRPr sz="1800"/>
            </a:pPr>
            <a:endParaRPr sz="2500" b="1" dirty="0"/>
          </a:p>
          <a:p>
            <a:pPr lvl="0" defTabSz="457200">
              <a:defRPr sz="1800"/>
            </a:pPr>
            <a:endParaRPr sz="1200" dirty="0">
              <a:latin typeface="Times"/>
              <a:ea typeface="Times"/>
              <a:cs typeface="Times"/>
              <a:sym typeface="Times"/>
            </a:endParaRPr>
          </a:p>
          <a:p>
            <a:pPr lvl="0" defTabSz="457200">
              <a:defRPr sz="1800"/>
            </a:pPr>
            <a:endParaRPr sz="1200" dirty="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" name="Shape 91"/>
          <p:cNvSpPr/>
          <p:nvPr/>
        </p:nvSpPr>
        <p:spPr>
          <a:xfrm>
            <a:off x="592992" y="4023359"/>
            <a:ext cx="8262816" cy="1523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lang="en-US" sz="2500" b="1" dirty="0" smtClean="0"/>
              <a:t>Nested for loop – O(n^2) - worst and average</a:t>
            </a:r>
            <a:endParaRPr sz="2500" b="1" dirty="0" smtClean="0"/>
          </a:p>
          <a:p>
            <a:pPr lvl="1" indent="228600">
              <a:defRPr sz="1800"/>
            </a:pPr>
            <a:r>
              <a:rPr sz="2500" b="1" dirty="0" smtClean="0"/>
              <a:t> </a:t>
            </a:r>
          </a:p>
          <a:p>
            <a:pPr marL="417763" lvl="0" indent="-417763">
              <a:buSzPct val="100000"/>
              <a:buAutoNum type="arabicParenR"/>
              <a:defRPr sz="1800"/>
            </a:pPr>
            <a:endParaRPr sz="2500" b="1" dirty="0"/>
          </a:p>
          <a:p>
            <a:pPr lvl="0" defTabSz="457200">
              <a:defRPr sz="1800"/>
            </a:pPr>
            <a:endParaRPr sz="1200" dirty="0">
              <a:latin typeface="Times"/>
              <a:ea typeface="Times"/>
              <a:cs typeface="Times"/>
              <a:sym typeface="Times"/>
            </a:endParaRPr>
          </a:p>
          <a:p>
            <a:pPr lvl="0" defTabSz="457200">
              <a:defRPr sz="1800"/>
            </a:pPr>
            <a:endParaRPr sz="1200" dirty="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/>
          <p:nvPr/>
        </p:nvSpPr>
        <p:spPr>
          <a:xfrm>
            <a:off x="1296188" y="356910"/>
            <a:ext cx="7121388" cy="1705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2800" b="1"/>
              <a:t>Key Points</a:t>
            </a:r>
          </a:p>
          <a:p>
            <a:pPr lvl="0">
              <a:defRPr sz="1800"/>
            </a:pPr>
            <a:endParaRPr sz="2800" b="1"/>
          </a:p>
          <a:p>
            <a:pPr lvl="0">
              <a:defRPr sz="1800"/>
            </a:pPr>
            <a:endParaRPr sz="2800" b="1"/>
          </a:p>
        </p:txBody>
      </p:sp>
      <p:sp>
        <p:nvSpPr>
          <p:cNvPr id="95" name="Shape 95"/>
          <p:cNvSpPr/>
          <p:nvPr/>
        </p:nvSpPr>
        <p:spPr>
          <a:xfrm>
            <a:off x="626934" y="1115972"/>
            <a:ext cx="7790642" cy="461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buSzPct val="100000"/>
              <a:defRPr sz="1800"/>
            </a:pPr>
            <a:endParaRPr sz="3000" b="1" dirty="0"/>
          </a:p>
          <a:p>
            <a:pPr marL="350921" lvl="0" indent="-350921">
              <a:buSzPct val="100000"/>
              <a:buAutoNum type="arabicParenR"/>
              <a:defRPr sz="1800"/>
            </a:pPr>
            <a:r>
              <a:rPr lang="en-US" sz="3000" b="1" dirty="0" smtClean="0"/>
              <a:t> Two main concerns in web: database, data processing</a:t>
            </a:r>
          </a:p>
          <a:p>
            <a:pPr marL="350921" lvl="0" indent="-350921">
              <a:buSzPct val="100000"/>
              <a:buAutoNum type="arabicParenR"/>
              <a:defRPr sz="1800"/>
            </a:pPr>
            <a:endParaRPr lang="en-US" sz="3000" b="1" dirty="0"/>
          </a:p>
          <a:p>
            <a:pPr marL="350921" lvl="0" indent="-350921">
              <a:buSzPct val="100000"/>
              <a:buAutoNum type="arabicParenR"/>
              <a:defRPr sz="1800"/>
            </a:pPr>
            <a:r>
              <a:rPr lang="en-US" sz="3000" b="1" dirty="0" smtClean="0"/>
              <a:t> Search/</a:t>
            </a:r>
            <a:r>
              <a:rPr lang="en-US" sz="3000" b="1" dirty="0" smtClean="0"/>
              <a:t>Sort functions </a:t>
            </a:r>
            <a:r>
              <a:rPr lang="en-US" sz="3000" b="1" dirty="0" smtClean="0"/>
              <a:t>built into most languages</a:t>
            </a:r>
          </a:p>
          <a:p>
            <a:pPr marL="350921" lvl="0" indent="-350921">
              <a:buSzPct val="100000"/>
              <a:buAutoNum type="arabicParenR"/>
              <a:defRPr sz="1800"/>
            </a:pPr>
            <a:endParaRPr sz="3000" b="1" dirty="0"/>
          </a:p>
          <a:p>
            <a:pPr marL="350921" lvl="0" indent="-350921">
              <a:buSzPct val="100000"/>
              <a:buAutoNum type="arabicParenR"/>
              <a:defRPr sz="1800"/>
            </a:pPr>
            <a:r>
              <a:rPr lang="en-US" sz="3000" b="1" dirty="0" smtClean="0"/>
              <a:t> Big-</a:t>
            </a:r>
            <a:r>
              <a:rPr lang="en-US" sz="3000" b="1" dirty="0" smtClean="0"/>
              <a:t>O notation </a:t>
            </a:r>
            <a:r>
              <a:rPr lang="en-US" sz="3000" b="1" dirty="0" smtClean="0"/>
              <a:t>used to describe </a:t>
            </a:r>
            <a:r>
              <a:rPr lang="en-US" sz="3000" b="1" dirty="0" smtClean="0"/>
              <a:t>performance</a:t>
            </a:r>
            <a:endParaRPr sz="3000" b="1" dirty="0"/>
          </a:p>
          <a:p>
            <a:pPr lvl="0">
              <a:defRPr sz="1800"/>
            </a:pPr>
            <a:endParaRPr sz="3000" b="1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/>
        </p:nvSpPr>
        <p:spPr>
          <a:xfrm>
            <a:off x="1296188" y="356910"/>
            <a:ext cx="4928307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lang="en-US" sz="2800" b="1" dirty="0" smtClean="0"/>
              <a:t>Performance and </a:t>
            </a:r>
            <a:r>
              <a:rPr sz="2800" b="1" dirty="0" smtClean="0"/>
              <a:t>Algorithms</a:t>
            </a:r>
            <a:endParaRPr sz="2800" b="1" dirty="0"/>
          </a:p>
          <a:p>
            <a:pPr lvl="0">
              <a:defRPr sz="1800"/>
            </a:pPr>
            <a:endParaRPr sz="2800" b="1" dirty="0"/>
          </a:p>
        </p:txBody>
      </p:sp>
      <p:sp>
        <p:nvSpPr>
          <p:cNvPr id="7" name="Shape 95"/>
          <p:cNvSpPr/>
          <p:nvPr/>
        </p:nvSpPr>
        <p:spPr>
          <a:xfrm>
            <a:off x="736446" y="1342942"/>
            <a:ext cx="7790642" cy="6001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0921" lvl="0" indent="-350921">
              <a:buSzPct val="100000"/>
              <a:buAutoNum type="arabicParenR"/>
              <a:defRPr sz="1800"/>
            </a:pPr>
            <a:r>
              <a:rPr lang="en-US" sz="3000" b="1" dirty="0" smtClean="0"/>
              <a:t> </a:t>
            </a:r>
            <a:r>
              <a:rPr lang="en-US" sz="3000" b="1" dirty="0" smtClean="0"/>
              <a:t>Search/</a:t>
            </a:r>
            <a:r>
              <a:rPr lang="en-US" sz="3000" b="1" smtClean="0"/>
              <a:t>Sort Algorithms</a:t>
            </a:r>
            <a:endParaRPr lang="en-US" sz="3000" b="1" dirty="0" smtClean="0"/>
          </a:p>
          <a:p>
            <a:pPr marL="350921" lvl="0" indent="-350921">
              <a:buSzPct val="100000"/>
              <a:buAutoNum type="arabicParenR"/>
              <a:defRPr sz="1800"/>
            </a:pPr>
            <a:endParaRPr sz="3000" b="1" dirty="0"/>
          </a:p>
          <a:p>
            <a:pPr marL="350921" lvl="0" indent="-350921">
              <a:buSzPct val="100000"/>
              <a:buAutoNum type="arabicParenR"/>
              <a:defRPr sz="1800"/>
            </a:pPr>
            <a:r>
              <a:rPr lang="en-US" sz="3000" b="1" dirty="0" smtClean="0"/>
              <a:t> Why do you need to know this for web?</a:t>
            </a:r>
          </a:p>
          <a:p>
            <a:pPr lvl="0">
              <a:buSzPct val="100000"/>
              <a:defRPr sz="1800"/>
            </a:pPr>
            <a:endParaRPr sz="3000" b="1" dirty="0"/>
          </a:p>
          <a:p>
            <a:pPr marL="350921" lvl="0" indent="-350921">
              <a:buSzPct val="100000"/>
              <a:buAutoNum type="arabicParenR"/>
              <a:defRPr sz="1800"/>
            </a:pPr>
            <a:r>
              <a:rPr lang="en-US" sz="3000" b="1" dirty="0" smtClean="0"/>
              <a:t> Examples:</a:t>
            </a:r>
          </a:p>
          <a:p>
            <a:pPr lvl="2">
              <a:buSzPct val="100000"/>
              <a:defRPr sz="1800"/>
            </a:pPr>
            <a:endParaRPr lang="en-US" sz="3000" b="1" dirty="0"/>
          </a:p>
          <a:p>
            <a:pPr lvl="2">
              <a:buSzPct val="100000"/>
              <a:defRPr sz="1800"/>
            </a:pPr>
            <a:r>
              <a:rPr lang="en-US" sz="3000" b="1" dirty="0" smtClean="0"/>
              <a:t>	a) Bubble Sort</a:t>
            </a:r>
          </a:p>
          <a:p>
            <a:pPr lvl="2">
              <a:buSzPct val="100000"/>
              <a:defRPr sz="1800"/>
            </a:pPr>
            <a:r>
              <a:rPr lang="en-US" sz="3000" b="1" dirty="0"/>
              <a:t>	</a:t>
            </a:r>
            <a:r>
              <a:rPr lang="en-US" sz="3000" b="1" dirty="0" smtClean="0"/>
              <a:t>b) Binary </a:t>
            </a:r>
            <a:r>
              <a:rPr lang="en-US" sz="3000" b="1" dirty="0" smtClean="0"/>
              <a:t>Search</a:t>
            </a:r>
          </a:p>
          <a:p>
            <a:pPr lvl="2">
              <a:buSzPct val="100000"/>
              <a:defRPr sz="1800"/>
            </a:pPr>
            <a:endParaRPr lang="en-US" sz="3000" b="1" dirty="0"/>
          </a:p>
          <a:p>
            <a:pPr lvl="2">
              <a:buSzPct val="100000"/>
              <a:defRPr sz="1800"/>
            </a:pPr>
            <a:r>
              <a:rPr lang="en-US" sz="3000" b="1" dirty="0"/>
              <a:t> </a:t>
            </a:r>
            <a:r>
              <a:rPr lang="en-US" sz="3000" b="1" dirty="0" smtClean="0"/>
              <a:t>4) How </a:t>
            </a:r>
            <a:r>
              <a:rPr lang="en-US" sz="3000" b="1" dirty="0"/>
              <a:t>do we assess performance/speed?</a:t>
            </a:r>
          </a:p>
          <a:p>
            <a:pPr lvl="2">
              <a:buSzPct val="100000"/>
              <a:defRPr sz="1800"/>
            </a:pPr>
            <a:endParaRPr sz="3000" b="1" dirty="0"/>
          </a:p>
          <a:p>
            <a:pPr lvl="0">
              <a:defRPr sz="1800"/>
            </a:pPr>
            <a:endParaRPr sz="3000" b="1" dirty="0"/>
          </a:p>
          <a:p>
            <a:pPr lvl="0">
              <a:defRPr sz="1800"/>
            </a:pPr>
            <a:endParaRPr sz="3000" b="1" dirty="0"/>
          </a:p>
        </p:txBody>
      </p:sp>
    </p:spTree>
    <p:extLst>
      <p:ext uri="{BB962C8B-B14F-4D97-AF65-F5344CB8AC3E}">
        <p14:creationId xmlns:p14="http://schemas.microsoft.com/office/powerpoint/2010/main" val="354193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/>
        </p:nvSpPr>
        <p:spPr>
          <a:xfrm>
            <a:off x="1296188" y="356910"/>
            <a:ext cx="2079735" cy="1299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800" b="1"/>
              <a:t>Algorithms</a:t>
            </a:r>
          </a:p>
          <a:p>
            <a:pPr lvl="0">
              <a:defRPr sz="1800"/>
            </a:pPr>
            <a:endParaRPr sz="2800" b="1"/>
          </a:p>
        </p:txBody>
      </p:sp>
      <p:sp>
        <p:nvSpPr>
          <p:cNvPr id="56" name="Shape 56"/>
          <p:cNvSpPr/>
          <p:nvPr/>
        </p:nvSpPr>
        <p:spPr>
          <a:xfrm>
            <a:off x="414302" y="1466598"/>
            <a:ext cx="7197978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100" b="1" dirty="0"/>
              <a:t>An algorithm is </a:t>
            </a:r>
            <a:r>
              <a:rPr lang="en-US" sz="2100" b="1" dirty="0" smtClean="0"/>
              <a:t>a </a:t>
            </a:r>
            <a:r>
              <a:rPr sz="2100" b="1" dirty="0" smtClean="0"/>
              <a:t>set </a:t>
            </a:r>
            <a:r>
              <a:rPr sz="2100" b="1" dirty="0"/>
              <a:t>of steps to accomplish some goal. </a:t>
            </a:r>
          </a:p>
          <a:p>
            <a:pPr lvl="0">
              <a:defRPr sz="1800"/>
            </a:pPr>
            <a:endParaRPr sz="2100" b="1" dirty="0"/>
          </a:p>
          <a:p>
            <a:pPr lvl="0">
              <a:defRPr sz="1800"/>
            </a:pPr>
            <a:endParaRPr sz="2100" b="1" dirty="0"/>
          </a:p>
        </p:txBody>
      </p:sp>
      <p:pic>
        <p:nvPicPr>
          <p:cNvPr id="57" name="algorithms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14222" y="2159000"/>
            <a:ext cx="4596229" cy="300371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56"/>
          <p:cNvSpPr/>
          <p:nvPr/>
        </p:nvSpPr>
        <p:spPr>
          <a:xfrm>
            <a:off x="414302" y="5232312"/>
            <a:ext cx="8440355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lang="en-US" sz="2100" b="1" dirty="0" smtClean="0"/>
              <a:t>There are usually different solutions!  Some are faster than others.</a:t>
            </a:r>
            <a:endParaRPr sz="2100" b="1" dirty="0"/>
          </a:p>
          <a:p>
            <a:pPr lvl="0">
              <a:defRPr sz="1800"/>
            </a:pPr>
            <a:endParaRPr sz="2100" b="1" dirty="0"/>
          </a:p>
          <a:p>
            <a:pPr lvl="0">
              <a:defRPr sz="1800"/>
            </a:pPr>
            <a:endParaRPr sz="2100" b="1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220px-function_machine2-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221" y="444499"/>
            <a:ext cx="5940779" cy="567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78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/>
        </p:nvSpPr>
        <p:spPr>
          <a:xfrm>
            <a:off x="1296188" y="356910"/>
            <a:ext cx="3112431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lang="en-US" sz="2800" b="1" dirty="0" smtClean="0"/>
              <a:t>Web Development</a:t>
            </a:r>
            <a:endParaRPr sz="2800" b="1" dirty="0"/>
          </a:p>
          <a:p>
            <a:pPr lvl="0">
              <a:defRPr sz="1800"/>
            </a:pPr>
            <a:endParaRPr sz="2800" b="1" dirty="0"/>
          </a:p>
        </p:txBody>
      </p:sp>
      <p:sp>
        <p:nvSpPr>
          <p:cNvPr id="7" name="Shape 95"/>
          <p:cNvSpPr/>
          <p:nvPr/>
        </p:nvSpPr>
        <p:spPr>
          <a:xfrm>
            <a:off x="736446" y="1342942"/>
            <a:ext cx="7790642" cy="6001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0921" lvl="0" indent="-350921">
              <a:buSzPct val="100000"/>
              <a:buAutoNum type="arabicParenR"/>
              <a:defRPr sz="1800"/>
            </a:pPr>
            <a:r>
              <a:rPr lang="en-US" sz="3000" b="1" dirty="0" smtClean="0"/>
              <a:t> Processing a large piece of data</a:t>
            </a:r>
          </a:p>
          <a:p>
            <a:pPr marL="350921" lvl="0" indent="-350921">
              <a:buSzPct val="100000"/>
              <a:buAutoNum type="arabicParenR"/>
              <a:defRPr sz="1800"/>
            </a:pPr>
            <a:endParaRPr lang="en-US" sz="3000" b="1" dirty="0" smtClean="0"/>
          </a:p>
          <a:p>
            <a:pPr marL="350921" lvl="0" indent="-350921">
              <a:buSzPct val="100000"/>
              <a:buAutoNum type="arabicParenR"/>
              <a:defRPr sz="1800"/>
            </a:pPr>
            <a:endParaRPr lang="en-US" sz="3000" b="1" dirty="0" smtClean="0"/>
          </a:p>
          <a:p>
            <a:pPr marL="350921" lvl="0" indent="-350921">
              <a:buSzPct val="100000"/>
              <a:buAutoNum type="arabicParenR"/>
              <a:defRPr sz="1800"/>
            </a:pPr>
            <a:endParaRPr lang="en-US" sz="3000" b="1" dirty="0"/>
          </a:p>
          <a:p>
            <a:pPr marL="350921" lvl="0" indent="-350921">
              <a:buSzPct val="100000"/>
              <a:buAutoNum type="arabicParenR"/>
              <a:defRPr sz="1800"/>
            </a:pPr>
            <a:endParaRPr lang="en-US" sz="3000" b="1" dirty="0" smtClean="0"/>
          </a:p>
          <a:p>
            <a:pPr marL="350921" lvl="0" indent="-350921">
              <a:buSzPct val="100000"/>
              <a:buAutoNum type="arabicParenR"/>
              <a:defRPr sz="1800"/>
            </a:pPr>
            <a:endParaRPr lang="en-US" sz="3000" b="1" dirty="0"/>
          </a:p>
          <a:p>
            <a:pPr marL="350921" lvl="0" indent="-350921">
              <a:buSzPct val="100000"/>
              <a:buAutoNum type="arabicParenR"/>
              <a:defRPr sz="1800"/>
            </a:pPr>
            <a:endParaRPr lang="en-US" sz="3000" b="1" dirty="0" smtClean="0"/>
          </a:p>
          <a:p>
            <a:pPr marL="350921" lvl="0" indent="-350921">
              <a:buSzPct val="100000"/>
              <a:buAutoNum type="arabicParenR"/>
              <a:defRPr sz="1800"/>
            </a:pPr>
            <a:endParaRPr sz="3000" b="1" dirty="0"/>
          </a:p>
          <a:p>
            <a:pPr lvl="0">
              <a:buSzPct val="100000"/>
              <a:defRPr sz="1800"/>
            </a:pPr>
            <a:endParaRPr lang="en-US" sz="3000" b="1" dirty="0"/>
          </a:p>
          <a:p>
            <a:pPr marL="350921" lvl="0" indent="-350921">
              <a:buSzPct val="100000"/>
              <a:buAutoNum type="arabicParenR"/>
              <a:defRPr sz="1800"/>
            </a:pPr>
            <a:endParaRPr lang="en-US" sz="3000" b="1" dirty="0"/>
          </a:p>
          <a:p>
            <a:pPr marL="350921" lvl="0" indent="-350921">
              <a:buSzPct val="100000"/>
              <a:buAutoNum type="arabicParenR"/>
              <a:defRPr sz="1800"/>
            </a:pPr>
            <a:endParaRPr lang="en-US" sz="3000" b="1" dirty="0" smtClean="0"/>
          </a:p>
          <a:p>
            <a:pPr lvl="0">
              <a:defRPr sz="1800"/>
            </a:pPr>
            <a:endParaRPr sz="3000" b="1" dirty="0"/>
          </a:p>
          <a:p>
            <a:pPr lvl="0">
              <a:defRPr sz="1800"/>
            </a:pPr>
            <a:endParaRPr sz="3000" b="1" dirty="0"/>
          </a:p>
        </p:txBody>
      </p:sp>
      <p:pic>
        <p:nvPicPr>
          <p:cNvPr id="2" name="Picture 1" descr="large-js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00" y="1987901"/>
            <a:ext cx="7394222" cy="387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100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/>
        </p:nvSpPr>
        <p:spPr>
          <a:xfrm>
            <a:off x="1296188" y="356910"/>
            <a:ext cx="3112431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lang="en-US" sz="2800" b="1" dirty="0" smtClean="0"/>
              <a:t>Web Development</a:t>
            </a:r>
            <a:endParaRPr sz="2800" b="1" dirty="0"/>
          </a:p>
          <a:p>
            <a:pPr lvl="0">
              <a:defRPr sz="1800"/>
            </a:pPr>
            <a:endParaRPr sz="2800" b="1" dirty="0"/>
          </a:p>
        </p:txBody>
      </p:sp>
      <p:sp>
        <p:nvSpPr>
          <p:cNvPr id="7" name="Shape 95"/>
          <p:cNvSpPr/>
          <p:nvPr/>
        </p:nvSpPr>
        <p:spPr>
          <a:xfrm>
            <a:off x="736446" y="1342942"/>
            <a:ext cx="7790642" cy="6001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buSzPct val="100000"/>
              <a:defRPr sz="1800"/>
            </a:pPr>
            <a:r>
              <a:rPr lang="en-US" sz="3000" b="1" dirty="0" smtClean="0"/>
              <a:t>2) Searching a large database/table</a:t>
            </a:r>
          </a:p>
          <a:p>
            <a:pPr marL="350921" lvl="0" indent="-350921">
              <a:buSzPct val="100000"/>
              <a:buAutoNum type="arabicParenR"/>
              <a:defRPr sz="1800"/>
            </a:pPr>
            <a:endParaRPr lang="en-US" sz="3000" b="1" dirty="0" smtClean="0"/>
          </a:p>
          <a:p>
            <a:pPr marL="350921" lvl="0" indent="-350921">
              <a:buSzPct val="100000"/>
              <a:buAutoNum type="arabicParenR"/>
              <a:defRPr sz="1800"/>
            </a:pPr>
            <a:endParaRPr lang="en-US" sz="3000" b="1" dirty="0" smtClean="0"/>
          </a:p>
          <a:p>
            <a:pPr marL="350921" lvl="0" indent="-350921">
              <a:buSzPct val="100000"/>
              <a:buAutoNum type="arabicParenR"/>
              <a:defRPr sz="1800"/>
            </a:pPr>
            <a:endParaRPr lang="en-US" sz="3000" b="1" dirty="0"/>
          </a:p>
          <a:p>
            <a:pPr marL="350921" lvl="0" indent="-350921">
              <a:buSzPct val="100000"/>
              <a:buAutoNum type="arabicParenR"/>
              <a:defRPr sz="1800"/>
            </a:pPr>
            <a:endParaRPr lang="en-US" sz="3000" b="1" dirty="0" smtClean="0"/>
          </a:p>
          <a:p>
            <a:pPr marL="350921" lvl="0" indent="-350921">
              <a:buSzPct val="100000"/>
              <a:buAutoNum type="arabicParenR"/>
              <a:defRPr sz="1800"/>
            </a:pPr>
            <a:endParaRPr lang="en-US" sz="3000" b="1" dirty="0"/>
          </a:p>
          <a:p>
            <a:pPr marL="350921" lvl="0" indent="-350921">
              <a:buSzPct val="100000"/>
              <a:buAutoNum type="arabicParenR"/>
              <a:defRPr sz="1800"/>
            </a:pPr>
            <a:endParaRPr lang="en-US" sz="3000" b="1" dirty="0" smtClean="0"/>
          </a:p>
          <a:p>
            <a:pPr marL="350921" lvl="0" indent="-350921">
              <a:buSzPct val="100000"/>
              <a:buAutoNum type="arabicParenR"/>
              <a:defRPr sz="1800"/>
            </a:pPr>
            <a:endParaRPr sz="3000" b="1" dirty="0"/>
          </a:p>
          <a:p>
            <a:pPr lvl="0">
              <a:buSzPct val="100000"/>
              <a:defRPr sz="1800"/>
            </a:pPr>
            <a:endParaRPr lang="en-US" sz="3000" b="1" dirty="0"/>
          </a:p>
          <a:p>
            <a:pPr marL="350921" lvl="0" indent="-350921">
              <a:buSzPct val="100000"/>
              <a:buAutoNum type="arabicParenR"/>
              <a:defRPr sz="1800"/>
            </a:pPr>
            <a:endParaRPr lang="en-US" sz="3000" b="1" dirty="0"/>
          </a:p>
          <a:p>
            <a:pPr marL="350921" lvl="0" indent="-350921">
              <a:buSzPct val="100000"/>
              <a:buAutoNum type="arabicParenR"/>
              <a:defRPr sz="1800"/>
            </a:pPr>
            <a:endParaRPr lang="en-US" sz="3000" b="1" dirty="0" smtClean="0"/>
          </a:p>
          <a:p>
            <a:pPr lvl="0">
              <a:defRPr sz="1800"/>
            </a:pPr>
            <a:endParaRPr sz="3000" b="1" dirty="0"/>
          </a:p>
          <a:p>
            <a:pPr lvl="0">
              <a:defRPr sz="1800"/>
            </a:pPr>
            <a:endParaRPr sz="3000" b="1" dirty="0"/>
          </a:p>
        </p:txBody>
      </p:sp>
      <p:pic>
        <p:nvPicPr>
          <p:cNvPr id="3" name="Picture 2" descr="access-database-tabl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989" y="1814689"/>
            <a:ext cx="5281789" cy="461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351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/>
          <p:nvPr/>
        </p:nvSpPr>
        <p:spPr>
          <a:xfrm>
            <a:off x="1296188" y="356910"/>
            <a:ext cx="1768997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lang="en-US" sz="2800" b="1" dirty="0" smtClean="0"/>
              <a:t>Examples</a:t>
            </a:r>
            <a:endParaRPr sz="2800" b="1" dirty="0"/>
          </a:p>
          <a:p>
            <a:pPr lvl="0">
              <a:defRPr sz="1800"/>
            </a:pPr>
            <a:endParaRPr sz="2800" b="1" dirty="0"/>
          </a:p>
        </p:txBody>
      </p:sp>
      <p:sp>
        <p:nvSpPr>
          <p:cNvPr id="67" name="Shape 67"/>
          <p:cNvSpPr/>
          <p:nvPr/>
        </p:nvSpPr>
        <p:spPr>
          <a:xfrm>
            <a:off x="434503" y="1293815"/>
            <a:ext cx="7792275" cy="5632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50921" lvl="0" indent="-350921">
              <a:buSzPct val="100000"/>
              <a:buAutoNum type="arabicParenR"/>
              <a:defRPr sz="1800"/>
            </a:pPr>
            <a:r>
              <a:rPr lang="en-US" sz="3000" b="1" dirty="0" smtClean="0"/>
              <a:t> Searching an array:</a:t>
            </a:r>
          </a:p>
          <a:p>
            <a:pPr lvl="2">
              <a:buSzPct val="100000"/>
              <a:defRPr sz="1800"/>
            </a:pPr>
            <a:r>
              <a:rPr lang="en-US" sz="3000" b="1" dirty="0"/>
              <a:t>	</a:t>
            </a:r>
            <a:r>
              <a:rPr lang="en-US" sz="3000" b="1" dirty="0" smtClean="0"/>
              <a:t>a</a:t>
            </a:r>
            <a:r>
              <a:rPr lang="en-US" sz="3000" b="1" dirty="0"/>
              <a:t>) Linear Search</a:t>
            </a:r>
          </a:p>
          <a:p>
            <a:pPr lvl="2">
              <a:buSzPct val="100000"/>
              <a:defRPr sz="1800"/>
            </a:pPr>
            <a:r>
              <a:rPr lang="en-US" sz="3000" b="1" dirty="0" smtClean="0"/>
              <a:t>	b) Binary Search</a:t>
            </a:r>
          </a:p>
          <a:p>
            <a:pPr lvl="2">
              <a:buSzPct val="100000"/>
              <a:defRPr sz="1800"/>
            </a:pPr>
            <a:r>
              <a:rPr lang="en-US" sz="3000" b="1" dirty="0"/>
              <a:t>	</a:t>
            </a:r>
            <a:r>
              <a:rPr lang="en-US" sz="3000" dirty="0" smtClean="0"/>
              <a:t>c) Many others!</a:t>
            </a:r>
            <a:endParaRPr lang="en-US" sz="3000" dirty="0"/>
          </a:p>
          <a:p>
            <a:pPr lvl="0">
              <a:buSzPct val="100000"/>
              <a:defRPr sz="1800"/>
            </a:pPr>
            <a:endParaRPr lang="en-US" sz="3000" b="1" dirty="0" smtClean="0"/>
          </a:p>
          <a:p>
            <a:pPr marL="350921" lvl="0" indent="-350921">
              <a:buSzPct val="100000"/>
              <a:buAutoNum type="arabicParenR"/>
              <a:defRPr sz="1800"/>
            </a:pPr>
            <a:r>
              <a:rPr lang="en-US" sz="3000" b="1" dirty="0"/>
              <a:t> </a:t>
            </a:r>
            <a:r>
              <a:rPr lang="en-US" sz="3000" b="1" dirty="0" smtClean="0"/>
              <a:t>Sorting an array:</a:t>
            </a:r>
            <a:endParaRPr lang="en-US" sz="3000" b="1" dirty="0"/>
          </a:p>
          <a:p>
            <a:pPr lvl="0">
              <a:buSzPct val="100000"/>
              <a:defRPr sz="1800"/>
            </a:pPr>
            <a:r>
              <a:rPr lang="en-US" sz="3000" b="1" dirty="0"/>
              <a:t>	</a:t>
            </a:r>
            <a:r>
              <a:rPr lang="en-US" sz="3000" b="1" dirty="0" smtClean="0"/>
              <a:t>a) Bubble Sort</a:t>
            </a:r>
          </a:p>
          <a:p>
            <a:pPr lvl="0">
              <a:buSzPct val="100000"/>
              <a:defRPr sz="1800"/>
            </a:pPr>
            <a:r>
              <a:rPr lang="en-US" sz="3000" b="1" dirty="0" smtClean="0"/>
              <a:t>	</a:t>
            </a:r>
            <a:r>
              <a:rPr lang="en-US" sz="3000" dirty="0" smtClean="0"/>
              <a:t>b) Merge Sort</a:t>
            </a:r>
          </a:p>
          <a:p>
            <a:pPr lvl="0">
              <a:buSzPct val="100000"/>
              <a:defRPr sz="1800"/>
            </a:pPr>
            <a:r>
              <a:rPr lang="en-US" sz="3000" dirty="0"/>
              <a:t>	</a:t>
            </a:r>
            <a:r>
              <a:rPr lang="en-US" sz="3000" dirty="0" smtClean="0"/>
              <a:t>c) Many others!</a:t>
            </a:r>
          </a:p>
          <a:p>
            <a:pPr marL="350921" lvl="0" indent="-350921">
              <a:buSzPct val="100000"/>
              <a:buAutoNum type="arabicParenR"/>
              <a:defRPr sz="1800"/>
            </a:pPr>
            <a:endParaRPr lang="en-US" sz="3000" b="1" dirty="0" smtClean="0"/>
          </a:p>
          <a:p>
            <a:pPr lvl="0">
              <a:defRPr sz="1800"/>
            </a:pPr>
            <a:endParaRPr sz="3000" b="1" dirty="0"/>
          </a:p>
          <a:p>
            <a:pPr lvl="0">
              <a:defRPr sz="1800"/>
            </a:pPr>
            <a:endParaRPr sz="3000" b="1" dirty="0"/>
          </a:p>
        </p:txBody>
      </p:sp>
    </p:spTree>
    <p:extLst>
      <p:ext uri="{BB962C8B-B14F-4D97-AF65-F5344CB8AC3E}">
        <p14:creationId xmlns:p14="http://schemas.microsoft.com/office/powerpoint/2010/main" val="1153398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3386556" y="3525725"/>
            <a:ext cx="5362051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We learn by doing, by falling down, and by picking ourselves back up</a:t>
            </a:r>
          </a:p>
        </p:txBody>
      </p:sp>
      <p:pic>
        <p:nvPicPr>
          <p:cNvPr id="60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3350814" y="2325162"/>
            <a:ext cx="5362051" cy="127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FF"/>
                </a:solidFill>
              </a:rPr>
              <a:t>GoCode</a:t>
            </a:r>
          </a:p>
        </p:txBody>
      </p:sp>
      <p:sp>
        <p:nvSpPr>
          <p:cNvPr id="62" name="Shape 62"/>
          <p:cNvSpPr/>
          <p:nvPr/>
        </p:nvSpPr>
        <p:spPr>
          <a:xfrm>
            <a:off x="393583" y="1294888"/>
            <a:ext cx="8356834" cy="5592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defTabSz="457200">
              <a:defRPr sz="1800"/>
            </a:pPr>
            <a:r>
              <a:rPr sz="2600"/>
              <a:t>Lets say we have an array</a:t>
            </a:r>
          </a:p>
          <a:p>
            <a:pPr lvl="0" defTabSz="457200">
              <a:defRPr sz="1800"/>
            </a:pPr>
            <a:endParaRPr sz="2600"/>
          </a:p>
          <a:p>
            <a:pPr lvl="0" defTabSz="457200">
              <a:defRPr sz="1800"/>
            </a:pPr>
            <a:r>
              <a:rPr sz="2600"/>
              <a:t>&gt;&gt;&gt; a = ['b','a','c','e','d']</a:t>
            </a:r>
          </a:p>
          <a:p>
            <a:pPr lvl="0" defTabSz="457200">
              <a:defRPr sz="1800"/>
            </a:pPr>
            <a:r>
              <a:rPr sz="2600"/>
              <a:t>&gt;&gt;&gt; a.index('c')</a:t>
            </a:r>
          </a:p>
          <a:p>
            <a:pPr lvl="0" defTabSz="457200">
              <a:defRPr sz="1800"/>
            </a:pPr>
            <a:r>
              <a:rPr sz="2600"/>
              <a:t>2</a:t>
            </a:r>
          </a:p>
          <a:p>
            <a:pPr lvl="0" defTabSz="457200">
              <a:defRPr sz="1800"/>
            </a:pPr>
            <a:r>
              <a:rPr sz="2600"/>
              <a:t>&gt;&gt;&gt; def linear_search(value,list): </a:t>
            </a:r>
          </a:p>
          <a:p>
            <a:pPr lvl="0" defTabSz="457200">
              <a:lnSpc>
                <a:spcPts val="4800"/>
              </a:lnSpc>
              <a:defRPr sz="1800"/>
            </a:pPr>
            <a:r>
              <a:rPr sz="2600"/>
              <a:t>...     for i,v in enumerate(list):</a:t>
            </a:r>
          </a:p>
          <a:p>
            <a:pPr lvl="0" defTabSz="457200">
              <a:lnSpc>
                <a:spcPts val="4800"/>
              </a:lnSpc>
              <a:defRPr sz="1800"/>
            </a:pPr>
            <a:r>
              <a:rPr sz="2600"/>
              <a:t>...             if value == v:</a:t>
            </a:r>
          </a:p>
          <a:p>
            <a:pPr lvl="0" defTabSz="457200">
              <a:lnSpc>
                <a:spcPts val="4800"/>
              </a:lnSpc>
              <a:defRPr sz="1800"/>
            </a:pPr>
            <a:r>
              <a:rPr sz="2600"/>
              <a:t>...                     return i</a:t>
            </a:r>
          </a:p>
          <a:p>
            <a:pPr lvl="0" defTabSz="457200">
              <a:lnSpc>
                <a:spcPts val="4800"/>
              </a:lnSpc>
              <a:defRPr sz="1800"/>
            </a:pPr>
            <a:r>
              <a:rPr sz="2600"/>
              <a:t>...     return None</a:t>
            </a:r>
          </a:p>
          <a:p>
            <a:pPr lvl="0" defTabSz="457200">
              <a:lnSpc>
                <a:spcPts val="4800"/>
              </a:lnSpc>
              <a:defRPr sz="1800"/>
            </a:pPr>
            <a:r>
              <a:rPr sz="2600"/>
              <a:t>...</a:t>
            </a:r>
          </a:p>
          <a:p>
            <a:pPr lvl="0" defTabSz="457200">
              <a:lnSpc>
                <a:spcPts val="4800"/>
              </a:lnSpc>
              <a:defRPr sz="1800"/>
            </a:pPr>
            <a:r>
              <a:rPr sz="2600"/>
              <a:t>&gt;&gt;&gt; linear_search('c',a)</a:t>
            </a:r>
          </a:p>
          <a:p>
            <a:pPr lvl="0" defTabSz="457200">
              <a:lnSpc>
                <a:spcPts val="4800"/>
              </a:lnSpc>
              <a:defRPr sz="1800"/>
            </a:pPr>
            <a:r>
              <a:rPr sz="2600"/>
              <a:t>2</a:t>
            </a:r>
          </a:p>
        </p:txBody>
      </p:sp>
      <p:sp>
        <p:nvSpPr>
          <p:cNvPr id="63" name="Shape 63"/>
          <p:cNvSpPr/>
          <p:nvPr/>
        </p:nvSpPr>
        <p:spPr>
          <a:xfrm>
            <a:off x="1296188" y="356910"/>
            <a:ext cx="2554968" cy="1299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800" b="1"/>
              <a:t>Linear Search</a:t>
            </a:r>
          </a:p>
          <a:p>
            <a:pPr lvl="0">
              <a:defRPr sz="1800"/>
            </a:pPr>
            <a:endParaRPr sz="2800" b="1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/>
          <p:nvPr/>
        </p:nvSpPr>
        <p:spPr>
          <a:xfrm>
            <a:off x="1258088" y="331510"/>
            <a:ext cx="5104047" cy="1299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 b="1"/>
            </a:lvl1pPr>
          </a:lstStyle>
          <a:p>
            <a:pPr lvl="0">
              <a:defRPr sz="1800" b="0"/>
            </a:pPr>
            <a:r>
              <a:rPr sz="2800" b="1"/>
              <a:t>Binary Search Algorithm (Divide and Conquer)</a:t>
            </a:r>
          </a:p>
        </p:txBody>
      </p:sp>
      <p:pic>
        <p:nvPicPr>
          <p:cNvPr id="75" name="binarysearch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9225" y="1434127"/>
            <a:ext cx="6105550" cy="5042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315</Words>
  <Application>Microsoft Macintosh PowerPoint</Application>
  <PresentationFormat>On-screen Show (4:3)</PresentationFormat>
  <Paragraphs>99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Jonathan Lau</cp:lastModifiedBy>
  <cp:revision>62</cp:revision>
  <dcterms:modified xsi:type="dcterms:W3CDTF">2015-07-09T21:58:12Z</dcterms:modified>
</cp:coreProperties>
</file>