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5" r:id="rId30"/>
    <p:sldId id="283" r:id="rId31"/>
    <p:sldId id="284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DDB5DB-C4CF-44CE-9244-1829E6635B0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5"/>
            <p14:sldId id="283"/>
            <p14:sldId id="284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594" y="892366"/>
            <a:ext cx="10017665" cy="244574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4900" dirty="0">
                <a:solidFill>
                  <a:srgbClr val="FFC000"/>
                </a:solidFill>
                <a:latin typeface="Comic Sans MS" panose="030F0702030302020204" pitchFamily="66" charset="0"/>
              </a:rPr>
              <a:t>ANG PAGREREBYU NG MGA KAUGNAY NA BABASAHIN</a:t>
            </a:r>
            <a:br>
              <a:rPr lang="en-US" sz="4000" dirty="0">
                <a:solidFill>
                  <a:srgbClr val="FFC000"/>
                </a:solidFill>
                <a:latin typeface="Comic Sans MS" panose="030F0702030302020204" pitchFamily="66" charset="0"/>
              </a:rPr>
            </a:br>
            <a:r>
              <a:rPr lang="en-US" dirty="0"/>
              <a:t>																</a:t>
            </a:r>
            <a:r>
              <a:rPr lang="en-US" sz="2700" dirty="0" err="1">
                <a:solidFill>
                  <a:srgbClr val="92D050"/>
                </a:solidFill>
              </a:rPr>
              <a:t>Yunit</a:t>
            </a:r>
            <a:r>
              <a:rPr lang="en-US" sz="2700" dirty="0">
                <a:solidFill>
                  <a:srgbClr val="92D050"/>
                </a:solidFill>
              </a:rPr>
              <a:t> 4.</a:t>
            </a:r>
            <a:endParaRPr lang="en-US" sz="2700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426246"/>
            <a:ext cx="8915399" cy="3128789"/>
          </a:xfrm>
        </p:spPr>
        <p:txBody>
          <a:bodyPr/>
          <a:lstStyle/>
          <a:p>
            <a:pPr algn="r"/>
            <a:r>
              <a:rPr lang="en-US" b="1" dirty="0"/>
              <a:t>Reporters:</a:t>
            </a:r>
            <a:endParaRPr lang="en-US" b="1" dirty="0"/>
          </a:p>
          <a:p>
            <a:pPr algn="r"/>
            <a:r>
              <a:rPr lang="en-US" b="1" dirty="0"/>
              <a:t>Lintao, April Joy</a:t>
            </a:r>
            <a:endParaRPr lang="en-US" b="1" dirty="0"/>
          </a:p>
          <a:p>
            <a:pPr algn="r"/>
            <a:r>
              <a:rPr lang="en-US" b="1" dirty="0" err="1"/>
              <a:t>Corvera</a:t>
            </a:r>
            <a:r>
              <a:rPr lang="en-US" b="1" dirty="0"/>
              <a:t>, Bryce</a:t>
            </a:r>
            <a:endParaRPr lang="en-US" b="1" dirty="0"/>
          </a:p>
          <a:p>
            <a:pPr algn="r"/>
            <a:r>
              <a:rPr lang="en-US" b="1" dirty="0" err="1"/>
              <a:t>Moslares</a:t>
            </a:r>
            <a:r>
              <a:rPr lang="en-US" b="1" dirty="0"/>
              <a:t>, Denne Mark</a:t>
            </a:r>
            <a:endParaRPr lang="en-US" b="1" dirty="0"/>
          </a:p>
          <a:p>
            <a:pPr algn="r"/>
            <a:r>
              <a:rPr lang="en-US" b="1" dirty="0"/>
              <a:t>Mata, Earl Justine</a:t>
            </a:r>
            <a:endParaRPr lang="en-US" b="1" dirty="0"/>
          </a:p>
          <a:p>
            <a:pPr algn="r"/>
            <a:r>
              <a:rPr lang="en-US" b="1" dirty="0" err="1"/>
              <a:t>Maneja</a:t>
            </a:r>
            <a:r>
              <a:rPr lang="en-US" b="1" dirty="0"/>
              <a:t>, Carlo</a:t>
            </a:r>
            <a:endParaRPr lang="en-US" b="1" dirty="0"/>
          </a:p>
          <a:p>
            <a:pPr algn="r"/>
            <a:r>
              <a:rPr lang="en-US" b="1" dirty="0" err="1"/>
              <a:t>Monteadora</a:t>
            </a:r>
            <a:r>
              <a:rPr lang="en-US" b="1" dirty="0"/>
              <a:t>, Ralph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1" y="736979"/>
            <a:ext cx="9812290" cy="4749421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KALIKASAN NG PANANALIKSIK 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2.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Kuwalitatibong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Pananaliksik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>
                <a:latin typeface="Comic Sans MS" panose="030F0702030302020204" pitchFamily="66" charset="0"/>
              </a:rPr>
              <a:t>– </a:t>
            </a:r>
            <a:r>
              <a:rPr lang="en-US" dirty="0">
                <a:latin typeface="Comic Sans MS" panose="030F0702030302020204" pitchFamily="66" charset="0"/>
              </a:rPr>
              <a:t>Ito ay </a:t>
            </a:r>
            <a:r>
              <a:rPr lang="en-US" dirty="0" err="1">
                <a:latin typeface="Comic Sans MS" panose="030F0702030302020204" pitchFamily="66" charset="0"/>
              </a:rPr>
              <a:t>pananaliksik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hindi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gumagamit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numero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kundi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komprehensibong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pagtalakay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umiiral</a:t>
            </a:r>
            <a:r>
              <a:rPr lang="en-US" dirty="0">
                <a:latin typeface="Comic Sans MS" panose="030F0702030302020204" pitchFamily="66" charset="0"/>
              </a:rPr>
              <a:t> ma </a:t>
            </a:r>
            <a:r>
              <a:rPr lang="en-US" dirty="0" err="1">
                <a:latin typeface="Comic Sans MS" panose="030F0702030302020204" pitchFamily="66" charset="0"/>
              </a:rPr>
              <a:t>penomena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bunga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mabusising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pangangalap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impormasyon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gamit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nirestratukang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instrument at </a:t>
            </a:r>
            <a:r>
              <a:rPr lang="en-US" dirty="0" err="1">
                <a:latin typeface="Comic Sans MS" panose="030F0702030302020204" pitchFamily="66" charset="0"/>
              </a:rPr>
              <a:t>metodo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kagaya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pakikipanayam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pagmamasid</a:t>
            </a:r>
            <a:r>
              <a:rPr lang="en-US" dirty="0">
                <a:latin typeface="Comic Sans MS" panose="030F0702030302020204" pitchFamily="66" charset="0"/>
              </a:rPr>
              <a:t> , </a:t>
            </a:r>
            <a:r>
              <a:rPr lang="en-US" dirty="0" err="1">
                <a:latin typeface="Comic Sans MS" panose="030F0702030302020204" pitchFamily="66" charset="0"/>
              </a:rPr>
              <a:t>pagsusuri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dokumento</a:t>
            </a:r>
            <a:r>
              <a:rPr lang="en-US" dirty="0">
                <a:latin typeface="Comic Sans MS" panose="030F0702030302020204" pitchFamily="66" charset="0"/>
              </a:rPr>
              <a:t>  at </a:t>
            </a:r>
            <a:r>
              <a:rPr lang="en-US" dirty="0" err="1">
                <a:latin typeface="Comic Sans MS" panose="030F0702030302020204" pitchFamily="66" charset="0"/>
              </a:rPr>
              <a:t>talang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pangkasaysayan</a:t>
            </a:r>
            <a:r>
              <a:rPr lang="en-US" dirty="0">
                <a:latin typeface="Comic Sans MS" panose="030F0702030302020204" pitchFamily="66" charset="0"/>
              </a:rPr>
              <a:t>, at </a:t>
            </a:r>
            <a:r>
              <a:rPr lang="en-US" dirty="0" err="1">
                <a:latin typeface="Comic Sans MS" panose="030F0702030302020204" pitchFamily="66" charset="0"/>
              </a:rPr>
              <a:t>pakikipamuhay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napiling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impormante</a:t>
            </a:r>
            <a:r>
              <a:rPr lang="en-US" dirty="0">
                <a:latin typeface="Comic Sans MS" panose="030F0702030302020204" pitchFamily="66" charset="0"/>
              </a:rPr>
              <a:t>. Sa </a:t>
            </a:r>
            <a:r>
              <a:rPr lang="en-US" dirty="0" err="1">
                <a:latin typeface="Comic Sans MS" panose="030F0702030302020204" pitchFamily="66" charset="0"/>
              </a:rPr>
              <a:t>ganitong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kalikasan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pananaliksik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mananaliksik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nangangailangan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malalim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pag-unawa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sinasaliksik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sitwasyon</a:t>
            </a:r>
            <a:r>
              <a:rPr lang="en-US" dirty="0">
                <a:latin typeface="Comic Sans MS" panose="030F0702030302020204" pitchFamily="66" charset="0"/>
              </a:rPr>
              <a:t>.   </a:t>
            </a:r>
            <a:endParaRPr lang="en-US" dirty="0">
              <a:latin typeface="Comic Sans MS" panose="030F0702030302020204" pitchFamily="66" charset="0"/>
            </a:endParaRPr>
          </a:p>
          <a:p>
            <a:pPr algn="just">
              <a:buFontTx/>
              <a:buChar char="-"/>
            </a:pPr>
            <a:r>
              <a:rPr lang="en-US" dirty="0" err="1">
                <a:latin typeface="Comic Sans MS" panose="030F0702030302020204" pitchFamily="66" charset="0"/>
              </a:rPr>
              <a:t>Ayon</a:t>
            </a:r>
            <a:r>
              <a:rPr lang="en-US" dirty="0">
                <a:latin typeface="Comic Sans MS" panose="030F0702030302020204" pitchFamily="66" charset="0"/>
              </a:rPr>
              <a:t> kay 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Dr. Arnulfo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Mascarinas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isang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mahusay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mananaliksik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propesor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kuwanlintatibong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pag-aaral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kasalukuyang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pangulo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Pamantasan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Bikol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hindi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dapat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supot-supot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alam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mong</a:t>
            </a:r>
            <a:r>
              <a:rPr lang="en-US" dirty="0">
                <a:latin typeface="Comic Sans MS" panose="030F0702030302020204" pitchFamily="66" charset="0"/>
              </a:rPr>
              <a:t> Ingles o Filipino. </a:t>
            </a:r>
            <a:r>
              <a:rPr lang="en-US" dirty="0" err="1">
                <a:latin typeface="Comic Sans MS" panose="030F0702030302020204" pitchFamily="66" charset="0"/>
              </a:rPr>
              <a:t>Dapat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sako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sakong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lennguwahe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alam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gamitin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pagsusulat</a:t>
            </a:r>
            <a:r>
              <a:rPr lang="en-US" dirty="0">
                <a:latin typeface="Comic Sans MS" panose="030F0702030302020204" pitchFamily="66" charset="0"/>
              </a:rPr>
              <a:t>  </a:t>
            </a:r>
            <a:r>
              <a:rPr lang="en-US" dirty="0" err="1">
                <a:latin typeface="Comic Sans MS" panose="030F0702030302020204" pitchFamily="66" charset="0"/>
              </a:rPr>
              <a:t>upang</a:t>
            </a:r>
            <a:r>
              <a:rPr lang="en-US" dirty="0">
                <a:latin typeface="Comic Sans MS" panose="030F0702030302020204" pitchFamily="66" charset="0"/>
              </a:rPr>
              <a:t> mas </a:t>
            </a:r>
            <a:r>
              <a:rPr lang="en-US" dirty="0" err="1">
                <a:latin typeface="Comic Sans MS" panose="030F0702030302020204" pitchFamily="66" charset="0"/>
              </a:rPr>
              <a:t>malalim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elaborasyon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mo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paksa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malalim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pagsusuri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impormasyong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nakalap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Comic Sans MS" panose="030F0702030302020204" pitchFamily="66" charset="0"/>
              </a:rPr>
              <a:t>Halimbawa</a:t>
            </a:r>
            <a:r>
              <a:rPr lang="en-US" dirty="0">
                <a:latin typeface="Comic Sans MS" panose="030F0702030302020204" pitchFamily="66" charset="0"/>
              </a:rPr>
              <a:t>: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Etnograpiya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Bilihan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Boto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Virac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Cantanduanes</a:t>
            </a:r>
            <a:r>
              <a:rPr lang="en-US" dirty="0">
                <a:latin typeface="Comic Sans MS" panose="030F0702030302020204" pitchFamily="66" charset="0"/>
              </a:rPr>
              <a:t> (Sarmiento, 2018)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2" y="846160"/>
            <a:ext cx="9935119" cy="4531058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KALIKASAN NG PANANALIKSIK 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3.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Kuwali-Kuwantitatibong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Pananaliksik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–</a:t>
            </a: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kalikasang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ito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pananaliksik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ay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kombinasyon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kuwalitatibong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kalikasan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Sa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uring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ito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mananaliksik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ay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kapwa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gumagamit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numerical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paglalarawan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sinasamahan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komprehensibong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tekstuwal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elaborasyon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paksa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Sa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pamamagitan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numerical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paglalahad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ay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naipapakita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umiiral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patern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isang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particular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Phenomenon at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pagkataps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nito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ay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elboratibong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tatalakayin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ugnayan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gamit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kuwalitatibong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impormasyong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nakalap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mukla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panayam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pagmamsid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dokumento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aktuwal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pakikipamuhay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Halimbawa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: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Leksikal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Morpolohikal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at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Sintatikal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Analists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15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Nangungunang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Pahayagang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Pangkampus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Paaraalang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Sekundarya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Rehiyong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Bikol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(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Balunsay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2016).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69519"/>
            <a:ext cx="8911687" cy="76796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MGA METODO AT PAMAMARAAN NG PANANALIKSIK</a:t>
            </a:r>
            <a:endParaRPr lang="en-US" sz="2800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367" y="1337480"/>
            <a:ext cx="9225887" cy="4121623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MGA PARAAN NG PANANALIKSIK</a:t>
            </a:r>
            <a:endParaRPr lang="en-US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1.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Deskriptib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na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Pananaliksik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Pamamaraan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pananaliksik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nagsisiyasat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mg </a:t>
            </a:r>
            <a:r>
              <a:rPr lang="en-US" dirty="0" err="1">
                <a:latin typeface="Comic Sans MS" panose="030F0702030302020204" pitchFamily="66" charset="0"/>
              </a:rPr>
              <a:t>umiiral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patern</a:t>
            </a:r>
            <a:r>
              <a:rPr lang="en-US" dirty="0">
                <a:latin typeface="Comic Sans MS" panose="030F0702030302020204" pitchFamily="66" charset="0"/>
              </a:rPr>
              <a:t> at phenomena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kasalukuyan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r>
              <a:rPr lang="en-US" dirty="0" err="1">
                <a:latin typeface="Comic Sans MS" panose="030F0702030302020204" pitchFamily="66" charset="0"/>
              </a:rPr>
              <a:t>Layunim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mh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mananaliksik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ganitong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pamamaraan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mailarawan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maayos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malalim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detalyado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namamayaning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pangyayari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pamamagitan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kuwantitatibo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kuwalitatibo</a:t>
            </a:r>
            <a:r>
              <a:rPr lang="en-US" dirty="0">
                <a:latin typeface="Comic Sans MS" panose="030F0702030302020204" pitchFamily="66" charset="0"/>
              </a:rPr>
              <a:t>, o kaya </a:t>
            </a:r>
            <a:r>
              <a:rPr lang="en-US" dirty="0" err="1">
                <a:latin typeface="Comic Sans MS" panose="030F0702030302020204" pitchFamily="66" charset="0"/>
              </a:rPr>
              <a:t>naman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pinaghalong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kuwanti-kuwalitatibo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pamamaraang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Sarbey</a:t>
            </a:r>
            <a:r>
              <a:rPr lang="en-US" dirty="0">
                <a:latin typeface="Comic Sans MS" panose="030F0702030302020204" pitchFamily="66" charset="0"/>
              </a:rPr>
              <a:t> o kaya ay </a:t>
            </a:r>
            <a:r>
              <a:rPr lang="en-US" dirty="0" err="1">
                <a:latin typeface="Comic Sans MS" panose="030F0702030302020204" pitchFamily="66" charset="0"/>
              </a:rPr>
              <a:t>pamamaraang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papanayam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maaring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bilang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deskriptibong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pananaliksik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sapagkat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tulong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nakukuhang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tugon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mula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napiling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respondante</a:t>
            </a:r>
            <a:r>
              <a:rPr lang="en-US" dirty="0">
                <a:latin typeface="Comic Sans MS" panose="030F0702030302020204" pitchFamily="66" charset="0"/>
              </a:rPr>
              <a:t> o </a:t>
            </a:r>
            <a:r>
              <a:rPr lang="en-US" dirty="0" err="1">
                <a:latin typeface="Comic Sans MS" panose="030F0702030302020204" pitchFamily="66" charset="0"/>
              </a:rPr>
              <a:t>impormante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matutulungan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mananaliksik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ilarawan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isang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tiyak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isyu</a:t>
            </a:r>
            <a:r>
              <a:rPr lang="en-US" dirty="0">
                <a:latin typeface="Comic Sans MS" panose="030F0702030302020204" pitchFamily="66" charset="0"/>
              </a:rPr>
              <a:t> o </a:t>
            </a:r>
            <a:r>
              <a:rPr lang="en-US" dirty="0" err="1">
                <a:latin typeface="Comic Sans MS" panose="030F0702030302020204" pitchFamily="66" charset="0"/>
              </a:rPr>
              <a:t>paksa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Comic Sans MS" panose="030F0702030302020204" pitchFamily="66" charset="0"/>
              </a:rPr>
              <a:t>Halimbawa</a:t>
            </a:r>
            <a:r>
              <a:rPr lang="en-US" dirty="0">
                <a:latin typeface="Comic Sans MS" panose="030F0702030302020204" pitchFamily="66" charset="0"/>
              </a:rPr>
              <a:t>: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err="1">
                <a:latin typeface="Comic Sans MS" panose="030F0702030302020204" pitchFamily="66" charset="0"/>
              </a:rPr>
              <a:t>Paglilikom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Paguuri</a:t>
            </a:r>
            <a:r>
              <a:rPr lang="en-US" dirty="0">
                <a:latin typeface="Comic Sans MS" panose="030F0702030302020204" pitchFamily="66" charset="0"/>
              </a:rPr>
              <a:t>-Uri at </a:t>
            </a:r>
            <a:r>
              <a:rPr lang="en-US" dirty="0" err="1">
                <a:latin typeface="Comic Sans MS" panose="030F0702030302020204" pitchFamily="66" charset="0"/>
              </a:rPr>
              <a:t>Pagsusuri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Literaturang</a:t>
            </a:r>
            <a:r>
              <a:rPr lang="en-US" dirty="0">
                <a:latin typeface="Comic Sans MS" panose="030F0702030302020204" pitchFamily="66" charset="0"/>
              </a:rPr>
              <a:t> Oral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bayan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Caramoran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Cantanduanes</a:t>
            </a:r>
            <a:r>
              <a:rPr lang="en-US" dirty="0">
                <a:latin typeface="Comic Sans MS" panose="030F0702030302020204" pitchFamily="66" charset="0"/>
              </a:rPr>
              <a:t> (</a:t>
            </a:r>
            <a:r>
              <a:rPr lang="en-US" dirty="0" err="1">
                <a:latin typeface="Comic Sans MS" panose="030F0702030302020204" pitchFamily="66" charset="0"/>
              </a:rPr>
              <a:t>Balunsay</a:t>
            </a:r>
            <a:r>
              <a:rPr lang="en-US" dirty="0">
                <a:latin typeface="Comic Sans MS" panose="030F0702030302020204" pitchFamily="66" charset="0"/>
              </a:rPr>
              <a:t>, at </a:t>
            </a:r>
            <a:r>
              <a:rPr lang="en-US" dirty="0" err="1">
                <a:latin typeface="Comic Sans MS" panose="030F0702030302020204" pitchFamily="66" charset="0"/>
              </a:rPr>
              <a:t>Tindugan</a:t>
            </a:r>
            <a:r>
              <a:rPr lang="en-US" dirty="0">
                <a:latin typeface="Comic Sans MS" panose="030F0702030302020204" pitchFamily="66" charset="0"/>
              </a:rPr>
              <a:t> 2018)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97" y="487632"/>
            <a:ext cx="8939283" cy="686075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MGA METODO AT PAMAMARAAN NG PANANALIKSIK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93" y="1173706"/>
            <a:ext cx="9989710" cy="5213445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MGA PARAAN NG PANANALIKSIK</a:t>
            </a:r>
            <a:endParaRPr lang="en-US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2.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Historikal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na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Pananaliksik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 Ito ay </a:t>
            </a:r>
            <a:r>
              <a:rPr lang="en-US" dirty="0" err="1">
                <a:latin typeface="Comic Sans MS" panose="030F0702030302020204" pitchFamily="66" charset="0"/>
              </a:rPr>
              <a:t>pamamaraan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pananaliksik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may </a:t>
            </a:r>
            <a:r>
              <a:rPr lang="en-US" dirty="0" err="1">
                <a:latin typeface="Comic Sans MS" panose="030F0702030302020204" pitchFamily="66" charset="0"/>
              </a:rPr>
              <a:t>layuning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alamin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umiiral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patern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pangyayari</a:t>
            </a:r>
            <a:r>
              <a:rPr lang="en-US" dirty="0">
                <a:latin typeface="Comic Sans MS" panose="030F0702030302020204" pitchFamily="66" charset="0"/>
              </a:rPr>
              <a:t>, o phenomena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nakaraan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r>
              <a:rPr lang="en-US" dirty="0" err="1">
                <a:latin typeface="Comic Sans MS" panose="030F0702030302020204" pitchFamily="66" charset="0"/>
              </a:rPr>
              <a:t>Upang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magawa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kailangang</a:t>
            </a:r>
            <a:r>
              <a:rPr lang="en-US" dirty="0">
                <a:latin typeface="Comic Sans MS" panose="030F0702030302020204" pitchFamily="66" charset="0"/>
              </a:rPr>
              <a:t> may </a:t>
            </a:r>
            <a:r>
              <a:rPr lang="en-US" dirty="0" err="1">
                <a:latin typeface="Comic Sans MS" panose="030F0702030302020204" pitchFamily="66" charset="0"/>
              </a:rPr>
              <a:t>malaking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kredibilidad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dokumentong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kailangang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suriin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ganoon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malinaw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nitong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maipakita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kasagutan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tanong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mananaliksik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Comic Sans MS" panose="030F0702030302020204" pitchFamily="66" charset="0"/>
              </a:rPr>
              <a:t>Halimbawa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err="1">
                <a:latin typeface="Comic Sans MS" panose="030F0702030302020204" pitchFamily="66" charset="0"/>
              </a:rPr>
              <a:t>Burabol</a:t>
            </a:r>
            <a:r>
              <a:rPr lang="en-US" dirty="0">
                <a:latin typeface="Comic Sans MS" panose="030F0702030302020204" pitchFamily="66" charset="0"/>
              </a:rPr>
              <a:t>: A Sourcebook Of </a:t>
            </a:r>
            <a:r>
              <a:rPr lang="en-US" dirty="0" err="1">
                <a:latin typeface="Comic Sans MS" panose="030F0702030302020204" pitchFamily="66" charset="0"/>
              </a:rPr>
              <a:t>Catanduanes</a:t>
            </a:r>
            <a:r>
              <a:rPr lang="en-US" dirty="0">
                <a:latin typeface="Comic Sans MS" panose="030F0702030302020204" pitchFamily="66" charset="0"/>
              </a:rPr>
              <a:t> History (Sarmiento, 2018)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3.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Eksperimental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na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Pananaliksik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pamamaraan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pananaliksik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may </a:t>
            </a:r>
            <a:r>
              <a:rPr lang="en-US" dirty="0" err="1">
                <a:latin typeface="Comic Sans MS" panose="030F0702030302020204" pitchFamily="66" charset="0"/>
              </a:rPr>
              <a:t>layuning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siyasatib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maaring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managyayaring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patern</a:t>
            </a:r>
            <a:r>
              <a:rPr lang="en-US" dirty="0">
                <a:latin typeface="Comic Sans MS" panose="030F0702030302020204" pitchFamily="66" charset="0"/>
              </a:rPr>
              <a:t> o phenomena </a:t>
            </a:r>
            <a:r>
              <a:rPr lang="en-US" dirty="0" err="1">
                <a:latin typeface="Comic Sans MS" panose="030F0702030302020204" pitchFamily="66" charset="0"/>
              </a:rPr>
              <a:t>batay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umiiral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datos</a:t>
            </a:r>
            <a:r>
              <a:rPr lang="en-US" dirty="0">
                <a:latin typeface="Comic Sans MS" panose="030F0702030302020204" pitchFamily="66" charset="0"/>
              </a:rPr>
              <a:t>. And </a:t>
            </a:r>
            <a:r>
              <a:rPr lang="en-US" dirty="0" err="1">
                <a:latin typeface="Comic Sans MS" panose="030F0702030302020204" pitchFamily="66" charset="0"/>
              </a:rPr>
              <a:t>datos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natatamo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gamit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siyentipikong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pamamaraan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eksperimentasyon</a:t>
            </a:r>
            <a:r>
              <a:rPr lang="en-US" dirty="0">
                <a:latin typeface="Comic Sans MS" panose="030F0702030302020204" pitchFamily="66" charset="0"/>
              </a:rPr>
              <a:t> o kaya ay </a:t>
            </a:r>
            <a:r>
              <a:rPr lang="en-US" dirty="0" err="1">
                <a:latin typeface="Comic Sans MS" panose="030F0702030302020204" pitchFamily="66" charset="0"/>
              </a:rPr>
              <a:t>mabusising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pagtataya</a:t>
            </a:r>
            <a:r>
              <a:rPr lang="en-US" dirty="0">
                <a:latin typeface="Comic Sans MS" panose="030F0702030302020204" pitchFamily="66" charset="0"/>
              </a:rPr>
              <a:t> o </a:t>
            </a:r>
            <a:r>
              <a:rPr lang="en-US" dirty="0" err="1">
                <a:latin typeface="Comic Sans MS" panose="030F0702030302020204" pitchFamily="66" charset="0"/>
              </a:rPr>
              <a:t>ebalwasyon</a:t>
            </a:r>
            <a:r>
              <a:rPr lang="en-US" dirty="0">
                <a:latin typeface="Comic Sans MS" panose="030F0702030302020204" pitchFamily="66" charset="0"/>
              </a:rPr>
              <a:t>  ng </a:t>
            </a:r>
            <a:r>
              <a:rPr lang="en-US" dirty="0" err="1">
                <a:latin typeface="Comic Sans MS" panose="030F0702030302020204" pitchFamily="66" charset="0"/>
              </a:rPr>
              <a:t>isang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tiyak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pangyayari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upang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mapatunayang</a:t>
            </a:r>
            <a:r>
              <a:rPr lang="en-US" dirty="0">
                <a:latin typeface="Comic Sans MS" panose="030F0702030302020204" pitchFamily="66" charset="0"/>
              </a:rPr>
              <a:t> kung </a:t>
            </a:r>
            <a:r>
              <a:rPr lang="en-US" dirty="0" err="1">
                <a:latin typeface="Comic Sans MS" panose="030F0702030302020204" pitchFamily="66" charset="0"/>
              </a:rPr>
              <a:t>totoo</a:t>
            </a:r>
            <a:r>
              <a:rPr lang="en-US" dirty="0">
                <a:latin typeface="Comic Sans MS" panose="030F0702030302020204" pitchFamily="66" charset="0"/>
              </a:rPr>
              <a:t> o </a:t>
            </a:r>
            <a:r>
              <a:rPr lang="en-US" dirty="0" err="1">
                <a:latin typeface="Comic Sans MS" panose="030F0702030302020204" pitchFamily="66" charset="0"/>
              </a:rPr>
              <a:t>hindi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nauna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pagkukuroi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hinuha</a:t>
            </a:r>
            <a:r>
              <a:rPr lang="en-US" dirty="0">
                <a:latin typeface="Comic Sans MS" panose="030F0702030302020204" pitchFamily="66" charset="0"/>
              </a:rPr>
              <a:t> o </a:t>
            </a:r>
            <a:r>
              <a:rPr lang="en-US" dirty="0" err="1">
                <a:latin typeface="Comic Sans MS" panose="030F0702030302020204" pitchFamily="66" charset="0"/>
              </a:rPr>
              <a:t>Hepotesis</a:t>
            </a:r>
            <a:r>
              <a:rPr lang="en-US" dirty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Comic Sans MS" panose="030F0702030302020204" pitchFamily="66" charset="0"/>
              </a:rPr>
              <a:t>Halimbawa</a:t>
            </a:r>
            <a:r>
              <a:rPr lang="en-US" dirty="0">
                <a:latin typeface="Comic Sans MS" panose="030F0702030302020204" pitchFamily="66" charset="0"/>
              </a:rPr>
              <a:t>: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err="1">
                <a:latin typeface="Comic Sans MS" panose="030F0702030302020204" pitchFamily="66" charset="0"/>
              </a:rPr>
              <a:t>Mungkahing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Kagamitang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Panturo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Paglinang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Kasanayang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pampanitikan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Antas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Testarya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630" y="409434"/>
            <a:ext cx="9853232" cy="55955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MGA METODO AT PAMAMARAAN NG PANANALIKSIK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901" y="968992"/>
            <a:ext cx="9989711" cy="5554638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MGA DISENYONG DESKRIPTIB-KUWALITEYTIB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1.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Etnograpiya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-  </a:t>
            </a:r>
            <a:r>
              <a:rPr lang="en-US" dirty="0" err="1">
                <a:latin typeface="Comic Sans MS" panose="030F0702030302020204" pitchFamily="66" charset="0"/>
              </a:rPr>
              <a:t>isang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Kuwalitatibong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pananaliksik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nakatuon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masaklaw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pag-alam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pagsusuri</a:t>
            </a:r>
            <a:r>
              <a:rPr lang="en-US" dirty="0">
                <a:latin typeface="Comic Sans MS" panose="030F0702030302020204" pitchFamily="66" charset="0"/>
              </a:rPr>
              <a:t>, at </a:t>
            </a:r>
            <a:r>
              <a:rPr lang="en-US" dirty="0" err="1">
                <a:latin typeface="Comic Sans MS" panose="030F0702030302020204" pitchFamily="66" charset="0"/>
              </a:rPr>
              <a:t>paglalarawang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isang</a:t>
            </a:r>
            <a:r>
              <a:rPr lang="en-US" dirty="0">
                <a:latin typeface="Comic Sans MS" panose="030F0702030302020204" pitchFamily="66" charset="0"/>
              </a:rPr>
              <a:t> particular at .</a:t>
            </a:r>
            <a:r>
              <a:rPr lang="en-US" dirty="0" err="1">
                <a:latin typeface="Comic Sans MS" panose="030F0702030302020204" pitchFamily="66" charset="0"/>
              </a:rPr>
              <a:t>umiiral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kultuara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isang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grupo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tao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-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tuon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nito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pagdodokumento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mabusising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pag-alam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araw-araw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karanasan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tao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pamamagitan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matiim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pagmamasid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pakikipanayam</a:t>
            </a:r>
            <a:r>
              <a:rPr lang="en-US" dirty="0">
                <a:latin typeface="Comic Sans MS" panose="030F0702030302020204" pitchFamily="66" charset="0"/>
              </a:rPr>
              <a:t>. 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FFC000"/>
                </a:solidFill>
                <a:latin typeface="Comic Sans MS" panose="030F0702030302020204" pitchFamily="66" charset="0"/>
              </a:rPr>
              <a:t>Tatlong</a:t>
            </a: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Comic Sans MS" panose="030F0702030302020204" pitchFamily="66" charset="0"/>
              </a:rPr>
              <a:t>pamamaraan</a:t>
            </a: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Comic Sans MS" panose="030F0702030302020204" pitchFamily="66" charset="0"/>
              </a:rPr>
              <a:t>ang</a:t>
            </a: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Comic Sans MS" panose="030F0702030302020204" pitchFamily="66" charset="0"/>
              </a:rPr>
              <a:t>maaring</a:t>
            </a: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Comic Sans MS" panose="030F0702030302020204" pitchFamily="66" charset="0"/>
              </a:rPr>
              <a:t>magksamang</a:t>
            </a: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Comic Sans MS" panose="030F0702030302020204" pitchFamily="66" charset="0"/>
              </a:rPr>
              <a:t>isagawa</a:t>
            </a: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Comic Sans MS" panose="030F0702030302020204" pitchFamily="66" charset="0"/>
              </a:rPr>
              <a:t>kapag</a:t>
            </a: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Comic Sans MS" panose="030F0702030302020204" pitchFamily="66" charset="0"/>
              </a:rPr>
              <a:t>nais</a:t>
            </a: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Comic Sans MS" panose="030F0702030302020204" pitchFamily="66" charset="0"/>
              </a:rPr>
              <a:t>nais</a:t>
            </a: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Comic Sans MS" panose="030F0702030302020204" pitchFamily="66" charset="0"/>
              </a:rPr>
              <a:t>sumuong</a:t>
            </a: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Comic Sans MS" panose="030F0702030302020204" pitchFamily="66" charset="0"/>
              </a:rPr>
              <a:t>sa</a:t>
            </a: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Comic Sans MS" panose="030F0702030302020204" pitchFamily="66" charset="0"/>
              </a:rPr>
              <a:t>etnograpiya</a:t>
            </a: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algn="just">
              <a:buAutoNum type="alphaUcPeriod"/>
            </a:pP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Pagmamasid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o Participant Observation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-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kapag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natukoy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nag </a:t>
            </a:r>
            <a:r>
              <a:rPr lang="en-US" dirty="0" err="1">
                <a:latin typeface="Comic Sans MS" panose="030F0702030302020204" pitchFamily="66" charset="0"/>
              </a:rPr>
              <a:t>grupo</a:t>
            </a:r>
            <a:r>
              <a:rPr lang="en-US" dirty="0">
                <a:latin typeface="Comic Sans MS" panose="030F0702030302020204" pitchFamily="66" charset="0"/>
              </a:rPr>
              <a:t> o </a:t>
            </a:r>
            <a:r>
              <a:rPr lang="en-US" dirty="0" err="1">
                <a:latin typeface="Comic Sans MS" panose="030F0702030302020204" pitchFamily="66" charset="0"/>
              </a:rPr>
              <a:t>institusyom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nais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pag-aralan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kinakailangang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isadokumento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lahat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kanilang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araw-araw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pamumuhay</a:t>
            </a:r>
            <a:r>
              <a:rPr lang="en-US" dirty="0">
                <a:latin typeface="Comic Sans MS" panose="030F0702030302020204" pitchFamily="66" charset="0"/>
              </a:rPr>
              <a:t>.  </a:t>
            </a:r>
            <a:endParaRPr lang="en-US" dirty="0">
              <a:latin typeface="Comic Sans MS" panose="030F0702030302020204" pitchFamily="66" charset="0"/>
            </a:endParaRPr>
          </a:p>
          <a:p>
            <a:pPr algn="just">
              <a:buAutoNum type="alphaUcPeriod"/>
            </a:pP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Pakikipamuhay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o Immersion </a:t>
            </a:r>
            <a:r>
              <a:rPr lang="en-US" dirty="0">
                <a:latin typeface="Comic Sans MS" panose="030F0702030302020204" pitchFamily="66" charset="0"/>
              </a:rPr>
              <a:t>– Hindi </a:t>
            </a:r>
            <a:r>
              <a:rPr lang="en-US" dirty="0" err="1">
                <a:latin typeface="Comic Sans MS" panose="030F0702030302020204" pitchFamily="66" charset="0"/>
              </a:rPr>
              <a:t>sapat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pagmamasid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etnograpikal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pananaliksik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r>
              <a:rPr lang="en-US" dirty="0" err="1">
                <a:latin typeface="Comic Sans MS" panose="030F0702030302020204" pitchFamily="66" charset="0"/>
              </a:rPr>
              <a:t>Kailangang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mabusisi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detalyado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paglalarawan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kabuuan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Kultura</a:t>
            </a:r>
            <a:r>
              <a:rPr lang="en-US" dirty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  <a:p>
            <a:pPr algn="just">
              <a:buAutoNum type="alphaUcPeriod"/>
            </a:pP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Pakikipanayam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o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Interbyu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 Para </a:t>
            </a:r>
            <a:r>
              <a:rPr lang="en-US" dirty="0" err="1">
                <a:latin typeface="Comic Sans MS" panose="030F0702030302020204" pitchFamily="66" charset="0"/>
              </a:rPr>
              <a:t>makakuha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pagpapatotoo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katotohanan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mula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participant, </a:t>
            </a:r>
            <a:r>
              <a:rPr lang="en-US" dirty="0" err="1">
                <a:latin typeface="Comic Sans MS" panose="030F0702030302020204" pitchFamily="66" charset="0"/>
              </a:rPr>
              <a:t>kailangang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isagawa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interbyu</a:t>
            </a:r>
            <a:r>
              <a:rPr lang="en-US" dirty="0">
                <a:latin typeface="Comic Sans MS" panose="030F0702030302020204" pitchFamily="66" charset="0"/>
              </a:rPr>
              <a:t>. Sa </a:t>
            </a:r>
            <a:r>
              <a:rPr lang="en-US" dirty="0" err="1">
                <a:latin typeface="Comic Sans MS" panose="030F0702030302020204" pitchFamily="66" charset="0"/>
              </a:rPr>
              <a:t>pamamagitan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nito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matamo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mananaaliksik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tugong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kanyang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kinakailangan</a:t>
            </a:r>
            <a:r>
              <a:rPr lang="en-US" dirty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913" y="655093"/>
            <a:ext cx="9757699" cy="50496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MGA METODO AT PAMAMARAAN NG PANANALIKSIK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788" y="1160061"/>
            <a:ext cx="9907824" cy="5008727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MGA DISENYONG DESKRIPTIB-KUWALITEYTIB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2.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Penomenolihiya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pamamaraang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ito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nakatuon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karansan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tao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grupo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tao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naging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dahilan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kung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bakit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nagkaroon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umiiral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patuloy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umiiral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isang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pangyayari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patern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o phenomenon. Ito ay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tinatawag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“</a:t>
            </a:r>
            <a:r>
              <a:rPr lang="en-US" i="1" dirty="0">
                <a:solidFill>
                  <a:schemeClr val="tx1"/>
                </a:solidFill>
                <a:latin typeface="Comic Sans MS" panose="030F0702030302020204" pitchFamily="66" charset="0"/>
              </a:rPr>
              <a:t>LIVE EXPERIENCE”.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Kagaya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etnograpiya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kinakailangan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din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detalyadong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dokumentasyon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pamamagitan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pagmamasid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pakikipamuhay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at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pakikipanayam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upang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makalap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impormasyong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kinakailangan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Habang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Etnograpiya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ay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nakatuon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Kultura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Penomenolihiya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naman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ay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nakatuon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subhektibong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karanasan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tao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grupo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i="1" dirty="0">
                <a:solidFill>
                  <a:schemeClr val="tx1"/>
                </a:solidFill>
                <a:latin typeface="Comic Sans MS" panose="030F0702030302020204" pitchFamily="66" charset="0"/>
              </a:rPr>
              <a:t>	-Purposive Sampling Technique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ginagamit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pamamaraang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ito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Maaring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3-10 </a:t>
            </a:r>
            <a:r>
              <a:rPr lang="en-US" i="1" dirty="0">
                <a:solidFill>
                  <a:schemeClr val="tx1"/>
                </a:solidFill>
                <a:latin typeface="Comic Sans MS" panose="030F0702030302020204" pitchFamily="66" charset="0"/>
              </a:rPr>
              <a:t>participant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nakaranas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phenomenon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maging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kalahok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pananaliksik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ito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US" i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Halimbawa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: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Mekanismo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Pagbangon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Hagupit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Bagyo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Isang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Penomonolohikal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Pagdalumat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karanasan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piling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Viracnon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460337"/>
            <a:ext cx="9703108" cy="5359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MGA METODO AT PAMAMARAAN NG PANANALIKSIK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4" y="996287"/>
            <a:ext cx="10003358" cy="5622877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MGA DISENYONG DESKRIPTIB-KUWALITEYTIB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3.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Grounded Theory- </a:t>
            </a:r>
            <a:r>
              <a:rPr lang="en-US" dirty="0" err="1">
                <a:latin typeface="Comic Sans MS" panose="030F0702030302020204" pitchFamily="66" charset="0"/>
              </a:rPr>
              <a:t>Nakatuon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pamamaraan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“</a:t>
            </a:r>
            <a:r>
              <a:rPr lang="en-US" i="1" dirty="0">
                <a:latin typeface="Comic Sans MS" panose="030F0702030302020204" pitchFamily="66" charset="0"/>
              </a:rPr>
              <a:t>THEORY CREATION</a:t>
            </a:r>
            <a:r>
              <a:rPr lang="en-US" dirty="0">
                <a:latin typeface="Comic Sans MS" panose="030F0702030302020204" pitchFamily="66" charset="0"/>
              </a:rPr>
              <a:t>” at “</a:t>
            </a:r>
            <a:r>
              <a:rPr lang="en-US" i="1" dirty="0">
                <a:latin typeface="Comic Sans MS" panose="030F0702030302020204" pitchFamily="66" charset="0"/>
              </a:rPr>
              <a:t>THEORY GENERATION</a:t>
            </a:r>
            <a:r>
              <a:rPr lang="en-US" dirty="0">
                <a:latin typeface="Comic Sans MS" panose="030F0702030302020204" pitchFamily="66" charset="0"/>
              </a:rPr>
              <a:t>”. Sa </a:t>
            </a:r>
            <a:r>
              <a:rPr lang="en-US" dirty="0" err="1">
                <a:latin typeface="Comic Sans MS" panose="030F0702030302020204" pitchFamily="66" charset="0"/>
              </a:rPr>
              <a:t>pamamagitan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malawakang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pangangalap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datos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gamit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metodong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pakikipanayam</a:t>
            </a:r>
            <a:r>
              <a:rPr lang="en-US" dirty="0">
                <a:latin typeface="Comic Sans MS" panose="030F0702030302020204" pitchFamily="66" charset="0"/>
              </a:rPr>
              <a:t> o kaya ay field observation, focused group discussion, </a:t>
            </a:r>
            <a:r>
              <a:rPr lang="en-US" dirty="0" err="1">
                <a:latin typeface="Comic Sans MS" panose="030F0702030302020204" pitchFamily="66" charset="0"/>
              </a:rPr>
              <a:t>pagsusuring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pangnilalaman</a:t>
            </a:r>
            <a:r>
              <a:rPr lang="en-US" dirty="0">
                <a:latin typeface="Comic Sans MS" panose="030F0702030302020204" pitchFamily="66" charset="0"/>
              </a:rPr>
              <a:t> , </a:t>
            </a:r>
            <a:r>
              <a:rPr lang="en-US" dirty="0" err="1">
                <a:latin typeface="Comic Sans MS" panose="030F0702030302020204" pitchFamily="66" charset="0"/>
              </a:rPr>
              <a:t>Aat</a:t>
            </a:r>
            <a:r>
              <a:rPr lang="en-US" dirty="0">
                <a:latin typeface="Comic Sans MS" panose="030F0702030302020204" pitchFamily="66" charset="0"/>
              </a:rPr>
              <a:t> key information survey,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mananaliksik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makakabuo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patern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maaring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magamit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upang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makabuo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isang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makapag-iisang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teorya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tungkol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napiling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paksa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b="1" dirty="0">
                <a:latin typeface="Comic Sans MS" panose="030F0702030302020204" pitchFamily="66" charset="0"/>
              </a:rPr>
              <a:t>5 </a:t>
            </a:r>
            <a:r>
              <a:rPr lang="en-US" b="1" dirty="0" err="1">
                <a:latin typeface="Comic Sans MS" panose="030F0702030302020204" pitchFamily="66" charset="0"/>
              </a:rPr>
              <a:t>mahalagang</a:t>
            </a:r>
            <a:r>
              <a:rPr lang="en-US" b="1" dirty="0">
                <a:latin typeface="Comic Sans MS" panose="030F0702030302020204" pitchFamily="66" charset="0"/>
              </a:rPr>
              <a:t> </a:t>
            </a:r>
            <a:r>
              <a:rPr lang="en-US" b="1" dirty="0" err="1">
                <a:latin typeface="Comic Sans MS" panose="030F0702030302020204" pitchFamily="66" charset="0"/>
              </a:rPr>
              <a:t>hakbang</a:t>
            </a:r>
            <a:r>
              <a:rPr lang="en-US" b="1" dirty="0">
                <a:latin typeface="Comic Sans MS" panose="030F0702030302020204" pitchFamily="66" charset="0"/>
              </a:rPr>
              <a:t>  </a:t>
            </a:r>
            <a:r>
              <a:rPr lang="en-US" b="1" dirty="0" err="1">
                <a:latin typeface="Comic Sans MS" panose="030F0702030302020204" pitchFamily="66" charset="0"/>
              </a:rPr>
              <a:t>sa</a:t>
            </a:r>
            <a:r>
              <a:rPr lang="en-US" b="1" dirty="0">
                <a:latin typeface="Comic Sans MS" panose="030F0702030302020204" pitchFamily="66" charset="0"/>
              </a:rPr>
              <a:t> </a:t>
            </a:r>
            <a:r>
              <a:rPr lang="en-US" b="1" dirty="0" err="1">
                <a:latin typeface="Comic Sans MS" panose="030F0702030302020204" pitchFamily="66" charset="0"/>
              </a:rPr>
              <a:t>pangangalap</a:t>
            </a:r>
            <a:r>
              <a:rPr lang="en-US" b="1" dirty="0">
                <a:latin typeface="Comic Sans MS" panose="030F0702030302020204" pitchFamily="66" charset="0"/>
              </a:rPr>
              <a:t> ng </a:t>
            </a:r>
            <a:r>
              <a:rPr lang="en-US" b="1" dirty="0" err="1">
                <a:latin typeface="Comic Sans MS" panose="030F0702030302020204" pitchFamily="66" charset="0"/>
              </a:rPr>
              <a:t>datos</a:t>
            </a:r>
            <a:r>
              <a:rPr lang="en-US" b="1" dirty="0">
                <a:latin typeface="Comic Sans MS" panose="030F0702030302020204" pitchFamily="66" charset="0"/>
              </a:rPr>
              <a:t>  </a:t>
            </a:r>
            <a:r>
              <a:rPr lang="en-US" b="1" dirty="0" err="1">
                <a:latin typeface="Comic Sans MS" panose="030F0702030302020204" pitchFamily="66" charset="0"/>
              </a:rPr>
              <a:t>bago</a:t>
            </a:r>
            <a:r>
              <a:rPr lang="en-US" b="1" dirty="0">
                <a:latin typeface="Comic Sans MS" panose="030F0702030302020204" pitchFamily="66" charset="0"/>
              </a:rPr>
              <a:t> </a:t>
            </a:r>
            <a:r>
              <a:rPr lang="en-US" b="1" dirty="0" err="1">
                <a:latin typeface="Comic Sans MS" panose="030F0702030302020204" pitchFamily="66" charset="0"/>
              </a:rPr>
              <a:t>tuluyang</a:t>
            </a:r>
            <a:r>
              <a:rPr lang="en-US" b="1" dirty="0">
                <a:latin typeface="Comic Sans MS" panose="030F0702030302020204" pitchFamily="66" charset="0"/>
              </a:rPr>
              <a:t> </a:t>
            </a:r>
            <a:r>
              <a:rPr lang="en-US" b="1" dirty="0" err="1">
                <a:latin typeface="Comic Sans MS" panose="030F0702030302020204" pitchFamily="66" charset="0"/>
              </a:rPr>
              <a:t>makabuo</a:t>
            </a:r>
            <a:r>
              <a:rPr lang="en-US" b="1" dirty="0">
                <a:latin typeface="Comic Sans MS" panose="030F0702030302020204" pitchFamily="66" charset="0"/>
              </a:rPr>
              <a:t> ng </a:t>
            </a:r>
            <a:r>
              <a:rPr lang="en-US" b="1" dirty="0" err="1">
                <a:latin typeface="Comic Sans MS" panose="030F0702030302020204" pitchFamily="66" charset="0"/>
              </a:rPr>
              <a:t>sariling</a:t>
            </a:r>
            <a:r>
              <a:rPr lang="en-US" b="1" dirty="0">
                <a:latin typeface="Comic Sans MS" panose="030F0702030302020204" pitchFamily="66" charset="0"/>
              </a:rPr>
              <a:t> </a:t>
            </a:r>
            <a:r>
              <a:rPr lang="en-US" b="1" dirty="0" err="1">
                <a:latin typeface="Comic Sans MS" panose="030F0702030302020204" pitchFamily="66" charset="0"/>
              </a:rPr>
              <a:t>teorya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algn="just">
              <a:buAutoNum type="alphaLcPeriod"/>
            </a:pPr>
            <a:r>
              <a:rPr lang="en-US" sz="16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Pakikipanayam</a:t>
            </a:r>
            <a:r>
              <a:rPr lang="en-US" sz="1600" dirty="0">
                <a:latin typeface="Comic Sans MS" panose="030F0702030302020204" pitchFamily="66" charset="0"/>
              </a:rPr>
              <a:t> – </a:t>
            </a:r>
            <a:r>
              <a:rPr lang="en-US" sz="1600" dirty="0" err="1">
                <a:latin typeface="Comic Sans MS" panose="030F0702030302020204" pitchFamily="66" charset="0"/>
              </a:rPr>
              <a:t>ito</a:t>
            </a:r>
            <a:r>
              <a:rPr lang="en-US" sz="1600" dirty="0">
                <a:latin typeface="Comic Sans MS" panose="030F0702030302020204" pitchFamily="66" charset="0"/>
              </a:rPr>
              <a:t> ay </a:t>
            </a:r>
            <a:r>
              <a:rPr lang="en-US" sz="1600" dirty="0" err="1">
                <a:latin typeface="Comic Sans MS" panose="030F0702030302020204" pitchFamily="66" charset="0"/>
              </a:rPr>
              <a:t>dapat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paulit-ulit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na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gawin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sa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maraming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respondente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gamit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nirestraktukang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talatanungan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na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hango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sa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pangunahing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paksa</a:t>
            </a:r>
            <a:r>
              <a:rPr lang="en-US" sz="1600" dirty="0">
                <a:latin typeface="Comic Sans MS" panose="030F0702030302020204" pitchFamily="66" charset="0"/>
              </a:rPr>
              <a:t>. </a:t>
            </a:r>
            <a:endParaRPr lang="en-US" sz="1600" dirty="0">
              <a:latin typeface="Comic Sans MS" panose="030F0702030302020204" pitchFamily="66" charset="0"/>
            </a:endParaRPr>
          </a:p>
          <a:p>
            <a:pPr algn="just">
              <a:buAutoNum type="alphaLcPeriod"/>
            </a:pPr>
            <a:r>
              <a:rPr lang="en-US" sz="16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Transkripsiyon</a:t>
            </a:r>
            <a:r>
              <a:rPr lang="en-US" sz="1600" dirty="0">
                <a:latin typeface="Comic Sans MS" panose="030F0702030302020204" pitchFamily="66" charset="0"/>
              </a:rPr>
              <a:t> – </a:t>
            </a:r>
            <a:r>
              <a:rPr lang="en-US" sz="1600" dirty="0" err="1">
                <a:latin typeface="Comic Sans MS" panose="030F0702030302020204" pitchFamily="66" charset="0"/>
              </a:rPr>
              <a:t>Matapos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makalap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ang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impormasyon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sa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pamamagitan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panayam</a:t>
            </a:r>
            <a:r>
              <a:rPr lang="en-US" sz="1600" dirty="0">
                <a:latin typeface="Comic Sans MS" panose="030F0702030302020204" pitchFamily="66" charset="0"/>
              </a:rPr>
              <a:t>, FGD, field observation, </a:t>
            </a:r>
            <a:r>
              <a:rPr lang="en-US" sz="1600" dirty="0" err="1">
                <a:latin typeface="Comic Sans MS" panose="030F0702030302020204" pitchFamily="66" charset="0"/>
              </a:rPr>
              <a:t>ang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mga</a:t>
            </a:r>
            <a:r>
              <a:rPr lang="en-US" sz="1600" dirty="0">
                <a:latin typeface="Comic Sans MS" panose="030F0702030302020204" pitchFamily="66" charset="0"/>
              </a:rPr>
              <a:t> video at audio ay </a:t>
            </a:r>
            <a:r>
              <a:rPr lang="en-US" sz="1600" dirty="0" err="1">
                <a:latin typeface="Comic Sans MS" panose="030F0702030302020204" pitchFamily="66" charset="0"/>
              </a:rPr>
              <a:t>dapat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na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isulat</a:t>
            </a:r>
            <a:r>
              <a:rPr lang="en-US" sz="1600" dirty="0">
                <a:latin typeface="Comic Sans MS" panose="030F0702030302020204" pitchFamily="66" charset="0"/>
              </a:rPr>
              <a:t> o </a:t>
            </a:r>
            <a:r>
              <a:rPr lang="en-US" sz="1600" dirty="0" err="1">
                <a:latin typeface="Comic Sans MS" panose="030F0702030302020204" pitchFamily="66" charset="0"/>
              </a:rPr>
              <a:t>dumaan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sa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transkripsiyon</a:t>
            </a:r>
            <a:r>
              <a:rPr lang="en-US" sz="1600" dirty="0">
                <a:latin typeface="Comic Sans MS" panose="030F0702030302020204" pitchFamily="66" charset="0"/>
              </a:rPr>
              <a:t>. </a:t>
            </a:r>
            <a:endParaRPr lang="en-US" sz="1600" dirty="0">
              <a:latin typeface="Comic Sans MS" panose="030F0702030302020204" pitchFamily="66" charset="0"/>
            </a:endParaRPr>
          </a:p>
          <a:p>
            <a:pPr algn="just">
              <a:buAutoNum type="alphaLcPeriod"/>
            </a:pPr>
            <a:r>
              <a:rPr lang="en-US" sz="16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Kowding</a:t>
            </a:r>
            <a:r>
              <a:rPr lang="en-US" sz="1600" dirty="0">
                <a:latin typeface="Comic Sans MS" panose="030F0702030302020204" pitchFamily="66" charset="0"/>
              </a:rPr>
              <a:t> – </a:t>
            </a:r>
            <a:r>
              <a:rPr lang="en-US" sz="1600" dirty="0" err="1">
                <a:latin typeface="Comic Sans MS" panose="030F0702030302020204" pitchFamily="66" charset="0"/>
              </a:rPr>
              <a:t>kapag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nailatag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na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lahat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sa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papel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lant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panaya</a:t>
            </a:r>
            <a:r>
              <a:rPr lang="en-US" sz="1600" dirty="0">
                <a:latin typeface="Comic Sans MS" panose="030F0702030302020204" pitchFamily="66" charset="0"/>
              </a:rPr>
              <a:t>, </a:t>
            </a:r>
            <a:r>
              <a:rPr lang="en-US" sz="1600" dirty="0" err="1">
                <a:latin typeface="Comic Sans MS" panose="030F0702030302020204" pitchFamily="66" charset="0"/>
              </a:rPr>
              <a:t>na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siguradong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napakarami</a:t>
            </a:r>
            <a:r>
              <a:rPr lang="en-US" sz="1600" dirty="0">
                <a:latin typeface="Comic Sans MS" panose="030F0702030302020204" pitchFamily="66" charset="0"/>
              </a:rPr>
              <a:t>, </a:t>
            </a:r>
            <a:r>
              <a:rPr lang="en-US" sz="1600" dirty="0" err="1">
                <a:latin typeface="Comic Sans MS" panose="030F0702030302020204" pitchFamily="66" charset="0"/>
              </a:rPr>
              <a:t>kailangan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itong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basahin</a:t>
            </a:r>
            <a:r>
              <a:rPr lang="en-US" sz="1600" dirty="0">
                <a:latin typeface="Comic Sans MS" panose="030F0702030302020204" pitchFamily="66" charset="0"/>
              </a:rPr>
              <a:t> at </a:t>
            </a:r>
            <a:r>
              <a:rPr lang="en-US" sz="1600" dirty="0" err="1">
                <a:latin typeface="Comic Sans MS" panose="030F0702030302020204" pitchFamily="66" charset="0"/>
              </a:rPr>
              <a:t>unawaing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mabuti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sa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gayon</a:t>
            </a:r>
            <a:r>
              <a:rPr lang="en-US" sz="1600" dirty="0">
                <a:latin typeface="Comic Sans MS" panose="030F0702030302020204" pitchFamily="66" charset="0"/>
              </a:rPr>
              <a:t> ay </a:t>
            </a:r>
            <a:r>
              <a:rPr lang="en-US" sz="1600" dirty="0" err="1">
                <a:latin typeface="Comic Sans MS" panose="030F0702030302020204" pitchFamily="66" charset="0"/>
              </a:rPr>
              <a:t>malaman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mananaliksik</a:t>
            </a:r>
            <a:r>
              <a:rPr lang="en-US" sz="1600" dirty="0">
                <a:latin typeface="Comic Sans MS" panose="030F0702030302020204" pitchFamily="66" charset="0"/>
              </a:rPr>
              <a:t> kung </a:t>
            </a:r>
            <a:r>
              <a:rPr lang="en-US" sz="1600" dirty="0" err="1">
                <a:latin typeface="Comic Sans MS" panose="030F0702030302020204" pitchFamily="66" charset="0"/>
              </a:rPr>
              <a:t>gaano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kalawak</a:t>
            </a:r>
            <a:r>
              <a:rPr lang="en-US" sz="1600" dirty="0">
                <a:latin typeface="Comic Sans MS" panose="030F0702030302020204" pitchFamily="66" charset="0"/>
              </a:rPr>
              <a:t> o </a:t>
            </a:r>
            <a:r>
              <a:rPr lang="en-US" sz="1600" dirty="0" err="1">
                <a:latin typeface="Comic Sans MS" panose="030F0702030302020204" pitchFamily="66" charset="0"/>
              </a:rPr>
              <a:t>kalalim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ang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mga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naging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tugon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mga</a:t>
            </a:r>
            <a:r>
              <a:rPr lang="en-US" sz="1600" dirty="0">
                <a:latin typeface="Comic Sans MS" panose="030F0702030302020204" pitchFamily="66" charset="0"/>
              </a:rPr>
              <a:t> participant. </a:t>
            </a:r>
            <a:endParaRPr lang="en-US" sz="1600" dirty="0">
              <a:latin typeface="Comic Sans MS" panose="030F0702030302020204" pitchFamily="66" charset="0"/>
            </a:endParaRPr>
          </a:p>
          <a:p>
            <a:pPr algn="just">
              <a:buAutoNum type="alphaLcPeriod"/>
            </a:pPr>
            <a:r>
              <a:rPr lang="en-US" sz="1600" b="1" i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Kategorayzing</a:t>
            </a:r>
            <a:r>
              <a:rPr lang="en-US" sz="1600" dirty="0">
                <a:latin typeface="Comic Sans MS" panose="030F0702030302020204" pitchFamily="66" charset="0"/>
              </a:rPr>
              <a:t> - </a:t>
            </a:r>
            <a:r>
              <a:rPr lang="en-US" sz="1600" dirty="0" err="1">
                <a:latin typeface="Comic Sans MS" panose="030F0702030302020204" pitchFamily="66" charset="0"/>
              </a:rPr>
              <a:t>kapag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nalapatan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yunit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ang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lahat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mga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naging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tugon</a:t>
            </a:r>
            <a:r>
              <a:rPr lang="en-US" sz="1600" dirty="0">
                <a:latin typeface="Comic Sans MS" panose="030F0702030302020204" pitchFamily="66" charset="0"/>
              </a:rPr>
              <a:t>, </a:t>
            </a:r>
            <a:r>
              <a:rPr lang="en-US" sz="1600" dirty="0" err="1">
                <a:latin typeface="Comic Sans MS" panose="030F0702030302020204" pitchFamily="66" charset="0"/>
              </a:rPr>
              <a:t>ang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mga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ito</a:t>
            </a:r>
            <a:r>
              <a:rPr lang="en-US" sz="1600" dirty="0">
                <a:latin typeface="Comic Sans MS" panose="030F0702030302020204" pitchFamily="66" charset="0"/>
              </a:rPr>
              <a:t> ay </a:t>
            </a:r>
            <a:r>
              <a:rPr lang="en-US" sz="1600" i="1" dirty="0" err="1">
                <a:latin typeface="Comic Sans MS" panose="030F0702030302020204" pitchFamily="66" charset="0"/>
              </a:rPr>
              <a:t>dapat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na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isaayos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ayon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sa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mga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kategorya</a:t>
            </a:r>
            <a:r>
              <a:rPr lang="en-US" sz="1600" dirty="0">
                <a:latin typeface="Comic Sans MS" panose="030F0702030302020204" pitchFamily="66" charset="0"/>
              </a:rPr>
              <a:t> kung </a:t>
            </a:r>
            <a:r>
              <a:rPr lang="en-US" sz="1600" dirty="0" err="1">
                <a:latin typeface="Comic Sans MS" panose="030F0702030302020204" pitchFamily="66" charset="0"/>
              </a:rPr>
              <a:t>marami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ang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pagkakaiba-iba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tugon</a:t>
            </a:r>
            <a:r>
              <a:rPr lang="en-US" sz="1600" dirty="0">
                <a:latin typeface="Comic Sans MS" panose="030F0702030302020204" pitchFamily="66" charset="0"/>
              </a:rPr>
              <a:t>. </a:t>
            </a:r>
            <a:endParaRPr lang="en-US" sz="1600" dirty="0">
              <a:latin typeface="Comic Sans MS" panose="030F0702030302020204" pitchFamily="66" charset="0"/>
            </a:endParaRPr>
          </a:p>
          <a:p>
            <a:pPr algn="just">
              <a:buAutoNum type="alphaLcPeriod"/>
            </a:pPr>
            <a:r>
              <a:rPr lang="en-US" sz="1600" dirty="0">
                <a:solidFill>
                  <a:srgbClr val="FFFF00"/>
                </a:solidFill>
                <a:latin typeface="Comic Sans MS" panose="030F0702030302020204" pitchFamily="66" charset="0"/>
              </a:rPr>
              <a:t>Theory Building </a:t>
            </a:r>
            <a:r>
              <a:rPr lang="en-US" sz="1600" dirty="0">
                <a:latin typeface="Comic Sans MS" panose="030F0702030302020204" pitchFamily="66" charset="0"/>
              </a:rPr>
              <a:t>– </a:t>
            </a:r>
            <a:r>
              <a:rPr lang="en-US" sz="1600" dirty="0" err="1">
                <a:latin typeface="Comic Sans MS" panose="030F0702030302020204" pitchFamily="66" charset="0"/>
              </a:rPr>
              <a:t>matapos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maisagwa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ang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lahat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siyentipikong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hakbang</a:t>
            </a:r>
            <a:r>
              <a:rPr lang="en-US" sz="1600" dirty="0">
                <a:latin typeface="Comic Sans MS" panose="030F0702030302020204" pitchFamily="66" charset="0"/>
              </a:rPr>
              <a:t>, </a:t>
            </a:r>
            <a:r>
              <a:rPr lang="en-US" sz="1600" dirty="0" err="1">
                <a:latin typeface="Comic Sans MS" panose="030F0702030302020204" pitchFamily="66" charset="0"/>
              </a:rPr>
              <a:t>ang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mananaliksik</a:t>
            </a:r>
            <a:r>
              <a:rPr lang="en-US" sz="1600" dirty="0">
                <a:latin typeface="Comic Sans MS" panose="030F0702030302020204" pitchFamily="66" charset="0"/>
              </a:rPr>
              <a:t> ay </a:t>
            </a:r>
            <a:r>
              <a:rPr lang="en-US" sz="1600" dirty="0" err="1">
                <a:latin typeface="Comic Sans MS" panose="030F0702030302020204" pitchFamily="66" charset="0"/>
              </a:rPr>
              <a:t>bubuo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sariling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torya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batay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sa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mga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nasuring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kategorya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914" y="269268"/>
            <a:ext cx="9921472" cy="60418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MGA METODO AT PAMAMARAAN NG PANANALIKSIK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914" y="873456"/>
            <a:ext cx="9921472" cy="566382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MGA DISENYONG DESKRIPTIB-KUWALITEYTIB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4.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ARAL-KASO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metodolihiyang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bahagyang</a:t>
            </a:r>
            <a:r>
              <a:rPr lang="en-US" dirty="0">
                <a:latin typeface="Comic Sans MS" panose="030F0702030302020204" pitchFamily="66" charset="0"/>
              </a:rPr>
              <a:t> may </a:t>
            </a:r>
            <a:r>
              <a:rPr lang="en-US" dirty="0" err="1">
                <a:latin typeface="Comic Sans MS" panose="030F0702030302020204" pitchFamily="66" charset="0"/>
              </a:rPr>
              <a:t>pagkakahawig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penomonoliha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sapagkat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karanasan</a:t>
            </a:r>
            <a:r>
              <a:rPr lang="en-US" dirty="0">
                <a:latin typeface="Comic Sans MS" panose="030F0702030302020204" pitchFamily="66" charset="0"/>
              </a:rPr>
              <a:t> din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binibigyang-tuon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kaibahan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nito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maaring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gawin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sentro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pananaliksik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isa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dalawa</a:t>
            </a:r>
            <a:r>
              <a:rPr lang="en-US" dirty="0">
                <a:latin typeface="Comic Sans MS" panose="030F0702030302020204" pitchFamily="66" charset="0"/>
              </a:rPr>
              <a:t> , o </a:t>
            </a:r>
            <a:r>
              <a:rPr lang="en-US" dirty="0" err="1">
                <a:latin typeface="Comic Sans MS" panose="030F0702030302020204" pitchFamily="66" charset="0"/>
              </a:rPr>
              <a:t>limang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karansan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lamang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kaiba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penomenolohiyang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marami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pinagtutuunan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pansin</a:t>
            </a:r>
            <a:r>
              <a:rPr lang="en-US" dirty="0">
                <a:latin typeface="Comic Sans MS" panose="030F0702030302020204" pitchFamily="66" charset="0"/>
              </a:rPr>
              <a:t> 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Comic Sans MS" panose="030F0702030302020204" pitchFamily="66" charset="0"/>
              </a:rPr>
              <a:t>MGA KAILANGANG ISAKATUPARAN</a:t>
            </a:r>
            <a:endParaRPr lang="en-US" b="1" dirty="0">
              <a:latin typeface="Comic Sans MS" panose="030F0702030302020204" pitchFamily="66" charset="0"/>
            </a:endParaRPr>
          </a:p>
          <a:p>
            <a:pPr algn="just">
              <a:buAutoNum type="alphaUcPeriod"/>
            </a:pP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Tukuyin</a:t>
            </a:r>
            <a:r>
              <a:rPr lang="en-US" sz="19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sz="19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paksa</a:t>
            </a:r>
            <a:r>
              <a:rPr lang="en-US" sz="1900" dirty="0">
                <a:latin typeface="Comic Sans MS" panose="030F0702030302020204" pitchFamily="66" charset="0"/>
              </a:rPr>
              <a:t> – </a:t>
            </a:r>
            <a:r>
              <a:rPr lang="en-US" sz="1900" dirty="0" err="1">
                <a:latin typeface="Comic Sans MS" panose="030F0702030302020204" pitchFamily="66" charset="0"/>
              </a:rPr>
              <a:t>sa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pagtukoy</a:t>
            </a:r>
            <a:r>
              <a:rPr lang="en-US" sz="1900" dirty="0">
                <a:latin typeface="Comic Sans MS" panose="030F0702030302020204" pitchFamily="66" charset="0"/>
              </a:rPr>
              <a:t> ng </a:t>
            </a:r>
            <a:r>
              <a:rPr lang="en-US" sz="1900" dirty="0" err="1">
                <a:latin typeface="Comic Sans MS" panose="030F0702030302020204" pitchFamily="66" charset="0"/>
              </a:rPr>
              <a:t>paksa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makikita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rin</a:t>
            </a:r>
            <a:r>
              <a:rPr lang="en-US" sz="1900" dirty="0">
                <a:latin typeface="Comic Sans MS" panose="030F0702030302020204" pitchFamily="66" charset="0"/>
              </a:rPr>
              <a:t> ng </a:t>
            </a:r>
            <a:r>
              <a:rPr lang="en-US" sz="1900" dirty="0" err="1">
                <a:latin typeface="Comic Sans MS" panose="030F0702030302020204" pitchFamily="66" charset="0"/>
              </a:rPr>
              <a:t>mananaliksik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ang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magiging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saklaw</a:t>
            </a:r>
            <a:r>
              <a:rPr lang="en-US" sz="1900" dirty="0">
                <a:latin typeface="Comic Sans MS" panose="030F0702030302020204" pitchFamily="66" charset="0"/>
              </a:rPr>
              <a:t> ng </a:t>
            </a:r>
            <a:r>
              <a:rPr lang="en-US" sz="1900" dirty="0" err="1">
                <a:latin typeface="Comic Sans MS" panose="030F0702030302020204" pitchFamily="66" charset="0"/>
              </a:rPr>
              <a:t>pag-aaral</a:t>
            </a:r>
            <a:r>
              <a:rPr lang="en-US" sz="1900" dirty="0">
                <a:latin typeface="Comic Sans MS" panose="030F0702030302020204" pitchFamily="66" charset="0"/>
              </a:rPr>
              <a:t>.</a:t>
            </a:r>
            <a:endParaRPr lang="en-US" sz="1900" dirty="0">
              <a:latin typeface="Comic Sans MS" panose="030F0702030302020204" pitchFamily="66" charset="0"/>
            </a:endParaRPr>
          </a:p>
          <a:p>
            <a:pPr algn="just">
              <a:buAutoNum type="alphaUcPeriod"/>
            </a:pP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Pumili</a:t>
            </a:r>
            <a:r>
              <a:rPr lang="en-US" sz="19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ng </a:t>
            </a: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isa</a:t>
            </a:r>
            <a:r>
              <a:rPr lang="en-US" sz="19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o </a:t>
            </a: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iilang</a:t>
            </a:r>
            <a:r>
              <a:rPr lang="en-US" sz="19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impormal</a:t>
            </a:r>
            <a:r>
              <a:rPr lang="en-US" sz="19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sz="1900" dirty="0">
                <a:latin typeface="Comic Sans MS" panose="030F0702030302020204" pitchFamily="66" charset="0"/>
              </a:rPr>
              <a:t>– </a:t>
            </a:r>
            <a:r>
              <a:rPr lang="en-US" sz="1900" dirty="0" err="1">
                <a:latin typeface="Comic Sans MS" panose="030F0702030302020204" pitchFamily="66" charset="0"/>
              </a:rPr>
              <a:t>gaya</a:t>
            </a:r>
            <a:r>
              <a:rPr lang="en-US" sz="1900" dirty="0">
                <a:latin typeface="Comic Sans MS" panose="030F0702030302020204" pitchFamily="66" charset="0"/>
              </a:rPr>
              <a:t> ng </a:t>
            </a:r>
            <a:r>
              <a:rPr lang="en-US" sz="1900" dirty="0" err="1">
                <a:latin typeface="Comic Sans MS" panose="030F0702030302020204" pitchFamily="66" charset="0"/>
              </a:rPr>
              <a:t>mga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nakasaad</a:t>
            </a:r>
            <a:r>
              <a:rPr lang="en-US" sz="1900" dirty="0">
                <a:latin typeface="Comic Sans MS" panose="030F0702030302020204" pitchFamily="66" charset="0"/>
              </a:rPr>
              <a:t>, </a:t>
            </a:r>
            <a:r>
              <a:rPr lang="en-US" sz="1900" dirty="0" err="1">
                <a:latin typeface="Comic Sans MS" panose="030F0702030302020204" pitchFamily="66" charset="0"/>
              </a:rPr>
              <a:t>ang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iisang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impormant</a:t>
            </a:r>
            <a:r>
              <a:rPr lang="en-US" sz="1900" dirty="0">
                <a:latin typeface="Comic Sans MS" panose="030F0702030302020204" pitchFamily="66" charset="0"/>
              </a:rPr>
              <a:t> ay </a:t>
            </a:r>
            <a:r>
              <a:rPr lang="en-US" sz="1900" dirty="0" err="1">
                <a:latin typeface="Comic Sans MS" panose="030F0702030302020204" pitchFamily="66" charset="0"/>
              </a:rPr>
              <a:t>sapat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na</a:t>
            </a:r>
            <a:r>
              <a:rPr lang="en-US" sz="1900" dirty="0">
                <a:latin typeface="Comic Sans MS" panose="030F0702030302020204" pitchFamily="66" charset="0"/>
              </a:rPr>
              <a:t> para </a:t>
            </a:r>
            <a:r>
              <a:rPr lang="en-US" sz="1900" dirty="0" err="1">
                <a:latin typeface="Comic Sans MS" panose="030F0702030302020204" pitchFamily="66" charset="0"/>
              </a:rPr>
              <a:t>sa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aral-kaso</a:t>
            </a:r>
            <a:r>
              <a:rPr lang="en-US" sz="1900" dirty="0">
                <a:latin typeface="Comic Sans MS" panose="030F0702030302020204" pitchFamily="66" charset="0"/>
              </a:rPr>
              <a:t>. </a:t>
            </a:r>
            <a:endParaRPr lang="en-US" sz="1900" dirty="0">
              <a:latin typeface="Comic Sans MS" panose="030F0702030302020204" pitchFamily="66" charset="0"/>
            </a:endParaRPr>
          </a:p>
          <a:p>
            <a:pPr algn="just">
              <a:buAutoNum type="alphaUcPeriod"/>
            </a:pP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Bumuo</a:t>
            </a:r>
            <a:r>
              <a:rPr lang="en-US" sz="19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ng </a:t>
            </a: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intrumento</a:t>
            </a:r>
            <a:r>
              <a:rPr lang="en-US" sz="1900" b="1" dirty="0">
                <a:solidFill>
                  <a:srgbClr val="FFFF00"/>
                </a:solidFill>
                <a:latin typeface="Comic Sans MS" panose="030F0702030302020204" pitchFamily="66" charset="0"/>
              </a:rPr>
              <a:t>/</a:t>
            </a: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mga</a:t>
            </a:r>
            <a:r>
              <a:rPr lang="en-US" sz="19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gabay</a:t>
            </a:r>
            <a:r>
              <a:rPr lang="en-US" sz="19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na</a:t>
            </a:r>
            <a:r>
              <a:rPr lang="en-US" sz="19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tanong</a:t>
            </a:r>
            <a:r>
              <a:rPr lang="en-US" sz="19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sz="1900" dirty="0">
                <a:latin typeface="Comic Sans MS" panose="030F0702030302020204" pitchFamily="66" charset="0"/>
              </a:rPr>
              <a:t>– </a:t>
            </a:r>
            <a:r>
              <a:rPr lang="en-US" sz="1900" dirty="0" err="1">
                <a:latin typeface="Comic Sans MS" panose="030F0702030302020204" pitchFamily="66" charset="0"/>
              </a:rPr>
              <a:t>pangunahing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pamamaraan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ang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paglikom</a:t>
            </a:r>
            <a:r>
              <a:rPr lang="en-US" sz="1900" dirty="0">
                <a:latin typeface="Comic Sans MS" panose="030F0702030302020204" pitchFamily="66" charset="0"/>
              </a:rPr>
              <a:t> ng </a:t>
            </a:r>
            <a:r>
              <a:rPr lang="en-US" sz="1900" dirty="0" err="1">
                <a:latin typeface="Comic Sans MS" panose="030F0702030302020204" pitchFamily="66" charset="0"/>
              </a:rPr>
              <a:t>impormnasyon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sa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metodong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aral-kaso</a:t>
            </a:r>
            <a:r>
              <a:rPr lang="en-US" sz="1900" dirty="0">
                <a:latin typeface="Comic Sans MS" panose="030F0702030302020204" pitchFamily="66" charset="0"/>
              </a:rPr>
              <a:t> ay </a:t>
            </a:r>
            <a:r>
              <a:rPr lang="en-US" sz="1900" dirty="0" err="1">
                <a:latin typeface="Comic Sans MS" panose="030F0702030302020204" pitchFamily="66" charset="0"/>
              </a:rPr>
              <a:t>ang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panyam</a:t>
            </a:r>
            <a:r>
              <a:rPr lang="en-US" sz="1900" dirty="0">
                <a:latin typeface="Comic Sans MS" panose="030F0702030302020204" pitchFamily="66" charset="0"/>
              </a:rPr>
              <a:t>. </a:t>
            </a:r>
            <a:endParaRPr lang="en-US" sz="1900" dirty="0">
              <a:latin typeface="Comic Sans MS" panose="030F0702030302020204" pitchFamily="66" charset="0"/>
            </a:endParaRPr>
          </a:p>
          <a:p>
            <a:pPr algn="just">
              <a:buAutoNum type="alphaUcPeriod"/>
            </a:pP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Kapanayamin</a:t>
            </a:r>
            <a:r>
              <a:rPr lang="en-US" sz="19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sz="19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impormante</a:t>
            </a:r>
            <a:r>
              <a:rPr lang="en-US" sz="19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sz="1900" dirty="0">
                <a:latin typeface="Comic Sans MS" panose="030F0702030302020204" pitchFamily="66" charset="0"/>
              </a:rPr>
              <a:t>– </a:t>
            </a:r>
            <a:r>
              <a:rPr lang="en-US" sz="1900" dirty="0" err="1">
                <a:latin typeface="Comic Sans MS" panose="030F0702030302020204" pitchFamily="66" charset="0"/>
              </a:rPr>
              <a:t>sa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mga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sensitibong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paksa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gaya</a:t>
            </a:r>
            <a:r>
              <a:rPr lang="en-US" sz="1900" dirty="0">
                <a:latin typeface="Comic Sans MS" panose="030F0702030302020204" pitchFamily="66" charset="0"/>
              </a:rPr>
              <a:t> ng </a:t>
            </a:r>
            <a:r>
              <a:rPr lang="en-US" sz="1900" dirty="0" err="1">
                <a:latin typeface="Comic Sans MS" panose="030F0702030302020204" pitchFamily="66" charset="0"/>
              </a:rPr>
              <a:t>halimbawang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binanggit</a:t>
            </a:r>
            <a:r>
              <a:rPr lang="en-US" sz="1900" dirty="0">
                <a:latin typeface="Comic Sans MS" panose="030F0702030302020204" pitchFamily="66" charset="0"/>
              </a:rPr>
              <a:t>, </a:t>
            </a:r>
            <a:r>
              <a:rPr lang="en-US" sz="1900" dirty="0" err="1">
                <a:latin typeface="Comic Sans MS" panose="030F0702030302020204" pitchFamily="66" charset="0"/>
              </a:rPr>
              <a:t>ang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pangalan</a:t>
            </a:r>
            <a:r>
              <a:rPr lang="en-US" sz="1900" dirty="0">
                <a:latin typeface="Comic Sans MS" panose="030F0702030302020204" pitchFamily="66" charset="0"/>
              </a:rPr>
              <a:t> at </a:t>
            </a:r>
            <a:r>
              <a:rPr lang="en-US" sz="1900" dirty="0" err="1">
                <a:latin typeface="Comic Sans MS" panose="030F0702030302020204" pitchFamily="66" charset="0"/>
              </a:rPr>
              <a:t>direktang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pagkakilanlan</a:t>
            </a:r>
            <a:r>
              <a:rPr lang="en-US" sz="1900" dirty="0">
                <a:latin typeface="Comic Sans MS" panose="030F0702030302020204" pitchFamily="66" charset="0"/>
              </a:rPr>
              <a:t> ng </a:t>
            </a:r>
            <a:r>
              <a:rPr lang="en-US" sz="1900" dirty="0" err="1">
                <a:latin typeface="Comic Sans MS" panose="030F0702030302020204" pitchFamily="66" charset="0"/>
              </a:rPr>
              <a:t>impormante</a:t>
            </a:r>
            <a:r>
              <a:rPr lang="en-US" sz="1900" dirty="0">
                <a:latin typeface="Comic Sans MS" panose="030F0702030302020204" pitchFamily="66" charset="0"/>
              </a:rPr>
              <a:t> ay </a:t>
            </a:r>
            <a:r>
              <a:rPr lang="en-US" sz="1900" dirty="0" err="1">
                <a:latin typeface="Comic Sans MS" panose="030F0702030302020204" pitchFamily="66" charset="0"/>
              </a:rPr>
              <a:t>maaring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huwag</a:t>
            </a:r>
            <a:r>
              <a:rPr lang="en-US" sz="1900" dirty="0">
                <a:latin typeface="Comic Sans MS" panose="030F0702030302020204" pitchFamily="66" charset="0"/>
              </a:rPr>
              <a:t> ng </a:t>
            </a:r>
            <a:r>
              <a:rPr lang="en-US" sz="1900" dirty="0" err="1">
                <a:latin typeface="Comic Sans MS" panose="030F0702030302020204" pitchFamily="66" charset="0"/>
              </a:rPr>
              <a:t>ilahad</a:t>
            </a:r>
            <a:r>
              <a:rPr lang="en-US" sz="1900" dirty="0">
                <a:latin typeface="Comic Sans MS" panose="030F0702030302020204" pitchFamily="66" charset="0"/>
              </a:rPr>
              <a:t>. </a:t>
            </a:r>
            <a:endParaRPr lang="en-US" sz="1900" dirty="0">
              <a:latin typeface="Comic Sans MS" panose="030F0702030302020204" pitchFamily="66" charset="0"/>
            </a:endParaRPr>
          </a:p>
          <a:p>
            <a:pPr algn="just">
              <a:buAutoNum type="alphaUcPeriod"/>
            </a:pP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Itranskrayb</a:t>
            </a:r>
            <a:r>
              <a:rPr lang="en-US" sz="19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sz="19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panayam</a:t>
            </a:r>
            <a:r>
              <a:rPr lang="en-US" sz="19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sz="1900" dirty="0">
                <a:latin typeface="Comic Sans MS" panose="030F0702030302020204" pitchFamily="66" charset="0"/>
              </a:rPr>
              <a:t>– </a:t>
            </a:r>
            <a:r>
              <a:rPr lang="en-US" sz="1900" dirty="0" err="1">
                <a:latin typeface="Comic Sans MS" panose="030F0702030302020204" pitchFamily="66" charset="0"/>
              </a:rPr>
              <a:t>Pagkatapos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na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makalap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ang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lahatb</a:t>
            </a:r>
            <a:r>
              <a:rPr lang="en-US" sz="1900" dirty="0">
                <a:latin typeface="Comic Sans MS" panose="030F0702030302020204" pitchFamily="66" charset="0"/>
              </a:rPr>
              <a:t>  ng </a:t>
            </a:r>
            <a:r>
              <a:rPr lang="en-US" sz="1900" dirty="0" err="1">
                <a:latin typeface="Comic Sans MS" panose="030F0702030302020204" pitchFamily="66" charset="0"/>
              </a:rPr>
              <a:t>panayam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aya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agad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itong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isa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papel</a:t>
            </a:r>
            <a:r>
              <a:rPr lang="en-US" sz="1900" dirty="0">
                <a:latin typeface="Comic Sans MS" panose="030F0702030302020204" pitchFamily="66" charset="0"/>
              </a:rPr>
              <a:t>. </a:t>
            </a:r>
            <a:r>
              <a:rPr lang="en-US" sz="1900" dirty="0" err="1">
                <a:latin typeface="Comic Sans MS" panose="030F0702030302020204" pitchFamily="66" charset="0"/>
              </a:rPr>
              <a:t>Bawat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panayam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sa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isang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impormante</a:t>
            </a:r>
            <a:r>
              <a:rPr lang="en-US" sz="1900" dirty="0">
                <a:latin typeface="Comic Sans MS" panose="030F0702030302020204" pitchFamily="66" charset="0"/>
              </a:rPr>
              <a:t> ay </a:t>
            </a:r>
            <a:r>
              <a:rPr lang="en-US" sz="1900" dirty="0" err="1">
                <a:latin typeface="Comic Sans MS" panose="030F0702030302020204" pitchFamily="66" charset="0"/>
              </a:rPr>
              <a:t>nagsisilbing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isang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kaso</a:t>
            </a:r>
            <a:r>
              <a:rPr lang="en-US" sz="1900" dirty="0">
                <a:latin typeface="Comic Sans MS" panose="030F0702030302020204" pitchFamily="66" charset="0"/>
              </a:rPr>
              <a:t>. </a:t>
            </a:r>
            <a:endParaRPr lang="en-US" sz="1900" dirty="0">
              <a:latin typeface="Comic Sans MS" panose="030F0702030302020204" pitchFamily="66" charset="0"/>
            </a:endParaRPr>
          </a:p>
          <a:p>
            <a:pPr algn="just">
              <a:buAutoNum type="alphaUcPeriod"/>
            </a:pP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Suriin</a:t>
            </a:r>
            <a:r>
              <a:rPr lang="en-US" sz="19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sz="19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panayam</a:t>
            </a:r>
            <a:r>
              <a:rPr lang="en-US" sz="19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sz="1900" dirty="0">
                <a:latin typeface="Comic Sans MS" panose="030F0702030302020204" pitchFamily="66" charset="0"/>
              </a:rPr>
              <a:t>– </a:t>
            </a:r>
            <a:r>
              <a:rPr lang="en-US" sz="1900" dirty="0" err="1">
                <a:latin typeface="Comic Sans MS" panose="030F0702030302020204" pitchFamily="66" charset="0"/>
              </a:rPr>
              <a:t>Suriin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ang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mga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kaso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ayon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sa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mga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baryabol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na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nakalahad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sa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layunin</a:t>
            </a:r>
            <a:r>
              <a:rPr lang="en-US" sz="1900" dirty="0">
                <a:latin typeface="Comic Sans MS" panose="030F0702030302020204" pitchFamily="66" charset="0"/>
              </a:rPr>
              <a:t>. Case by Case </a:t>
            </a:r>
            <a:r>
              <a:rPr lang="en-US" sz="1900" dirty="0" err="1">
                <a:latin typeface="Comic Sans MS" panose="030F0702030302020204" pitchFamily="66" charset="0"/>
              </a:rPr>
              <a:t>ang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paraan</a:t>
            </a:r>
            <a:r>
              <a:rPr lang="en-US" sz="1900" dirty="0">
                <a:latin typeface="Comic Sans MS" panose="030F0702030302020204" pitchFamily="66" charset="0"/>
              </a:rPr>
              <a:t> ng </a:t>
            </a:r>
            <a:r>
              <a:rPr lang="en-US" sz="1900" dirty="0" err="1">
                <a:latin typeface="Comic Sans MS" panose="030F0702030302020204" pitchFamily="66" charset="0"/>
              </a:rPr>
              <a:t>pagkakalhad</a:t>
            </a:r>
            <a:r>
              <a:rPr lang="en-US" sz="1900" dirty="0">
                <a:latin typeface="Comic Sans MS" panose="030F0702030302020204" pitchFamily="66" charset="0"/>
              </a:rPr>
              <a:t>. </a:t>
            </a:r>
            <a:endParaRPr lang="en-US" sz="1900" dirty="0">
              <a:latin typeface="Comic Sans MS" panose="030F0702030302020204" pitchFamily="66" charset="0"/>
            </a:endParaRPr>
          </a:p>
          <a:p>
            <a:pPr algn="just">
              <a:buAutoNum type="alphaUcPeriod"/>
            </a:pP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Isulat</a:t>
            </a:r>
            <a:r>
              <a:rPr lang="en-US" sz="19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sz="19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sz="19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Naratibo</a:t>
            </a:r>
            <a:r>
              <a:rPr lang="en-US" sz="19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sz="1900" dirty="0">
                <a:latin typeface="Comic Sans MS" panose="030F0702030302020204" pitchFamily="66" charset="0"/>
              </a:rPr>
              <a:t>– </a:t>
            </a:r>
            <a:r>
              <a:rPr lang="en-US" sz="1900" dirty="0" err="1">
                <a:latin typeface="Comic Sans MS" panose="030F0702030302020204" pitchFamily="66" charset="0"/>
              </a:rPr>
              <a:t>Isulat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ang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naratibo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sa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kabanata</a:t>
            </a:r>
            <a:r>
              <a:rPr lang="en-US" sz="1900" dirty="0">
                <a:latin typeface="Comic Sans MS" panose="030F0702030302020204" pitchFamily="66" charset="0"/>
              </a:rPr>
              <a:t> 4 o </a:t>
            </a:r>
            <a:r>
              <a:rPr lang="en-US" sz="1900" dirty="0" err="1">
                <a:latin typeface="Comic Sans MS" panose="030F0702030302020204" pitchFamily="66" charset="0"/>
              </a:rPr>
              <a:t>presentasyom</a:t>
            </a:r>
            <a:r>
              <a:rPr lang="en-US" sz="1900" dirty="0">
                <a:latin typeface="Comic Sans MS" panose="030F0702030302020204" pitchFamily="66" charset="0"/>
              </a:rPr>
              <a:t> at </a:t>
            </a:r>
            <a:r>
              <a:rPr lang="en-US" sz="1900" dirty="0" err="1">
                <a:latin typeface="Comic Sans MS" panose="030F0702030302020204" pitchFamily="66" charset="0"/>
              </a:rPr>
              <a:t>pagsursuri</a:t>
            </a:r>
            <a:r>
              <a:rPr lang="en-US" sz="1900" dirty="0">
                <a:latin typeface="Comic Sans MS" panose="030F0702030302020204" pitchFamily="66" charset="0"/>
              </a:rPr>
              <a:t> ng </a:t>
            </a:r>
            <a:r>
              <a:rPr lang="en-US" sz="1900" dirty="0" err="1">
                <a:latin typeface="Comic Sans MS" panose="030F0702030302020204" pitchFamily="66" charset="0"/>
              </a:rPr>
              <a:t>datos</a:t>
            </a:r>
            <a:r>
              <a:rPr lang="en-US" sz="1900" dirty="0">
                <a:latin typeface="Comic Sans MS" panose="030F0702030302020204" pitchFamily="66" charset="0"/>
              </a:rPr>
              <a:t>. </a:t>
            </a:r>
            <a:r>
              <a:rPr lang="en-US" sz="1900" dirty="0" err="1">
                <a:latin typeface="Comic Sans MS" panose="030F0702030302020204" pitchFamily="66" charset="0"/>
              </a:rPr>
              <a:t>Ang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pagkakasunod-sunod</a:t>
            </a:r>
            <a:r>
              <a:rPr lang="en-US" sz="1900" dirty="0">
                <a:latin typeface="Comic Sans MS" panose="030F0702030302020204" pitchFamily="66" charset="0"/>
              </a:rPr>
              <a:t> ng </a:t>
            </a:r>
            <a:r>
              <a:rPr lang="en-US" sz="1900" dirty="0" err="1">
                <a:latin typeface="Comic Sans MS" panose="030F0702030302020204" pitchFamily="66" charset="0"/>
              </a:rPr>
              <a:t>gagawing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paglalahad</a:t>
            </a:r>
            <a:r>
              <a:rPr lang="en-US" sz="1900" dirty="0">
                <a:latin typeface="Comic Sans MS" panose="030F0702030302020204" pitchFamily="66" charset="0"/>
              </a:rPr>
              <a:t> ay </a:t>
            </a:r>
            <a:r>
              <a:rPr lang="en-US" sz="1900" dirty="0" err="1">
                <a:latin typeface="Comic Sans MS" panose="030F0702030302020204" pitchFamily="66" charset="0"/>
              </a:rPr>
              <a:t>ayon</a:t>
            </a:r>
            <a:r>
              <a:rPr lang="en-US" sz="1900" dirty="0">
                <a:latin typeface="Comic Sans MS" panose="030F0702030302020204" pitchFamily="66" charset="0"/>
              </a:rPr>
              <a:t> pa </a:t>
            </a:r>
            <a:r>
              <a:rPr lang="en-US" sz="1900" dirty="0" err="1">
                <a:latin typeface="Comic Sans MS" panose="030F0702030302020204" pitchFamily="66" charset="0"/>
              </a:rPr>
              <a:t>rin</a:t>
            </a:r>
            <a:r>
              <a:rPr lang="en-US" sz="1900" dirty="0">
                <a:latin typeface="Comic Sans MS" panose="030F0702030302020204" pitchFamily="66" charset="0"/>
              </a:rPr>
              <a:t> </a:t>
            </a:r>
            <a:r>
              <a:rPr lang="en-US" sz="1900" dirty="0" err="1">
                <a:latin typeface="Comic Sans MS" panose="030F0702030302020204" pitchFamily="66" charset="0"/>
              </a:rPr>
              <a:t>sa</a:t>
            </a:r>
            <a:r>
              <a:rPr lang="en-US" sz="1900" dirty="0">
                <a:latin typeface="Comic Sans MS" panose="030F0702030302020204" pitchFamily="66" charset="0"/>
              </a:rPr>
              <a:t> order ng </a:t>
            </a:r>
            <a:r>
              <a:rPr lang="en-US" sz="1900" dirty="0" err="1">
                <a:latin typeface="Comic Sans MS" panose="030F0702030302020204" pitchFamily="66" charset="0"/>
              </a:rPr>
              <a:t>layunin</a:t>
            </a:r>
            <a:r>
              <a:rPr lang="en-US" sz="1900" dirty="0">
                <a:latin typeface="Comic Sans MS" panose="030F0702030302020204" pitchFamily="66" charset="0"/>
              </a:rPr>
              <a:t>.  </a:t>
            </a:r>
            <a:endParaRPr lang="en-US" sz="19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084" y="419394"/>
            <a:ext cx="10289961" cy="6860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MGA METODO AT PAMAMARAAN NG PANANALIKSIK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718" y="955343"/>
            <a:ext cx="10098893" cy="4955879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MGA PANANALIKSIK NA PANGWIKA AT PAMPANITIKAN. 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-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naunang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metodo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madalas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gaitin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pananaliksik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Agham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panlipunan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Agham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Pampulitika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pamiminunong</a:t>
            </a:r>
            <a:r>
              <a:rPr lang="en-US" dirty="0">
                <a:latin typeface="Comic Sans MS" panose="030F0702030302020204" pitchFamily="66" charset="0"/>
              </a:rPr>
              <a:t>, Pang-</a:t>
            </a:r>
            <a:r>
              <a:rPr lang="en-US" dirty="0" err="1">
                <a:latin typeface="Comic Sans MS" panose="030F0702030302020204" pitchFamily="66" charset="0"/>
              </a:rPr>
              <a:t>Edukasyon</a:t>
            </a:r>
            <a:r>
              <a:rPr lang="en-US" dirty="0">
                <a:latin typeface="Comic Sans MS" panose="030F0702030302020204" pitchFamily="66" charset="0"/>
              </a:rPr>
              <a:t>, at </a:t>
            </a:r>
            <a:r>
              <a:rPr lang="en-US" dirty="0" err="1">
                <a:latin typeface="Comic Sans MS" panose="030F0702030302020204" pitchFamily="66" charset="0"/>
              </a:rPr>
              <a:t>iba</a:t>
            </a:r>
            <a:r>
              <a:rPr lang="en-US" dirty="0">
                <a:latin typeface="Comic Sans MS" panose="030F0702030302020204" pitchFamily="66" charset="0"/>
              </a:rPr>
              <a:t> pang </a:t>
            </a:r>
            <a:r>
              <a:rPr lang="en-US" dirty="0" err="1">
                <a:latin typeface="Comic Sans MS" panose="030F0702030302020204" pitchFamily="66" charset="0"/>
              </a:rPr>
              <a:t>kaugnay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larang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PAMAMARAAN NA MAARING GAMITIN NG MGA MAG-AARAL SA FILIPINO SA KANILANG PANANALIKSIK. 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algn="just">
              <a:buAutoNum type="alphaUcPeriod"/>
            </a:pP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Leksikograpiya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Pamamaraan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pananaliksik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layunin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tumuklas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bokabularyonh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ginagamit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saisang</a:t>
            </a:r>
            <a:r>
              <a:rPr lang="en-US" dirty="0">
                <a:latin typeface="Comic Sans MS" panose="030F0702030302020204" pitchFamily="66" charset="0"/>
              </a:rPr>
              <a:t> particular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larangan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r>
              <a:rPr lang="en-US" dirty="0" err="1">
                <a:latin typeface="Comic Sans MS" panose="030F0702030302020204" pitchFamily="66" charset="0"/>
              </a:rPr>
              <a:t>Hango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salitang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ugat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leksihon</a:t>
            </a:r>
            <a:r>
              <a:rPr lang="en-US" dirty="0">
                <a:latin typeface="Comic Sans MS" panose="030F0702030302020204" pitchFamily="66" charset="0"/>
              </a:rPr>
              <a:t> o </a:t>
            </a:r>
            <a:r>
              <a:rPr lang="en-US" dirty="0" err="1">
                <a:latin typeface="Comic Sans MS" panose="030F0702030302020204" pitchFamily="66" charset="0"/>
              </a:rPr>
              <a:t>salita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-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hakbang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leksikograpiya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kinkabilnagn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pagtukoy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paksa</a:t>
            </a:r>
            <a:r>
              <a:rPr lang="en-US" dirty="0">
                <a:latin typeface="Comic Sans MS" panose="030F0702030302020204" pitchFamily="66" charset="0"/>
              </a:rPr>
              <a:t> , </a:t>
            </a:r>
            <a:r>
              <a:rPr lang="en-US" dirty="0" err="1">
                <a:latin typeface="Comic Sans MS" panose="030F0702030302020204" pitchFamily="66" charset="0"/>
              </a:rPr>
              <a:t>aktuwal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pakikipanayam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paglilista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terminolohiya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pagsusuri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terminolohiya</a:t>
            </a:r>
            <a:r>
              <a:rPr lang="en-US" dirty="0">
                <a:latin typeface="Comic Sans MS" panose="030F0702030302020204" pitchFamily="66" charset="0"/>
              </a:rPr>
              <a:t>, at </a:t>
            </a:r>
            <a:r>
              <a:rPr lang="en-US" dirty="0" err="1">
                <a:latin typeface="Comic Sans MS" panose="030F0702030302020204" pitchFamily="66" charset="0"/>
              </a:rPr>
              <a:t>pagbuo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pinal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awtput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310" y="405746"/>
            <a:ext cx="10044302" cy="57689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MGA METODO AT PAMAMARAAN NG PANANALIKSIK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106" y="982639"/>
            <a:ext cx="9598239" cy="5349922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MGA PANANALIKSIK NA PANGWIKA AT PAMPANITIKAN.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Ilang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mga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mungkahing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paksang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maaring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gawan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ng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panaliksik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sa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isla-probinsya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ng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Catanduanes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endParaRPr lang="en-US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US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US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2" t="16519" r="10907" b="13232"/>
          <a:stretch>
            <a:fillRect/>
          </a:stretch>
        </p:blipFill>
        <p:spPr>
          <a:xfrm>
            <a:off x="3607899" y="1965276"/>
            <a:ext cx="5786651" cy="46538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923" y="1410159"/>
            <a:ext cx="10248689" cy="5067759"/>
          </a:xfrm>
        </p:spPr>
        <p:txBody>
          <a:bodyPr/>
          <a:lstStyle/>
          <a:p>
            <a:pPr algn="just"/>
            <a:r>
              <a:rPr lang="en-US" dirty="0">
                <a:latin typeface="Comic Sans MS" panose="030F0702030302020204" pitchFamily="66" charset="0"/>
              </a:rPr>
              <a:t>Isa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pinakamatrabahong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bahagi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pananaliksik</a:t>
            </a:r>
            <a:r>
              <a:rPr lang="en-US" dirty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u="sng" dirty="0">
                <a:solidFill>
                  <a:srgbClr val="FFFF00"/>
                </a:solidFill>
                <a:latin typeface="Comic Sans MS" panose="030F0702030302020204" pitchFamily="66" charset="0"/>
              </a:rPr>
              <a:t>PAGREREBYU.</a:t>
            </a:r>
            <a:endParaRPr lang="en-US" b="1" u="sng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-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tawag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matiim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pagbabasa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kaugnay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babasahin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napiling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paksa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- Hindi </a:t>
            </a:r>
            <a:r>
              <a:rPr lang="en-US" dirty="0" err="1">
                <a:latin typeface="Comic Sans MS" panose="030F0702030302020204" pitchFamily="66" charset="0"/>
              </a:rPr>
              <a:t>lamang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pagbabasa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kailangan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kundi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malawak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pag-unawa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binasa</a:t>
            </a:r>
            <a:r>
              <a:rPr lang="en-US" dirty="0">
                <a:latin typeface="Comic Sans MS" panose="030F0702030302020204" pitchFamily="66" charset="0"/>
              </a:rPr>
              <a:t>. 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kasanayang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kailangan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isaalang-alang</a:t>
            </a:r>
            <a:endParaRPr lang="en-US" dirty="0">
              <a:latin typeface="Comic Sans MS" panose="030F0702030302020204" pitchFamily="66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Comic Sans MS" panose="030F0702030302020204" pitchFamily="66" charset="0"/>
              </a:rPr>
              <a:t>Paghahambing</a:t>
            </a:r>
            <a:r>
              <a:rPr lang="en-US" dirty="0">
                <a:latin typeface="Comic Sans MS" panose="030F0702030302020204" pitchFamily="66" charset="0"/>
              </a:rPr>
              <a:t> (Comparing)</a:t>
            </a:r>
            <a:endParaRPr lang="en-US" dirty="0">
              <a:latin typeface="Comic Sans MS" panose="030F0702030302020204" pitchFamily="66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Comic Sans MS" panose="030F0702030302020204" pitchFamily="66" charset="0"/>
              </a:rPr>
              <a:t>Pagkokontrast</a:t>
            </a:r>
            <a:r>
              <a:rPr lang="en-US" dirty="0">
                <a:latin typeface="Comic Sans MS" panose="030F0702030302020204" pitchFamily="66" charset="0"/>
              </a:rPr>
              <a:t> (Contrasting)</a:t>
            </a:r>
            <a:endParaRPr lang="en-US" dirty="0">
              <a:latin typeface="Comic Sans MS" panose="030F0702030302020204" pitchFamily="66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Comic Sans MS" panose="030F0702030302020204" pitchFamily="66" charset="0"/>
              </a:rPr>
              <a:t>Paglalagom</a:t>
            </a:r>
            <a:r>
              <a:rPr lang="en-US" dirty="0">
                <a:latin typeface="Comic Sans MS" panose="030F0702030302020204" pitchFamily="66" charset="0"/>
              </a:rPr>
              <a:t> (Summarizing)</a:t>
            </a:r>
            <a:endParaRPr lang="en-US" dirty="0">
              <a:latin typeface="Comic Sans MS" panose="030F0702030302020204" pitchFamily="66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Comic Sans MS" panose="030F0702030302020204" pitchFamily="66" charset="0"/>
              </a:rPr>
              <a:t>Papapalawak</a:t>
            </a:r>
            <a:r>
              <a:rPr lang="en-US" dirty="0">
                <a:latin typeface="Comic Sans MS" panose="030F0702030302020204" pitchFamily="66" charset="0"/>
              </a:rPr>
              <a:t> (Paraphrasing)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663548" y="602076"/>
            <a:ext cx="10146534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FFC000"/>
                </a:solidFill>
                <a:latin typeface="Comic Sans MS" panose="030F0702030302020204" pitchFamily="66" charset="0"/>
              </a:rPr>
              <a:t>ANG PAGREREBYU NG MGA KAUGNAY NA BABASAHIN</a:t>
            </a:r>
            <a:endParaRPr lang="en-US" sz="2800" b="1" u="sng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845" y="473985"/>
            <a:ext cx="9948767" cy="80890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MGA METODO AT PAMAMARAAN NG PANANALIKSIK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845" y="1282890"/>
            <a:ext cx="10057949" cy="5336274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MGA PANANALIKSIK NA PANGWIKA AT PAMPANITIKAN. 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PAMAMARAAN NA MAARING GAMITIN NG MGA MAG-AARAL SA FILIPINO SA KANILANG PANANALIKSIK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FFFF00"/>
                </a:solidFill>
                <a:latin typeface="Comic Sans MS" panose="030F0702030302020204" pitchFamily="66" charset="0"/>
              </a:rPr>
              <a:t>B. </a:t>
            </a:r>
            <a:r>
              <a:rPr lang="en-US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mic Sans MS" panose="030F0702030302020204" pitchFamily="66" charset="0"/>
              </a:rPr>
              <a:t>Diyalektolohiya</a:t>
            </a:r>
            <a:r>
              <a:rPr lang="en-US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ito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sistematikong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pag-aaral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wika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wika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Sangay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ito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sosyolingguwistika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nagsisisyasat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pahkakaiba-iba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wika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Galing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ito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latin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“</a:t>
            </a:r>
            <a:r>
              <a:rPr lang="en-US" i="1" dirty="0">
                <a:solidFill>
                  <a:schemeClr val="tx1"/>
                </a:solidFill>
                <a:latin typeface="Comic Sans MS" panose="030F0702030302020204" pitchFamily="66" charset="0"/>
              </a:rPr>
              <a:t>DIALECTUS”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nangangahulugang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“</a:t>
            </a:r>
            <a:r>
              <a:rPr lang="en-US" i="1" dirty="0">
                <a:solidFill>
                  <a:schemeClr val="tx1"/>
                </a:solidFill>
                <a:latin typeface="Comic Sans MS" panose="030F0702030302020204" pitchFamily="66" charset="0"/>
              </a:rPr>
              <a:t>WAY OF SPEAKING” 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o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paraan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pagsasalita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Ito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rin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ay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maaring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iugnay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r>
              <a:rPr lang="en-US" i="1" dirty="0">
                <a:solidFill>
                  <a:schemeClr val="tx1"/>
                </a:solidFill>
                <a:latin typeface="Comic Sans MS" panose="030F0702030302020204" pitchFamily="66" charset="0"/>
              </a:rPr>
              <a:t>descriptive 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o kaya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anose="030F0702030302020204" pitchFamily="66" charset="0"/>
              </a:rPr>
              <a:t>COMPARATIVE LINGUISTIC.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proseso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diyalektolohiya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ay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nahahati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sumusunod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hakbang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: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just">
              <a:buAutoNum type="alphaLcPeriod"/>
            </a:pP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Tukuyin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kung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dayalekto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ay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magkapreho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porma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magkaiba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(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Halimbawa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Filipino at Tagalog,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Bisaya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, Tagalog)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just">
              <a:buAutoNum type="alphaLcPeriod"/>
            </a:pP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Suriin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pagkakaiba-iba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mg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salita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ayon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paraan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pagbigkas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tono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at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iba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pa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just">
              <a:buAutoNum type="alphaLcPeriod"/>
            </a:pP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Ihanay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pagkakaiba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pagkakatulad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Maaring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gumamit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pagbilang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talahanayan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upang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matukoy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kung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ilang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salita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magkatulad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ilan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naman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magkaiba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ayon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kategoryang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inilahad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039" y="705997"/>
            <a:ext cx="2647815" cy="454064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sz="2000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omic Sans MS" panose="030F0702030302020204" pitchFamily="66" charset="0"/>
              </a:rPr>
              <a:t>Diyalektolohiya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44" r="17805" b="5472"/>
          <a:stretch>
            <a:fillRect/>
          </a:stretch>
        </p:blipFill>
        <p:spPr>
          <a:xfrm>
            <a:off x="3179928" y="1160061"/>
            <a:ext cx="6537277" cy="525675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027" y="624110"/>
            <a:ext cx="9839585" cy="52230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MGA METODO AT PAMAMARAAN NG PANANALIKSIK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003" y="1296537"/>
            <a:ext cx="10303609" cy="5418162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MGA PANANALIKSIK NA PANGWIKA AT PAMPANITIKAN. 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PAMAMARAAN NA MAARING GAMITIN NG MGA MAG-AARAL SA FILIPINO SA KANILANG PANANALIKSIK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C.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dokumentadong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pagsusuri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tinatawag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din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itong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“</a:t>
            </a:r>
            <a:r>
              <a:rPr lang="en-US" i="1" dirty="0">
                <a:solidFill>
                  <a:schemeClr val="tx1"/>
                </a:solidFill>
                <a:latin typeface="Comic Sans MS" panose="030F0702030302020204" pitchFamily="66" charset="0"/>
              </a:rPr>
              <a:t>CONTENT ANALYSIS” 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o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pagsusuring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pangnilalaman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Kinakailangan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lamang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maging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siyentipiko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balido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pagkuha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pamimili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tekstong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susuriin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Nakatuon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metodong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ito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pagkilatis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mg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umiiral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kamalian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patern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o kaya ay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katangian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dokumento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maaring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balita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simpleng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sulatinng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mananaliksik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nobela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iba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pang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akdang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pampanitikan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usapin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tao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nakalimag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larawan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at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napakarami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pang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iba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KAILANGANG ISAGAWA: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buAutoNum type="alphaUcPeriod"/>
            </a:pPr>
            <a:r>
              <a:rPr lang="en-US" dirty="0" err="1">
                <a:latin typeface="Comic Sans MS" panose="030F0702030302020204" pitchFamily="66" charset="0"/>
              </a:rPr>
              <a:t>Tukuyin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paksa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pagsusuri</a:t>
            </a:r>
            <a:r>
              <a:rPr lang="en-US" dirty="0">
                <a:latin typeface="Comic Sans MS" panose="030F0702030302020204" pitchFamily="66" charset="0"/>
              </a:rPr>
              <a:t> o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content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gagawan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analisis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buAutoNum type="alphaUcPeriod"/>
            </a:pPr>
            <a:r>
              <a:rPr lang="en-US" dirty="0" err="1">
                <a:latin typeface="Comic Sans MS" panose="030F0702030302020204" pitchFamily="66" charset="0"/>
              </a:rPr>
              <a:t>Alamin</a:t>
            </a:r>
            <a:r>
              <a:rPr lang="en-US" dirty="0">
                <a:latin typeface="Comic Sans MS" panose="030F0702030302020204" pitchFamily="66" charset="0"/>
              </a:rPr>
              <a:t> kung </a:t>
            </a:r>
            <a:r>
              <a:rPr lang="en-US" dirty="0" err="1">
                <a:latin typeface="Comic Sans MS" panose="030F0702030302020204" pitchFamily="66" charset="0"/>
              </a:rPr>
              <a:t>paano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kukuni</a:t>
            </a:r>
            <a:r>
              <a:rPr lang="en-US" dirty="0">
                <a:latin typeface="Comic Sans MS" panose="030F0702030302020204" pitchFamily="66" charset="0"/>
              </a:rPr>
              <a:t> o </a:t>
            </a:r>
            <a:r>
              <a:rPr lang="en-US" dirty="0" err="1">
                <a:latin typeface="Comic Sans MS" panose="030F0702030302020204" pitchFamily="66" charset="0"/>
              </a:rPr>
              <a:t>malilikom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content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susuriin</a:t>
            </a:r>
            <a:r>
              <a:rPr lang="en-US" dirty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buAutoNum type="alphaUcPeriod"/>
            </a:pPr>
            <a:r>
              <a:rPr lang="en-US" dirty="0" err="1">
                <a:latin typeface="Comic Sans MS" panose="030F0702030302020204" pitchFamily="66" charset="0"/>
              </a:rPr>
              <a:t>Tukuyin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yunit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pagsusuri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buAutoNum type="alphaUcPeriod"/>
            </a:pPr>
            <a:r>
              <a:rPr lang="en-US" dirty="0" err="1">
                <a:latin typeface="Comic Sans MS" panose="030F0702030302020204" pitchFamily="66" charset="0"/>
              </a:rPr>
              <a:t>Gumawa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talaan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pagsusuri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buAutoNum type="alphaUcPeriod"/>
            </a:pPr>
            <a:r>
              <a:rPr lang="en-US" dirty="0" err="1">
                <a:latin typeface="Comic Sans MS" panose="030F0702030302020204" pitchFamily="66" charset="0"/>
              </a:rPr>
              <a:t>Interpretasyon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datos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674" y="392098"/>
            <a:ext cx="9962415" cy="54959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MGA METODO AT PAMAMARAAN NG PANANALIKSIK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674" y="1433015"/>
            <a:ext cx="9825938" cy="2524836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MGA PANANALIKSIK NA PANGWIKA AT PAMPANITIKAN. 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PAMAMARAAN NA MAARING GAMITIN NG MGA MAG-AARAL SA FILIPINO SA KANILANG PANANALIKSIK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D.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Suriin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Kontent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– </a:t>
            </a:r>
            <a:r>
              <a:rPr lang="en-US" dirty="0" err="1">
                <a:latin typeface="Comic Sans MS" panose="030F0702030302020204" pitchFamily="66" charset="0"/>
              </a:rPr>
              <a:t>Suyurin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buong</a:t>
            </a:r>
            <a:r>
              <a:rPr lang="en-US" dirty="0">
                <a:latin typeface="Comic Sans MS" panose="030F0702030302020204" pitchFamily="66" charset="0"/>
              </a:rPr>
              <a:t> content o </a:t>
            </a:r>
            <a:r>
              <a:rPr lang="en-US" dirty="0" err="1">
                <a:latin typeface="Comic Sans MS" panose="030F0702030302020204" pitchFamily="66" charset="0"/>
              </a:rPr>
              <a:t>nilalaman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pamamagitan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pag</a:t>
            </a:r>
            <a:r>
              <a:rPr lang="en-US" dirty="0">
                <a:latin typeface="Comic Sans MS" panose="030F0702030302020204" pitchFamily="66" charset="0"/>
              </a:rPr>
              <a:t>-tally </a:t>
            </a:r>
            <a:r>
              <a:rPr lang="en-US" dirty="0" err="1">
                <a:latin typeface="Comic Sans MS" panose="030F0702030302020204" pitchFamily="66" charset="0"/>
              </a:rPr>
              <a:t>nito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batay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yunit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tinutukoy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simula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pagsusuri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743" y="501280"/>
            <a:ext cx="9976063" cy="46771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MGA METODO AT PAMAMARAAN NG PANANALIKSIK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970" y="1091820"/>
            <a:ext cx="9798642" cy="565017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MGA URI NG ANALISIS AYON SA SAKLAW O TUON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algn="just">
              <a:buAutoNum type="arabicPeriod"/>
            </a:pP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Tektuwal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na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pagsusuri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Nakatuon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pagsusuring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teksto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mismo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algn="just">
              <a:buAutoNum type="arabicPeriod"/>
            </a:pP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Kontekstuwal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na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pagsusuri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nakatuong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pagsusuring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mas </a:t>
            </a:r>
            <a:r>
              <a:rPr lang="en-US" dirty="0" err="1">
                <a:latin typeface="Comic Sans MS" panose="030F0702030302020204" pitchFamily="66" charset="0"/>
              </a:rPr>
              <a:t>malalim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pagpapakahulugan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pagsusuri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teksto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upang</a:t>
            </a:r>
            <a:r>
              <a:rPr lang="en-US" dirty="0">
                <a:latin typeface="Comic Sans MS" panose="030F0702030302020204" pitchFamily="66" charset="0"/>
              </a:rPr>
              <a:t> mas </a:t>
            </a:r>
            <a:r>
              <a:rPr lang="en-US" dirty="0" err="1">
                <a:latin typeface="Comic Sans MS" panose="030F0702030302020204" pitchFamily="66" charset="0"/>
              </a:rPr>
              <a:t>maipaunawa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mambabasa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umiiral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estilo</a:t>
            </a:r>
            <a:r>
              <a:rPr lang="en-US" dirty="0">
                <a:latin typeface="Comic Sans MS" panose="030F0702030302020204" pitchFamily="66" charset="0"/>
              </a:rPr>
              <a:t> ng may </a:t>
            </a:r>
            <a:r>
              <a:rPr lang="en-US" dirty="0" err="1">
                <a:latin typeface="Comic Sans MS" panose="030F0702030302020204" pitchFamily="66" charset="0"/>
              </a:rPr>
              <a:t>akda</a:t>
            </a:r>
            <a:r>
              <a:rPr lang="en-US" dirty="0">
                <a:latin typeface="Comic Sans MS" panose="030F0702030302020204" pitchFamily="66" charset="0"/>
              </a:rPr>
              <a:t> o kaya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mensaheng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nais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iparating</a:t>
            </a:r>
            <a:endParaRPr lang="en-US" dirty="0">
              <a:latin typeface="Comic Sans MS" panose="030F0702030302020204" pitchFamily="66" charset="0"/>
            </a:endParaRPr>
          </a:p>
          <a:p>
            <a:pPr algn="just">
              <a:buAutoNum type="arabicPeriod"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Sub-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tektuwal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na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pagsusuri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–Sa </a:t>
            </a:r>
            <a:r>
              <a:rPr lang="en-US" dirty="0" err="1">
                <a:latin typeface="Comic Sans MS" panose="030F0702030302020204" pitchFamily="66" charset="0"/>
              </a:rPr>
              <a:t>pagsusuring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mananaliksik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naglalayong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himayin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simbolismong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nakapaloob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teksto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simbolismong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batay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paglalahad</a:t>
            </a:r>
            <a:r>
              <a:rPr lang="en-US" dirty="0">
                <a:latin typeface="Comic Sans MS" panose="030F0702030302020204" pitchFamily="66" charset="0"/>
              </a:rPr>
              <a:t> ng may-</a:t>
            </a:r>
            <a:r>
              <a:rPr lang="en-US" dirty="0" err="1">
                <a:latin typeface="Comic Sans MS" panose="030F0702030302020204" pitchFamily="66" charset="0"/>
              </a:rPr>
              <a:t>akda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matalinong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pagsusuri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mananalikisik</a:t>
            </a:r>
            <a:r>
              <a:rPr lang="en-US" dirty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  <a:p>
            <a:pPr algn="just">
              <a:buAutoNum type="arabicPeriod"/>
            </a:pP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Intertekstuwal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na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Pagsusuri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pagsusuring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mananaliksik</a:t>
            </a:r>
            <a:r>
              <a:rPr lang="en-US" dirty="0">
                <a:latin typeface="Comic Sans MS" panose="030F0702030302020204" pitchFamily="66" charset="0"/>
              </a:rPr>
              <a:t> ay nag-</a:t>
            </a:r>
            <a:r>
              <a:rPr lang="en-US" dirty="0" err="1">
                <a:latin typeface="Comic Sans MS" panose="030F0702030302020204" pitchFamily="66" charset="0"/>
              </a:rPr>
              <a:t>uugnay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sitwasyon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pangyayarin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akda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iba</a:t>
            </a:r>
            <a:r>
              <a:rPr lang="en-US" dirty="0">
                <a:latin typeface="Comic Sans MS" panose="030F0702030302020204" pitchFamily="66" charset="0"/>
              </a:rPr>
              <a:t> pang </a:t>
            </a:r>
            <a:r>
              <a:rPr lang="en-US" dirty="0" err="1">
                <a:latin typeface="Comic Sans MS" panose="030F0702030302020204" pitchFamily="66" charset="0"/>
              </a:rPr>
              <a:t>umiiral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pangyayari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iba</a:t>
            </a:r>
            <a:r>
              <a:rPr lang="en-US" dirty="0">
                <a:latin typeface="Comic Sans MS" panose="030F0702030302020204" pitchFamily="66" charset="0"/>
              </a:rPr>
              <a:t> pang </a:t>
            </a:r>
            <a:r>
              <a:rPr lang="en-US" dirty="0" err="1">
                <a:latin typeface="Comic Sans MS" panose="030F0702030302020204" pitchFamily="66" charset="0"/>
              </a:rPr>
              <a:t>akda</a:t>
            </a:r>
            <a:r>
              <a:rPr lang="en-US" dirty="0">
                <a:latin typeface="Comic Sans MS" panose="030F0702030302020204" pitchFamily="66" charset="0"/>
              </a:rPr>
              <a:t> o kays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totoong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pangyayari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buhay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algn="just">
              <a:buAutoNum type="arabicPeriod"/>
            </a:pP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Diskorsonal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na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pagsusuri</a:t>
            </a:r>
            <a:r>
              <a:rPr lang="en-US" dirty="0">
                <a:latin typeface="Comic Sans MS" panose="030F0702030302020204" pitchFamily="66" charset="0"/>
              </a:rPr>
              <a:t>- </a:t>
            </a:r>
            <a:r>
              <a:rPr lang="en-US" dirty="0" err="1">
                <a:latin typeface="Comic Sans MS" panose="030F0702030302020204" pitchFamily="66" charset="0"/>
              </a:rPr>
              <a:t>malinaw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malalim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hinihimay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metodong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kalidad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diskurso</a:t>
            </a:r>
            <a:r>
              <a:rPr lang="en-US" dirty="0">
                <a:latin typeface="Comic Sans MS" panose="030F0702030302020204" pitchFamily="66" charset="0"/>
              </a:rPr>
              <a:t> o </a:t>
            </a:r>
            <a:r>
              <a:rPr lang="en-US" dirty="0" err="1">
                <a:latin typeface="Comic Sans MS" panose="030F0702030302020204" pitchFamily="66" charset="0"/>
              </a:rPr>
              <a:t>usapang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namamayri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isang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grupi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tao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algn="just">
              <a:buAutoNum type="arabicPeriod"/>
            </a:pP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Gramatikal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na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Pagsusuri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pagsusuring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ginagabyan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tuntunin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bararila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algn="just">
              <a:buAutoNum type="arabicPeriod"/>
            </a:pP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Lingguwistikong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Pagsusuri</a:t>
            </a:r>
            <a:r>
              <a:rPr lang="en-US" dirty="0">
                <a:latin typeface="Comic Sans MS" panose="030F0702030302020204" pitchFamily="66" charset="0"/>
              </a:rPr>
              <a:t> – </a:t>
            </a:r>
            <a:r>
              <a:rPr lang="en-US" dirty="0" err="1">
                <a:latin typeface="Comic Sans MS" panose="030F0702030302020204" pitchFamily="66" charset="0"/>
              </a:rPr>
              <a:t>Nakatuon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pagsusuring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lahat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antas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lingguwistika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mula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ponolohiya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morpolohiya</a:t>
            </a:r>
            <a:r>
              <a:rPr lang="en-US" dirty="0">
                <a:latin typeface="Comic Sans MS" panose="030F0702030302020204" pitchFamily="66" charset="0"/>
              </a:rPr>
              <a:t>,   </a:t>
            </a:r>
            <a:r>
              <a:rPr lang="en-US" dirty="0" err="1">
                <a:latin typeface="Comic Sans MS" panose="030F0702030302020204" pitchFamily="66" charset="0"/>
              </a:rPr>
              <a:t>sintaktika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semantika</a:t>
            </a:r>
            <a:r>
              <a:rPr lang="en-US" dirty="0">
                <a:latin typeface="Comic Sans MS" panose="030F0702030302020204" pitchFamily="66" charset="0"/>
              </a:rPr>
              <a:t>, at </a:t>
            </a:r>
            <a:r>
              <a:rPr lang="en-US" dirty="0" err="1">
                <a:latin typeface="Comic Sans MS" panose="030F0702030302020204" pitchFamily="66" charset="0"/>
              </a:rPr>
              <a:t>pragmatika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Kontent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nspiling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pag-aralan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266" y="968991"/>
            <a:ext cx="9825937" cy="562287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MGA URI NG ANALISIS AYON SA SAKLAW O TUON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8.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Pagsusuring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Pampanitika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Hawig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sub-</a:t>
            </a:r>
            <a:r>
              <a:rPr lang="en-US" dirty="0" err="1">
                <a:latin typeface="Comic Sans MS" panose="030F0702030302020204" pitchFamily="66" charset="0"/>
              </a:rPr>
              <a:t>tekstuwal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pagsusuri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sapagkat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gagamit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iba’t-ibang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teoryang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pampanitikan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r>
              <a:rPr lang="en-US" dirty="0" err="1">
                <a:latin typeface="Comic Sans MS" panose="030F0702030302020204" pitchFamily="66" charset="0"/>
              </a:rPr>
              <a:t>Subalit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tuon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nito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pangkaliteratura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akda</a:t>
            </a:r>
            <a:r>
              <a:rPr lang="en-US" dirty="0">
                <a:latin typeface="Comic Sans MS" panose="030F0702030302020204" pitchFamily="66" charset="0"/>
              </a:rPr>
              <a:t> o </a:t>
            </a:r>
            <a:r>
              <a:rPr lang="en-US" dirty="0" err="1">
                <a:latin typeface="Comic Sans MS" panose="030F0702030302020204" pitchFamily="66" charset="0"/>
              </a:rPr>
              <a:t>paghimay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estertikong</a:t>
            </a:r>
            <a:r>
              <a:rPr lang="en-US" dirty="0">
                <a:latin typeface="Comic Sans MS" panose="030F0702030302020204" pitchFamily="66" charset="0"/>
              </a:rPr>
              <a:t>  </a:t>
            </a:r>
            <a:r>
              <a:rPr lang="en-US" dirty="0" err="1">
                <a:latin typeface="Comic Sans MS" panose="030F0702030302020204" pitchFamily="66" charset="0"/>
              </a:rPr>
              <a:t>katangian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kontent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batay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napiling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teorya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maaring</a:t>
            </a:r>
            <a:r>
              <a:rPr lang="en-US" dirty="0">
                <a:latin typeface="Comic Sans MS" panose="030F0702030302020204" pitchFamily="66" charset="0"/>
              </a:rPr>
              <a:t> realism, </a:t>
            </a:r>
            <a:r>
              <a:rPr lang="en-US" dirty="0" err="1">
                <a:latin typeface="Comic Sans MS" panose="030F0702030302020204" pitchFamily="66" charset="0"/>
              </a:rPr>
              <a:t>romantisisimo</a:t>
            </a:r>
            <a:r>
              <a:rPr lang="en-US" dirty="0">
                <a:latin typeface="Comic Sans MS" panose="030F0702030302020204" pitchFamily="66" charset="0"/>
              </a:rPr>
              <a:t>, naturalism, humanism, </a:t>
            </a:r>
            <a:r>
              <a:rPr lang="en-US" dirty="0" err="1">
                <a:latin typeface="Comic Sans MS" panose="030F0702030302020204" pitchFamily="66" charset="0"/>
              </a:rPr>
              <a:t>markinismo</a:t>
            </a:r>
            <a:r>
              <a:rPr lang="en-US" dirty="0">
                <a:latin typeface="Comic Sans MS" panose="030F0702030302020204" pitchFamily="66" charset="0"/>
              </a:rPr>
              <a:t>, at </a:t>
            </a:r>
            <a:r>
              <a:rPr lang="en-US" dirty="0" err="1">
                <a:latin typeface="Comic Sans MS" panose="030F0702030302020204" pitchFamily="66" charset="0"/>
              </a:rPr>
              <a:t>marami</a:t>
            </a:r>
            <a:r>
              <a:rPr lang="en-US" dirty="0">
                <a:latin typeface="Comic Sans MS" panose="030F0702030302020204" pitchFamily="66" charset="0"/>
              </a:rPr>
              <a:t> pang </a:t>
            </a:r>
            <a:r>
              <a:rPr lang="en-US" dirty="0" err="1">
                <a:latin typeface="Comic Sans MS" panose="030F0702030302020204" pitchFamily="66" charset="0"/>
              </a:rPr>
              <a:t>iba</a:t>
            </a:r>
            <a:r>
              <a:rPr lang="en-US" dirty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9.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Kultural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na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pagsusuri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Tuon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metodong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pag-alam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aspektong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kultural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nakapaloob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content o </a:t>
            </a:r>
            <a:r>
              <a:rPr lang="en-US" dirty="0" err="1">
                <a:latin typeface="Comic Sans MS" panose="030F0702030302020204" pitchFamily="66" charset="0"/>
              </a:rPr>
              <a:t>akda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10.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Leksikograpikal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na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pagsusuri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natalakay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unahan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tungkol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leksikograpiya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r>
              <a:rPr lang="en-US" dirty="0" err="1">
                <a:latin typeface="Comic Sans MS" panose="030F0702030302020204" pitchFamily="66" charset="0"/>
              </a:rPr>
              <a:t>Leksikograpikal</a:t>
            </a:r>
            <a:r>
              <a:rPr lang="en-US" dirty="0">
                <a:latin typeface="Comic Sans MS" panose="030F0702030302020204" pitchFamily="66" charset="0"/>
              </a:rPr>
              <a:t> ma </a:t>
            </a:r>
            <a:r>
              <a:rPr lang="en-US" dirty="0" err="1">
                <a:latin typeface="Comic Sans MS" panose="030F0702030302020204" pitchFamily="66" charset="0"/>
              </a:rPr>
              <a:t>pagsusuri</a:t>
            </a:r>
            <a:r>
              <a:rPr lang="en-US" dirty="0">
                <a:latin typeface="Comic Sans MS" panose="030F0702030302020204" pitchFamily="66" charset="0"/>
              </a:rPr>
              <a:t> 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tuon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naturang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metodo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11.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Leksikal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na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Pagsusuri</a:t>
            </a:r>
            <a:r>
              <a:rPr lang="en-US" dirty="0">
                <a:latin typeface="Comic Sans MS" panose="030F0702030302020204" pitchFamily="66" charset="0"/>
              </a:rPr>
              <a:t> – </a:t>
            </a:r>
            <a:r>
              <a:rPr lang="en-US" dirty="0" err="1">
                <a:latin typeface="Comic Sans MS" panose="030F0702030302020204" pitchFamily="66" charset="0"/>
              </a:rPr>
              <a:t>leksihon</a:t>
            </a:r>
            <a:r>
              <a:rPr lang="en-US" dirty="0">
                <a:latin typeface="Comic Sans MS" panose="030F0702030302020204" pitchFamily="66" charset="0"/>
              </a:rPr>
              <a:t> o </a:t>
            </a:r>
            <a:r>
              <a:rPr lang="en-US" dirty="0" err="1">
                <a:latin typeface="Comic Sans MS" panose="030F0702030302020204" pitchFamily="66" charset="0"/>
              </a:rPr>
              <a:t>bokabularyo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tuon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leksikal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pagsusur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r>
              <a:rPr lang="en-US" dirty="0" err="1">
                <a:latin typeface="Comic Sans MS" panose="030F0702030302020204" pitchFamily="66" charset="0"/>
              </a:rPr>
              <a:t>Maaring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maging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saklaw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pagsusuring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pagsusuri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ispeling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kinabibilangang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salita</a:t>
            </a:r>
            <a:r>
              <a:rPr lang="en-US" dirty="0">
                <a:latin typeface="Comic Sans MS" panose="030F0702030302020204" pitchFamily="66" charset="0"/>
              </a:rPr>
              <a:t> o kaya </a:t>
            </a:r>
            <a:r>
              <a:rPr lang="en-US" dirty="0" err="1">
                <a:latin typeface="Comic Sans MS" panose="030F0702030302020204" pitchFamily="66" charset="0"/>
              </a:rPr>
              <a:t>naman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tindi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kahulugang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nakapaloob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bawat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bokabularyo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12. 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Morpolohikal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na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Pagsusuri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nakatuon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pamamaraang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pagkabuo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 </a:t>
            </a:r>
            <a:r>
              <a:rPr lang="en-US" dirty="0" err="1">
                <a:latin typeface="Comic Sans MS" panose="030F0702030302020204" pitchFamily="66" charset="0"/>
              </a:rPr>
              <a:t>salita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pagkabuo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salita</a:t>
            </a:r>
            <a:r>
              <a:rPr lang="en-US" dirty="0">
                <a:latin typeface="Comic Sans MS" panose="030F0702030302020204" pitchFamily="66" charset="0"/>
              </a:rPr>
              <a:t> au </a:t>
            </a:r>
            <a:r>
              <a:rPr lang="en-US" dirty="0" err="1">
                <a:latin typeface="Comic Sans MS" panose="030F0702030302020204" pitchFamily="66" charset="0"/>
              </a:rPr>
              <a:t>nakadepende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paraan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paglalapi</a:t>
            </a:r>
            <a:r>
              <a:rPr lang="en-US" dirty="0">
                <a:latin typeface="Comic Sans MS" panose="030F0702030302020204" pitchFamily="66" charset="0"/>
              </a:rPr>
              <a:t> o </a:t>
            </a:r>
            <a:r>
              <a:rPr lang="en-US" dirty="0" err="1">
                <a:latin typeface="Comic Sans MS" panose="030F0702030302020204" pitchFamily="66" charset="0"/>
              </a:rPr>
              <a:t>watong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paggamit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unlapi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gitlapi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hulapi</a:t>
            </a:r>
            <a:r>
              <a:rPr lang="en-US" dirty="0">
                <a:latin typeface="Comic Sans MS" panose="030F0702030302020204" pitchFamily="66" charset="0"/>
              </a:rPr>
              <a:t>, at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kombinasyon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69743" y="501280"/>
            <a:ext cx="9976063" cy="46771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MGA METODO AT PAMAMARAAN NG PANANALIKSIK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008" y="1023583"/>
            <a:ext cx="9866881" cy="552734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MGA URI NG ANALISIS AYON SA SAKLAW O TUON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13.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Sintatikal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na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Pagsusuri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pangungusap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naman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tuom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sintatikal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pagsusuri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kapag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natukoy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content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nais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suriin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kinakailngan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itong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himayin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pamamagitan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pahkilatis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kamaliam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pangungusap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paraam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pagkabuo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uri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Filipino,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ayos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pangungusap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ayon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gamit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kayarian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pati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paggamit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simuno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panaguri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14.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Semantikal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na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Pagsusuri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– Sa semantical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pagsusuri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inaalam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mananaliksik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pagpapakahulugan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pagpapahayg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kung tama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paraan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pagkabuo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ito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kung tama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mali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pagtanggap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pagpapakahulugan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mensahe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feedback at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tugon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15.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Retoritikal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na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Pagsusuri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Piang-aralan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metodong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ito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tunbgkol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kasiningan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pagpapapahayag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ginagamit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napiling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content o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babasahin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16.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Semiyolohiya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/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Semiyotikong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pagsusuri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semiyolohiya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o semiotics ay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agham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pag-aaral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simbolo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patalastas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karatula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at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nakasulat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talang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nakapaskil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iba’t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–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ibang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bahagi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kapaligiran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17.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linguistic Landscape 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kaugnayan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geosemiotics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sapagkat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ito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ay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materyal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matatagpuan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kapaligiran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nagtataglay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semyotikong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kahulugan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dahil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paggamit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nito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simbolong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berbal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at di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berbal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18.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Pagsusuri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ng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Salin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pananaliksik-salin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ay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nakatuon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pagsalin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akda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kagamitang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panturo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nobela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iba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pang content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gamit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piling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siyentipikong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hakbang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teorya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at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praktika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upang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makatulong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makadagdag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kagamitang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panturo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o kaya ay mas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maunawaan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Pilipinong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mambabasa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nailimbag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magagandang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basahin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mula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panitikang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banyaga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01606" y="542223"/>
            <a:ext cx="8911687" cy="4813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MGA METODO AT PAMAMARAAN NG PANANALIKSIK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561" y="1246496"/>
            <a:ext cx="9594376" cy="2561229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ANG RESPONDANTE AT IMPORMANTE 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- </a:t>
            </a:r>
            <a:r>
              <a:rPr lang="en-US" dirty="0" err="1">
                <a:latin typeface="Comic Sans MS" panose="030F0702030302020204" pitchFamily="66" charset="0"/>
              </a:rPr>
              <a:t>kailangang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maging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malinaw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mananaliksik</a:t>
            </a:r>
            <a:r>
              <a:rPr lang="en-US" dirty="0">
                <a:latin typeface="Comic Sans MS" panose="030F0702030302020204" pitchFamily="66" charset="0"/>
              </a:rPr>
              <a:t> kung </a:t>
            </a:r>
            <a:r>
              <a:rPr lang="en-US" dirty="0" err="1">
                <a:latin typeface="Comic Sans MS" panose="030F0702030302020204" pitchFamily="66" charset="0"/>
              </a:rPr>
              <a:t>sino-sino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sangkoy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pag-aaral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ANG DATOS AT IMPORMASYON 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- </a:t>
            </a:r>
            <a:r>
              <a:rPr lang="en-US" dirty="0" err="1">
                <a:latin typeface="Comic Sans MS" panose="030F0702030302020204" pitchFamily="66" charset="0"/>
              </a:rPr>
              <a:t>Pinakapuso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mananaliksik</a:t>
            </a:r>
            <a:r>
              <a:rPr lang="en-US" dirty="0">
                <a:latin typeface="Comic Sans MS" panose="030F0702030302020204" pitchFamily="66" charset="0"/>
              </a:rPr>
              <a:t>. Sa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bagay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nakasalalay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buong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pag-aaral</a:t>
            </a:r>
            <a:r>
              <a:rPr lang="en-US" dirty="0">
                <a:latin typeface="Comic Sans MS" panose="030F0702030302020204" pitchFamily="66" charset="0"/>
              </a:rPr>
              <a:t>. Kung </a:t>
            </a:r>
            <a:r>
              <a:rPr lang="en-US" dirty="0" err="1">
                <a:latin typeface="Comic Sans MS" panose="030F0702030302020204" pitchFamily="66" charset="0"/>
              </a:rPr>
              <a:t>wala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, o kung </a:t>
            </a:r>
            <a:r>
              <a:rPr lang="en-US" dirty="0" err="1">
                <a:latin typeface="Comic Sans MS" panose="030F0702030302020204" pitchFamily="66" charset="0"/>
              </a:rPr>
              <a:t>hindi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natamo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walang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pananaliksik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nangyayari</a:t>
            </a:r>
            <a:r>
              <a:rPr lang="en-US" dirty="0">
                <a:latin typeface="Comic Sans MS" panose="030F0702030302020204" pitchFamily="66" charset="0"/>
              </a:rPr>
              <a:t> o </a:t>
            </a:r>
            <a:r>
              <a:rPr lang="en-US" dirty="0" err="1">
                <a:latin typeface="Comic Sans MS" panose="030F0702030302020204" pitchFamily="66" charset="0"/>
              </a:rPr>
              <a:t>mangayayari</a:t>
            </a:r>
            <a:r>
              <a:rPr lang="en-US" dirty="0">
                <a:latin typeface="Comic Sans MS" panose="030F0702030302020204" pitchFamily="66" charset="0"/>
              </a:rPr>
              <a:t>. -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01606" y="542223"/>
            <a:ext cx="8911687" cy="4813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MGA METODO AT PAMAMARAAN NG PANANALIKSIK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8946" y="1378424"/>
            <a:ext cx="10017006" cy="433998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ANG INSTRUMENTONG PANANALIKSIK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>
              <a:buAutoNum type="arabicPeriod"/>
            </a:pP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Talatanungan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instrumentong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pananaliksik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maaring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sariling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gawa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mananaliksik</a:t>
            </a:r>
            <a:r>
              <a:rPr lang="en-US" dirty="0">
                <a:latin typeface="Comic Sans MS" panose="030F0702030302020204" pitchFamily="66" charset="0"/>
              </a:rPr>
              <a:t> o </a:t>
            </a:r>
            <a:r>
              <a:rPr lang="en-US" dirty="0" err="1">
                <a:latin typeface="Comic Sans MS" panose="030F0702030302020204" pitchFamily="66" charset="0"/>
              </a:rPr>
              <a:t>adaptasyon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mula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ibang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pag-aaral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buAutoNum type="arabicPeriod"/>
            </a:pP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Tseklist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instrumenting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hawig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talatanungan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kaibahan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lamang</a:t>
            </a:r>
            <a:r>
              <a:rPr lang="en-US" dirty="0">
                <a:latin typeface="Comic Sans MS" panose="030F0702030302020204" pitchFamily="66" charset="0"/>
              </a:rPr>
              <a:t>, 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tseklist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indikeytor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sadyang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inilagay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buAutoNum type="arabicPeriod"/>
            </a:pP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Interbyu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Gayd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instrumentong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isang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komprehensibo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detalyadpng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talaan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tanong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hindi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lamang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nasasagot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iisang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salita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buAutoNum type="arabicPeriod"/>
            </a:pP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Kowding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ng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impormasyon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at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mga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talaang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kuwaliteytib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instrumentong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ginagamit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stand alone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pamamaraan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kagaya</a:t>
            </a:r>
            <a:r>
              <a:rPr lang="en-US" dirty="0">
                <a:latin typeface="Comic Sans MS" panose="030F0702030302020204" pitchFamily="66" charset="0"/>
              </a:rPr>
              <a:t> ng classical Grounded Theory at ng </a:t>
            </a:r>
            <a:r>
              <a:rPr lang="en-US" dirty="0" err="1">
                <a:latin typeface="Comic Sans MS" panose="030F0702030302020204" pitchFamily="66" charset="0"/>
              </a:rPr>
              <a:t>iba</a:t>
            </a:r>
            <a:r>
              <a:rPr lang="en-US" dirty="0">
                <a:latin typeface="Comic Sans MS" panose="030F0702030302020204" pitchFamily="66" charset="0"/>
              </a:rPr>
              <a:t> pang </a:t>
            </a:r>
            <a:r>
              <a:rPr lang="en-US" dirty="0" err="1">
                <a:latin typeface="Comic Sans MS" panose="030F0702030302020204" pitchFamily="66" charset="0"/>
              </a:rPr>
              <a:t>kuwalitatibong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pananaliksik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kagaya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pagsusuring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pangnilalaman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buAutoNum type="arabicPeriod"/>
            </a:pP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fild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nowts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simpleng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talaan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impormayon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obserbasyon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mula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aktuwal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pakikipamuhay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01606" y="542223"/>
            <a:ext cx="8911687" cy="4813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MGA METODO AT PAMAMARAAN NG PANANALIKSIK</a:t>
            </a: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6141" y="1596788"/>
            <a:ext cx="9662615" cy="3207224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ANG PAKIKIPANAYAM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-Ito ay </a:t>
            </a:r>
            <a:r>
              <a:rPr lang="en-US" dirty="0" err="1">
                <a:latin typeface="Comic Sans MS" panose="030F0702030302020204" pitchFamily="66" charset="0"/>
              </a:rPr>
              <a:t>maaring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harapan</a:t>
            </a:r>
            <a:r>
              <a:rPr lang="en-US" dirty="0">
                <a:latin typeface="Comic Sans MS" panose="030F0702030302020204" pitchFamily="66" charset="0"/>
              </a:rPr>
              <a:t> o kaya ay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pamamagitan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paggamit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elektronikong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bagay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kagaya</a:t>
            </a:r>
            <a:r>
              <a:rPr lang="en-US" dirty="0">
                <a:latin typeface="Comic Sans MS" panose="030F0702030302020204" pitchFamily="66" charset="0"/>
              </a:rPr>
              <a:t> ng lap, cellphone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nagkokonekta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internet, </a:t>
            </a:r>
            <a:r>
              <a:rPr lang="en-US" dirty="0" err="1">
                <a:latin typeface="Comic Sans MS" panose="030F0702030302020204" pitchFamily="66" charset="0"/>
              </a:rPr>
              <a:t>telepono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iba</a:t>
            </a:r>
            <a:r>
              <a:rPr lang="en-US" dirty="0">
                <a:latin typeface="Comic Sans MS" panose="030F0702030302020204" pitchFamily="66" charset="0"/>
              </a:rPr>
              <a:t> pa.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 	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Interbyuwer</a:t>
            </a:r>
            <a:r>
              <a:rPr lang="en-US" dirty="0">
                <a:latin typeface="Comic Sans MS" panose="030F0702030302020204" pitchFamily="66" charset="0"/>
              </a:rPr>
              <a:t>- </a:t>
            </a:r>
            <a:r>
              <a:rPr lang="en-US" dirty="0" err="1">
                <a:latin typeface="Comic Sans MS" panose="030F0702030302020204" pitchFamily="66" charset="0"/>
              </a:rPr>
              <a:t>tawag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nagtatanong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interbyuwi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tawag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tinatanong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- Sa </a:t>
            </a:r>
            <a:r>
              <a:rPr lang="en-US" dirty="0" err="1">
                <a:latin typeface="Comic Sans MS" panose="030F0702030302020204" pitchFamily="66" charset="0"/>
              </a:rPr>
              <a:t>pagsasagawa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panayam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kinakailangang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isaalang-alang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pagbabalangkas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tanong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r>
              <a:rPr lang="en-US" dirty="0" err="1">
                <a:latin typeface="Comic Sans MS" panose="030F0702030302020204" pitchFamily="66" charset="0"/>
              </a:rPr>
              <a:t>Nararapat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lamang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handa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tanong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upang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maging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tuloy-tuloy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panayam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01606" y="542223"/>
            <a:ext cx="8911687" cy="4813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MGA METODO AT PAMAMARAAN NG PANANALIKSIK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79" y="251922"/>
            <a:ext cx="10358859" cy="128089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Comic Sans MS" panose="030F0702030302020204" pitchFamily="66" charset="0"/>
              </a:rPr>
              <a:t>ANG PAGREREBYU NG MGA KAUGNAY NA BABASAHIN</a:t>
            </a:r>
            <a:endParaRPr lang="en-US" sz="2800" b="1" u="sng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328" y="782196"/>
            <a:ext cx="10300771" cy="57948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FF00"/>
                </a:solidFill>
              </a:rPr>
              <a:t>Paghahambing</a:t>
            </a:r>
            <a:r>
              <a:rPr lang="en-US" b="1" dirty="0">
                <a:solidFill>
                  <a:srgbClr val="FFFF00"/>
                </a:solidFill>
              </a:rPr>
              <a:t> at </a:t>
            </a:r>
            <a:r>
              <a:rPr lang="en-US" b="1" dirty="0" err="1">
                <a:solidFill>
                  <a:srgbClr val="FFFF00"/>
                </a:solidFill>
              </a:rPr>
              <a:t>pagkokontrast</a:t>
            </a:r>
            <a:endParaRPr 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mic Sans MS" panose="030F0702030302020204" pitchFamily="66" charset="0"/>
              </a:rPr>
              <a:t>- </a:t>
            </a:r>
            <a:r>
              <a:rPr lang="en-US" dirty="0" err="1">
                <a:latin typeface="Comic Sans MS" panose="030F0702030302020204" pitchFamily="66" charset="0"/>
              </a:rPr>
              <a:t>ginagamit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upang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ipakita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pagkakatulad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pagkakaiba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binasang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litaratura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pag-aaral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isinasagawang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pababaliksik</a:t>
            </a:r>
            <a:r>
              <a:rPr lang="en-US" dirty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Paglalawak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at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Paglalagom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. </a:t>
            </a:r>
            <a:endParaRPr lang="en-US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-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mahalaga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pagsusulat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kaugnay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kultura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MAMBABASA AY INAASAHANG: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latin typeface="Comic Sans MS" panose="030F0702030302020204" pitchFamily="66" charset="0"/>
              </a:rPr>
              <a:t>Malinang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kasanayan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pagrerebyu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kaugnay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babasahin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litaratura</a:t>
            </a:r>
            <a:r>
              <a:rPr lang="en-US" dirty="0">
                <a:latin typeface="Comic Sans MS" panose="030F0702030302020204" pitchFamily="66" charset="0"/>
              </a:rPr>
              <a:t> man o </a:t>
            </a:r>
            <a:r>
              <a:rPr lang="en-US" dirty="0" err="1">
                <a:latin typeface="Comic Sans MS" panose="030F0702030302020204" pitchFamily="66" charset="0"/>
              </a:rPr>
              <a:t>pag-aaral</a:t>
            </a:r>
            <a:r>
              <a:rPr lang="en-US" dirty="0">
                <a:latin typeface="Comic Sans MS" panose="030F0702030302020204" pitchFamily="66" charset="0"/>
              </a:rPr>
              <a:t>;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latin typeface="Comic Sans MS" panose="030F0702030302020204" pitchFamily="66" charset="0"/>
              </a:rPr>
              <a:t>Makapanghambing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babasahin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maaring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isama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kaugnay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literatura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babasahing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maaring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ibilang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kaugnay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pag-aaral</a:t>
            </a:r>
            <a:r>
              <a:rPr lang="en-US" dirty="0">
                <a:latin typeface="Comic Sans MS" panose="030F0702030302020204" pitchFamily="66" charset="0"/>
              </a:rPr>
              <a:t>;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latin typeface="Comic Sans MS" panose="030F0702030302020204" pitchFamily="66" charset="0"/>
              </a:rPr>
              <a:t>Maisa-isa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estilo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pagrerebyu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kaugnay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babasahin</a:t>
            </a:r>
            <a:r>
              <a:rPr lang="en-US" dirty="0">
                <a:latin typeface="Comic Sans MS" panose="030F0702030302020204" pitchFamily="66" charset="0"/>
              </a:rPr>
              <a:t>;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latin typeface="Comic Sans MS" panose="030F0702030302020204" pitchFamily="66" charset="0"/>
              </a:rPr>
              <a:t>Matukoy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pagkakaiba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hanguang</a:t>
            </a:r>
            <a:r>
              <a:rPr lang="en-US" dirty="0">
                <a:latin typeface="Comic Sans MS" panose="030F0702030302020204" pitchFamily="66" charset="0"/>
              </a:rPr>
              <a:t> primary, </a:t>
            </a:r>
            <a:r>
              <a:rPr lang="en-US" dirty="0" err="1">
                <a:latin typeface="Comic Sans MS" panose="030F0702030302020204" pitchFamily="66" charset="0"/>
              </a:rPr>
              <a:t>sekondarya</a:t>
            </a:r>
            <a:r>
              <a:rPr lang="en-US" dirty="0">
                <a:latin typeface="Comic Sans MS" panose="030F0702030302020204" pitchFamily="66" charset="0"/>
              </a:rPr>
              <a:t> , at </a:t>
            </a:r>
            <a:r>
              <a:rPr lang="en-US" dirty="0" err="1">
                <a:latin typeface="Comic Sans MS" panose="030F0702030302020204" pitchFamily="66" charset="0"/>
              </a:rPr>
              <a:t>elektroniko</a:t>
            </a:r>
            <a:r>
              <a:rPr lang="en-US" dirty="0">
                <a:latin typeface="Comic Sans MS" panose="030F0702030302020204" pitchFamily="66" charset="0"/>
              </a:rPr>
              <a:t>;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latin typeface="Comic Sans MS" panose="030F0702030302020204" pitchFamily="66" charset="0"/>
              </a:rPr>
              <a:t>Makapangbasa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halimbawa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rebyu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literatura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pag-aaral</a:t>
            </a:r>
            <a:r>
              <a:rPr lang="en-US" dirty="0">
                <a:latin typeface="Comic Sans MS" panose="030F0702030302020204" pitchFamily="66" charset="0"/>
              </a:rPr>
              <a:t>;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latin typeface="Comic Sans MS" panose="030F0702030302020204" pitchFamily="66" charset="0"/>
              </a:rPr>
              <a:t>Maisa-isa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paraan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dokumentasyon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nakalap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datos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impormasyon</a:t>
            </a:r>
            <a:r>
              <a:rPr lang="en-US" dirty="0">
                <a:latin typeface="Comic Sans MS" panose="030F0702030302020204" pitchFamily="66" charset="0"/>
              </a:rPr>
              <a:t>;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latin typeface="Comic Sans MS" panose="030F0702030302020204" pitchFamily="66" charset="0"/>
              </a:rPr>
              <a:t>Makapagsulat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halimbawa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Rebyu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lagom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sining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balangkas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pag-aarral</a:t>
            </a:r>
            <a:r>
              <a:rPr lang="en-US" dirty="0">
                <a:latin typeface="Comic Sans MS" panose="030F0702030302020204" pitchFamily="66" charset="0"/>
              </a:rPr>
              <a:t>; at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latin typeface="Comic Sans MS" panose="030F0702030302020204" pitchFamily="66" charset="0"/>
              </a:rPr>
              <a:t>Makabuo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sariling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paradim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pananaliksik</a:t>
            </a:r>
            <a:r>
              <a:rPr lang="en-US" dirty="0">
                <a:latin typeface="Comic Sans MS" panose="030F0702030302020204" pitchFamily="66" charset="0"/>
              </a:rPr>
              <a:t>. 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197" y="1574041"/>
            <a:ext cx="10276763" cy="4567452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ANG PAKIKIPAMUHAY AT PAGMAMASID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-</a:t>
            </a:r>
            <a:r>
              <a:rPr lang="en-US" dirty="0" err="1">
                <a:latin typeface="Comic Sans MS" panose="030F0702030302020204" pitchFamily="66" charset="0"/>
              </a:rPr>
              <a:t>Mahalagang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imersiyon</a:t>
            </a:r>
            <a:r>
              <a:rPr lang="en-US" dirty="0">
                <a:latin typeface="Comic Sans MS" panose="030F0702030302020204" pitchFamily="66" charset="0"/>
              </a:rPr>
              <a:t> o </a:t>
            </a:r>
            <a:r>
              <a:rPr lang="en-US" dirty="0" err="1">
                <a:latin typeface="Comic Sans MS" panose="030F0702030302020204" pitchFamily="66" charset="0"/>
              </a:rPr>
              <a:t>aktuwal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pakikipamuhay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pangangalap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impormasyon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lalo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kuwalitatibong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kalikasan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pananaliksik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HAKBANG SA KINAKAILANGANG GAWIN NG MANANALIKSIK. 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algn="just">
              <a:buAutoNum type="arabicPeriod"/>
            </a:pP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Pakikipag-ugnayan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sa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kinauukulan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Sakaling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indigenous people (IP)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napiling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pag-aralan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mananaliksik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dapat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humingi</a:t>
            </a:r>
            <a:r>
              <a:rPr lang="en-US" dirty="0">
                <a:latin typeface="Comic Sans MS" panose="030F0702030302020204" pitchFamily="66" charset="0"/>
              </a:rPr>
              <a:t> ng permit of commission on indigenous people (NCIP). </a:t>
            </a:r>
            <a:endParaRPr lang="en-US" dirty="0">
              <a:latin typeface="Comic Sans MS" panose="030F0702030302020204" pitchFamily="66" charset="0"/>
            </a:endParaRPr>
          </a:p>
          <a:p>
            <a:pPr algn="just">
              <a:buAutoNum type="arabicPeriod"/>
            </a:pP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Paghahanda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ng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gagamitin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kinakailangan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dalhin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mananaliksik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mahahalgang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kagamitan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pangangalap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impormasyon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katulad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kuywaderno</a:t>
            </a:r>
            <a:r>
              <a:rPr lang="en-US" dirty="0">
                <a:latin typeface="Comic Sans MS" panose="030F0702030302020204" pitchFamily="66" charset="0"/>
              </a:rPr>
              <a:t>, cellphone </a:t>
            </a:r>
            <a:r>
              <a:rPr lang="en-US" dirty="0" err="1">
                <a:latin typeface="Comic Sans MS" panose="030F0702030302020204" pitchFamily="66" charset="0"/>
              </a:rPr>
              <a:t>parea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dokumento</a:t>
            </a:r>
            <a:r>
              <a:rPr lang="en-US" dirty="0">
                <a:latin typeface="Comic Sans MS" panose="030F0702030302020204" pitchFamily="66" charset="0"/>
              </a:rPr>
              <a:t> , camera, tripod at </a:t>
            </a:r>
            <a:r>
              <a:rPr lang="en-US" dirty="0" err="1">
                <a:latin typeface="Comic Sans MS" panose="030F0702030302020204" pitchFamily="66" charset="0"/>
              </a:rPr>
              <a:t>marami</a:t>
            </a:r>
            <a:r>
              <a:rPr lang="en-US" dirty="0">
                <a:latin typeface="Comic Sans MS" panose="030F0702030302020204" pitchFamily="66" charset="0"/>
              </a:rPr>
              <a:t> pang </a:t>
            </a:r>
            <a:r>
              <a:rPr lang="en-US" dirty="0" err="1">
                <a:latin typeface="Comic Sans MS" panose="030F0702030302020204" pitchFamily="66" charset="0"/>
              </a:rPr>
              <a:t>iba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algn="just">
              <a:buAutoNum type="arabicPeriod"/>
            </a:pP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Pagpunta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sa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komunidad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Dala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mahahalgang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gamit</a:t>
            </a:r>
            <a:r>
              <a:rPr lang="en-US" dirty="0">
                <a:latin typeface="Comic Sans MS" panose="030F0702030302020204" pitchFamily="66" charset="0"/>
              </a:rPr>
              <a:t> personal at </a:t>
            </a:r>
            <a:r>
              <a:rPr lang="en-US" dirty="0" err="1">
                <a:latin typeface="Comic Sans MS" panose="030F0702030302020204" pitchFamily="66" charset="0"/>
              </a:rPr>
              <a:t>pangdokumento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pati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gabay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tanong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listahan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Gawain, </a:t>
            </a:r>
            <a:r>
              <a:rPr lang="en-US" dirty="0" err="1">
                <a:latin typeface="Comic Sans MS" panose="030F0702030302020204" pitchFamily="66" charset="0"/>
              </a:rPr>
              <a:t>papunta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komunidad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01606" y="542223"/>
            <a:ext cx="8911687" cy="4813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MGA METODO AT PAMAMARAAN NG PANANALIKSIK</a:t>
            </a: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436" y="1191905"/>
            <a:ext cx="9116253" cy="490864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MGA PAMAMARAAN NG PAGSASAGAWA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-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bahaging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ayn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naglalaman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detalyadong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paglalahad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lahat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prosesong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pinagdadaanan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mananaliksik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mula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pagtukoy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suliranin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hanggang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pagbuo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awtput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paglalahad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konklusyon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Comic Sans MS" panose="030F0702030302020204" pitchFamily="66" charset="0"/>
              </a:rPr>
              <a:t>Halimbawa</a:t>
            </a:r>
            <a:r>
              <a:rPr lang="en-US" dirty="0">
                <a:latin typeface="Comic Sans MS" panose="030F0702030302020204" pitchFamily="66" charset="0"/>
              </a:rPr>
              <a:t>: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err="1">
                <a:latin typeface="Comic Sans MS" panose="030F0702030302020204" pitchFamily="66" charset="0"/>
              </a:rPr>
              <a:t>Upang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malaman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mananaliksik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pasulat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pasalitang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sintaksis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mag-</a:t>
            </a:r>
            <a:r>
              <a:rPr lang="en-US" dirty="0" err="1">
                <a:latin typeface="Comic Sans MS" panose="030F0702030302020204" pitchFamily="66" charset="0"/>
              </a:rPr>
              <a:t>aaral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CSU laboratory high school, </a:t>
            </a:r>
            <a:r>
              <a:rPr lang="en-US" dirty="0" err="1">
                <a:latin typeface="Comic Sans MS" panose="030F0702030302020204" pitchFamily="66" charset="0"/>
              </a:rPr>
              <a:t>isinasagawa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mananaliksik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sumusunod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paraan</a:t>
            </a:r>
            <a:r>
              <a:rPr lang="en-US" dirty="0">
                <a:latin typeface="Comic Sans MS" panose="030F0702030302020204" pitchFamily="66" charset="0"/>
              </a:rPr>
              <a:t> : 	</a:t>
            </a:r>
            <a:endParaRPr lang="en-US" dirty="0">
              <a:latin typeface="Comic Sans MS" panose="030F0702030302020204" pitchFamily="66" charset="0"/>
            </a:endParaRPr>
          </a:p>
          <a:p>
            <a:pPr algn="just"/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Pagbabasang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Pang-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Aklatan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mananaliksik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nagbasa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libro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jornal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magazin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tesis</a:t>
            </a:r>
            <a:r>
              <a:rPr lang="en-US" dirty="0">
                <a:latin typeface="Comic Sans MS" panose="030F0702030302020204" pitchFamily="66" charset="0"/>
              </a:rPr>
              <a:t>, at </a:t>
            </a:r>
            <a:r>
              <a:rPr lang="en-US" dirty="0" err="1">
                <a:latin typeface="Comic Sans MS" panose="030F0702030302020204" pitchFamily="66" charset="0"/>
              </a:rPr>
              <a:t>disertasyon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may </a:t>
            </a:r>
            <a:r>
              <a:rPr lang="en-US" dirty="0" err="1">
                <a:latin typeface="Comic Sans MS" panose="030F0702030302020204" pitchFamily="66" charset="0"/>
              </a:rPr>
              <a:t>kaugnay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kasalukuyang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pag-aaral</a:t>
            </a:r>
            <a:r>
              <a:rPr lang="en-US" dirty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  <a:p>
            <a:pPr algn="just"/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Pagsaling-wika</a:t>
            </a:r>
            <a:r>
              <a:rPr lang="en-US" dirty="0">
                <a:latin typeface="Comic Sans MS" panose="030F0702030302020204" pitchFamily="66" charset="0"/>
              </a:rPr>
              <a:t> – </a:t>
            </a:r>
            <a:r>
              <a:rPr lang="en-US" dirty="0" err="1">
                <a:latin typeface="Comic Sans MS" panose="030F0702030302020204" pitchFamily="66" charset="0"/>
              </a:rPr>
              <a:t>Matapos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kumalap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impormasyon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mula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pagbabasang-aklatan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mananaliksik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naghanda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pagsalin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wikang</a:t>
            </a:r>
            <a:r>
              <a:rPr lang="en-US" dirty="0">
                <a:latin typeface="Comic Sans MS" panose="030F0702030302020204" pitchFamily="66" charset="0"/>
              </a:rPr>
              <a:t> Filipino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artikulong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nakasulat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wikang</a:t>
            </a:r>
            <a:r>
              <a:rPr lang="en-US" dirty="0">
                <a:latin typeface="Comic Sans MS" panose="030F0702030302020204" pitchFamily="66" charset="0"/>
              </a:rPr>
              <a:t> Ingles. </a:t>
            </a:r>
            <a:endParaRPr lang="en-US" dirty="0">
              <a:latin typeface="Comic Sans MS" panose="030F0702030302020204" pitchFamily="66" charset="0"/>
            </a:endParaRPr>
          </a:p>
          <a:p>
            <a:pPr algn="just"/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Paghahanda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sa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Tseklist</a:t>
            </a:r>
            <a:r>
              <a:rPr lang="en-US" dirty="0">
                <a:latin typeface="Comic Sans MS" panose="030F0702030302020204" pitchFamily="66" charset="0"/>
              </a:rPr>
              <a:t>- </a:t>
            </a:r>
            <a:r>
              <a:rPr lang="en-US" dirty="0" err="1">
                <a:latin typeface="Comic Sans MS" panose="030F0702030302020204" pitchFamily="66" charset="0"/>
              </a:rPr>
              <a:t>Inihanda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mananaliksik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tseklist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pagsusuri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arikulo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upang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malaman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uri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pasulat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Filipino, </a:t>
            </a:r>
            <a:r>
              <a:rPr lang="en-US" dirty="0" err="1">
                <a:latin typeface="Comic Sans MS" panose="030F0702030302020204" pitchFamily="66" charset="0"/>
              </a:rPr>
              <a:t>ayos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pangungusap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uri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pangungusap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ayon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gamit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01606" y="542223"/>
            <a:ext cx="8911687" cy="4813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MGA METODO AT PAMAMARAAN NG PANANALIKSIK</a:t>
            </a:r>
            <a:endParaRPr 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379" y="1023582"/>
            <a:ext cx="9853233" cy="488764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MGA PAMAMARAAN NG PAGSASAGAWA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Comic Sans MS" panose="030F0702030302020204" pitchFamily="66" charset="0"/>
              </a:rPr>
              <a:t>Halimbawa</a:t>
            </a:r>
            <a:r>
              <a:rPr lang="en-US" dirty="0">
                <a:latin typeface="Comic Sans MS" panose="030F0702030302020204" pitchFamily="66" charset="0"/>
              </a:rPr>
              <a:t>: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err="1">
                <a:latin typeface="Comic Sans MS" panose="030F0702030302020204" pitchFamily="66" charset="0"/>
              </a:rPr>
              <a:t>Upang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malaman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mananaliksik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pasulat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pasalitang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sintaksis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mag-</a:t>
            </a:r>
            <a:r>
              <a:rPr lang="en-US" dirty="0" err="1">
                <a:latin typeface="Comic Sans MS" panose="030F0702030302020204" pitchFamily="66" charset="0"/>
              </a:rPr>
              <a:t>aaral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CSU laboratory high school, </a:t>
            </a:r>
            <a:r>
              <a:rPr lang="en-US" dirty="0" err="1">
                <a:latin typeface="Comic Sans MS" panose="030F0702030302020204" pitchFamily="66" charset="0"/>
              </a:rPr>
              <a:t>isinasagawa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mananaliksik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sumusunod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paraan</a:t>
            </a:r>
            <a:r>
              <a:rPr lang="en-US" dirty="0">
                <a:latin typeface="Comic Sans MS" panose="030F0702030302020204" pitchFamily="66" charset="0"/>
              </a:rPr>
              <a:t> : 	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Paghingi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Pahintulot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 – </a:t>
            </a:r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mananaliksik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 ay </a:t>
            </a:r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naghanda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liham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dekano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upang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pormal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makapagsulat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 mag-</a:t>
            </a:r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aaral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 at </a:t>
            </a:r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makapagteyp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aralin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endParaRPr 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Pagpapasulat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komposisyon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- </a:t>
            </a:r>
            <a:endParaRPr 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Pagti-teyp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Aralin</a:t>
            </a:r>
            <a:endParaRPr 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Pagtranskrayb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Aralin</a:t>
            </a:r>
            <a:endParaRPr 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Pagsusuring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pangnilalaman</a:t>
            </a:r>
            <a:endParaRPr 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Pagbibigay-halaga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Datos</a:t>
            </a:r>
            <a:endParaRPr 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01606" y="542223"/>
            <a:ext cx="8911687" cy="4813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MGA METODO AT PAMAMARAAN NG PANANALIKSIK</a:t>
            </a:r>
            <a:endParaRPr 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379" y="1173707"/>
            <a:ext cx="9853233" cy="543180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ANG ISTATISTIKANG GAGAMITIN 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- </a:t>
            </a:r>
            <a:r>
              <a:rPr lang="en-US" dirty="0" err="1">
                <a:latin typeface="Comic Sans MS" panose="030F0702030302020204" pitchFamily="66" charset="0"/>
              </a:rPr>
              <a:t>Upang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malaman</a:t>
            </a:r>
            <a:r>
              <a:rPr lang="en-US" dirty="0">
                <a:latin typeface="Comic Sans MS" panose="030F0702030302020204" pitchFamily="66" charset="0"/>
              </a:rPr>
              <a:t> kung </a:t>
            </a:r>
            <a:r>
              <a:rPr lang="en-US" dirty="0" err="1">
                <a:latin typeface="Comic Sans MS" panose="030F0702030302020204" pitchFamily="66" charset="0"/>
              </a:rPr>
              <a:t>anong</a:t>
            </a:r>
            <a:r>
              <a:rPr lang="en-US" dirty="0">
                <a:latin typeface="Comic Sans MS" panose="030F0702030302020204" pitchFamily="66" charset="0"/>
              </a:rPr>
              <a:t>  </a:t>
            </a:r>
            <a:r>
              <a:rPr lang="en-US" dirty="0" err="1">
                <a:latin typeface="Comic Sans MS" panose="030F0702030302020204" pitchFamily="66" charset="0"/>
              </a:rPr>
              <a:t>uri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istatistika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gagamitin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pananaliksik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mananaliksik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dapat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kabisado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kalikasan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kanyang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pag-aaral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algn="just"/>
            <a:r>
              <a:rPr lang="en-US" b="1" dirty="0" err="1">
                <a:solidFill>
                  <a:srgbClr val="FFC000"/>
                </a:solidFill>
                <a:latin typeface="Comic Sans MS" panose="030F0702030302020204" pitchFamily="66" charset="0"/>
              </a:rPr>
              <a:t>Ang</a:t>
            </a: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Comic Sans MS" panose="030F0702030302020204" pitchFamily="66" charset="0"/>
              </a:rPr>
              <a:t>Sampol</a:t>
            </a: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 at </a:t>
            </a:r>
            <a:r>
              <a:rPr lang="en-US" b="1" dirty="0" err="1">
                <a:solidFill>
                  <a:srgbClr val="FFC000"/>
                </a:solidFill>
                <a:latin typeface="Comic Sans MS" panose="030F0702030302020204" pitchFamily="66" charset="0"/>
              </a:rPr>
              <a:t>Populasyon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- </a:t>
            </a:r>
            <a:r>
              <a:rPr lang="en-US" dirty="0" err="1">
                <a:latin typeface="Comic Sans MS" panose="030F0702030302020204" pitchFamily="66" charset="0"/>
              </a:rPr>
              <a:t>Populasyon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tawag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kabuuang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bilang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respondante</a:t>
            </a:r>
            <a:r>
              <a:rPr lang="en-US" dirty="0">
                <a:latin typeface="Comic Sans MS" panose="030F0702030302020204" pitchFamily="66" charset="0"/>
              </a:rPr>
              <a:t> o </a:t>
            </a:r>
            <a:r>
              <a:rPr lang="en-US" dirty="0" err="1">
                <a:latin typeface="Comic Sans MS" panose="030F0702030302020204" pitchFamily="66" charset="0"/>
              </a:rPr>
              <a:t>impormante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pananaliksik</a:t>
            </a:r>
            <a:r>
              <a:rPr lang="en-US" dirty="0">
                <a:latin typeface="Comic Sans MS" panose="030F0702030302020204" pitchFamily="66" charset="0"/>
              </a:rPr>
              <a:t>. May </a:t>
            </a:r>
            <a:r>
              <a:rPr lang="en-US" dirty="0" err="1">
                <a:latin typeface="Comic Sans MS" panose="030F0702030302020204" pitchFamily="66" charset="0"/>
              </a:rPr>
              <a:t>pagkakataong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marami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, kaya </a:t>
            </a:r>
            <a:r>
              <a:rPr lang="en-US" dirty="0" err="1">
                <a:latin typeface="Comic Sans MS" panose="030F0702030302020204" pitchFamily="66" charset="0"/>
              </a:rPr>
              <a:t>kailangan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sampol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tumutukoy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tiyak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bilang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bahagin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populasyon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dumaan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Siyentipikong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metodo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upang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matukoy</a:t>
            </a:r>
            <a:r>
              <a:rPr lang="en-US" dirty="0">
                <a:latin typeface="Comic Sans MS" panose="030F0702030302020204" pitchFamily="66" charset="0"/>
              </a:rPr>
              <a:t> kung </a:t>
            </a:r>
            <a:r>
              <a:rPr lang="en-US" dirty="0" err="1">
                <a:latin typeface="Comic Sans MS" panose="030F0702030302020204" pitchFamily="66" charset="0"/>
              </a:rPr>
              <a:t>ilang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tao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lamang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kailangang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pag-aralan</a:t>
            </a:r>
            <a:r>
              <a:rPr lang="en-US" dirty="0">
                <a:latin typeface="Comic Sans MS" panose="030F0702030302020204" pitchFamily="66" charset="0"/>
              </a:rPr>
              <a:t> o </a:t>
            </a:r>
            <a:r>
              <a:rPr lang="en-US" dirty="0" err="1">
                <a:latin typeface="Comic Sans MS" panose="030F0702030302020204" pitchFamily="66" charset="0"/>
              </a:rPr>
              <a:t>kakapanayamin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-Sampling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tawag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pamamaraan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pagtukoy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sampol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mula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populasyon</a:t>
            </a:r>
            <a:r>
              <a:rPr lang="en-US" dirty="0">
                <a:latin typeface="Comic Sans MS" panose="030F0702030302020204" pitchFamily="66" charset="0"/>
              </a:rPr>
              <a:t>. May </a:t>
            </a:r>
            <a:r>
              <a:rPr lang="en-US" dirty="0" err="1">
                <a:latin typeface="Comic Sans MS" panose="030F0702030302020204" pitchFamily="66" charset="0"/>
              </a:rPr>
              <a:t>dalawa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uri</a:t>
            </a:r>
            <a:r>
              <a:rPr lang="en-US" dirty="0">
                <a:latin typeface="Comic Sans MS" panose="030F0702030302020204" pitchFamily="66" charset="0"/>
              </a:rPr>
              <a:t> :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PROBABLITY SAMPLING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Ginagamit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kuwantitatibong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kalikasan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URI: Quota sampling, Simple Random Sampling, Purposive Sampling, </a:t>
            </a:r>
            <a:r>
              <a:rPr lang="en-US" dirty="0" err="1">
                <a:latin typeface="Comic Sans MS" panose="030F0702030302020204" pitchFamily="66" charset="0"/>
              </a:rPr>
              <a:t>Stratifiesd</a:t>
            </a:r>
            <a:r>
              <a:rPr lang="en-US" dirty="0">
                <a:latin typeface="Comic Sans MS" panose="030F0702030302020204" pitchFamily="66" charset="0"/>
              </a:rPr>
              <a:t> Sampling.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NON-PROBABILITY SAMPLING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Ginagamit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 </a:t>
            </a:r>
            <a:r>
              <a:rPr lang="en-US" dirty="0" err="1">
                <a:latin typeface="Comic Sans MS" panose="030F0702030302020204" pitchFamily="66" charset="0"/>
              </a:rPr>
              <a:t>kuwalitatibong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kalikasan</a:t>
            </a:r>
            <a:r>
              <a:rPr lang="en-US" dirty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latin typeface="Comic Sans MS" panose="030F0702030302020204" pitchFamily="66" charset="0"/>
              </a:rPr>
              <a:t>	URI: Convenient at snowball sampling technique.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01606" y="542223"/>
            <a:ext cx="8911687" cy="4813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MGA METODO AT PAMAMARAAN NG PANANALIKSIK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496" y="359704"/>
            <a:ext cx="9874116" cy="128089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omic Sans MS" panose="030F0702030302020204" pitchFamily="66" charset="0"/>
              </a:rPr>
              <a:t>Kahalagahan</a:t>
            </a:r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rgbClr val="FFC000"/>
                </a:solidFill>
                <a:latin typeface="Comic Sans MS" panose="030F0702030302020204" pitchFamily="66" charset="0"/>
              </a:rPr>
              <a:t>pagrerebyu</a:t>
            </a:r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rgbClr val="FFC000"/>
                </a:solidFill>
                <a:latin typeface="Comic Sans MS" panose="030F0702030302020204" pitchFamily="66" charset="0"/>
              </a:rPr>
              <a:t>babasahin</a:t>
            </a:r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. </a:t>
            </a:r>
            <a:endParaRPr lang="en-US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496" y="1000148"/>
            <a:ext cx="8915400" cy="5378617"/>
          </a:xfrm>
        </p:spPr>
        <p:txBody>
          <a:bodyPr>
            <a:normAutofit fontScale="92500"/>
          </a:bodyPr>
          <a:lstStyle/>
          <a:p>
            <a:pPr algn="just">
              <a:buFont typeface="+mj-lt"/>
              <a:buAutoNum type="arabicPeriod"/>
            </a:pPr>
            <a:r>
              <a:rPr lang="en-US" sz="1600" dirty="0" err="1">
                <a:latin typeface="Comic Sans MS" panose="030F0702030302020204" pitchFamily="66" charset="0"/>
              </a:rPr>
              <a:t>Nakapagdaragdag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ideya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sa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mananaliksik</a:t>
            </a:r>
            <a:r>
              <a:rPr lang="en-US" sz="1600" dirty="0">
                <a:latin typeface="Comic Sans MS" panose="030F0702030302020204" pitchFamily="66" charset="0"/>
              </a:rPr>
              <a:t> kung </a:t>
            </a:r>
            <a:r>
              <a:rPr lang="en-US" sz="1600" dirty="0" err="1">
                <a:latin typeface="Comic Sans MS" panose="030F0702030302020204" pitchFamily="66" charset="0"/>
              </a:rPr>
              <a:t>ano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ang</a:t>
            </a:r>
            <a:r>
              <a:rPr lang="en-US" sz="1600" dirty="0">
                <a:latin typeface="Comic Sans MS" panose="030F0702030302020204" pitchFamily="66" charset="0"/>
              </a:rPr>
              <a:t> gap </a:t>
            </a:r>
            <a:r>
              <a:rPr lang="en-US" sz="1600" dirty="0" err="1">
                <a:latin typeface="Comic Sans MS" panose="030F0702030302020204" pitchFamily="66" charset="0"/>
              </a:rPr>
              <a:t>na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dapat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punan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pag-aaral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na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napili</a:t>
            </a:r>
            <a:r>
              <a:rPr lang="en-US" sz="1600" dirty="0">
                <a:latin typeface="Comic Sans MS" panose="030F0702030302020204" pitchFamily="66" charset="0"/>
              </a:rPr>
              <a:t>.</a:t>
            </a:r>
            <a:endParaRPr lang="en-US" sz="1600" dirty="0">
              <a:latin typeface="Comic Sans MS" panose="030F0702030302020204" pitchFamily="66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600" dirty="0" err="1">
                <a:latin typeface="Comic Sans MS" panose="030F0702030302020204" pitchFamily="66" charset="0"/>
              </a:rPr>
              <a:t>Natutulungan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aqng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mga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mananaliksik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uypang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makabuo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sariling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instrumento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na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magagamit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sa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pananaliksik</a:t>
            </a:r>
            <a:r>
              <a:rPr lang="en-US" sz="1600" dirty="0">
                <a:latin typeface="Comic Sans MS" panose="030F0702030302020204" pitchFamily="66" charset="0"/>
              </a:rPr>
              <a:t> o kaya </a:t>
            </a:r>
            <a:r>
              <a:rPr lang="en-US" sz="1600" dirty="0" err="1">
                <a:latin typeface="Comic Sans MS" panose="030F0702030302020204" pitchFamily="66" charset="0"/>
              </a:rPr>
              <a:t>naman</a:t>
            </a:r>
            <a:r>
              <a:rPr lang="en-US" sz="1600" dirty="0">
                <a:latin typeface="Comic Sans MS" panose="030F0702030302020204" pitchFamily="66" charset="0"/>
              </a:rPr>
              <a:t> ay </a:t>
            </a:r>
            <a:r>
              <a:rPr lang="en-US" sz="1600" dirty="0" err="1">
                <a:latin typeface="Comic Sans MS" panose="030F0702030302020204" pitchFamily="66" charset="0"/>
              </a:rPr>
              <a:t>magagamit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ang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mahahanap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na</a:t>
            </a:r>
            <a:r>
              <a:rPr lang="en-US" sz="1600" dirty="0">
                <a:latin typeface="Comic Sans MS" panose="030F0702030302020204" pitchFamily="66" charset="0"/>
              </a:rPr>
              <a:t> instrument </a:t>
            </a:r>
            <a:r>
              <a:rPr lang="en-US" sz="1600" dirty="0" err="1">
                <a:latin typeface="Comic Sans MS" panose="030F0702030302020204" pitchFamily="66" charset="0"/>
              </a:rPr>
              <a:t>mula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sa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una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pag-aaral</a:t>
            </a:r>
            <a:r>
              <a:rPr lang="en-US" sz="1600" dirty="0">
                <a:latin typeface="Comic Sans MS" panose="030F0702030302020204" pitchFamily="66" charset="0"/>
              </a:rPr>
              <a:t>,</a:t>
            </a:r>
            <a:endParaRPr lang="en-US" sz="1600" dirty="0">
              <a:latin typeface="Comic Sans MS" panose="030F0702030302020204" pitchFamily="66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600" dirty="0" err="1">
                <a:latin typeface="Comic Sans MS" panose="030F0702030302020204" pitchFamily="66" charset="0"/>
              </a:rPr>
              <a:t>Nakapagbibigay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dagdag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kaisipan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sa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iba’t-ibang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metodo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pananaliksik</a:t>
            </a:r>
            <a:r>
              <a:rPr lang="en-US" sz="1600" dirty="0">
                <a:latin typeface="Comic Sans MS" panose="030F0702030302020204" pitchFamily="66" charset="0"/>
              </a:rPr>
              <a:t>.</a:t>
            </a:r>
            <a:endParaRPr lang="en-US" sz="1600" dirty="0">
              <a:latin typeface="Comic Sans MS" panose="030F0702030302020204" pitchFamily="66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600" dirty="0" err="1">
                <a:latin typeface="Comic Sans MS" panose="030F0702030302020204" pitchFamily="66" charset="0"/>
              </a:rPr>
              <a:t>Nakapagbibigay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maisususportang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awtoridad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sa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pagsusuri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mga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datos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sa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ikaapat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na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kabanata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pananaliksik</a:t>
            </a:r>
            <a:r>
              <a:rPr lang="en-US" sz="1600" dirty="0">
                <a:latin typeface="Comic Sans MS" panose="030F0702030302020204" pitchFamily="66" charset="0"/>
              </a:rPr>
              <a:t>. </a:t>
            </a:r>
            <a:endParaRPr lang="en-US" sz="1600" dirty="0">
              <a:latin typeface="Comic Sans MS" panose="030F0702030302020204" pitchFamily="66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600" dirty="0" err="1">
                <a:latin typeface="Comic Sans MS" panose="030F0702030302020204" pitchFamily="66" charset="0"/>
              </a:rPr>
              <a:t>Napapalawak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ang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kabatiran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mananaliksik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sa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iba’t-ibang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mga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paksang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maari</a:t>
            </a:r>
            <a:r>
              <a:rPr lang="en-US" sz="1600" dirty="0">
                <a:latin typeface="Comic Sans MS" panose="030F0702030302020204" pitchFamily="66" charset="0"/>
              </a:rPr>
              <a:t> pang </a:t>
            </a:r>
            <a:r>
              <a:rPr lang="en-US" sz="1600" dirty="0" err="1">
                <a:latin typeface="Comic Sans MS" panose="030F0702030302020204" pitchFamily="66" charset="0"/>
              </a:rPr>
              <a:t>gawin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pag-aaral</a:t>
            </a:r>
            <a:r>
              <a:rPr lang="en-US" sz="1600" dirty="0">
                <a:latin typeface="Comic Sans MS" panose="030F0702030302020204" pitchFamily="66" charset="0"/>
              </a:rPr>
              <a:t>. </a:t>
            </a:r>
            <a:endParaRPr lang="en-US" sz="1600" dirty="0">
              <a:latin typeface="Comic Sans MS" panose="030F0702030302020204" pitchFamily="66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600" dirty="0" err="1">
                <a:latin typeface="Comic Sans MS" panose="030F0702030302020204" pitchFamily="66" charset="0"/>
              </a:rPr>
              <a:t>Nakakaapagbigay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batayang</a:t>
            </a:r>
            <a:r>
              <a:rPr lang="en-US" sz="1600" dirty="0">
                <a:latin typeface="Comic Sans MS" panose="030F0702030302020204" pitchFamily="66" charset="0"/>
              </a:rPr>
              <a:t> legal, </a:t>
            </a:r>
            <a:r>
              <a:rPr lang="en-US" sz="1600" dirty="0" err="1">
                <a:latin typeface="Comic Sans MS" panose="030F0702030302020204" pitchFamily="66" charset="0"/>
              </a:rPr>
              <a:t>pilosopikal</a:t>
            </a:r>
            <a:r>
              <a:rPr lang="en-US" sz="1600" dirty="0">
                <a:latin typeface="Comic Sans MS" panose="030F0702030302020204" pitchFamily="66" charset="0"/>
              </a:rPr>
              <a:t>, </a:t>
            </a:r>
            <a:r>
              <a:rPr lang="en-US" sz="1600" dirty="0" err="1">
                <a:latin typeface="Comic Sans MS" panose="030F0702030302020204" pitchFamily="66" charset="0"/>
              </a:rPr>
              <a:t>teoretikal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sa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isinasagawang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pananaliksik</a:t>
            </a:r>
            <a:r>
              <a:rPr lang="en-US" sz="1600" dirty="0">
                <a:latin typeface="Comic Sans MS" panose="030F0702030302020204" pitchFamily="66" charset="0"/>
              </a:rPr>
              <a:t>. </a:t>
            </a:r>
            <a:endParaRPr lang="en-US" sz="1600" dirty="0">
              <a:latin typeface="Comic Sans MS" panose="030F0702030302020204" pitchFamily="66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600" dirty="0" err="1">
                <a:latin typeface="Comic Sans MS" panose="030F0702030302020204" pitchFamily="66" charset="0"/>
              </a:rPr>
              <a:t>Napapalawak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hindi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lamang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ang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bokabolaryo</a:t>
            </a:r>
            <a:r>
              <a:rPr lang="en-US" sz="1600" dirty="0">
                <a:latin typeface="Comic Sans MS" panose="030F0702030302020204" pitchFamily="66" charset="0"/>
              </a:rPr>
              <a:t> at </a:t>
            </a:r>
            <a:r>
              <a:rPr lang="en-US" sz="1600" dirty="0" err="1">
                <a:latin typeface="Comic Sans MS" panose="030F0702030302020204" pitchFamily="66" charset="0"/>
              </a:rPr>
              <a:t>metod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kundi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pati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ang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mga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pamamaraan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sa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pagsusuri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datos</a:t>
            </a:r>
            <a:r>
              <a:rPr lang="en-US" sz="1600" dirty="0">
                <a:latin typeface="Comic Sans MS" panose="030F0702030302020204" pitchFamily="66" charset="0"/>
              </a:rPr>
              <a:t>. </a:t>
            </a:r>
            <a:endParaRPr lang="en-US" sz="1600" dirty="0">
              <a:latin typeface="Comic Sans MS" panose="030F0702030302020204" pitchFamily="66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600" dirty="0" err="1">
                <a:latin typeface="Comic Sans MS" panose="030F0702030302020204" pitchFamily="66" charset="0"/>
              </a:rPr>
              <a:t>Napagsasangunian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ang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mga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rekomendasyon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mga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nauna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nang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mga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pananaliksik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bilang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lunsaran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sa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pagbuo</a:t>
            </a:r>
            <a:r>
              <a:rPr lang="en-US" sz="1600" dirty="0">
                <a:latin typeface="Comic Sans MS" panose="030F0702030302020204" pitchFamily="66" charset="0"/>
              </a:rPr>
              <a:t> ng  </a:t>
            </a:r>
            <a:r>
              <a:rPr lang="en-US" sz="1600" dirty="0" err="1">
                <a:latin typeface="Comic Sans MS" panose="030F0702030302020204" pitchFamily="66" charset="0"/>
              </a:rPr>
              <a:t>panibagong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paksa</a:t>
            </a:r>
            <a:r>
              <a:rPr lang="en-US" sz="1600" dirty="0">
                <a:latin typeface="Comic Sans MS" panose="030F0702030302020204" pitchFamily="66" charset="0"/>
              </a:rPr>
              <a:t>. </a:t>
            </a:r>
            <a:endParaRPr lang="en-US" sz="1600" dirty="0">
              <a:latin typeface="Comic Sans MS" panose="030F0702030302020204" pitchFamily="66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600" dirty="0" err="1">
                <a:latin typeface="Comic Sans MS" panose="030F0702030302020204" pitchFamily="66" charset="0"/>
              </a:rPr>
              <a:t>Nabibigyan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kabatiran</a:t>
            </a:r>
            <a:r>
              <a:rPr lang="en-US" sz="1600" dirty="0">
                <a:latin typeface="Comic Sans MS" panose="030F0702030302020204" pitchFamily="66" charset="0"/>
              </a:rPr>
              <a:t>  </a:t>
            </a:r>
            <a:r>
              <a:rPr lang="en-US" sz="1600" dirty="0" err="1">
                <a:latin typeface="Comic Sans MS" panose="030F0702030302020204" pitchFamily="66" charset="0"/>
              </a:rPr>
              <a:t>sa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iba’t-ibang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pamamaraaan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dokumentasyon</a:t>
            </a:r>
            <a:r>
              <a:rPr lang="en-US" sz="1600" dirty="0">
                <a:latin typeface="Comic Sans MS" panose="030F0702030302020204" pitchFamily="66" charset="0"/>
              </a:rPr>
              <a:t> APA, MLA, at </a:t>
            </a:r>
            <a:r>
              <a:rPr lang="en-US" sz="1600" dirty="0" err="1">
                <a:latin typeface="Comic Sans MS" panose="030F0702030302020204" pitchFamily="66" charset="0"/>
              </a:rPr>
              <a:t>iba</a:t>
            </a:r>
            <a:r>
              <a:rPr lang="en-US" sz="1600" dirty="0">
                <a:latin typeface="Comic Sans MS" panose="030F0702030302020204" pitchFamily="66" charset="0"/>
              </a:rPr>
              <a:t> pa. </a:t>
            </a:r>
            <a:endParaRPr lang="en-US" sz="1600" dirty="0">
              <a:latin typeface="Comic Sans MS" panose="030F0702030302020204" pitchFamily="66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600" dirty="0" err="1">
                <a:latin typeface="Comic Sans MS" panose="030F0702030302020204" pitchFamily="66" charset="0"/>
              </a:rPr>
              <a:t>Nabibigyan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ideya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sa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kasalukuyang</a:t>
            </a:r>
            <a:r>
              <a:rPr lang="en-US" sz="1600" dirty="0">
                <a:latin typeface="Comic Sans MS" panose="030F0702030302020204" pitchFamily="66" charset="0"/>
              </a:rPr>
              <a:t> trend ng </a:t>
            </a:r>
            <a:r>
              <a:rPr lang="en-US" sz="1600" dirty="0" err="1">
                <a:latin typeface="Comic Sans MS" panose="030F0702030302020204" pitchFamily="66" charset="0"/>
              </a:rPr>
              <a:t>pananaliksik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sa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iba’t-ibang</a:t>
            </a:r>
            <a:r>
              <a:rPr lang="en-US" sz="1600" dirty="0">
                <a:latin typeface="Comic Sans MS" panose="030F0702030302020204" pitchFamily="66" charset="0"/>
              </a:rPr>
              <a:t>  </a:t>
            </a:r>
            <a:r>
              <a:rPr lang="en-US" sz="1600" dirty="0" err="1">
                <a:latin typeface="Comic Sans MS" panose="030F0702030302020204" pitchFamily="66" charset="0"/>
              </a:rPr>
              <a:t>kolehiyo</a:t>
            </a:r>
            <a:r>
              <a:rPr lang="en-US" sz="1600" dirty="0">
                <a:latin typeface="Comic Sans MS" panose="030F0702030302020204" pitchFamily="66" charset="0"/>
              </a:rPr>
              <a:t> at </a:t>
            </a:r>
            <a:r>
              <a:rPr lang="en-US" sz="1600" dirty="0" err="1">
                <a:latin typeface="Comic Sans MS" panose="030F0702030302020204" pitchFamily="66" charset="0"/>
              </a:rPr>
              <a:t>unibersidad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sa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loob</a:t>
            </a:r>
            <a:r>
              <a:rPr lang="en-US" sz="1600" dirty="0">
                <a:latin typeface="Comic Sans MS" panose="030F0702030302020204" pitchFamily="66" charset="0"/>
              </a:rPr>
              <a:t> at </a:t>
            </a:r>
            <a:r>
              <a:rPr lang="en-US" sz="1600" dirty="0" err="1">
                <a:latin typeface="Comic Sans MS" panose="030F0702030302020204" pitchFamily="66" charset="0"/>
              </a:rPr>
              <a:t>sa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labas</a:t>
            </a:r>
            <a:r>
              <a:rPr lang="en-US" sz="1600" dirty="0">
                <a:latin typeface="Comic Sans MS" panose="030F0702030302020204" pitchFamily="66" charset="0"/>
              </a:rPr>
              <a:t> ng </a:t>
            </a:r>
            <a:r>
              <a:rPr lang="en-US" sz="1600" dirty="0" err="1">
                <a:latin typeface="Comic Sans MS" panose="030F0702030302020204" pitchFamily="66" charset="0"/>
              </a:rPr>
              <a:t>bansa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endParaRPr lang="en-US" sz="1600" dirty="0">
              <a:latin typeface="Comic Sans MS" panose="030F0702030302020204" pitchFamily="66" charset="0"/>
            </a:endParaRPr>
          </a:p>
          <a:p>
            <a:pPr algn="just">
              <a:buFont typeface="+mj-lt"/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algn="just">
              <a:buFont typeface="+mj-lt"/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algn="just">
              <a:buFont typeface="+mj-lt"/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576" y="392755"/>
            <a:ext cx="6374805" cy="64044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Comic Sans MS" panose="030F0702030302020204" pitchFamily="66" charset="0"/>
              </a:rPr>
              <a:t>ANG KAUGNAY NA LITERATURA</a:t>
            </a:r>
            <a:endParaRPr lang="en-US" sz="28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1576" y="1033200"/>
            <a:ext cx="10175624" cy="4827774"/>
          </a:xfrm>
        </p:spPr>
        <p:txBody>
          <a:bodyPr/>
          <a:lstStyle/>
          <a:p>
            <a:pPr algn="just"/>
            <a:r>
              <a:rPr lang="en-US" dirty="0">
                <a:latin typeface="Comic Sans MS" panose="030F0702030302020204" pitchFamily="66" charset="0"/>
              </a:rPr>
              <a:t>Isa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pinakaimportanteng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terminolohiya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pananaliksik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1.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Saan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huhugutin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mga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kaugnay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na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Literatura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?</a:t>
            </a:r>
            <a:endParaRPr lang="en-US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tinatawag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literatura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ay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kaugnay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babasahin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artikulo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napiling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pananaliksik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Dalawang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uri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ng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Literatura</a:t>
            </a:r>
            <a:endParaRPr lang="en-US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Literatura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ng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Paksa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kaugnay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babasahing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may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pareho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hawig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napiling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pananaliksik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subalit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magkaiba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ibang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baryabol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kagaya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metodo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lugar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kung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gagain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pag-aaral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Literatura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ng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Metodo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babasahin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artikulong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may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parehong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pamamaraan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pangangalap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datos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kahit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pa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magkaiba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paksa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kaugnay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literatura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ay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maaring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husutin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alinmang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nakalimbag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babasahing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maituturing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ISKOLARLI. </a:t>
            </a:r>
            <a:endParaRPr lang="en-US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ISKOLARLI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–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babasahin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kung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ito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ay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pinag-aralang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mabuti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o kaya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produkto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isang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maagham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pagatataya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ebalwasyon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pananaliksik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  <a:endParaRPr 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7863" y="947451"/>
            <a:ext cx="8915400" cy="114575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2.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Ilang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kaugnay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na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kultura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kinakailangan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?</a:t>
            </a:r>
            <a:endParaRPr lang="en-US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mic Sans MS" panose="030F0702030302020204" pitchFamily="66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walang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bilang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kung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ilang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babasahin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artikulo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rebyuhin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Mas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marami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mas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mainam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1576" y="392755"/>
            <a:ext cx="8911687" cy="55469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Comic Sans MS" panose="030F0702030302020204" pitchFamily="66" charset="0"/>
              </a:rPr>
              <a:t>ANG KAUGNAY NA LITERATURA</a:t>
            </a:r>
            <a:endParaRPr lang="en-US" sz="28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592268" y="2093205"/>
            <a:ext cx="8911687" cy="5546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FFC000"/>
                </a:solidFill>
                <a:latin typeface="Comic Sans MS" panose="030F0702030302020204" pitchFamily="66" charset="0"/>
              </a:rPr>
              <a:t>ANG KAUGNAY NA PAG-AARAL.</a:t>
            </a:r>
            <a:endParaRPr lang="en-US" sz="28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588555" y="2713641"/>
            <a:ext cx="8915400" cy="39295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Ito ay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babasahing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nakatuon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hindi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nakalimag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kagaya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pananaliksik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antas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tersarya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tesis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masteral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at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disertasyon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antas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doctoral.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FFFF00"/>
                </a:solidFill>
                <a:latin typeface="Comic Sans MS" panose="030F0702030302020204" pitchFamily="66" charset="0"/>
              </a:rPr>
              <a:t>1. </a:t>
            </a:r>
            <a:r>
              <a:rPr lang="en-US" dirty="0" err="1">
                <a:solidFill>
                  <a:srgbClr val="FFFF00"/>
                </a:solidFill>
                <a:latin typeface="Comic Sans MS" panose="030F0702030302020204" pitchFamily="66" charset="0"/>
              </a:rPr>
              <a:t>Saan</a:t>
            </a:r>
            <a:r>
              <a:rPr lang="en-US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mic Sans MS" panose="030F0702030302020204" pitchFamily="66" charset="0"/>
              </a:rPr>
              <a:t>huhugutin</a:t>
            </a:r>
            <a:r>
              <a:rPr lang="en-US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rgbClr val="FFFF00"/>
                </a:solidFill>
                <a:latin typeface="Comic Sans MS" panose="030F0702030302020204" pitchFamily="66" charset="0"/>
              </a:rPr>
              <a:t> mg </a:t>
            </a:r>
            <a:r>
              <a:rPr lang="en-US" dirty="0" err="1">
                <a:solidFill>
                  <a:srgbClr val="FFFF00"/>
                </a:solidFill>
                <a:latin typeface="Comic Sans MS" panose="030F0702030302020204" pitchFamily="66" charset="0"/>
              </a:rPr>
              <a:t>kaugnay</a:t>
            </a:r>
            <a:r>
              <a:rPr lang="en-US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pag-aaral</a:t>
            </a:r>
            <a:r>
              <a:rPr lang="en-US" dirty="0">
                <a:solidFill>
                  <a:srgbClr val="FFFF00"/>
                </a:solidFill>
                <a:latin typeface="Comic Sans MS" panose="030F0702030302020204" pitchFamily="66" charset="0"/>
              </a:rPr>
              <a:t>?</a:t>
            </a:r>
            <a:endParaRPr lang="en-US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-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kaugnay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pag-aaral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ay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maaring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kunin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babasahing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hindi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nakalibambag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-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kaugnay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pag-aaral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ay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anumang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babasahing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may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kahawig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paksa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baryabol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metodo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lugar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pinagkalapan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datos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o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hawig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respondent/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impormante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2.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Saan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kukunin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ng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mga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mananaliksik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sa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nirerebyung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babasahin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mga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entri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ng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kaugnay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na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pag-aaral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?</a:t>
            </a:r>
            <a:endParaRPr lang="en-US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-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mahalagang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mabasa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mananaliksik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buong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manuskritong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nirebyu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pangangalap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kaugnay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pag-aaral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98" y="591060"/>
            <a:ext cx="8911687" cy="71994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Comic Sans MS" panose="030F0702030302020204" pitchFamily="66" charset="0"/>
              </a:rPr>
              <a:t>MGA URI NG HANGUANG IMPORMASYON</a:t>
            </a:r>
            <a:endParaRPr lang="en-US" sz="28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593" y="1230216"/>
            <a:ext cx="8978498" cy="411296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1.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Hanguang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Primarya</a:t>
            </a:r>
            <a:endParaRPr lang="en-US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mic Sans MS" panose="030F0702030302020204" pitchFamily="66" charset="0"/>
              </a:rPr>
              <a:t>- </a:t>
            </a:r>
            <a:r>
              <a:rPr lang="en-US" dirty="0" err="1">
                <a:latin typeface="Comic Sans MS" panose="030F0702030302020204" pitchFamily="66" charset="0"/>
              </a:rPr>
              <a:t>nakatuon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personal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pakikipanayam</a:t>
            </a:r>
            <a:r>
              <a:rPr lang="en-US" dirty="0">
                <a:latin typeface="Comic Sans MS" panose="030F0702030302020204" pitchFamily="66" charset="0"/>
              </a:rPr>
              <a:t> o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personal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anotasyon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taong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nais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pag-aralan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kagaya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talaarawan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fild</a:t>
            </a:r>
            <a:r>
              <a:rPr lang="en-US" dirty="0">
                <a:latin typeface="Comic Sans MS" panose="030F0702030302020204" pitchFamily="66" charset="0"/>
              </a:rPr>
              <a:t> nowts, at </a:t>
            </a:r>
            <a:r>
              <a:rPr lang="en-US" dirty="0" err="1">
                <a:latin typeface="Comic Sans MS" panose="030F0702030302020204" pitchFamily="66" charset="0"/>
              </a:rPr>
              <a:t>pansariling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dyornal</a:t>
            </a:r>
            <a:r>
              <a:rPr lang="en-US" dirty="0"/>
              <a:t>. </a:t>
            </a:r>
            <a:r>
              <a:rPr lang="en-US" dirty="0" err="1">
                <a:latin typeface="Comic Sans MS" panose="030F0702030302020204" pitchFamily="66" charset="0"/>
              </a:rPr>
              <a:t>Kasali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rin</a:t>
            </a:r>
            <a:r>
              <a:rPr lang="en-US" dirty="0">
                <a:latin typeface="Comic Sans MS" panose="030F0702030302020204" pitchFamily="66" charset="0"/>
              </a:rPr>
              <a:t> ditto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batayang</a:t>
            </a:r>
            <a:r>
              <a:rPr lang="en-US" dirty="0">
                <a:latin typeface="Comic Sans MS" panose="030F0702030302020204" pitchFamily="66" charset="0"/>
              </a:rPr>
              <a:t> legal.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2.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Hanguang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Sekundarya</a:t>
            </a:r>
            <a:endParaRPr lang="en-US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- </a:t>
            </a:r>
            <a:r>
              <a:rPr lang="en-US" dirty="0" err="1">
                <a:latin typeface="Comic Sans MS" panose="030F0702030302020204" pitchFamily="66" charset="0"/>
              </a:rPr>
              <a:t>anag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babasahing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maaring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ibilang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hanguang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sekundarya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nakalimbag</a:t>
            </a:r>
            <a:r>
              <a:rPr lang="en-US" dirty="0">
                <a:latin typeface="Comic Sans MS" panose="030F0702030302020204" pitchFamily="66" charset="0"/>
              </a:rPr>
              <a:t> at di </a:t>
            </a:r>
            <a:r>
              <a:rPr lang="en-US" dirty="0" err="1">
                <a:latin typeface="Comic Sans MS" panose="030F0702030302020204" pitchFamily="66" charset="0"/>
              </a:rPr>
              <a:t>nakalimbagna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materyal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3.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Hanguang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Elektroniko</a:t>
            </a:r>
            <a:endParaRPr lang="en-US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-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material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mahahango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malawak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mundo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i="1" dirty="0">
                <a:latin typeface="Comic Sans MS" panose="030F0702030302020204" pitchFamily="66" charset="0"/>
              </a:rPr>
              <a:t>world wide web (www) o ng internet </a:t>
            </a:r>
            <a:r>
              <a:rPr lang="en-US" i="1" dirty="0" err="1">
                <a:latin typeface="Comic Sans MS" panose="030F0702030302020204" pitchFamily="66" charset="0"/>
              </a:rPr>
              <a:t>sa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i="1" dirty="0" err="1">
                <a:latin typeface="Comic Sans MS" panose="030F0702030302020204" pitchFamily="66" charset="0"/>
              </a:rPr>
              <a:t>kabuuan</a:t>
            </a:r>
            <a:r>
              <a:rPr lang="en-US" i="1" dirty="0">
                <a:latin typeface="Comic Sans MS" panose="030F0702030302020204" pitchFamily="66" charset="0"/>
              </a:rPr>
              <a:t>. </a:t>
            </a:r>
            <a:endParaRPr lang="en-US" i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678" y="899710"/>
            <a:ext cx="8915400" cy="552312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ANG LAGOM NG MGA SINING</a:t>
            </a:r>
            <a:endParaRPr lang="en-US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dirty="0" err="1">
                <a:latin typeface="Comic Sans MS" panose="030F0702030302020204" pitchFamily="66" charset="0"/>
              </a:rPr>
              <a:t>Lahat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nirebyung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literatura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pag-aaral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dapat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lagumin</a:t>
            </a:r>
            <a:r>
              <a:rPr lang="en-US" dirty="0">
                <a:latin typeface="Comic Sans MS" panose="030F0702030302020204" pitchFamily="66" charset="0"/>
              </a:rPr>
              <a:t> o </a:t>
            </a:r>
            <a:r>
              <a:rPr lang="en-US" dirty="0" err="1">
                <a:latin typeface="Comic Sans MS" panose="030F0702030302020204" pitchFamily="66" charset="0"/>
              </a:rPr>
              <a:t>ibuod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algn="just"/>
            <a:r>
              <a:rPr lang="en-US" dirty="0" err="1">
                <a:latin typeface="Comic Sans MS" panose="030F0702030302020204" pitchFamily="66" charset="0"/>
              </a:rPr>
              <a:t>Dito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kinakailangang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pagsama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samin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nagkakaugnay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literatura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pag-aaral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ANG GAP NG PAG-AARAL. </a:t>
            </a:r>
            <a:endParaRPr lang="en-US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dirty="0" err="1">
                <a:latin typeface="Comic Sans MS" panose="030F0702030302020204" pitchFamily="66" charset="0"/>
              </a:rPr>
              <a:t>Maikling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bahagi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kabanata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ikalawa</a:t>
            </a:r>
            <a:r>
              <a:rPr lang="en-US" dirty="0">
                <a:latin typeface="Comic Sans MS" panose="030F0702030302020204" pitchFamily="66" charset="0"/>
              </a:rPr>
              <a:t>. Sa </a:t>
            </a:r>
            <a:r>
              <a:rPr lang="en-US" dirty="0" err="1">
                <a:latin typeface="Comic Sans MS" panose="030F0702030302020204" pitchFamily="66" charset="0"/>
              </a:rPr>
              <a:t>bahaging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inilahad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mananaliksik</a:t>
            </a:r>
            <a:r>
              <a:rPr lang="en-US" dirty="0">
                <a:latin typeface="Comic Sans MS" panose="030F0702030302020204" pitchFamily="66" charset="0"/>
              </a:rPr>
              <a:t> kung </a:t>
            </a:r>
            <a:r>
              <a:rPr lang="en-US" dirty="0" err="1">
                <a:latin typeface="Comic Sans MS" panose="030F0702030302020204" pitchFamily="66" charset="0"/>
              </a:rPr>
              <a:t>gaano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kakaiba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napiling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paksa</a:t>
            </a:r>
            <a:r>
              <a:rPr lang="en-US" dirty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ANG BATAYANG KONSEPTUWAL </a:t>
            </a:r>
            <a:endParaRPr lang="en-US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balangkas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konseptuwal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ay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nagsisilbing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blue print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buong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pananaliksik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Dito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ipinapakita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buod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pag-aaral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pati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prosesong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pagdadaanan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at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inaasahang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awtput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Halimbawa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: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77678" y="5266063"/>
            <a:ext cx="2056192" cy="8482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Wika</a:t>
            </a:r>
            <a:r>
              <a:rPr lang="en-US" b="1" dirty="0"/>
              <a:t> at </a:t>
            </a:r>
            <a:r>
              <a:rPr lang="en-US" b="1" dirty="0" err="1"/>
              <a:t>Kulturang</a:t>
            </a:r>
            <a:r>
              <a:rPr lang="en-US" b="1" dirty="0"/>
              <a:t> </a:t>
            </a:r>
            <a:r>
              <a:rPr lang="en-US" b="1" dirty="0" err="1"/>
              <a:t>Bikol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907845" y="4994313"/>
            <a:ext cx="2655065" cy="1437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Lingguwistik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-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Pagsusuri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at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hambingang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pag-aaral</a:t>
            </a:r>
            <a:endParaRPr lang="en-US" sz="11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just"/>
            <a:endParaRPr lang="en-US" sz="11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Etnograpikal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-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pakikipanayam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at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pakikipamuhay</a:t>
            </a:r>
            <a:endParaRPr lang="en-US" sz="11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just"/>
            <a:endParaRPr lang="en-US" sz="11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Historikal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–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Pagsusuri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ng ,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mga</a:t>
            </a:r>
            <a:r>
              <a:rPr lang="en-US" sz="11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Literatura</a:t>
            </a:r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</a:rPr>
              <a:t>. </a:t>
            </a:r>
            <a:endParaRPr lang="en-U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18034" y="4994313"/>
            <a:ext cx="2147999" cy="8482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mic Sans MS" panose="030F0702030302020204" pitchFamily="66" charset="0"/>
              </a:rPr>
              <a:t>Mga</a:t>
            </a:r>
            <a:r>
              <a:rPr lang="en-US" b="1" dirty="0">
                <a:latin typeface="Comic Sans MS" panose="030F0702030302020204" pitchFamily="66" charset="0"/>
              </a:rPr>
              <a:t> </a:t>
            </a:r>
            <a:r>
              <a:rPr lang="en-US" b="1" dirty="0" err="1">
                <a:latin typeface="Comic Sans MS" panose="030F0702030302020204" pitchFamily="66" charset="0"/>
              </a:rPr>
              <a:t>babasahin</a:t>
            </a:r>
            <a:r>
              <a:rPr lang="en-US" b="1" dirty="0">
                <a:latin typeface="Comic Sans MS" panose="030F0702030302020204" pitchFamily="66" charset="0"/>
              </a:rPr>
              <a:t> </a:t>
            </a:r>
            <a:r>
              <a:rPr lang="en-US" b="1" dirty="0" err="1">
                <a:latin typeface="Comic Sans MS" panose="030F0702030302020204" pitchFamily="66" charset="0"/>
              </a:rPr>
              <a:t>sa</a:t>
            </a:r>
            <a:r>
              <a:rPr lang="en-US" b="1" dirty="0">
                <a:latin typeface="Comic Sans MS" panose="030F0702030302020204" pitchFamily="66" charset="0"/>
              </a:rPr>
              <a:t> </a:t>
            </a:r>
            <a:r>
              <a:rPr lang="en-US" b="1" dirty="0" err="1">
                <a:latin typeface="Comic Sans MS" panose="030F0702030302020204" pitchFamily="66" charset="0"/>
              </a:rPr>
              <a:t>wikang</a:t>
            </a:r>
            <a:r>
              <a:rPr lang="en-US" b="1" dirty="0">
                <a:latin typeface="Comic Sans MS" panose="030F0702030302020204" pitchFamily="66" charset="0"/>
              </a:rPr>
              <a:t> </a:t>
            </a:r>
            <a:r>
              <a:rPr lang="en-US" b="1" dirty="0" err="1">
                <a:latin typeface="Comic Sans MS" panose="030F0702030302020204" pitchFamily="66" charset="0"/>
              </a:rPr>
              <a:t>Bikol</a:t>
            </a:r>
            <a:endParaRPr lang="en-US" b="1" dirty="0">
              <a:latin typeface="Comic Sans MS" panose="030F0702030302020204" pitchFamily="66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86115" y="5689307"/>
            <a:ext cx="969484" cy="1"/>
          </a:xfrm>
          <a:prstGeom prst="straightConnector1">
            <a:avLst/>
          </a:prstGeom>
          <a:ln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705730" y="5527644"/>
            <a:ext cx="969484" cy="1"/>
          </a:xfrm>
          <a:prstGeom prst="straightConnector1">
            <a:avLst/>
          </a:prstGeom>
          <a:ln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4110"/>
            <a:ext cx="9908275" cy="1136451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Comic Sans MS" panose="030F0702030302020204" pitchFamily="66" charset="0"/>
              </a:rPr>
              <a:t>MGA METODO AT PAMAMARAAN NG PANANALIKSIK </a:t>
            </a:r>
            <a:br>
              <a:rPr lang="en-US" dirty="0"/>
            </a:br>
            <a:r>
              <a:rPr lang="en-US" dirty="0"/>
              <a:t>																			</a:t>
            </a:r>
            <a:r>
              <a:rPr lang="en-US" sz="1600" b="1" dirty="0">
                <a:latin typeface="Comic Sans MS" panose="030F0702030302020204" pitchFamily="66" charset="0"/>
              </a:rPr>
              <a:t>YUNIT 5. </a:t>
            </a:r>
            <a:endParaRPr 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845" y="1760561"/>
            <a:ext cx="10181230" cy="3562065"/>
          </a:xfrm>
        </p:spPr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Mahalagang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malinaw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mananaliksik</a:t>
            </a:r>
            <a:r>
              <a:rPr lang="en-US" dirty="0">
                <a:latin typeface="Comic Sans MS" panose="030F0702030302020204" pitchFamily="66" charset="0"/>
              </a:rPr>
              <a:t> kung </a:t>
            </a:r>
            <a:r>
              <a:rPr lang="en-US" dirty="0" err="1">
                <a:latin typeface="Comic Sans MS" panose="030F0702030302020204" pitchFamily="66" charset="0"/>
              </a:rPr>
              <a:t>paano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kolektahim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datos</a:t>
            </a:r>
            <a:r>
              <a:rPr lang="en-US" dirty="0">
                <a:latin typeface="Comic Sans MS" panose="030F0702030302020204" pitchFamily="66" charset="0"/>
              </a:rPr>
              <a:t> at </a:t>
            </a:r>
            <a:r>
              <a:rPr lang="en-US" dirty="0" err="1">
                <a:latin typeface="Comic Sans MS" panose="030F0702030302020204" pitchFamily="66" charset="0"/>
              </a:rPr>
              <a:t>impormasyon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KALIKASAN NG PANANALIKSIK 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1,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Kuwantitatibong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pananaliksik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en-US" dirty="0" err="1">
                <a:latin typeface="Comic Sans MS" panose="030F0702030302020204" pitchFamily="66" charset="0"/>
              </a:rPr>
              <a:t>pananaliksik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gumagamit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bilang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paghahanap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impormasyon</a:t>
            </a:r>
            <a:r>
              <a:rPr lang="en-US" dirty="0">
                <a:latin typeface="Comic Sans MS" panose="030F0702030302020204" pitchFamily="66" charset="0"/>
              </a:rPr>
              <a:t> o </a:t>
            </a:r>
            <a:r>
              <a:rPr lang="en-US" dirty="0" err="1">
                <a:latin typeface="Comic Sans MS" panose="030F0702030302020204" pitchFamily="66" charset="0"/>
              </a:rPr>
              <a:t>pagtukoy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patern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kinakailngan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upang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makabuo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konklusyon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tungkol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umiiral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phenomena.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kwuntipikasyon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datos</a:t>
            </a:r>
            <a:r>
              <a:rPr lang="en-US" dirty="0">
                <a:latin typeface="Comic Sans MS" panose="030F0702030302020204" pitchFamily="66" charset="0"/>
              </a:rPr>
              <a:t> ay </a:t>
            </a:r>
            <a:r>
              <a:rPr lang="en-US" dirty="0" err="1">
                <a:latin typeface="Comic Sans MS" panose="030F0702030302020204" pitchFamily="66" charset="0"/>
              </a:rPr>
              <a:t>dumaraan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masusing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kalkulasyon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gamit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tiyak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pamamaraang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istatistikal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kagaya</a:t>
            </a:r>
            <a:r>
              <a:rPr lang="en-US" dirty="0">
                <a:latin typeface="Comic Sans MS" panose="030F0702030302020204" pitchFamily="66" charset="0"/>
              </a:rPr>
              <a:t> ng </a:t>
            </a:r>
            <a:r>
              <a:rPr lang="en-US" i="1" dirty="0" err="1">
                <a:latin typeface="Comic Sans MS" panose="030F0702030302020204" pitchFamily="66" charset="0"/>
              </a:rPr>
              <a:t>anova</a:t>
            </a:r>
            <a:r>
              <a:rPr lang="en-US" i="1" dirty="0">
                <a:latin typeface="Comic Sans MS" panose="030F0702030302020204" pitchFamily="66" charset="0"/>
              </a:rPr>
              <a:t>, correlation, Standard </a:t>
            </a:r>
            <a:r>
              <a:rPr lang="en-US" i="1" dirty="0" err="1">
                <a:latin typeface="Comic Sans MS" panose="030F0702030302020204" pitchFamily="66" charset="0"/>
              </a:rPr>
              <a:t>deviatioan</a:t>
            </a:r>
            <a:r>
              <a:rPr lang="en-US" i="1" dirty="0">
                <a:latin typeface="Comic Sans MS" panose="030F0702030302020204" pitchFamily="66" charset="0"/>
              </a:rPr>
              <a:t> , at measures of central tendency. </a:t>
            </a:r>
            <a:endParaRPr lang="en-US" i="1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i="1" dirty="0" err="1">
                <a:latin typeface="Comic Sans MS" panose="030F0702030302020204" pitchFamily="66" charset="0"/>
              </a:rPr>
              <a:t>Halimbawa</a:t>
            </a:r>
            <a:r>
              <a:rPr lang="en-US" i="1" dirty="0">
                <a:latin typeface="Comic Sans MS" panose="030F0702030302020204" pitchFamily="66" charset="0"/>
              </a:rPr>
              <a:t>: </a:t>
            </a:r>
            <a:endParaRPr lang="en-US" i="1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i="1" dirty="0">
                <a:latin typeface="Comic Sans MS" panose="030F0702030302020204" pitchFamily="66" charset="0"/>
              </a:rPr>
              <a:t>	</a:t>
            </a:r>
            <a:r>
              <a:rPr lang="en-US" i="1" dirty="0" err="1">
                <a:latin typeface="Comic Sans MS" panose="030F0702030302020204" pitchFamily="66" charset="0"/>
              </a:rPr>
              <a:t>Lawak</a:t>
            </a:r>
            <a:r>
              <a:rPr lang="en-US" i="1" dirty="0">
                <a:latin typeface="Comic Sans MS" panose="030F0702030302020204" pitchFamily="66" charset="0"/>
              </a:rPr>
              <a:t> ng </a:t>
            </a:r>
            <a:r>
              <a:rPr lang="en-US" i="1" dirty="0" err="1">
                <a:latin typeface="Comic Sans MS" panose="030F0702030302020204" pitchFamily="66" charset="0"/>
              </a:rPr>
              <a:t>mga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i="1" dirty="0" err="1">
                <a:latin typeface="Comic Sans MS" panose="030F0702030302020204" pitchFamily="66" charset="0"/>
              </a:rPr>
              <a:t>kaalaman</a:t>
            </a:r>
            <a:r>
              <a:rPr lang="en-US" i="1" dirty="0">
                <a:latin typeface="Comic Sans MS" panose="030F0702030302020204" pitchFamily="66" charset="0"/>
              </a:rPr>
              <a:t> ng </a:t>
            </a:r>
            <a:r>
              <a:rPr lang="en-US" i="1" dirty="0" err="1">
                <a:latin typeface="Comic Sans MS" panose="030F0702030302020204" pitchFamily="66" charset="0"/>
              </a:rPr>
              <a:t>mga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i="1" dirty="0" err="1">
                <a:latin typeface="Comic Sans MS" panose="030F0702030302020204" pitchFamily="66" charset="0"/>
              </a:rPr>
              <a:t>guro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i="1" dirty="0" err="1">
                <a:latin typeface="Comic Sans MS" panose="030F0702030302020204" pitchFamily="66" charset="0"/>
              </a:rPr>
              <a:t>sa</a:t>
            </a:r>
            <a:r>
              <a:rPr lang="en-US" i="1" dirty="0">
                <a:latin typeface="Comic Sans MS" panose="030F0702030302020204" pitchFamily="66" charset="0"/>
              </a:rPr>
              <a:t> Filipino </a:t>
            </a:r>
            <a:r>
              <a:rPr lang="en-US" i="1" dirty="0" err="1">
                <a:latin typeface="Comic Sans MS" panose="030F0702030302020204" pitchFamily="66" charset="0"/>
              </a:rPr>
              <a:t>sa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i="1" dirty="0" err="1">
                <a:latin typeface="Comic Sans MS" panose="030F0702030302020204" pitchFamily="66" charset="0"/>
              </a:rPr>
              <a:t>Sekundarya</a:t>
            </a:r>
            <a:r>
              <a:rPr lang="en-US" i="1" dirty="0">
                <a:latin typeface="Comic Sans MS" panose="030F0702030302020204" pitchFamily="66" charset="0"/>
              </a:rPr>
              <a:t>, </a:t>
            </a:r>
            <a:r>
              <a:rPr lang="en-US" i="1" dirty="0" err="1">
                <a:latin typeface="Comic Sans MS" panose="030F0702030302020204" pitchFamily="66" charset="0"/>
              </a:rPr>
              <a:t>Dibisyun</a:t>
            </a:r>
            <a:r>
              <a:rPr lang="en-US" i="1" dirty="0">
                <a:latin typeface="Comic Sans MS" panose="030F0702030302020204" pitchFamily="66" charset="0"/>
              </a:rPr>
              <a:t> ng </a:t>
            </a:r>
            <a:r>
              <a:rPr lang="en-US" i="1" dirty="0" err="1">
                <a:latin typeface="Comic Sans MS" panose="030F0702030302020204" pitchFamily="66" charset="0"/>
              </a:rPr>
              <a:t>Catanduanes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i="1" dirty="0" err="1">
                <a:latin typeface="Comic Sans MS" panose="030F0702030302020204" pitchFamily="66" charset="0"/>
              </a:rPr>
              <a:t>sa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i="1" dirty="0" err="1">
                <a:latin typeface="Comic Sans MS" panose="030F0702030302020204" pitchFamily="66" charset="0"/>
              </a:rPr>
              <a:t>Makabagong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i="1" dirty="0" err="1">
                <a:latin typeface="Comic Sans MS" panose="030F0702030302020204" pitchFamily="66" charset="0"/>
              </a:rPr>
              <a:t>Ortograpiyang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i="1" dirty="0" err="1">
                <a:latin typeface="Comic Sans MS" panose="030F0702030302020204" pitchFamily="66" charset="0"/>
              </a:rPr>
              <a:t>Pambansa</a:t>
            </a:r>
            <a:r>
              <a:rPr lang="en-US" i="1" dirty="0">
                <a:latin typeface="Comic Sans MS" panose="030F0702030302020204" pitchFamily="66" charset="0"/>
              </a:rPr>
              <a:t> ng 2013. </a:t>
            </a:r>
            <a:endParaRPr lang="en-US" i="1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US" i="1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US" i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26691</Words>
  <Application>WPS Presentation</Application>
  <PresentationFormat>Widescreen</PresentationFormat>
  <Paragraphs>344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SimSun</vt:lpstr>
      <vt:lpstr>Wingdings</vt:lpstr>
      <vt:lpstr>Wingdings 3</vt:lpstr>
      <vt:lpstr>Arial</vt:lpstr>
      <vt:lpstr>Comic Sans MS</vt:lpstr>
      <vt:lpstr>Courier New</vt:lpstr>
      <vt:lpstr>Century Gothic</vt:lpstr>
      <vt:lpstr>Microsoft YaHei</vt:lpstr>
      <vt:lpstr>Arial Unicode MS</vt:lpstr>
      <vt:lpstr>Calibri</vt:lpstr>
      <vt:lpstr>Wisp</vt:lpstr>
      <vt:lpstr> ANG PAGREREBYU NG MGA KAUGNAY NA BABASAHIN 																Yunit 4.</vt:lpstr>
      <vt:lpstr>PowerPoint 演示文稿</vt:lpstr>
      <vt:lpstr>ANG PAGREREBYU NG MGA KAUGNAY NA BABASAHIN</vt:lpstr>
      <vt:lpstr>Kahalagahan ng pagrerebyu ng babasahin. </vt:lpstr>
      <vt:lpstr>ANG KAUGNAY NA LITERATURA</vt:lpstr>
      <vt:lpstr>ANG KAUGNAY NA LITERATURA</vt:lpstr>
      <vt:lpstr>MGA URI NG HANGUANG IMPORMASYON</vt:lpstr>
      <vt:lpstr>PowerPoint 演示文稿</vt:lpstr>
      <vt:lpstr>MGA METODO AT PAMAMARAAN NG PANANALIKSIK  																			YUNIT 5. </vt:lpstr>
      <vt:lpstr>PowerPoint 演示文稿</vt:lpstr>
      <vt:lpstr>PowerPoint 演示文稿</vt:lpstr>
      <vt:lpstr>MGA METODO AT PAMAMARAAN NG PANANALIKSIK</vt:lpstr>
      <vt:lpstr>MGA METODO AT PAMAMARAAN NG PANANALIKSIK</vt:lpstr>
      <vt:lpstr>MGA METODO AT PAMAMARAAN NG PANANALIKSIK</vt:lpstr>
      <vt:lpstr>MGA METODO AT PAMAMARAAN NG PANANALIKSIK</vt:lpstr>
      <vt:lpstr>MGA METODO AT PAMAMARAAN NG PANANALIKSIK</vt:lpstr>
      <vt:lpstr>MGA METODO AT PAMAMARAAN NG PANANALIKSIK</vt:lpstr>
      <vt:lpstr>MGA METODO AT PAMAMARAAN NG PANANALIKSIK</vt:lpstr>
      <vt:lpstr>MGA METODO AT PAMAMARAAN NG PANANALIKSIK</vt:lpstr>
      <vt:lpstr>MGA METODO AT PAMAMARAAN NG PANANALIKSIK</vt:lpstr>
      <vt:lpstr>Ang Diyalektolohiya</vt:lpstr>
      <vt:lpstr>MGA METODO AT PAMAMARAAN NG PANANALIKSIK</vt:lpstr>
      <vt:lpstr>MGA METODO AT PAMAMARAAN NG PANANALIKSIK</vt:lpstr>
      <vt:lpstr>MGA METODO AT PAMAMARAAN NG PANANALIKSIK</vt:lpstr>
      <vt:lpstr>MGA METODO AT PAMAMARAAN NG PANANALIKSIK</vt:lpstr>
      <vt:lpstr>MGA METODO AT PAMAMARAAN NG PANANALIKSIK</vt:lpstr>
      <vt:lpstr>MGA METODO AT PAMAMARAAN NG PANANALIKSIK</vt:lpstr>
      <vt:lpstr>MGA METODO AT PAMAMARAAN NG PANANALIKSIK</vt:lpstr>
      <vt:lpstr>MGA METODO AT PAMAMARAAN NG PANANALIKSIK</vt:lpstr>
      <vt:lpstr>MGA METODO AT PAMAMARAAN NG PANANALIKSIK</vt:lpstr>
      <vt:lpstr>MGA METODO AT PAMAMARAAN NG PANANALIKSIK</vt:lpstr>
      <vt:lpstr>MGA METODO AT PAMAMARAAN NG PANANALIKSIK</vt:lpstr>
      <vt:lpstr>MGA METODO AT PAMAMARAAN NG PANANALIKSIK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 PAGREREBYU NG MGA KAUGNAY NA BABASAHIN                 Yunit 4.</dc:title>
  <dc:creator>Windows User</dc:creator>
  <cp:lastModifiedBy>cious</cp:lastModifiedBy>
  <cp:revision>74</cp:revision>
  <dcterms:created xsi:type="dcterms:W3CDTF">2023-12-05T15:23:00Z</dcterms:created>
  <dcterms:modified xsi:type="dcterms:W3CDTF">2023-12-08T04:16:01Z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5B5958C9344649A08AF9A32928E8FDF2_12</vt:lpwstr>
  </property>
  <property fmtid="{D5CDD505-2E9C-101B-9397-08002B2CF9AE}" pid="3" name="KSOProductBuildVer">
    <vt:lpwstr>1033-12.2.0.13306</vt:lpwstr>
  </property>
</Properties>
</file>