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Texte du titre</a:t>
            </a:r>
          </a:p>
        </p:txBody>
      </p:sp>
      <p:sp>
        <p:nvSpPr>
          <p:cNvPr id="12" name="Texte niveau 1…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« Saisissez une citation ici. »"/>
          <p:cNvSpPr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4" name="-Gilles Allain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5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Texte du titre</a:t>
            </a:r>
          </a:p>
        </p:txBody>
      </p:sp>
      <p:sp>
        <p:nvSpPr>
          <p:cNvPr id="22" name="Texte niveau 1…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Texte du titre</a:t>
            </a:r>
          </a:p>
        </p:txBody>
      </p:sp>
      <p:sp>
        <p:nvSpPr>
          <p:cNvPr id="31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Texte du titre</a:t>
            </a:r>
          </a:p>
        </p:txBody>
      </p:sp>
      <p:sp>
        <p:nvSpPr>
          <p:cNvPr id="49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Texte du titre</a:t>
            </a:r>
          </a:p>
        </p:txBody>
      </p:sp>
      <p:sp>
        <p:nvSpPr>
          <p:cNvPr id="57" name="Texte niveau 1…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Texte du titre</a:t>
            </a:r>
          </a:p>
        </p:txBody>
      </p:sp>
      <p:sp>
        <p:nvSpPr>
          <p:cNvPr id="67" name="Texte niveau 1…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niveau 1…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" name="Numéro de diapositive"/>
          <p:cNvSpPr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exte du titre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9.tif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9.tif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9.tif"/><Relationship Id="rId4" Type="http://schemas.openxmlformats.org/officeDocument/2006/relationships/image" Target="../media/image1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"/><Relationship Id="rId3" Type="http://schemas.openxmlformats.org/officeDocument/2006/relationships/image" Target="../media/image2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9.tif"/><Relationship Id="rId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"/><Relationship Id="rId3" Type="http://schemas.openxmlformats.org/officeDocument/2006/relationships/image" Target="../media/image2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image" Target="../media/image2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tif"/><Relationship Id="rId3" Type="http://schemas.openxmlformats.org/officeDocument/2006/relationships/image" Target="../media/image13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Jbp83/ICarNFC2.0" TargetMode="External"/><Relationship Id="rId3" Type="http://schemas.openxmlformats.org/officeDocument/2006/relationships/hyperlink" Target="https://developer.android.com/index.html" TargetMode="External"/><Relationship Id="rId4" Type="http://schemas.openxmlformats.org/officeDocument/2006/relationships/image" Target="../media/image14.tif"/><Relationship Id="rId5" Type="http://schemas.openxmlformats.org/officeDocument/2006/relationships/image" Target="../media/image1.tif"/><Relationship Id="rId6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3.tif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tif"/><Relationship Id="rId8" Type="http://schemas.openxmlformats.org/officeDocument/2006/relationships/image" Target="../media/image5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3.png"/><Relationship Id="rId9" Type="http://schemas.openxmlformats.org/officeDocument/2006/relationships/image" Target="../media/image7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"/><Relationship Id="rId3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CarNFC"/>
          <p:cNvSpPr/>
          <p:nvPr/>
        </p:nvSpPr>
        <p:spPr>
          <a:xfrm>
            <a:off x="4854971" y="818804"/>
            <a:ext cx="3294858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/>
            <a:r>
              <a:t>ICarNFC</a:t>
            </a:r>
          </a:p>
        </p:txBody>
      </p:sp>
      <p:sp>
        <p:nvSpPr>
          <p:cNvPr id="120" name="Meyer Alexandre - Ponzo Jean-Baptiste"/>
          <p:cNvSpPr/>
          <p:nvPr/>
        </p:nvSpPr>
        <p:spPr>
          <a:xfrm>
            <a:off x="2480527" y="7632700"/>
            <a:ext cx="83061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Meyer Alexandre - Ponzo Jean-Baptiste</a:t>
            </a:r>
          </a:p>
        </p:txBody>
      </p:sp>
      <p:pic>
        <p:nvPicPr>
          <p:cNvPr id="12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4815" y="665338"/>
            <a:ext cx="975613" cy="1160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Shape 61" descr="Shape 6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69215" y="822949"/>
            <a:ext cx="975613" cy="63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Numéro de diapositive"/>
          <p:cNvSpPr/>
          <p:nvPr>
            <p:ph type="sldNum" sz="quarter" idx="2"/>
          </p:nvPr>
        </p:nvSpPr>
        <p:spPr>
          <a:xfrm>
            <a:off x="6538065" y="9232900"/>
            <a:ext cx="191096" cy="571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24" name="logo.png" descr="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5000" y="2381408"/>
            <a:ext cx="4779688" cy="4632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ctivity pour la lecture d’un tag"/>
          <p:cNvSpPr/>
          <p:nvPr>
            <p:ph type="ctrTitle"/>
          </p:nvPr>
        </p:nvSpPr>
        <p:spPr>
          <a:xfrm>
            <a:off x="1397000" y="1072802"/>
            <a:ext cx="10464800" cy="1136998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Activity pour la lecture d’un tag</a:t>
            </a:r>
          </a:p>
        </p:txBody>
      </p:sp>
      <p:sp>
        <p:nvSpPr>
          <p:cNvPr id="198" name="Numéro de diapositive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3225800"/>
            <a:ext cx="6515100" cy="198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Déclaration NFC Activity"/>
          <p:cNvSpPr/>
          <p:nvPr/>
        </p:nvSpPr>
        <p:spPr>
          <a:xfrm>
            <a:off x="1397000" y="5915669"/>
            <a:ext cx="10464800" cy="118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Déclaration NFC Activity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rchitecture Application"/>
          <p:cNvSpPr/>
          <p:nvPr>
            <p:ph type="ctrTitle"/>
          </p:nvPr>
        </p:nvSpPr>
        <p:spPr>
          <a:xfrm>
            <a:off x="1270000" y="763339"/>
            <a:ext cx="10464800" cy="1776661"/>
          </a:xfrm>
          <a:prstGeom prst="rect">
            <a:avLst/>
          </a:prstGeom>
        </p:spPr>
        <p:txBody>
          <a:bodyPr/>
          <a:lstStyle/>
          <a:p>
            <a:pPr/>
            <a:r>
              <a:t>Architecture Application </a:t>
            </a:r>
          </a:p>
        </p:txBody>
      </p:sp>
      <p:sp>
        <p:nvSpPr>
          <p:cNvPr id="203" name="Numéro de diapositive"/>
          <p:cNvSpPr/>
          <p:nvPr>
            <p:ph type="sldNum" sz="quarter" idx="2"/>
          </p:nvPr>
        </p:nvSpPr>
        <p:spPr>
          <a:xfrm>
            <a:off x="6384292" y="9296399"/>
            <a:ext cx="22949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4" name="Shape 61" descr="Shape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9215" y="822949"/>
            <a:ext cx="975613" cy="63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4522" y="2655283"/>
            <a:ext cx="5895756" cy="3570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53432" y="6176495"/>
            <a:ext cx="5897936" cy="2048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uthentification"/>
          <p:cNvSpPr/>
          <p:nvPr>
            <p:ph type="title"/>
          </p:nvPr>
        </p:nvSpPr>
        <p:spPr>
          <a:xfrm>
            <a:off x="1270000" y="217894"/>
            <a:ext cx="10464800" cy="184011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Authentification</a:t>
            </a:r>
          </a:p>
        </p:txBody>
      </p:sp>
      <p:sp>
        <p:nvSpPr>
          <p:cNvPr id="209" name="Numéro de diapositive"/>
          <p:cNvSpPr/>
          <p:nvPr>
            <p:ph type="sldNum" sz="quarter" idx="2"/>
          </p:nvPr>
        </p:nvSpPr>
        <p:spPr>
          <a:xfrm>
            <a:off x="6355159" y="9296399"/>
            <a:ext cx="287760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0" name="Shape 61" descr="Shape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9215" y="822949"/>
            <a:ext cx="975613" cy="63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1993900"/>
            <a:ext cx="5080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asted-image.png" descr="pasted-image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7881" y="2725087"/>
            <a:ext cx="3035438" cy="529402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écupération de l’email et du mot de passe"/>
          <p:cNvSpPr/>
          <p:nvPr/>
        </p:nvSpPr>
        <p:spPr>
          <a:xfrm>
            <a:off x="6427018" y="1755389"/>
            <a:ext cx="485914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Récupération de l’email et du mot de passe</a:t>
            </a:r>
          </a:p>
        </p:txBody>
      </p:sp>
      <p:sp>
        <p:nvSpPr>
          <p:cNvPr id="214" name="Flèche"/>
          <p:cNvSpPr/>
          <p:nvPr/>
        </p:nvSpPr>
        <p:spPr>
          <a:xfrm rot="5315825">
            <a:off x="7899265" y="3530729"/>
            <a:ext cx="1478065" cy="548542"/>
          </a:xfrm>
          <a:prstGeom prst="rightArrow">
            <a:avLst>
              <a:gd name="adj1" fmla="val 32000"/>
              <a:gd name="adj2" fmla="val 148175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5" name="Envoi des valeurs en post params au web services"/>
          <p:cNvSpPr/>
          <p:nvPr/>
        </p:nvSpPr>
        <p:spPr>
          <a:xfrm>
            <a:off x="6206921" y="4396989"/>
            <a:ext cx="485914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Envoi des valeurs en post params au web services</a:t>
            </a:r>
          </a:p>
        </p:txBody>
      </p:sp>
      <p:sp>
        <p:nvSpPr>
          <p:cNvPr id="216" name="Flèche"/>
          <p:cNvSpPr/>
          <p:nvPr/>
        </p:nvSpPr>
        <p:spPr>
          <a:xfrm rot="5315825">
            <a:off x="7899265" y="6845429"/>
            <a:ext cx="1478065" cy="548542"/>
          </a:xfrm>
          <a:prstGeom prst="rightArrow">
            <a:avLst>
              <a:gd name="adj1" fmla="val 32000"/>
              <a:gd name="adj2" fmla="val 148175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7" name="Redirection suivant le status de l’utilisateur"/>
          <p:cNvSpPr/>
          <p:nvPr/>
        </p:nvSpPr>
        <p:spPr>
          <a:xfrm>
            <a:off x="6016421" y="7622788"/>
            <a:ext cx="485914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Redirection suivant le status de l’utilisateur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Inscription"/>
          <p:cNvSpPr/>
          <p:nvPr>
            <p:ph type="title"/>
          </p:nvPr>
        </p:nvSpPr>
        <p:spPr>
          <a:xfrm>
            <a:off x="1270000" y="217894"/>
            <a:ext cx="10464800" cy="184011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Inscription</a:t>
            </a:r>
          </a:p>
        </p:txBody>
      </p:sp>
      <p:sp>
        <p:nvSpPr>
          <p:cNvPr id="220" name="Numéro de diapositive"/>
          <p:cNvSpPr/>
          <p:nvPr>
            <p:ph type="sldNum" sz="quarter" idx="2"/>
          </p:nvPr>
        </p:nvSpPr>
        <p:spPr>
          <a:xfrm>
            <a:off x="6358675" y="9296399"/>
            <a:ext cx="28072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1" name="Shape 61" descr="Shape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9215" y="822949"/>
            <a:ext cx="975613" cy="63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1993900"/>
            <a:ext cx="5080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écupération de tous les champs"/>
          <p:cNvSpPr/>
          <p:nvPr/>
        </p:nvSpPr>
        <p:spPr>
          <a:xfrm>
            <a:off x="5914821" y="2180839"/>
            <a:ext cx="5657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Récupération de tous les champs</a:t>
            </a:r>
          </a:p>
        </p:txBody>
      </p:sp>
      <p:sp>
        <p:nvSpPr>
          <p:cNvPr id="224" name="Flèche"/>
          <p:cNvSpPr/>
          <p:nvPr/>
        </p:nvSpPr>
        <p:spPr>
          <a:xfrm rot="5315825">
            <a:off x="7835765" y="3281023"/>
            <a:ext cx="1478065" cy="548542"/>
          </a:xfrm>
          <a:prstGeom prst="rightArrow">
            <a:avLst>
              <a:gd name="adj1" fmla="val 32000"/>
              <a:gd name="adj2" fmla="val 148175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5" name="Envoi des valeurs en post params au web services"/>
          <p:cNvSpPr/>
          <p:nvPr/>
        </p:nvSpPr>
        <p:spPr>
          <a:xfrm>
            <a:off x="6415801" y="4356100"/>
            <a:ext cx="485914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Envoi des valeurs en post params au web services</a:t>
            </a:r>
          </a:p>
        </p:txBody>
      </p:sp>
      <p:sp>
        <p:nvSpPr>
          <p:cNvPr id="226" name="Flèche"/>
          <p:cNvSpPr/>
          <p:nvPr/>
        </p:nvSpPr>
        <p:spPr>
          <a:xfrm rot="5315825">
            <a:off x="7835765" y="6144873"/>
            <a:ext cx="1478065" cy="548542"/>
          </a:xfrm>
          <a:prstGeom prst="rightArrow">
            <a:avLst>
              <a:gd name="adj1" fmla="val 32000"/>
              <a:gd name="adj2" fmla="val 148175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7" name="On vérifie si les mots de passe sont identiques et on crypte le mot de passe en md5"/>
          <p:cNvSpPr/>
          <p:nvPr/>
        </p:nvSpPr>
        <p:spPr>
          <a:xfrm>
            <a:off x="6314201" y="7438638"/>
            <a:ext cx="4859140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On vérifie si les mots de passe sont identiques et on crypte le mot de passe en md5</a:t>
            </a:r>
          </a:p>
        </p:txBody>
      </p:sp>
      <p:pic>
        <p:nvPicPr>
          <p:cNvPr id="228" name="page4image424.png" descr="page4image424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9700" y="2715400"/>
            <a:ext cx="2971800" cy="532370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exte"/>
          <p:cNvSpPr/>
          <p:nvPr/>
        </p:nvSpPr>
        <p:spPr>
          <a:xfrm>
            <a:off x="673100" y="12318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age d’accueil client"/>
          <p:cNvSpPr/>
          <p:nvPr>
            <p:ph type="title"/>
          </p:nvPr>
        </p:nvSpPr>
        <p:spPr>
          <a:xfrm>
            <a:off x="1270000" y="217894"/>
            <a:ext cx="10464800" cy="184011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Page d’accueil client</a:t>
            </a:r>
          </a:p>
        </p:txBody>
      </p:sp>
      <p:sp>
        <p:nvSpPr>
          <p:cNvPr id="232" name="Numéro de diapositive"/>
          <p:cNvSpPr/>
          <p:nvPr>
            <p:ph type="sldNum" sz="quarter" idx="2"/>
          </p:nvPr>
        </p:nvSpPr>
        <p:spPr>
          <a:xfrm>
            <a:off x="6337858" y="9296399"/>
            <a:ext cx="322362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3" name="Shape 61" descr="Shape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9215" y="822949"/>
            <a:ext cx="975613" cy="63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1993900"/>
            <a:ext cx="5080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Listes des voitures du client après l’authentification"/>
          <p:cNvSpPr/>
          <p:nvPr/>
        </p:nvSpPr>
        <p:spPr>
          <a:xfrm>
            <a:off x="6105321" y="3546089"/>
            <a:ext cx="485914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Listes des voitures du client après l’authentification</a:t>
            </a:r>
          </a:p>
        </p:txBody>
      </p:sp>
      <p:pic>
        <p:nvPicPr>
          <p:cNvPr id="236" name="page3image8080.png" descr="page3image8080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7950" y="2722457"/>
            <a:ext cx="3035300" cy="5304166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exte"/>
          <p:cNvSpPr/>
          <p:nvPr/>
        </p:nvSpPr>
        <p:spPr>
          <a:xfrm>
            <a:off x="1377950" y="-1117601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Informations de la voiture"/>
          <p:cNvSpPr/>
          <p:nvPr>
            <p:ph type="title"/>
          </p:nvPr>
        </p:nvSpPr>
        <p:spPr>
          <a:xfrm>
            <a:off x="1270000" y="-152400"/>
            <a:ext cx="10464800" cy="3175000"/>
          </a:xfrm>
          <a:prstGeom prst="rect">
            <a:avLst/>
          </a:prstGeom>
        </p:spPr>
        <p:txBody>
          <a:bodyPr/>
          <a:lstStyle/>
          <a:p>
            <a:pPr/>
            <a:r>
              <a:t>Informations de la voiture</a:t>
            </a:r>
          </a:p>
        </p:txBody>
      </p:sp>
      <p:sp>
        <p:nvSpPr>
          <p:cNvPr id="240" name="Numéro de diapositive"/>
          <p:cNvSpPr/>
          <p:nvPr>
            <p:ph type="sldNum" sz="quarter" idx="2"/>
          </p:nvPr>
        </p:nvSpPr>
        <p:spPr>
          <a:xfrm>
            <a:off x="6357056" y="9296399"/>
            <a:ext cx="283965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Texte"/>
          <p:cNvSpPr/>
          <p:nvPr/>
        </p:nvSpPr>
        <p:spPr>
          <a:xfrm>
            <a:off x="4133850" y="7619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4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2979" y="2133600"/>
            <a:ext cx="4609631" cy="622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ge5image4536.jpg" descr="page5image4536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5850" y="2739214"/>
            <a:ext cx="2823890" cy="4907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jout d’une voiture"/>
          <p:cNvSpPr/>
          <p:nvPr>
            <p:ph type="title"/>
          </p:nvPr>
        </p:nvSpPr>
        <p:spPr>
          <a:xfrm>
            <a:off x="1524000" y="395694"/>
            <a:ext cx="10464800" cy="184011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Ajout d’une voiture</a:t>
            </a:r>
          </a:p>
        </p:txBody>
      </p:sp>
      <p:sp>
        <p:nvSpPr>
          <p:cNvPr id="246" name="Numéro de diapositive"/>
          <p:cNvSpPr/>
          <p:nvPr>
            <p:ph type="sldNum" sz="quarter" idx="2"/>
          </p:nvPr>
        </p:nvSpPr>
        <p:spPr>
          <a:xfrm>
            <a:off x="6352759" y="9296399"/>
            <a:ext cx="292560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7" name="Shape 61" descr="Shape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9215" y="822949"/>
            <a:ext cx="975613" cy="63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9479" y="2104678"/>
            <a:ext cx="3577424" cy="4829522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écupération du guid sur le tag NFC"/>
          <p:cNvSpPr/>
          <p:nvPr/>
        </p:nvSpPr>
        <p:spPr>
          <a:xfrm>
            <a:off x="758621" y="7165588"/>
            <a:ext cx="485914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Récupération du guid sur le tag NFC</a:t>
            </a:r>
          </a:p>
        </p:txBody>
      </p:sp>
      <p:sp>
        <p:nvSpPr>
          <p:cNvPr id="250" name="Texte"/>
          <p:cNvSpPr/>
          <p:nvPr/>
        </p:nvSpPr>
        <p:spPr>
          <a:xfrm>
            <a:off x="1377950" y="-1117601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51" name="page4image3240.png" descr="page4image3240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9737" y="2618013"/>
            <a:ext cx="2156908" cy="3802853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exte"/>
          <p:cNvSpPr/>
          <p:nvPr/>
        </p:nvSpPr>
        <p:spPr>
          <a:xfrm>
            <a:off x="1424215" y="-711201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5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5079" y="1850678"/>
            <a:ext cx="3577424" cy="482952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Récupération du guid sur le tag NFC"/>
          <p:cNvSpPr/>
          <p:nvPr/>
        </p:nvSpPr>
        <p:spPr>
          <a:xfrm>
            <a:off x="7083221" y="7165588"/>
            <a:ext cx="485914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Récupération du guid sur le tag NFC</a:t>
            </a:r>
          </a:p>
        </p:txBody>
      </p:sp>
      <p:sp>
        <p:nvSpPr>
          <p:cNvPr id="255" name="Flèche"/>
          <p:cNvSpPr/>
          <p:nvPr/>
        </p:nvSpPr>
        <p:spPr>
          <a:xfrm rot="21543450">
            <a:off x="5902138" y="4195438"/>
            <a:ext cx="1710221" cy="645195"/>
          </a:xfrm>
          <a:prstGeom prst="rightArrow">
            <a:avLst>
              <a:gd name="adj1" fmla="val 32000"/>
              <a:gd name="adj2" fmla="val 145765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256" name="page5image384.png" descr="page5image384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58250" y="2285832"/>
            <a:ext cx="2071083" cy="380285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Texte"/>
          <p:cNvSpPr/>
          <p:nvPr/>
        </p:nvSpPr>
        <p:spPr>
          <a:xfrm>
            <a:off x="4121150" y="7365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can d’un tag compte pro"/>
          <p:cNvSpPr/>
          <p:nvPr>
            <p:ph type="title"/>
          </p:nvPr>
        </p:nvSpPr>
        <p:spPr>
          <a:xfrm>
            <a:off x="1176404" y="667891"/>
            <a:ext cx="10464801" cy="1326009"/>
          </a:xfrm>
          <a:prstGeom prst="rect">
            <a:avLst/>
          </a:prstGeom>
        </p:spPr>
        <p:txBody>
          <a:bodyPr/>
          <a:lstStyle>
            <a:lvl1pPr defTabSz="502412">
              <a:defRPr sz="6192"/>
            </a:lvl1pPr>
          </a:lstStyle>
          <a:p>
            <a:pPr/>
            <a:r>
              <a:t>Scan d’un tag compte pro</a:t>
            </a:r>
          </a:p>
        </p:txBody>
      </p:sp>
      <p:sp>
        <p:nvSpPr>
          <p:cNvPr id="260" name="Numéro de diapositive"/>
          <p:cNvSpPr/>
          <p:nvPr>
            <p:ph type="sldNum" sz="quarter" idx="2"/>
          </p:nvPr>
        </p:nvSpPr>
        <p:spPr>
          <a:xfrm>
            <a:off x="6360628" y="9296399"/>
            <a:ext cx="276822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9479" y="2222500"/>
            <a:ext cx="4609631" cy="622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age8image416.png" descr="page8image4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2284" y="2870200"/>
            <a:ext cx="2797441" cy="492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exte"/>
          <p:cNvSpPr/>
          <p:nvPr/>
        </p:nvSpPr>
        <p:spPr>
          <a:xfrm>
            <a:off x="3888444" y="-4851401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64" name="Récupération des informations de la voiture avec le guid"/>
          <p:cNvSpPr/>
          <p:nvPr/>
        </p:nvSpPr>
        <p:spPr>
          <a:xfrm>
            <a:off x="6407961" y="2535266"/>
            <a:ext cx="568495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Récupération des informations de la voiture avec le guid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tructure de la base de données"/>
          <p:cNvSpPr/>
          <p:nvPr>
            <p:ph type="ctrTitle"/>
          </p:nvPr>
        </p:nvSpPr>
        <p:spPr>
          <a:xfrm>
            <a:off x="1054100" y="916384"/>
            <a:ext cx="10464800" cy="963216"/>
          </a:xfrm>
          <a:prstGeom prst="rect">
            <a:avLst/>
          </a:prstGeom>
        </p:spPr>
        <p:txBody>
          <a:bodyPr/>
          <a:lstStyle>
            <a:lvl1pPr defTabSz="531622">
              <a:defRPr sz="4368"/>
            </a:lvl1pPr>
          </a:lstStyle>
          <a:p>
            <a:pPr/>
            <a:r>
              <a:t>Structure de la base de données</a:t>
            </a:r>
          </a:p>
        </p:txBody>
      </p:sp>
      <p:pic>
        <p:nvPicPr>
          <p:cNvPr id="26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7388" y="795229"/>
            <a:ext cx="1087988" cy="1205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3385" y="2463870"/>
            <a:ext cx="9398030" cy="586098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69" name="Numéro de diapositive"/>
          <p:cNvSpPr/>
          <p:nvPr>
            <p:ph type="sldNum" sz="quarter" idx="2"/>
          </p:nvPr>
        </p:nvSpPr>
        <p:spPr>
          <a:xfrm>
            <a:off x="6356387" y="9296399"/>
            <a:ext cx="28530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oté serveur"/>
          <p:cNvSpPr/>
          <p:nvPr>
            <p:ph type="ctrTitle"/>
          </p:nvPr>
        </p:nvSpPr>
        <p:spPr>
          <a:xfrm>
            <a:off x="1270000" y="1043136"/>
            <a:ext cx="10464800" cy="1458764"/>
          </a:xfrm>
          <a:prstGeom prst="rect">
            <a:avLst/>
          </a:prstGeom>
        </p:spPr>
        <p:txBody>
          <a:bodyPr/>
          <a:lstStyle>
            <a:lvl1pPr defTabSz="560831">
              <a:defRPr sz="6911"/>
            </a:lvl1pPr>
          </a:lstStyle>
          <a:p>
            <a:pPr/>
            <a:r>
              <a:t>Coté serveur</a:t>
            </a:r>
          </a:p>
        </p:txBody>
      </p:sp>
      <p:sp>
        <p:nvSpPr>
          <p:cNvPr id="272" name="Numéro de diapositive"/>
          <p:cNvSpPr/>
          <p:nvPr>
            <p:ph type="sldNum" sz="quarter" idx="2"/>
          </p:nvPr>
        </p:nvSpPr>
        <p:spPr>
          <a:xfrm>
            <a:off x="6352759" y="9296399"/>
            <a:ext cx="292560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Connection à la base de données"/>
          <p:cNvSpPr/>
          <p:nvPr/>
        </p:nvSpPr>
        <p:spPr>
          <a:xfrm>
            <a:off x="1352004" y="2832100"/>
            <a:ext cx="6846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Connection à la base de données</a:t>
            </a:r>
          </a:p>
        </p:txBody>
      </p:sp>
      <p:pic>
        <p:nvPicPr>
          <p:cNvPr id="27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7900" y="2634002"/>
            <a:ext cx="3284136" cy="120899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27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850" y="5143421"/>
            <a:ext cx="10049913" cy="3270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mmaire"/>
          <p:cNvSpPr/>
          <p:nvPr>
            <p:ph type="title"/>
          </p:nvPr>
        </p:nvSpPr>
        <p:spPr>
          <a:xfrm>
            <a:off x="2127799" y="949355"/>
            <a:ext cx="8520602" cy="1088390"/>
          </a:xfrm>
          <a:prstGeom prst="rect">
            <a:avLst/>
          </a:prstGeom>
        </p:spPr>
        <p:txBody>
          <a:bodyPr lIns="91424" tIns="91424" rIns="91424" bIns="91424" anchor="t"/>
          <a:lstStyle>
            <a:lvl1pPr defTabSz="374904">
              <a:defRPr sz="5904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Sommaire</a:t>
            </a:r>
          </a:p>
        </p:txBody>
      </p:sp>
      <p:sp>
        <p:nvSpPr>
          <p:cNvPr id="127" name="Présentation du projet…"/>
          <p:cNvSpPr/>
          <p:nvPr>
            <p:ph type="body" sz="half" idx="4294967295"/>
          </p:nvPr>
        </p:nvSpPr>
        <p:spPr>
          <a:xfrm>
            <a:off x="4054197" y="3146028"/>
            <a:ext cx="8520601" cy="453715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 marL="208026" indent="-208026" defTabSz="832104">
              <a:lnSpc>
                <a:spcPct val="115000"/>
              </a:lnSpc>
              <a:spcBef>
                <a:spcPts val="1400"/>
              </a:spcBef>
              <a:buSzPct val="100000"/>
              <a:buChar char="•"/>
              <a:defRPr sz="327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Présentation du projet</a:t>
            </a:r>
          </a:p>
          <a:p>
            <a:pPr marL="208026" indent="-208026" defTabSz="832104">
              <a:lnSpc>
                <a:spcPct val="115000"/>
              </a:lnSpc>
              <a:spcBef>
                <a:spcPts val="1400"/>
              </a:spcBef>
              <a:buSzPct val="100000"/>
              <a:buChar char="•"/>
              <a:defRPr sz="327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Technologies utilisées</a:t>
            </a:r>
          </a:p>
          <a:p>
            <a:pPr marL="208026" indent="-208026" defTabSz="832104">
              <a:lnSpc>
                <a:spcPct val="115000"/>
              </a:lnSpc>
              <a:spcBef>
                <a:spcPts val="1400"/>
              </a:spcBef>
              <a:buSzPct val="100000"/>
              <a:buChar char="•"/>
              <a:defRPr sz="327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Présentation de l’application</a:t>
            </a:r>
          </a:p>
          <a:p>
            <a:pPr lvl="3" marL="0" indent="0" defTabSz="832104">
              <a:lnSpc>
                <a:spcPct val="115000"/>
              </a:lnSpc>
              <a:spcBef>
                <a:spcPts val="1400"/>
              </a:spcBef>
              <a:buSzPct val="100000"/>
              <a:buChar char="•"/>
              <a:defRPr sz="327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Serveur</a:t>
            </a:r>
          </a:p>
          <a:p>
            <a:pPr marL="208026" indent="-208026" defTabSz="832104">
              <a:lnSpc>
                <a:spcPct val="115000"/>
              </a:lnSpc>
              <a:spcBef>
                <a:spcPts val="1400"/>
              </a:spcBef>
              <a:buSzPct val="100000"/>
              <a:buChar char="•"/>
              <a:defRPr sz="327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Démonstration</a:t>
            </a:r>
          </a:p>
          <a:p>
            <a:pPr marL="208026" indent="-208026" defTabSz="832104">
              <a:lnSpc>
                <a:spcPct val="115000"/>
              </a:lnSpc>
              <a:spcBef>
                <a:spcPts val="1400"/>
              </a:spcBef>
              <a:buSzPct val="100000"/>
              <a:buChar char="•"/>
              <a:defRPr sz="327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Conclusion</a:t>
            </a:r>
          </a:p>
        </p:txBody>
      </p:sp>
      <p:pic>
        <p:nvPicPr>
          <p:cNvPr id="128" name="Shape 69" descr="Shape 6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8715" y="949949"/>
            <a:ext cx="975613" cy="63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Numéro de diapositive"/>
          <p:cNvSpPr/>
          <p:nvPr>
            <p:ph type="sldNum" sz="quarter" idx="2"/>
          </p:nvPr>
        </p:nvSpPr>
        <p:spPr>
          <a:xfrm>
            <a:off x="6537193" y="9264391"/>
            <a:ext cx="311414" cy="538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oté serveur"/>
          <p:cNvSpPr/>
          <p:nvPr>
            <p:ph type="ctrTitle"/>
          </p:nvPr>
        </p:nvSpPr>
        <p:spPr>
          <a:xfrm>
            <a:off x="1270000" y="1043136"/>
            <a:ext cx="10464800" cy="1458764"/>
          </a:xfrm>
          <a:prstGeom prst="rect">
            <a:avLst/>
          </a:prstGeom>
        </p:spPr>
        <p:txBody>
          <a:bodyPr/>
          <a:lstStyle>
            <a:lvl1pPr defTabSz="560831">
              <a:defRPr sz="6911"/>
            </a:lvl1pPr>
          </a:lstStyle>
          <a:p>
            <a:pPr/>
            <a:r>
              <a:t>Coté serveur</a:t>
            </a:r>
          </a:p>
        </p:txBody>
      </p:sp>
      <p:sp>
        <p:nvSpPr>
          <p:cNvPr id="278" name="Numéro de diapositive"/>
          <p:cNvSpPr/>
          <p:nvPr>
            <p:ph type="sldNum" sz="quarter" idx="2"/>
          </p:nvPr>
        </p:nvSpPr>
        <p:spPr>
          <a:xfrm>
            <a:off x="6308166" y="9296399"/>
            <a:ext cx="38174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Méthode GET :"/>
          <p:cNvSpPr/>
          <p:nvPr/>
        </p:nvSpPr>
        <p:spPr>
          <a:xfrm>
            <a:off x="820315" y="2247900"/>
            <a:ext cx="326157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Méthode GET :</a:t>
            </a:r>
          </a:p>
        </p:txBody>
      </p:sp>
      <p:sp>
        <p:nvSpPr>
          <p:cNvPr id="280" name="Renvoi un tableau d’objet JSon ou un objet JSON"/>
          <p:cNvSpPr/>
          <p:nvPr/>
        </p:nvSpPr>
        <p:spPr>
          <a:xfrm>
            <a:off x="1608286" y="3048000"/>
            <a:ext cx="1022002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Renvoi un tableau d’objet JSon ou un objet JSON</a:t>
            </a:r>
          </a:p>
        </p:txBody>
      </p:sp>
      <p:sp>
        <p:nvSpPr>
          <p:cNvPr id="281" name="Méthode POST :"/>
          <p:cNvSpPr/>
          <p:nvPr/>
        </p:nvSpPr>
        <p:spPr>
          <a:xfrm>
            <a:off x="964158" y="5334000"/>
            <a:ext cx="358348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Méthode POST :</a:t>
            </a:r>
          </a:p>
        </p:txBody>
      </p:sp>
      <p:sp>
        <p:nvSpPr>
          <p:cNvPr id="282" name="Récupère les informations en RequestParams"/>
          <p:cNvSpPr/>
          <p:nvPr/>
        </p:nvSpPr>
        <p:spPr>
          <a:xfrm>
            <a:off x="2296152" y="6096000"/>
            <a:ext cx="921610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Récupère les informations en RequestParams</a:t>
            </a:r>
          </a:p>
        </p:txBody>
      </p:sp>
      <p:pic>
        <p:nvPicPr>
          <p:cNvPr id="283" name="pasted-image.tiff" descr="pasted-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258" y="7398856"/>
            <a:ext cx="11086296" cy="1242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550" y="4406900"/>
            <a:ext cx="10807700" cy="66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rise de recul sur le projet"/>
          <p:cNvSpPr/>
          <p:nvPr>
            <p:ph type="ctrTitle"/>
          </p:nvPr>
        </p:nvSpPr>
        <p:spPr>
          <a:xfrm>
            <a:off x="1270000" y="952500"/>
            <a:ext cx="10464800" cy="146050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Prise de recul sur le projet</a:t>
            </a:r>
          </a:p>
        </p:txBody>
      </p:sp>
      <p:sp>
        <p:nvSpPr>
          <p:cNvPr id="287" name="Numéro de diapositive"/>
          <p:cNvSpPr/>
          <p:nvPr>
            <p:ph type="sldNum" sz="quarter" idx="2"/>
          </p:nvPr>
        </p:nvSpPr>
        <p:spPr>
          <a:xfrm>
            <a:off x="6355159" y="9296399"/>
            <a:ext cx="287760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Manque de temps pour finir les fonctionnalités…"/>
          <p:cNvSpPr/>
          <p:nvPr/>
        </p:nvSpPr>
        <p:spPr>
          <a:xfrm>
            <a:off x="1611610" y="4254499"/>
            <a:ext cx="978158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</a:pPr>
            <a:r>
              <a:t>Manque de temps pour finir les fonctionnalités</a:t>
            </a:r>
          </a:p>
          <a:p>
            <a:pPr marL="228600" indent="-228600">
              <a:buSzPct val="100000"/>
              <a:buChar char="•"/>
            </a:pPr>
            <a:r>
              <a:t>Architecture du projet à améliorer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Numéro de diapositive"/>
          <p:cNvSpPr/>
          <p:nvPr>
            <p:ph type="sldNum" sz="quarter" idx="2"/>
          </p:nvPr>
        </p:nvSpPr>
        <p:spPr>
          <a:xfrm>
            <a:off x="6326026" y="9296399"/>
            <a:ext cx="34602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Possibilités d’extension"/>
          <p:cNvSpPr/>
          <p:nvPr>
            <p:ph type="ctrTitle"/>
          </p:nvPr>
        </p:nvSpPr>
        <p:spPr>
          <a:xfrm>
            <a:off x="1270000" y="952500"/>
            <a:ext cx="10464800" cy="146050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Possibilités d’extension</a:t>
            </a:r>
          </a:p>
        </p:txBody>
      </p:sp>
      <p:sp>
        <p:nvSpPr>
          <p:cNvPr id="292" name="Envoi d’un mail au propriétaire de la voiture lors de l’insertion d’une fiche d’entretien"/>
          <p:cNvSpPr/>
          <p:nvPr/>
        </p:nvSpPr>
        <p:spPr>
          <a:xfrm>
            <a:off x="905139" y="2666999"/>
            <a:ext cx="11194522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Envoi d’un mail au propriétaire de la voiture lors de l’insertion d’une fiche d’entretien</a:t>
            </a:r>
          </a:p>
        </p:txBody>
      </p:sp>
      <p:sp>
        <p:nvSpPr>
          <p:cNvPr id="293" name="Envoi de la facture en PDF en pièces jointes"/>
          <p:cNvSpPr/>
          <p:nvPr/>
        </p:nvSpPr>
        <p:spPr>
          <a:xfrm>
            <a:off x="905139" y="5448300"/>
            <a:ext cx="1119452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Envoi de la facture en PDF en pièces jointes</a:t>
            </a:r>
          </a:p>
        </p:txBody>
      </p:sp>
      <p:sp>
        <p:nvSpPr>
          <p:cNvPr id="294" name="Fiche entretien plus complètes"/>
          <p:cNvSpPr/>
          <p:nvPr/>
        </p:nvSpPr>
        <p:spPr>
          <a:xfrm>
            <a:off x="776391" y="7803081"/>
            <a:ext cx="111945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Fiche entretien plus complètes</a:t>
            </a:r>
          </a:p>
        </p:txBody>
      </p:sp>
      <p:sp>
        <p:nvSpPr>
          <p:cNvPr id="295" name="Paiement via PAYPAL"/>
          <p:cNvSpPr/>
          <p:nvPr/>
        </p:nvSpPr>
        <p:spPr>
          <a:xfrm>
            <a:off x="776391" y="6625690"/>
            <a:ext cx="111945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Paiement via PAYPAL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onclusion"/>
          <p:cNvSpPr/>
          <p:nvPr>
            <p:ph type="ctrTitle"/>
          </p:nvPr>
        </p:nvSpPr>
        <p:spPr>
          <a:xfrm>
            <a:off x="904646" y="737974"/>
            <a:ext cx="10464801" cy="1536552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98" name="Numéro de diapositive"/>
          <p:cNvSpPr/>
          <p:nvPr>
            <p:ph type="sldNum" sz="quarter" idx="2"/>
          </p:nvPr>
        </p:nvSpPr>
        <p:spPr>
          <a:xfrm>
            <a:off x="6329542" y="9296399"/>
            <a:ext cx="33899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9" name="Shape 61" descr="Shape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1715" y="1191249"/>
            <a:ext cx="975613" cy="63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Les points positifs:"/>
          <p:cNvSpPr/>
          <p:nvPr/>
        </p:nvSpPr>
        <p:spPr>
          <a:xfrm>
            <a:off x="795783" y="2025650"/>
            <a:ext cx="39710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 points positifs:</a:t>
            </a:r>
          </a:p>
        </p:txBody>
      </p:sp>
      <p:sp>
        <p:nvSpPr>
          <p:cNvPr id="301" name="Les points négatifs:"/>
          <p:cNvSpPr/>
          <p:nvPr/>
        </p:nvSpPr>
        <p:spPr>
          <a:xfrm>
            <a:off x="1523131" y="5391150"/>
            <a:ext cx="40911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 points négatifs:</a:t>
            </a:r>
          </a:p>
        </p:txBody>
      </p:sp>
      <p:sp>
        <p:nvSpPr>
          <p:cNvPr id="302" name="Mise en place de SpringBoot facile…"/>
          <p:cNvSpPr/>
          <p:nvPr/>
        </p:nvSpPr>
        <p:spPr>
          <a:xfrm>
            <a:off x="2256954" y="2673350"/>
            <a:ext cx="9329092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5168" indent="-445168">
              <a:buSzPct val="125000"/>
              <a:buChar char="-"/>
            </a:pPr>
            <a:r>
              <a:t>Mise en place de SpringBoot facile</a:t>
            </a:r>
          </a:p>
          <a:p>
            <a:pPr marL="445168" indent="-445168">
              <a:buSzPct val="125000"/>
              <a:buChar char="-"/>
            </a:pPr>
            <a:r>
              <a:t>Communication client /serveur </a:t>
            </a:r>
          </a:p>
          <a:p>
            <a:pPr marL="445168" indent="-445168">
              <a:buSzPct val="125000"/>
              <a:buChar char="-"/>
            </a:pPr>
            <a:r>
              <a:t>Ajout de facile de nouvelles fonctionnalités</a:t>
            </a:r>
          </a:p>
        </p:txBody>
      </p:sp>
      <p:sp>
        <p:nvSpPr>
          <p:cNvPr id="303" name="Manque de temps…"/>
          <p:cNvSpPr/>
          <p:nvPr/>
        </p:nvSpPr>
        <p:spPr>
          <a:xfrm>
            <a:off x="4917591" y="5816599"/>
            <a:ext cx="6268418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5168" indent="-445168">
              <a:buSzPct val="125000"/>
              <a:buChar char="-"/>
            </a:pPr>
            <a:r>
              <a:t>Manque de temps </a:t>
            </a:r>
          </a:p>
          <a:p>
            <a:pPr/>
            <a:r>
              <a:t>Certains points à améliorer :</a:t>
            </a:r>
          </a:p>
          <a:p>
            <a:pPr/>
            <a:r>
              <a:t>-Architecture</a:t>
            </a:r>
          </a:p>
          <a:p>
            <a:pPr/>
            <a:r>
              <a:t>-Optimisation de l’application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Liens utils"/>
          <p:cNvSpPr/>
          <p:nvPr>
            <p:ph type="ctrTitle"/>
          </p:nvPr>
        </p:nvSpPr>
        <p:spPr>
          <a:xfrm>
            <a:off x="1079500" y="1039663"/>
            <a:ext cx="10464800" cy="1322537"/>
          </a:xfrm>
          <a:prstGeom prst="rect">
            <a:avLst/>
          </a:prstGeom>
        </p:spPr>
        <p:txBody>
          <a:bodyPr/>
          <a:lstStyle>
            <a:lvl1pPr defTabSz="502412">
              <a:defRPr sz="6192"/>
            </a:lvl1pPr>
          </a:lstStyle>
          <a:p>
            <a:pPr/>
            <a:r>
              <a:t>Liens utils</a:t>
            </a:r>
          </a:p>
        </p:txBody>
      </p:sp>
      <p:sp>
        <p:nvSpPr>
          <p:cNvPr id="306" name="https://github.com/Jbp83/ICarNFC2.0…"/>
          <p:cNvSpPr/>
          <p:nvPr>
            <p:ph type="subTitle" sz="half" idx="1"/>
          </p:nvPr>
        </p:nvSpPr>
        <p:spPr>
          <a:xfrm>
            <a:off x="927100" y="2806824"/>
            <a:ext cx="10464800" cy="4139952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Char char="•"/>
            </a:pPr>
            <a:r>
              <a:rPr u="sng">
                <a:hlinkClick r:id="rId2" invalidUrl="" action="" tgtFrame="" tooltip="" history="1" highlightClick="0" endSnd="0"/>
              </a:rPr>
              <a:t>https://github.com/Jbp83/ICarNFC2.0</a:t>
            </a:r>
          </a:p>
          <a:p>
            <a:pPr marL="228600" indent="-228600" algn="l">
              <a:buSzPct val="100000"/>
              <a:buChar char="•"/>
            </a:pPr>
          </a:p>
          <a:p>
            <a:pPr marL="228600" indent="-228600" algn="l">
              <a:buSzPct val="100000"/>
              <a:buChar char="•"/>
            </a:pPr>
          </a:p>
          <a:p>
            <a:pPr marL="228600" indent="-228600" algn="l">
              <a:buSzPct val="100000"/>
              <a:buChar char="•"/>
            </a:pPr>
            <a:r>
              <a:rPr u="sng">
                <a:hlinkClick r:id="rId3" invalidUrl="" action="" tgtFrame="" tooltip="" history="1" highlightClick="0" endSnd="0"/>
              </a:rPr>
              <a:t>https://developer.android.com/index.html</a:t>
            </a:r>
          </a:p>
        </p:txBody>
      </p:sp>
      <p:pic>
        <p:nvPicPr>
          <p:cNvPr id="307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26600" y="2152662"/>
            <a:ext cx="1944539" cy="1944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89064" y="4615927"/>
            <a:ext cx="1399008" cy="1664054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Numéro de diapositive"/>
          <p:cNvSpPr/>
          <p:nvPr>
            <p:ph type="sldNum" sz="quarter" idx="2"/>
          </p:nvPr>
        </p:nvSpPr>
        <p:spPr>
          <a:xfrm>
            <a:off x="6308725" y="9296399"/>
            <a:ext cx="38062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0" name="Shape 61" descr="Shape 6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69215" y="822949"/>
            <a:ext cx="975613" cy="63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Demonstration"/>
          <p:cNvSpPr/>
          <p:nvPr>
            <p:ph type="ctrTitle"/>
          </p:nvPr>
        </p:nvSpPr>
        <p:spPr>
          <a:xfrm>
            <a:off x="1168400" y="657522"/>
            <a:ext cx="10464800" cy="1412578"/>
          </a:xfrm>
          <a:prstGeom prst="rect">
            <a:avLst/>
          </a:prstGeom>
        </p:spPr>
        <p:txBody>
          <a:bodyPr/>
          <a:lstStyle>
            <a:lvl1pPr defTabSz="543305">
              <a:defRPr sz="6696"/>
            </a:lvl1pPr>
          </a:lstStyle>
          <a:p>
            <a:pPr/>
            <a:r>
              <a:t>Demonstration</a:t>
            </a:r>
          </a:p>
        </p:txBody>
      </p:sp>
      <p:pic>
        <p:nvPicPr>
          <p:cNvPr id="313" name="smartphone.png" descr="smartph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0570" y="2081801"/>
            <a:ext cx="6240376" cy="6630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asted-image.png" descr="pasted-image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8082" y="2840975"/>
            <a:ext cx="2435462" cy="4365602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Numéro de diapositive"/>
          <p:cNvSpPr/>
          <p:nvPr>
            <p:ph type="sldNum" sz="quarter" idx="2"/>
          </p:nvPr>
        </p:nvSpPr>
        <p:spPr>
          <a:xfrm>
            <a:off x="6327923" y="9296399"/>
            <a:ext cx="342232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6" name="Shape 61" descr="Shape 6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69215" y="822949"/>
            <a:ext cx="975613" cy="63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re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9" name="Corps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0" name="Numéro de diapositive"/>
          <p:cNvSpPr/>
          <p:nvPr>
            <p:ph type="sldNum" sz="quarter" idx="2"/>
          </p:nvPr>
        </p:nvSpPr>
        <p:spPr>
          <a:xfrm>
            <a:off x="6323626" y="9296399"/>
            <a:ext cx="35082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arre d’avoir des papiers dans sa boîte à gant ?"/>
          <p:cNvSpPr/>
          <p:nvPr>
            <p:ph type="title"/>
          </p:nvPr>
        </p:nvSpPr>
        <p:spPr>
          <a:xfrm>
            <a:off x="1270000" y="695290"/>
            <a:ext cx="10464800" cy="3175001"/>
          </a:xfrm>
          <a:prstGeom prst="rect">
            <a:avLst/>
          </a:prstGeom>
        </p:spPr>
        <p:txBody>
          <a:bodyPr/>
          <a:lstStyle/>
          <a:p>
            <a:pPr/>
            <a:r>
              <a:t>Marre d’avoir des papiers dans sa boîte à gant ?</a:t>
            </a:r>
          </a:p>
        </p:txBody>
      </p:sp>
      <p:sp>
        <p:nvSpPr>
          <p:cNvPr id="132" name="Numéro de diapositive"/>
          <p:cNvSpPr/>
          <p:nvPr>
            <p:ph type="sldNum" sz="quarter" idx="2"/>
          </p:nvPr>
        </p:nvSpPr>
        <p:spPr>
          <a:xfrm>
            <a:off x="6387473" y="9296399"/>
            <a:ext cx="223132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Télécharger IcarNFC !"/>
          <p:cNvSpPr/>
          <p:nvPr/>
        </p:nvSpPr>
        <p:spPr>
          <a:xfrm>
            <a:off x="2384327" y="5817890"/>
            <a:ext cx="10464801" cy="317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Télécharger IcarNFC !</a:t>
            </a:r>
          </a:p>
        </p:txBody>
      </p:sp>
      <p:sp>
        <p:nvSpPr>
          <p:cNvPr id="134" name="Flèche"/>
          <p:cNvSpPr/>
          <p:nvPr/>
        </p:nvSpPr>
        <p:spPr>
          <a:xfrm>
            <a:off x="1282214" y="658771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3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7400" y="2971800"/>
            <a:ext cx="38100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Ligne"/>
          <p:cNvSpPr/>
          <p:nvPr/>
        </p:nvSpPr>
        <p:spPr>
          <a:xfrm flipV="1">
            <a:off x="5328663" y="3718656"/>
            <a:ext cx="2347473" cy="2316288"/>
          </a:xfrm>
          <a:prstGeom prst="line">
            <a:avLst/>
          </a:prstGeom>
          <a:ln w="1270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37" name="Ligne"/>
          <p:cNvSpPr/>
          <p:nvPr/>
        </p:nvSpPr>
        <p:spPr>
          <a:xfrm>
            <a:off x="5456364" y="3757077"/>
            <a:ext cx="2420890" cy="2239446"/>
          </a:xfrm>
          <a:prstGeom prst="line">
            <a:avLst/>
          </a:prstGeom>
          <a:ln w="1270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résentation du projet"/>
          <p:cNvSpPr/>
          <p:nvPr>
            <p:ph type="ctrTitle"/>
          </p:nvPr>
        </p:nvSpPr>
        <p:spPr>
          <a:xfrm>
            <a:off x="1270000" y="953541"/>
            <a:ext cx="10464800" cy="1484859"/>
          </a:xfrm>
          <a:prstGeom prst="rect">
            <a:avLst/>
          </a:prstGeom>
        </p:spPr>
        <p:txBody>
          <a:bodyPr/>
          <a:lstStyle>
            <a:lvl1pPr defTabSz="572516">
              <a:defRPr sz="7056"/>
            </a:lvl1pPr>
          </a:lstStyle>
          <a:p>
            <a:pPr/>
            <a:r>
              <a:t>Présentation du projet</a:t>
            </a:r>
          </a:p>
        </p:txBody>
      </p:sp>
      <p:pic>
        <p:nvPicPr>
          <p:cNvPr id="140" name="Shape 69" descr="Shape 6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3815" y="822949"/>
            <a:ext cx="975613" cy="63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2000" y="4136132"/>
            <a:ext cx="1100336" cy="1100336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ag NFC"/>
          <p:cNvSpPr/>
          <p:nvPr/>
        </p:nvSpPr>
        <p:spPr>
          <a:xfrm>
            <a:off x="1654485" y="2844800"/>
            <a:ext cx="1855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Tag NFC</a:t>
            </a:r>
          </a:p>
        </p:txBody>
      </p:sp>
      <p:sp>
        <p:nvSpPr>
          <p:cNvPr id="143" name="Flèche"/>
          <p:cNvSpPr/>
          <p:nvPr/>
        </p:nvSpPr>
        <p:spPr>
          <a:xfrm>
            <a:off x="3632200" y="4279900"/>
            <a:ext cx="1947665" cy="812800"/>
          </a:xfrm>
          <a:prstGeom prst="rightArrow">
            <a:avLst>
              <a:gd name="adj1" fmla="val 32000"/>
              <a:gd name="adj2" fmla="val 100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44" name="smartphone.png" descr="smartphone.png"/>
          <p:cNvPicPr>
            <a:picLocks noChangeAspect="1"/>
          </p:cNvPicPr>
          <p:nvPr/>
        </p:nvPicPr>
        <p:blipFill>
          <a:blip r:embed="rId5">
            <a:extLst/>
          </a:blip>
          <a:srcRect l="0" t="0" r="14044" b="0"/>
          <a:stretch>
            <a:fillRect/>
          </a:stretch>
        </p:blipFill>
        <p:spPr>
          <a:xfrm>
            <a:off x="5443070" y="3581400"/>
            <a:ext cx="1787713" cy="2209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ng" descr="pasted-image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73809" y="3788986"/>
            <a:ext cx="803967" cy="1484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28100" y="3850016"/>
            <a:ext cx="1855366" cy="1855367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Flèche"/>
          <p:cNvSpPr/>
          <p:nvPr/>
        </p:nvSpPr>
        <p:spPr>
          <a:xfrm>
            <a:off x="7150100" y="4462700"/>
            <a:ext cx="1580158" cy="630001"/>
          </a:xfrm>
          <a:prstGeom prst="rightArrow">
            <a:avLst>
              <a:gd name="adj1" fmla="val 32000"/>
              <a:gd name="adj2" fmla="val 104672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48" name="pasted-image.tiff" descr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54388" y="7231299"/>
            <a:ext cx="1580158" cy="175086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Flèche"/>
          <p:cNvSpPr/>
          <p:nvPr/>
        </p:nvSpPr>
        <p:spPr>
          <a:xfrm rot="5413997">
            <a:off x="9454893" y="5984199"/>
            <a:ext cx="1580159" cy="630001"/>
          </a:xfrm>
          <a:prstGeom prst="rightArrow">
            <a:avLst>
              <a:gd name="adj1" fmla="val 38693"/>
              <a:gd name="adj2" fmla="val 105695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0" name="Application"/>
          <p:cNvSpPr/>
          <p:nvPr/>
        </p:nvSpPr>
        <p:spPr>
          <a:xfrm>
            <a:off x="4664124" y="2707293"/>
            <a:ext cx="246548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</a:t>
            </a:r>
          </a:p>
        </p:txBody>
      </p:sp>
      <p:sp>
        <p:nvSpPr>
          <p:cNvPr id="151" name="Serveur"/>
          <p:cNvSpPr/>
          <p:nvPr/>
        </p:nvSpPr>
        <p:spPr>
          <a:xfrm>
            <a:off x="9214011" y="2707293"/>
            <a:ext cx="172231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Serveur</a:t>
            </a:r>
          </a:p>
        </p:txBody>
      </p:sp>
      <p:sp>
        <p:nvSpPr>
          <p:cNvPr id="152" name="Base de données"/>
          <p:cNvSpPr/>
          <p:nvPr/>
        </p:nvSpPr>
        <p:spPr>
          <a:xfrm>
            <a:off x="5668243" y="7700333"/>
            <a:ext cx="36294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</a:t>
            </a:r>
          </a:p>
        </p:txBody>
      </p:sp>
      <p:sp>
        <p:nvSpPr>
          <p:cNvPr id="153" name="Numéro de diapositive"/>
          <p:cNvSpPr/>
          <p:nvPr>
            <p:ph type="sldNum" sz="quarter" idx="2"/>
          </p:nvPr>
        </p:nvSpPr>
        <p:spPr>
          <a:xfrm>
            <a:off x="6366656" y="9296399"/>
            <a:ext cx="26476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utils utilisés"/>
          <p:cNvSpPr/>
          <p:nvPr>
            <p:ph type="ctrTitle"/>
          </p:nvPr>
        </p:nvSpPr>
        <p:spPr>
          <a:xfrm>
            <a:off x="1016000" y="596900"/>
            <a:ext cx="10464800" cy="1278930"/>
          </a:xfrm>
          <a:prstGeom prst="rect">
            <a:avLst/>
          </a:prstGeom>
        </p:spPr>
        <p:txBody>
          <a:bodyPr/>
          <a:lstStyle>
            <a:lvl1pPr defTabSz="490727">
              <a:defRPr sz="6048"/>
            </a:lvl1pPr>
          </a:lstStyle>
          <a:p>
            <a:pPr/>
            <a:r>
              <a:t>Outils utilisés</a:t>
            </a:r>
          </a:p>
        </p:txBody>
      </p:sp>
      <p:sp>
        <p:nvSpPr>
          <p:cNvPr id="156" name="Serveur"/>
          <p:cNvSpPr/>
          <p:nvPr/>
        </p:nvSpPr>
        <p:spPr>
          <a:xfrm>
            <a:off x="4160278" y="5312423"/>
            <a:ext cx="3922218" cy="864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15468">
              <a:defRPr sz="3888"/>
            </a:lvl1pPr>
          </a:lstStyle>
          <a:p>
            <a:pPr/>
            <a:r>
              <a:t>Serveur</a:t>
            </a:r>
          </a:p>
        </p:txBody>
      </p:sp>
      <p:sp>
        <p:nvSpPr>
          <p:cNvPr id="157" name="Client"/>
          <p:cNvSpPr/>
          <p:nvPr/>
        </p:nvSpPr>
        <p:spPr>
          <a:xfrm>
            <a:off x="4160278" y="2175867"/>
            <a:ext cx="3922218" cy="864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15468">
              <a:defRPr sz="3888"/>
            </a:lvl1pPr>
          </a:lstStyle>
          <a:p>
            <a:pPr/>
            <a:r>
              <a:t>Client</a:t>
            </a:r>
          </a:p>
        </p:txBody>
      </p:sp>
      <p:pic>
        <p:nvPicPr>
          <p:cNvPr id="15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9600" y="6358644"/>
            <a:ext cx="3239550" cy="864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hape 100" descr="Shape 1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9637" y="3144552"/>
            <a:ext cx="1895047" cy="76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hape 101" descr="Shape 10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25699" y="8220299"/>
            <a:ext cx="388751" cy="712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hape 102" descr="Shape 10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8350" y="6408504"/>
            <a:ext cx="2834450" cy="76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hape 103" descr="Shape 10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76299" y="6526455"/>
            <a:ext cx="2090175" cy="528675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04"/>
          <p:cNvSpPr/>
          <p:nvPr/>
        </p:nvSpPr>
        <p:spPr>
          <a:xfrm flipV="1">
            <a:off x="4254374" y="6775207"/>
            <a:ext cx="650401" cy="27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64" name="Shape 105" descr="Shape 10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94088" y="3279127"/>
            <a:ext cx="2254026" cy="63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06"/>
          <p:cNvSpPr/>
          <p:nvPr/>
        </p:nvSpPr>
        <p:spPr>
          <a:xfrm>
            <a:off x="4662262" y="3528189"/>
            <a:ext cx="1307401" cy="4801"/>
          </a:xfrm>
          <a:prstGeom prst="line">
            <a:avLst/>
          </a:prstGeom>
          <a:ln w="28575">
            <a:solidFill>
              <a:srgbClr val="4BA173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Shape 107"/>
          <p:cNvSpPr/>
          <p:nvPr/>
        </p:nvSpPr>
        <p:spPr>
          <a:xfrm flipV="1">
            <a:off x="8640163" y="3530589"/>
            <a:ext cx="796201" cy="4201"/>
          </a:xfrm>
          <a:prstGeom prst="line">
            <a:avLst/>
          </a:prstGeom>
          <a:ln w="28575">
            <a:solidFill>
              <a:srgbClr val="4BA173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" name="Shape 108"/>
          <p:cNvSpPr/>
          <p:nvPr/>
        </p:nvSpPr>
        <p:spPr>
          <a:xfrm flipV="1">
            <a:off x="7338074" y="6775012"/>
            <a:ext cx="907801" cy="48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68" name="Shape 109" descr="Shape 10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28413" y="3176326"/>
            <a:ext cx="388751" cy="71274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08"/>
          <p:cNvSpPr/>
          <p:nvPr/>
        </p:nvSpPr>
        <p:spPr>
          <a:xfrm>
            <a:off x="10887265" y="7356377"/>
            <a:ext cx="527560" cy="738787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sz="14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Ligne"/>
          <p:cNvSpPr/>
          <p:nvPr/>
        </p:nvSpPr>
        <p:spPr>
          <a:xfrm>
            <a:off x="2021690" y="4943895"/>
            <a:ext cx="8961420" cy="1"/>
          </a:xfrm>
          <a:prstGeom prst="line">
            <a:avLst/>
          </a:prstGeom>
          <a:ln w="38100">
            <a:solidFill>
              <a:srgbClr val="3E231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71" name="Numéro de diapositive"/>
          <p:cNvSpPr/>
          <p:nvPr>
            <p:ph type="sldNum" sz="quarter" idx="2"/>
          </p:nvPr>
        </p:nvSpPr>
        <p:spPr>
          <a:xfrm>
            <a:off x="6385855" y="9296399"/>
            <a:ext cx="22636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2" name="Shape 61" descr="Shape 6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169215" y="822949"/>
            <a:ext cx="975613" cy="63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image.tiff" descr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134100" y="7536299"/>
            <a:ext cx="1278930" cy="127893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se de données"/>
          <p:cNvSpPr/>
          <p:nvPr/>
        </p:nvSpPr>
        <p:spPr>
          <a:xfrm>
            <a:off x="1772678" y="7787333"/>
            <a:ext cx="3922218" cy="864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15468">
              <a:defRPr sz="3888"/>
            </a:lvl1pPr>
          </a:lstStyle>
          <a:p>
            <a:pPr/>
            <a:r>
              <a:t>Base de données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épartition des tâches"/>
          <p:cNvSpPr/>
          <p:nvPr>
            <p:ph type="title"/>
          </p:nvPr>
        </p:nvSpPr>
        <p:spPr>
          <a:xfrm>
            <a:off x="1270000" y="-38100"/>
            <a:ext cx="10464800" cy="3175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Répartition des tâches</a:t>
            </a:r>
          </a:p>
        </p:txBody>
      </p:sp>
      <p:sp>
        <p:nvSpPr>
          <p:cNvPr id="177" name="Client-Serveur : Meyer Alexandre…"/>
          <p:cNvSpPr/>
          <p:nvPr/>
        </p:nvSpPr>
        <p:spPr>
          <a:xfrm>
            <a:off x="2525117" y="3619500"/>
            <a:ext cx="8316889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457200" indent="-228600" algn="l">
              <a:buSzPct val="100000"/>
              <a:buChar char="✦"/>
            </a:pPr>
            <a:r>
              <a:t>   Client-Serveur : Meyer Alexandre</a:t>
            </a:r>
          </a:p>
          <a:p>
            <a:pPr algn="l"/>
          </a:p>
          <a:p>
            <a:pPr marL="228600" indent="-228600" algn="l">
              <a:buSzPct val="100000"/>
              <a:buChar char="✦"/>
            </a:pPr>
            <a:r>
              <a:t>  Client-Serveur : Ponzo-Jean Baptiste</a:t>
            </a:r>
          </a:p>
        </p:txBody>
      </p:sp>
      <p:sp>
        <p:nvSpPr>
          <p:cNvPr id="178" name="Numéro de diapositive"/>
          <p:cNvSpPr/>
          <p:nvPr>
            <p:ph type="sldNum" sz="quarter" idx="2"/>
          </p:nvPr>
        </p:nvSpPr>
        <p:spPr>
          <a:xfrm>
            <a:off x="6381557" y="9296399"/>
            <a:ext cx="23496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9" name="Shape 61" descr="Shape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9215" y="822949"/>
            <a:ext cx="975613" cy="63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s d’utilisation"/>
          <p:cNvSpPr/>
          <p:nvPr>
            <p:ph type="ctrTitle"/>
          </p:nvPr>
        </p:nvSpPr>
        <p:spPr>
          <a:xfrm>
            <a:off x="1155700" y="588416"/>
            <a:ext cx="10464800" cy="1672184"/>
          </a:xfrm>
          <a:prstGeom prst="rect">
            <a:avLst/>
          </a:prstGeom>
        </p:spPr>
        <p:txBody>
          <a:bodyPr/>
          <a:lstStyle/>
          <a:p>
            <a:pPr/>
            <a:r>
              <a:t>Cas d’utilisation</a:t>
            </a:r>
          </a:p>
        </p:txBody>
      </p:sp>
      <p:pic>
        <p:nvPicPr>
          <p:cNvPr id="18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0" y="2222500"/>
            <a:ext cx="8178800" cy="670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Numéro de diapositive"/>
          <p:cNvSpPr/>
          <p:nvPr>
            <p:ph type="sldNum" sz="quarter" idx="2"/>
          </p:nvPr>
        </p:nvSpPr>
        <p:spPr>
          <a:xfrm>
            <a:off x="6389427" y="9296399"/>
            <a:ext cx="21922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Shape 61" descr="Shape 6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69215" y="822949"/>
            <a:ext cx="975613" cy="63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ré-Requis pour le"/>
          <p:cNvSpPr/>
          <p:nvPr>
            <p:ph type="ctrTitle"/>
          </p:nvPr>
        </p:nvSpPr>
        <p:spPr>
          <a:xfrm>
            <a:off x="673100" y="1305569"/>
            <a:ext cx="10464800" cy="1653531"/>
          </a:xfrm>
          <a:prstGeom prst="rect">
            <a:avLst/>
          </a:prstGeom>
        </p:spPr>
        <p:txBody>
          <a:bodyPr/>
          <a:lstStyle/>
          <a:p>
            <a:pPr/>
            <a:r>
              <a:t>Pré-Requis pour le</a:t>
            </a:r>
          </a:p>
        </p:txBody>
      </p:sp>
      <p:sp>
        <p:nvSpPr>
          <p:cNvPr id="187" name="Numéro de diapositive"/>
          <p:cNvSpPr/>
          <p:nvPr>
            <p:ph type="sldNum" sz="quarter" idx="2"/>
          </p:nvPr>
        </p:nvSpPr>
        <p:spPr>
          <a:xfrm>
            <a:off x="6385185" y="9296399"/>
            <a:ext cx="22770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596044"/>
            <a:ext cx="1797472" cy="179747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Android API Minimum 10…"/>
          <p:cNvSpPr/>
          <p:nvPr/>
        </p:nvSpPr>
        <p:spPr>
          <a:xfrm>
            <a:off x="2705100" y="3759200"/>
            <a:ext cx="600454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457200" indent="-228600" algn="l">
              <a:buSzPct val="100000"/>
              <a:buChar char="✦"/>
            </a:pPr>
            <a:r>
              <a:t>   Android API Minimum 10</a:t>
            </a:r>
          </a:p>
          <a:p>
            <a:pPr algn="l"/>
          </a:p>
          <a:p>
            <a:pPr marL="228600" indent="-228600" algn="l">
              <a:buSzPct val="100000"/>
              <a:buChar char="✦"/>
            </a:pPr>
            <a:r>
              <a:t>  Android Studio : 2.3.3</a:t>
            </a:r>
          </a:p>
        </p:txBody>
      </p:sp>
      <p:pic>
        <p:nvPicPr>
          <p:cNvPr id="19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95632" y="4044773"/>
            <a:ext cx="1399007" cy="1664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éclaration de l’utilisation du NFC"/>
          <p:cNvSpPr/>
          <p:nvPr>
            <p:ph type="ctrTitle"/>
          </p:nvPr>
        </p:nvSpPr>
        <p:spPr>
          <a:xfrm>
            <a:off x="1270000" y="1064269"/>
            <a:ext cx="10464800" cy="118363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Déclaration de l’utilisation du NFC</a:t>
            </a:r>
          </a:p>
        </p:txBody>
      </p:sp>
      <p:sp>
        <p:nvSpPr>
          <p:cNvPr id="193" name="Numéro de diapositive"/>
          <p:cNvSpPr/>
          <p:nvPr>
            <p:ph type="sldNum" sz="quarter" idx="2"/>
          </p:nvPr>
        </p:nvSpPr>
        <p:spPr>
          <a:xfrm>
            <a:off x="6381557" y="9296399"/>
            <a:ext cx="23496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6734" y="2331477"/>
            <a:ext cx="8611332" cy="2195046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Manifest.xml"/>
          <p:cNvSpPr/>
          <p:nvPr/>
        </p:nvSpPr>
        <p:spPr>
          <a:xfrm>
            <a:off x="1270000" y="5077469"/>
            <a:ext cx="10464800" cy="118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Manifest.xml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