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66" r:id="rId5"/>
    <p:sldId id="267" r:id="rId6"/>
    <p:sldId id="268" r:id="rId7"/>
    <p:sldId id="259" r:id="rId8"/>
    <p:sldId id="261" r:id="rId9"/>
    <p:sldId id="260" r:id="rId10"/>
    <p:sldId id="262" r:id="rId11"/>
    <p:sldId id="269" r:id="rId12"/>
    <p:sldId id="263" r:id="rId13"/>
    <p:sldId id="270" r:id="rId14"/>
    <p:sldId id="25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0" autoAdjust="0"/>
    <p:restoredTop sz="94660"/>
  </p:normalViewPr>
  <p:slideViewPr>
    <p:cSldViewPr snapToGrid="0">
      <p:cViewPr varScale="1">
        <p:scale>
          <a:sx n="163" d="100"/>
          <a:sy n="163" d="100"/>
        </p:scale>
        <p:origin x="222"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18369-AADE-439A-A57A-9842E8DE05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88CF0A1-0E38-495C-8C68-0F0C90F79A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D44C9F8-7497-4A01-A6D9-184DA1C7C21B}"/>
              </a:ext>
            </a:extLst>
          </p:cNvPr>
          <p:cNvSpPr>
            <a:spLocks noGrp="1"/>
          </p:cNvSpPr>
          <p:nvPr>
            <p:ph type="dt" sz="half" idx="10"/>
          </p:nvPr>
        </p:nvSpPr>
        <p:spPr/>
        <p:txBody>
          <a:bodyPr/>
          <a:lstStyle/>
          <a:p>
            <a:fld id="{E3DB7B1D-BE33-4207-B342-6E9FF07592FE}" type="datetimeFigureOut">
              <a:rPr lang="en-US" smtClean="0"/>
              <a:t>8/12/2021</a:t>
            </a:fld>
            <a:endParaRPr lang="en-US"/>
          </a:p>
        </p:txBody>
      </p:sp>
      <p:sp>
        <p:nvSpPr>
          <p:cNvPr id="5" name="Footer Placeholder 4">
            <a:extLst>
              <a:ext uri="{FF2B5EF4-FFF2-40B4-BE49-F238E27FC236}">
                <a16:creationId xmlns:a16="http://schemas.microsoft.com/office/drawing/2014/main" id="{58477EB8-77E5-456D-9FF5-200CFECE79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3032DB-9974-4B50-B8E9-CEBF92C37279}"/>
              </a:ext>
            </a:extLst>
          </p:cNvPr>
          <p:cNvSpPr>
            <a:spLocks noGrp="1"/>
          </p:cNvSpPr>
          <p:nvPr>
            <p:ph type="sldNum" sz="quarter" idx="12"/>
          </p:nvPr>
        </p:nvSpPr>
        <p:spPr/>
        <p:txBody>
          <a:bodyPr/>
          <a:lstStyle/>
          <a:p>
            <a:fld id="{F749DC38-C539-4987-BAF3-B7867D225DF7}" type="slidenum">
              <a:rPr lang="en-US" smtClean="0"/>
              <a:t>‹#›</a:t>
            </a:fld>
            <a:endParaRPr lang="en-US"/>
          </a:p>
        </p:txBody>
      </p:sp>
    </p:spTree>
    <p:extLst>
      <p:ext uri="{BB962C8B-B14F-4D97-AF65-F5344CB8AC3E}">
        <p14:creationId xmlns:p14="http://schemas.microsoft.com/office/powerpoint/2010/main" val="3224237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78911-C097-4A63-A33B-DDBADEF0ED0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A3DA6F1-59D5-4613-A2A0-CA2493D41D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92EE2E-C10B-4B79-9C95-77ACF1517DA9}"/>
              </a:ext>
            </a:extLst>
          </p:cNvPr>
          <p:cNvSpPr>
            <a:spLocks noGrp="1"/>
          </p:cNvSpPr>
          <p:nvPr>
            <p:ph type="dt" sz="half" idx="10"/>
          </p:nvPr>
        </p:nvSpPr>
        <p:spPr/>
        <p:txBody>
          <a:bodyPr/>
          <a:lstStyle/>
          <a:p>
            <a:fld id="{E3DB7B1D-BE33-4207-B342-6E9FF07592FE}" type="datetimeFigureOut">
              <a:rPr lang="en-US" smtClean="0"/>
              <a:t>8/12/2021</a:t>
            </a:fld>
            <a:endParaRPr lang="en-US"/>
          </a:p>
        </p:txBody>
      </p:sp>
      <p:sp>
        <p:nvSpPr>
          <p:cNvPr id="5" name="Footer Placeholder 4">
            <a:extLst>
              <a:ext uri="{FF2B5EF4-FFF2-40B4-BE49-F238E27FC236}">
                <a16:creationId xmlns:a16="http://schemas.microsoft.com/office/drawing/2014/main" id="{298D858D-672F-41C3-A2BC-81EDD7FC68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AE22BF-D5D2-4ED0-9E06-186C597D8348}"/>
              </a:ext>
            </a:extLst>
          </p:cNvPr>
          <p:cNvSpPr>
            <a:spLocks noGrp="1"/>
          </p:cNvSpPr>
          <p:nvPr>
            <p:ph type="sldNum" sz="quarter" idx="12"/>
          </p:nvPr>
        </p:nvSpPr>
        <p:spPr/>
        <p:txBody>
          <a:bodyPr/>
          <a:lstStyle/>
          <a:p>
            <a:fld id="{F749DC38-C539-4987-BAF3-B7867D225DF7}" type="slidenum">
              <a:rPr lang="en-US" smtClean="0"/>
              <a:t>‹#›</a:t>
            </a:fld>
            <a:endParaRPr lang="en-US"/>
          </a:p>
        </p:txBody>
      </p:sp>
    </p:spTree>
    <p:extLst>
      <p:ext uri="{BB962C8B-B14F-4D97-AF65-F5344CB8AC3E}">
        <p14:creationId xmlns:p14="http://schemas.microsoft.com/office/powerpoint/2010/main" val="818183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81A2FB-D7E5-4FF1-B906-EA357FCB144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F8BAD8F-D994-438A-BD31-AD2C03EDD4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5EAE8D-DAB1-41F7-A063-48AC3F345F72}"/>
              </a:ext>
            </a:extLst>
          </p:cNvPr>
          <p:cNvSpPr>
            <a:spLocks noGrp="1"/>
          </p:cNvSpPr>
          <p:nvPr>
            <p:ph type="dt" sz="half" idx="10"/>
          </p:nvPr>
        </p:nvSpPr>
        <p:spPr/>
        <p:txBody>
          <a:bodyPr/>
          <a:lstStyle/>
          <a:p>
            <a:fld id="{E3DB7B1D-BE33-4207-B342-6E9FF07592FE}" type="datetimeFigureOut">
              <a:rPr lang="en-US" smtClean="0"/>
              <a:t>8/12/2021</a:t>
            </a:fld>
            <a:endParaRPr lang="en-US"/>
          </a:p>
        </p:txBody>
      </p:sp>
      <p:sp>
        <p:nvSpPr>
          <p:cNvPr id="5" name="Footer Placeholder 4">
            <a:extLst>
              <a:ext uri="{FF2B5EF4-FFF2-40B4-BE49-F238E27FC236}">
                <a16:creationId xmlns:a16="http://schemas.microsoft.com/office/drawing/2014/main" id="{A3CBE727-CD88-4827-9A00-338D661370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672491-A96E-4511-9BAF-FE2E9A9F3FF1}"/>
              </a:ext>
            </a:extLst>
          </p:cNvPr>
          <p:cNvSpPr>
            <a:spLocks noGrp="1"/>
          </p:cNvSpPr>
          <p:nvPr>
            <p:ph type="sldNum" sz="quarter" idx="12"/>
          </p:nvPr>
        </p:nvSpPr>
        <p:spPr/>
        <p:txBody>
          <a:bodyPr/>
          <a:lstStyle/>
          <a:p>
            <a:fld id="{F749DC38-C539-4987-BAF3-B7867D225DF7}" type="slidenum">
              <a:rPr lang="en-US" smtClean="0"/>
              <a:t>‹#›</a:t>
            </a:fld>
            <a:endParaRPr lang="en-US"/>
          </a:p>
        </p:txBody>
      </p:sp>
    </p:spTree>
    <p:extLst>
      <p:ext uri="{BB962C8B-B14F-4D97-AF65-F5344CB8AC3E}">
        <p14:creationId xmlns:p14="http://schemas.microsoft.com/office/powerpoint/2010/main" val="1944353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86A03-782B-4CC5-8D4F-62B03334CE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AEA0FE-DF16-4138-8D93-3CCB09B471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32B47B-A964-4C09-B4BC-31D12E0CD2B8}"/>
              </a:ext>
            </a:extLst>
          </p:cNvPr>
          <p:cNvSpPr>
            <a:spLocks noGrp="1"/>
          </p:cNvSpPr>
          <p:nvPr>
            <p:ph type="dt" sz="half" idx="10"/>
          </p:nvPr>
        </p:nvSpPr>
        <p:spPr/>
        <p:txBody>
          <a:bodyPr/>
          <a:lstStyle/>
          <a:p>
            <a:fld id="{E3DB7B1D-BE33-4207-B342-6E9FF07592FE}" type="datetimeFigureOut">
              <a:rPr lang="en-US" smtClean="0"/>
              <a:t>8/12/2021</a:t>
            </a:fld>
            <a:endParaRPr lang="en-US"/>
          </a:p>
        </p:txBody>
      </p:sp>
      <p:sp>
        <p:nvSpPr>
          <p:cNvPr id="5" name="Footer Placeholder 4">
            <a:extLst>
              <a:ext uri="{FF2B5EF4-FFF2-40B4-BE49-F238E27FC236}">
                <a16:creationId xmlns:a16="http://schemas.microsoft.com/office/drawing/2014/main" id="{6EC71A03-DE71-416E-ABB0-C4E2A7C084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E2FA07-82A7-4F15-9260-1127A0D0F18A}"/>
              </a:ext>
            </a:extLst>
          </p:cNvPr>
          <p:cNvSpPr>
            <a:spLocks noGrp="1"/>
          </p:cNvSpPr>
          <p:nvPr>
            <p:ph type="sldNum" sz="quarter" idx="12"/>
          </p:nvPr>
        </p:nvSpPr>
        <p:spPr/>
        <p:txBody>
          <a:bodyPr/>
          <a:lstStyle/>
          <a:p>
            <a:fld id="{F749DC38-C539-4987-BAF3-B7867D225DF7}" type="slidenum">
              <a:rPr lang="en-US" smtClean="0"/>
              <a:t>‹#›</a:t>
            </a:fld>
            <a:endParaRPr lang="en-US"/>
          </a:p>
        </p:txBody>
      </p:sp>
    </p:spTree>
    <p:extLst>
      <p:ext uri="{BB962C8B-B14F-4D97-AF65-F5344CB8AC3E}">
        <p14:creationId xmlns:p14="http://schemas.microsoft.com/office/powerpoint/2010/main" val="229767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DFC26-C805-4A65-9A98-B324E4D102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A190B8D-9B12-42BC-A90A-94FB0338FA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625E57-BB50-49C1-914A-930F57CBB5FD}"/>
              </a:ext>
            </a:extLst>
          </p:cNvPr>
          <p:cNvSpPr>
            <a:spLocks noGrp="1"/>
          </p:cNvSpPr>
          <p:nvPr>
            <p:ph type="dt" sz="half" idx="10"/>
          </p:nvPr>
        </p:nvSpPr>
        <p:spPr/>
        <p:txBody>
          <a:bodyPr/>
          <a:lstStyle/>
          <a:p>
            <a:fld id="{E3DB7B1D-BE33-4207-B342-6E9FF07592FE}" type="datetimeFigureOut">
              <a:rPr lang="en-US" smtClean="0"/>
              <a:t>8/12/2021</a:t>
            </a:fld>
            <a:endParaRPr lang="en-US"/>
          </a:p>
        </p:txBody>
      </p:sp>
      <p:sp>
        <p:nvSpPr>
          <p:cNvPr id="5" name="Footer Placeholder 4">
            <a:extLst>
              <a:ext uri="{FF2B5EF4-FFF2-40B4-BE49-F238E27FC236}">
                <a16:creationId xmlns:a16="http://schemas.microsoft.com/office/drawing/2014/main" id="{1FF0E67C-73E7-4A06-977A-150AFD4B35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8B358F-5E59-44D5-806D-710CF2DE1667}"/>
              </a:ext>
            </a:extLst>
          </p:cNvPr>
          <p:cNvSpPr>
            <a:spLocks noGrp="1"/>
          </p:cNvSpPr>
          <p:nvPr>
            <p:ph type="sldNum" sz="quarter" idx="12"/>
          </p:nvPr>
        </p:nvSpPr>
        <p:spPr/>
        <p:txBody>
          <a:bodyPr/>
          <a:lstStyle/>
          <a:p>
            <a:fld id="{F749DC38-C539-4987-BAF3-B7867D225DF7}" type="slidenum">
              <a:rPr lang="en-US" smtClean="0"/>
              <a:t>‹#›</a:t>
            </a:fld>
            <a:endParaRPr lang="en-US"/>
          </a:p>
        </p:txBody>
      </p:sp>
    </p:spTree>
    <p:extLst>
      <p:ext uri="{BB962C8B-B14F-4D97-AF65-F5344CB8AC3E}">
        <p14:creationId xmlns:p14="http://schemas.microsoft.com/office/powerpoint/2010/main" val="3965735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0CE2C-C06C-4734-A622-B9DCF71CC4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3B207A-41DB-4A91-9B4B-33013B8D47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C792F3-A026-4367-B3D3-B2F13FF079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F646AFE-F85C-4048-9AC2-5425A281D063}"/>
              </a:ext>
            </a:extLst>
          </p:cNvPr>
          <p:cNvSpPr>
            <a:spLocks noGrp="1"/>
          </p:cNvSpPr>
          <p:nvPr>
            <p:ph type="dt" sz="half" idx="10"/>
          </p:nvPr>
        </p:nvSpPr>
        <p:spPr/>
        <p:txBody>
          <a:bodyPr/>
          <a:lstStyle/>
          <a:p>
            <a:fld id="{E3DB7B1D-BE33-4207-B342-6E9FF07592FE}" type="datetimeFigureOut">
              <a:rPr lang="en-US" smtClean="0"/>
              <a:t>8/12/2021</a:t>
            </a:fld>
            <a:endParaRPr lang="en-US"/>
          </a:p>
        </p:txBody>
      </p:sp>
      <p:sp>
        <p:nvSpPr>
          <p:cNvPr id="6" name="Footer Placeholder 5">
            <a:extLst>
              <a:ext uri="{FF2B5EF4-FFF2-40B4-BE49-F238E27FC236}">
                <a16:creationId xmlns:a16="http://schemas.microsoft.com/office/drawing/2014/main" id="{432696C5-1A5B-487F-811B-BCBF963A53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B9D270-E51E-45C3-A33B-48C64C51726F}"/>
              </a:ext>
            </a:extLst>
          </p:cNvPr>
          <p:cNvSpPr>
            <a:spLocks noGrp="1"/>
          </p:cNvSpPr>
          <p:nvPr>
            <p:ph type="sldNum" sz="quarter" idx="12"/>
          </p:nvPr>
        </p:nvSpPr>
        <p:spPr/>
        <p:txBody>
          <a:bodyPr/>
          <a:lstStyle/>
          <a:p>
            <a:fld id="{F749DC38-C539-4987-BAF3-B7867D225DF7}" type="slidenum">
              <a:rPr lang="en-US" smtClean="0"/>
              <a:t>‹#›</a:t>
            </a:fld>
            <a:endParaRPr lang="en-US"/>
          </a:p>
        </p:txBody>
      </p:sp>
    </p:spTree>
    <p:extLst>
      <p:ext uri="{BB962C8B-B14F-4D97-AF65-F5344CB8AC3E}">
        <p14:creationId xmlns:p14="http://schemas.microsoft.com/office/powerpoint/2010/main" val="3312100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29E16-28F1-4DB0-ABCA-7FAC86EE236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3A1EBE-6D5D-42BD-B542-45717876CF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915138-3EFF-47D7-9E32-6B7B05C08E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A4D2E3-ECCA-4BE7-9E21-901454F640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F48A9D-6FFE-421B-89EB-C8E413C8F7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116550C-7BDF-4F88-AA4D-C0273F782CD6}"/>
              </a:ext>
            </a:extLst>
          </p:cNvPr>
          <p:cNvSpPr>
            <a:spLocks noGrp="1"/>
          </p:cNvSpPr>
          <p:nvPr>
            <p:ph type="dt" sz="half" idx="10"/>
          </p:nvPr>
        </p:nvSpPr>
        <p:spPr/>
        <p:txBody>
          <a:bodyPr/>
          <a:lstStyle/>
          <a:p>
            <a:fld id="{E3DB7B1D-BE33-4207-B342-6E9FF07592FE}" type="datetimeFigureOut">
              <a:rPr lang="en-US" smtClean="0"/>
              <a:t>8/12/2021</a:t>
            </a:fld>
            <a:endParaRPr lang="en-US"/>
          </a:p>
        </p:txBody>
      </p:sp>
      <p:sp>
        <p:nvSpPr>
          <p:cNvPr id="8" name="Footer Placeholder 7">
            <a:extLst>
              <a:ext uri="{FF2B5EF4-FFF2-40B4-BE49-F238E27FC236}">
                <a16:creationId xmlns:a16="http://schemas.microsoft.com/office/drawing/2014/main" id="{503B5D3E-3685-4105-B184-3E0F2B94D0E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25DAAA8-6BEB-4875-B8AC-6E8BA279533D}"/>
              </a:ext>
            </a:extLst>
          </p:cNvPr>
          <p:cNvSpPr>
            <a:spLocks noGrp="1"/>
          </p:cNvSpPr>
          <p:nvPr>
            <p:ph type="sldNum" sz="quarter" idx="12"/>
          </p:nvPr>
        </p:nvSpPr>
        <p:spPr/>
        <p:txBody>
          <a:bodyPr/>
          <a:lstStyle/>
          <a:p>
            <a:fld id="{F749DC38-C539-4987-BAF3-B7867D225DF7}" type="slidenum">
              <a:rPr lang="en-US" smtClean="0"/>
              <a:t>‹#›</a:t>
            </a:fld>
            <a:endParaRPr lang="en-US"/>
          </a:p>
        </p:txBody>
      </p:sp>
    </p:spTree>
    <p:extLst>
      <p:ext uri="{BB962C8B-B14F-4D97-AF65-F5344CB8AC3E}">
        <p14:creationId xmlns:p14="http://schemas.microsoft.com/office/powerpoint/2010/main" val="4042348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A0FD1-B28B-4465-93D7-25055A463C8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5D2C483-180D-4A85-B66E-68B8926CFB83}"/>
              </a:ext>
            </a:extLst>
          </p:cNvPr>
          <p:cNvSpPr>
            <a:spLocks noGrp="1"/>
          </p:cNvSpPr>
          <p:nvPr>
            <p:ph type="dt" sz="half" idx="10"/>
          </p:nvPr>
        </p:nvSpPr>
        <p:spPr/>
        <p:txBody>
          <a:bodyPr/>
          <a:lstStyle/>
          <a:p>
            <a:fld id="{E3DB7B1D-BE33-4207-B342-6E9FF07592FE}" type="datetimeFigureOut">
              <a:rPr lang="en-US" smtClean="0"/>
              <a:t>8/12/2021</a:t>
            </a:fld>
            <a:endParaRPr lang="en-US"/>
          </a:p>
        </p:txBody>
      </p:sp>
      <p:sp>
        <p:nvSpPr>
          <p:cNvPr id="4" name="Footer Placeholder 3">
            <a:extLst>
              <a:ext uri="{FF2B5EF4-FFF2-40B4-BE49-F238E27FC236}">
                <a16:creationId xmlns:a16="http://schemas.microsoft.com/office/drawing/2014/main" id="{7F678A99-A9B3-4D52-B4FF-4573D76AA12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139BAA4-B874-4B9E-835F-58D4A4182C1C}"/>
              </a:ext>
            </a:extLst>
          </p:cNvPr>
          <p:cNvSpPr>
            <a:spLocks noGrp="1"/>
          </p:cNvSpPr>
          <p:nvPr>
            <p:ph type="sldNum" sz="quarter" idx="12"/>
          </p:nvPr>
        </p:nvSpPr>
        <p:spPr/>
        <p:txBody>
          <a:bodyPr/>
          <a:lstStyle/>
          <a:p>
            <a:fld id="{F749DC38-C539-4987-BAF3-B7867D225DF7}" type="slidenum">
              <a:rPr lang="en-US" smtClean="0"/>
              <a:t>‹#›</a:t>
            </a:fld>
            <a:endParaRPr lang="en-US"/>
          </a:p>
        </p:txBody>
      </p:sp>
    </p:spTree>
    <p:extLst>
      <p:ext uri="{BB962C8B-B14F-4D97-AF65-F5344CB8AC3E}">
        <p14:creationId xmlns:p14="http://schemas.microsoft.com/office/powerpoint/2010/main" val="3009210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6C513F-164C-4323-A078-DBA3CE41665E}"/>
              </a:ext>
            </a:extLst>
          </p:cNvPr>
          <p:cNvSpPr>
            <a:spLocks noGrp="1"/>
          </p:cNvSpPr>
          <p:nvPr>
            <p:ph type="dt" sz="half" idx="10"/>
          </p:nvPr>
        </p:nvSpPr>
        <p:spPr/>
        <p:txBody>
          <a:bodyPr/>
          <a:lstStyle/>
          <a:p>
            <a:fld id="{E3DB7B1D-BE33-4207-B342-6E9FF07592FE}" type="datetimeFigureOut">
              <a:rPr lang="en-US" smtClean="0"/>
              <a:t>8/12/2021</a:t>
            </a:fld>
            <a:endParaRPr lang="en-US"/>
          </a:p>
        </p:txBody>
      </p:sp>
      <p:sp>
        <p:nvSpPr>
          <p:cNvPr id="3" name="Footer Placeholder 2">
            <a:extLst>
              <a:ext uri="{FF2B5EF4-FFF2-40B4-BE49-F238E27FC236}">
                <a16:creationId xmlns:a16="http://schemas.microsoft.com/office/drawing/2014/main" id="{3362D53E-3FA8-41E5-AF6B-1C401CD990A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E45B1-1406-4B68-83F9-68DF4E7575B6}"/>
              </a:ext>
            </a:extLst>
          </p:cNvPr>
          <p:cNvSpPr>
            <a:spLocks noGrp="1"/>
          </p:cNvSpPr>
          <p:nvPr>
            <p:ph type="sldNum" sz="quarter" idx="12"/>
          </p:nvPr>
        </p:nvSpPr>
        <p:spPr/>
        <p:txBody>
          <a:bodyPr/>
          <a:lstStyle/>
          <a:p>
            <a:fld id="{F749DC38-C539-4987-BAF3-B7867D225DF7}" type="slidenum">
              <a:rPr lang="en-US" smtClean="0"/>
              <a:t>‹#›</a:t>
            </a:fld>
            <a:endParaRPr lang="en-US"/>
          </a:p>
        </p:txBody>
      </p:sp>
    </p:spTree>
    <p:extLst>
      <p:ext uri="{BB962C8B-B14F-4D97-AF65-F5344CB8AC3E}">
        <p14:creationId xmlns:p14="http://schemas.microsoft.com/office/powerpoint/2010/main" val="4051413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D3440-3E5E-44EE-A9AA-563A00189F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7513626-2BA1-4943-8F4B-B4D3D1159B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DAA847-E7EF-4FC2-953A-3727B08D28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F1F0FD-A39B-4F38-939A-70F40C99BF9D}"/>
              </a:ext>
            </a:extLst>
          </p:cNvPr>
          <p:cNvSpPr>
            <a:spLocks noGrp="1"/>
          </p:cNvSpPr>
          <p:nvPr>
            <p:ph type="dt" sz="half" idx="10"/>
          </p:nvPr>
        </p:nvSpPr>
        <p:spPr/>
        <p:txBody>
          <a:bodyPr/>
          <a:lstStyle/>
          <a:p>
            <a:fld id="{E3DB7B1D-BE33-4207-B342-6E9FF07592FE}" type="datetimeFigureOut">
              <a:rPr lang="en-US" smtClean="0"/>
              <a:t>8/12/2021</a:t>
            </a:fld>
            <a:endParaRPr lang="en-US"/>
          </a:p>
        </p:txBody>
      </p:sp>
      <p:sp>
        <p:nvSpPr>
          <p:cNvPr id="6" name="Footer Placeholder 5">
            <a:extLst>
              <a:ext uri="{FF2B5EF4-FFF2-40B4-BE49-F238E27FC236}">
                <a16:creationId xmlns:a16="http://schemas.microsoft.com/office/drawing/2014/main" id="{28A54E09-E192-4A5C-8FE0-6C5211B7AB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8AC5CB-D7EC-4B0C-8EC4-0F209505D198}"/>
              </a:ext>
            </a:extLst>
          </p:cNvPr>
          <p:cNvSpPr>
            <a:spLocks noGrp="1"/>
          </p:cNvSpPr>
          <p:nvPr>
            <p:ph type="sldNum" sz="quarter" idx="12"/>
          </p:nvPr>
        </p:nvSpPr>
        <p:spPr/>
        <p:txBody>
          <a:bodyPr/>
          <a:lstStyle/>
          <a:p>
            <a:fld id="{F749DC38-C539-4987-BAF3-B7867D225DF7}" type="slidenum">
              <a:rPr lang="en-US" smtClean="0"/>
              <a:t>‹#›</a:t>
            </a:fld>
            <a:endParaRPr lang="en-US"/>
          </a:p>
        </p:txBody>
      </p:sp>
    </p:spTree>
    <p:extLst>
      <p:ext uri="{BB962C8B-B14F-4D97-AF65-F5344CB8AC3E}">
        <p14:creationId xmlns:p14="http://schemas.microsoft.com/office/powerpoint/2010/main" val="1840943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E1231-AE9D-4824-9E96-FB8DAF3C9C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1E71A4-2EA5-4ACF-BA94-6E770212D8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99592D7-3853-46A2-A1A8-9515783CBE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DBCF1A-CF4A-4E09-AB46-9E1599626B6D}"/>
              </a:ext>
            </a:extLst>
          </p:cNvPr>
          <p:cNvSpPr>
            <a:spLocks noGrp="1"/>
          </p:cNvSpPr>
          <p:nvPr>
            <p:ph type="dt" sz="half" idx="10"/>
          </p:nvPr>
        </p:nvSpPr>
        <p:spPr/>
        <p:txBody>
          <a:bodyPr/>
          <a:lstStyle/>
          <a:p>
            <a:fld id="{E3DB7B1D-BE33-4207-B342-6E9FF07592FE}" type="datetimeFigureOut">
              <a:rPr lang="en-US" smtClean="0"/>
              <a:t>8/12/2021</a:t>
            </a:fld>
            <a:endParaRPr lang="en-US"/>
          </a:p>
        </p:txBody>
      </p:sp>
      <p:sp>
        <p:nvSpPr>
          <p:cNvPr id="6" name="Footer Placeholder 5">
            <a:extLst>
              <a:ext uri="{FF2B5EF4-FFF2-40B4-BE49-F238E27FC236}">
                <a16:creationId xmlns:a16="http://schemas.microsoft.com/office/drawing/2014/main" id="{7EDEED05-11D7-4FB3-8733-0EA028ACD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5AEE03-DEA1-4E8C-B74E-977F9A4D31B4}"/>
              </a:ext>
            </a:extLst>
          </p:cNvPr>
          <p:cNvSpPr>
            <a:spLocks noGrp="1"/>
          </p:cNvSpPr>
          <p:nvPr>
            <p:ph type="sldNum" sz="quarter" idx="12"/>
          </p:nvPr>
        </p:nvSpPr>
        <p:spPr/>
        <p:txBody>
          <a:bodyPr/>
          <a:lstStyle/>
          <a:p>
            <a:fld id="{F749DC38-C539-4987-BAF3-B7867D225DF7}" type="slidenum">
              <a:rPr lang="en-US" smtClean="0"/>
              <a:t>‹#›</a:t>
            </a:fld>
            <a:endParaRPr lang="en-US"/>
          </a:p>
        </p:txBody>
      </p:sp>
    </p:spTree>
    <p:extLst>
      <p:ext uri="{BB962C8B-B14F-4D97-AF65-F5344CB8AC3E}">
        <p14:creationId xmlns:p14="http://schemas.microsoft.com/office/powerpoint/2010/main" val="1019981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CBCE54-11EA-4106-AB97-F724BF1271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AB713C3-264E-42C6-8A65-0A3D39C329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D42541-7600-42D3-A9C4-E459E4E310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DB7B1D-BE33-4207-B342-6E9FF07592FE}" type="datetimeFigureOut">
              <a:rPr lang="en-US" smtClean="0"/>
              <a:t>8/12/2021</a:t>
            </a:fld>
            <a:endParaRPr lang="en-US"/>
          </a:p>
        </p:txBody>
      </p:sp>
      <p:sp>
        <p:nvSpPr>
          <p:cNvPr id="5" name="Footer Placeholder 4">
            <a:extLst>
              <a:ext uri="{FF2B5EF4-FFF2-40B4-BE49-F238E27FC236}">
                <a16:creationId xmlns:a16="http://schemas.microsoft.com/office/drawing/2014/main" id="{9355602B-19DD-4218-9534-EBF7D8BDF4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3B44F58-E231-41D9-B857-A3375EBD66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49DC38-C539-4987-BAF3-B7867D225DF7}" type="slidenum">
              <a:rPr lang="en-US" smtClean="0"/>
              <a:t>‹#›</a:t>
            </a:fld>
            <a:endParaRPr lang="en-US"/>
          </a:p>
        </p:txBody>
      </p:sp>
    </p:spTree>
    <p:extLst>
      <p:ext uri="{BB962C8B-B14F-4D97-AF65-F5344CB8AC3E}">
        <p14:creationId xmlns:p14="http://schemas.microsoft.com/office/powerpoint/2010/main" val="2804284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E3579-D3C3-47A5-822E-C9A64100F690}"/>
              </a:ext>
            </a:extLst>
          </p:cNvPr>
          <p:cNvSpPr>
            <a:spLocks noGrp="1"/>
          </p:cNvSpPr>
          <p:nvPr>
            <p:ph type="ctrTitle"/>
          </p:nvPr>
        </p:nvSpPr>
        <p:spPr/>
        <p:txBody>
          <a:bodyPr/>
          <a:lstStyle/>
          <a:p>
            <a:r>
              <a:rPr lang="en-US" dirty="0"/>
              <a:t>DSC530 Final Project</a:t>
            </a:r>
          </a:p>
        </p:txBody>
      </p:sp>
      <p:sp>
        <p:nvSpPr>
          <p:cNvPr id="3" name="Subtitle 2">
            <a:extLst>
              <a:ext uri="{FF2B5EF4-FFF2-40B4-BE49-F238E27FC236}">
                <a16:creationId xmlns:a16="http://schemas.microsoft.com/office/drawing/2014/main" id="{EFF9E299-57E8-42E5-BE1C-D3511CA214D9}"/>
              </a:ext>
            </a:extLst>
          </p:cNvPr>
          <p:cNvSpPr>
            <a:spLocks noGrp="1"/>
          </p:cNvSpPr>
          <p:nvPr>
            <p:ph type="subTitle" idx="1"/>
          </p:nvPr>
        </p:nvSpPr>
        <p:spPr/>
        <p:txBody>
          <a:bodyPr/>
          <a:lstStyle/>
          <a:p>
            <a:r>
              <a:rPr lang="en-US" dirty="0"/>
              <a:t>Jay Pfister</a:t>
            </a:r>
          </a:p>
          <a:p>
            <a:r>
              <a:rPr lang="en-US" dirty="0"/>
              <a:t>12 Aug 2021</a:t>
            </a:r>
          </a:p>
        </p:txBody>
      </p:sp>
    </p:spTree>
    <p:extLst>
      <p:ext uri="{BB962C8B-B14F-4D97-AF65-F5344CB8AC3E}">
        <p14:creationId xmlns:p14="http://schemas.microsoft.com/office/powerpoint/2010/main" val="1857804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7D60C-B796-4867-9AE1-EB0F1F244562}"/>
              </a:ext>
            </a:extLst>
          </p:cNvPr>
          <p:cNvSpPr>
            <a:spLocks noGrp="1"/>
          </p:cNvSpPr>
          <p:nvPr>
            <p:ph type="title"/>
          </p:nvPr>
        </p:nvSpPr>
        <p:spPr/>
        <p:txBody>
          <a:bodyPr/>
          <a:lstStyle/>
          <a:p>
            <a:pPr algn="ctr"/>
            <a:r>
              <a:rPr lang="en-US" dirty="0"/>
              <a:t>Average Viewers/Hours Watched (WoW)</a:t>
            </a:r>
          </a:p>
        </p:txBody>
      </p:sp>
      <p:pic>
        <p:nvPicPr>
          <p:cNvPr id="5" name="Picture 4">
            <a:extLst>
              <a:ext uri="{FF2B5EF4-FFF2-40B4-BE49-F238E27FC236}">
                <a16:creationId xmlns:a16="http://schemas.microsoft.com/office/drawing/2014/main" id="{58EF7BC1-10C5-4A6A-BCDA-E9BCCEBF2E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344" y="1429474"/>
            <a:ext cx="3658111" cy="2648320"/>
          </a:xfrm>
          <a:prstGeom prst="rect">
            <a:avLst/>
          </a:prstGeom>
        </p:spPr>
      </p:pic>
      <p:pic>
        <p:nvPicPr>
          <p:cNvPr id="7" name="Picture 6">
            <a:extLst>
              <a:ext uri="{FF2B5EF4-FFF2-40B4-BE49-F238E27FC236}">
                <a16:creationId xmlns:a16="http://schemas.microsoft.com/office/drawing/2014/main" id="{AE4B5650-8F6B-44B5-9FC3-489C4C0350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3498" y="4693454"/>
            <a:ext cx="3334215" cy="1238423"/>
          </a:xfrm>
          <a:prstGeom prst="rect">
            <a:avLst/>
          </a:prstGeom>
        </p:spPr>
      </p:pic>
      <p:pic>
        <p:nvPicPr>
          <p:cNvPr id="9" name="Picture 8">
            <a:extLst>
              <a:ext uri="{FF2B5EF4-FFF2-40B4-BE49-F238E27FC236}">
                <a16:creationId xmlns:a16="http://schemas.microsoft.com/office/drawing/2014/main" id="{72C985D5-B2DA-4389-BFA4-AB841D7298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14228" y="1690688"/>
            <a:ext cx="4812706" cy="2765635"/>
          </a:xfrm>
          <a:prstGeom prst="rect">
            <a:avLst/>
          </a:prstGeom>
        </p:spPr>
      </p:pic>
    </p:spTree>
    <p:extLst>
      <p:ext uri="{BB962C8B-B14F-4D97-AF65-F5344CB8AC3E}">
        <p14:creationId xmlns:p14="http://schemas.microsoft.com/office/powerpoint/2010/main" val="3560342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1978B-9FCD-4D04-A69F-8A6720E3EE10}"/>
              </a:ext>
            </a:extLst>
          </p:cNvPr>
          <p:cNvSpPr>
            <a:spLocks noGrp="1"/>
          </p:cNvSpPr>
          <p:nvPr>
            <p:ph type="title"/>
          </p:nvPr>
        </p:nvSpPr>
        <p:spPr/>
        <p:txBody>
          <a:bodyPr/>
          <a:lstStyle/>
          <a:p>
            <a:pPr algn="ctr"/>
            <a:r>
              <a:rPr lang="en-US" dirty="0"/>
              <a:t>Correlation</a:t>
            </a:r>
          </a:p>
        </p:txBody>
      </p:sp>
      <p:pic>
        <p:nvPicPr>
          <p:cNvPr id="4" name="Content Placeholder 3">
            <a:extLst>
              <a:ext uri="{FF2B5EF4-FFF2-40B4-BE49-F238E27FC236}">
                <a16:creationId xmlns:a16="http://schemas.microsoft.com/office/drawing/2014/main" id="{7A3B8B4D-909E-4704-8A0A-E2DF663AB4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5931" y="2091400"/>
            <a:ext cx="5487166" cy="3153215"/>
          </a:xfrm>
          <a:prstGeom prst="rect">
            <a:avLst/>
          </a:prstGeom>
        </p:spPr>
      </p:pic>
      <p:sp>
        <p:nvSpPr>
          <p:cNvPr id="5" name="TextBox 4">
            <a:extLst>
              <a:ext uri="{FF2B5EF4-FFF2-40B4-BE49-F238E27FC236}">
                <a16:creationId xmlns:a16="http://schemas.microsoft.com/office/drawing/2014/main" id="{C2AFF015-EC72-4D57-AAFB-640127C8C40A}"/>
              </a:ext>
            </a:extLst>
          </p:cNvPr>
          <p:cNvSpPr txBox="1"/>
          <p:nvPr/>
        </p:nvSpPr>
        <p:spPr>
          <a:xfrm>
            <a:off x="6272614" y="2187724"/>
            <a:ext cx="4828374" cy="923330"/>
          </a:xfrm>
          <a:prstGeom prst="rect">
            <a:avLst/>
          </a:prstGeom>
          <a:noFill/>
        </p:spPr>
        <p:txBody>
          <a:bodyPr wrap="square" rtlCol="0">
            <a:spAutoFit/>
          </a:bodyPr>
          <a:lstStyle/>
          <a:p>
            <a:r>
              <a:rPr lang="en-US" dirty="0"/>
              <a:t>It’s fair to say, with a correlation ratio of .999 that the values of Average Viewership and Hours Watched are directly correlated, nearly 1 to 1.</a:t>
            </a:r>
          </a:p>
        </p:txBody>
      </p:sp>
    </p:spTree>
    <p:extLst>
      <p:ext uri="{BB962C8B-B14F-4D97-AF65-F5344CB8AC3E}">
        <p14:creationId xmlns:p14="http://schemas.microsoft.com/office/powerpoint/2010/main" val="222205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BE290-CF27-4EC9-9A37-7A3D788E9CC5}"/>
              </a:ext>
            </a:extLst>
          </p:cNvPr>
          <p:cNvSpPr>
            <a:spLocks noGrp="1"/>
          </p:cNvSpPr>
          <p:nvPr>
            <p:ph type="title"/>
          </p:nvPr>
        </p:nvSpPr>
        <p:spPr/>
        <p:txBody>
          <a:bodyPr/>
          <a:lstStyle/>
          <a:p>
            <a:pPr algn="ctr"/>
            <a:r>
              <a:rPr lang="en-US" dirty="0"/>
              <a:t>Probability Function (WoW)</a:t>
            </a:r>
          </a:p>
        </p:txBody>
      </p:sp>
      <p:pic>
        <p:nvPicPr>
          <p:cNvPr id="5" name="Content Placeholder 4">
            <a:extLst>
              <a:ext uri="{FF2B5EF4-FFF2-40B4-BE49-F238E27FC236}">
                <a16:creationId xmlns:a16="http://schemas.microsoft.com/office/drawing/2014/main" id="{7262A875-AC51-4420-BD90-5F5FAB7B02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64851" y="2343432"/>
            <a:ext cx="5296639" cy="3486637"/>
          </a:xfrm>
        </p:spPr>
      </p:pic>
    </p:spTree>
    <p:extLst>
      <p:ext uri="{BB962C8B-B14F-4D97-AF65-F5344CB8AC3E}">
        <p14:creationId xmlns:p14="http://schemas.microsoft.com/office/powerpoint/2010/main" val="27220067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4DB57-3240-4EAB-9059-085E5006C68F}"/>
              </a:ext>
            </a:extLst>
          </p:cNvPr>
          <p:cNvSpPr>
            <a:spLocks noGrp="1"/>
          </p:cNvSpPr>
          <p:nvPr>
            <p:ph type="title"/>
          </p:nvPr>
        </p:nvSpPr>
        <p:spPr/>
        <p:txBody>
          <a:bodyPr/>
          <a:lstStyle/>
          <a:p>
            <a:pPr algn="ctr"/>
            <a:r>
              <a:rPr lang="en-US" dirty="0"/>
              <a:t>CDF WoW Views</a:t>
            </a:r>
          </a:p>
        </p:txBody>
      </p:sp>
      <p:pic>
        <p:nvPicPr>
          <p:cNvPr id="5" name="Content Placeholder 4">
            <a:extLst>
              <a:ext uri="{FF2B5EF4-FFF2-40B4-BE49-F238E27FC236}">
                <a16:creationId xmlns:a16="http://schemas.microsoft.com/office/drawing/2014/main" id="{EFE2AF71-A700-49C8-AB80-41A05B3F86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9699" y="1984789"/>
            <a:ext cx="4782217" cy="3315163"/>
          </a:xfrm>
        </p:spPr>
      </p:pic>
      <p:sp>
        <p:nvSpPr>
          <p:cNvPr id="6" name="TextBox 5">
            <a:extLst>
              <a:ext uri="{FF2B5EF4-FFF2-40B4-BE49-F238E27FC236}">
                <a16:creationId xmlns:a16="http://schemas.microsoft.com/office/drawing/2014/main" id="{EAD9EA07-E5E3-4E7E-BF2F-D59BCBEB050A}"/>
              </a:ext>
            </a:extLst>
          </p:cNvPr>
          <p:cNvSpPr txBox="1"/>
          <p:nvPr/>
        </p:nvSpPr>
        <p:spPr>
          <a:xfrm>
            <a:off x="6939185" y="2144994"/>
            <a:ext cx="3862699" cy="3693319"/>
          </a:xfrm>
          <a:prstGeom prst="rect">
            <a:avLst/>
          </a:prstGeom>
          <a:noFill/>
        </p:spPr>
        <p:txBody>
          <a:bodyPr wrap="square" rtlCol="0">
            <a:spAutoFit/>
          </a:bodyPr>
          <a:lstStyle/>
          <a:p>
            <a:r>
              <a:rPr lang="en-US" dirty="0"/>
              <a:t>This chart represents the distribution of the data in the “</a:t>
            </a:r>
            <a:r>
              <a:rPr lang="en-US" dirty="0" err="1"/>
              <a:t>Avg_viewers</a:t>
            </a:r>
            <a:r>
              <a:rPr lang="en-US" dirty="0"/>
              <a:t>” column of </a:t>
            </a:r>
            <a:r>
              <a:rPr lang="en-US" dirty="0" err="1"/>
              <a:t>of</a:t>
            </a:r>
            <a:r>
              <a:rPr lang="en-US" dirty="0"/>
              <a:t> the World of Warcraft data across the entirety of the WoW category on Twitch.tv. Values that occur often appear here as a steep curve where as values that occur less frequently are represented by a flattening of the line. </a:t>
            </a:r>
          </a:p>
          <a:p>
            <a:endParaRPr lang="en-US" dirty="0"/>
          </a:p>
          <a:p>
            <a:r>
              <a:rPr lang="en-US" dirty="0"/>
              <a:t>Over all, this indicates that the average viewership of World of Warcraft is high across Twitch.</a:t>
            </a:r>
          </a:p>
        </p:txBody>
      </p:sp>
    </p:spTree>
    <p:extLst>
      <p:ext uri="{BB962C8B-B14F-4D97-AF65-F5344CB8AC3E}">
        <p14:creationId xmlns:p14="http://schemas.microsoft.com/office/powerpoint/2010/main" val="5193401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0EE40-485C-4857-8A0C-36719C1E00AC}"/>
              </a:ext>
            </a:extLst>
          </p:cNvPr>
          <p:cNvSpPr>
            <a:spLocks noGrp="1"/>
          </p:cNvSpPr>
          <p:nvPr>
            <p:ph type="title"/>
          </p:nvPr>
        </p:nvSpPr>
        <p:spPr/>
        <p:txBody>
          <a:bodyPr/>
          <a:lstStyle/>
          <a:p>
            <a:pPr algn="ctr"/>
            <a:r>
              <a:rPr lang="en-US" dirty="0"/>
              <a:t>Outliers	</a:t>
            </a:r>
          </a:p>
        </p:txBody>
      </p:sp>
      <p:sp>
        <p:nvSpPr>
          <p:cNvPr id="3" name="Content Placeholder 2">
            <a:extLst>
              <a:ext uri="{FF2B5EF4-FFF2-40B4-BE49-F238E27FC236}">
                <a16:creationId xmlns:a16="http://schemas.microsoft.com/office/drawing/2014/main" id="{58069779-FF66-4FDE-96FE-B43D4D6ADB9E}"/>
              </a:ext>
            </a:extLst>
          </p:cNvPr>
          <p:cNvSpPr>
            <a:spLocks noGrp="1"/>
          </p:cNvSpPr>
          <p:nvPr>
            <p:ph idx="1"/>
          </p:nvPr>
        </p:nvSpPr>
        <p:spPr/>
        <p:txBody>
          <a:bodyPr/>
          <a:lstStyle/>
          <a:p>
            <a:r>
              <a:rPr lang="en-US" dirty="0"/>
              <a:t>There aren’t many cases of true outliers in this data set. Most of the dramatic change you can see month over month can be explained by external factors. </a:t>
            </a:r>
          </a:p>
          <a:p>
            <a:r>
              <a:rPr lang="en-US" dirty="0"/>
              <a:t>There is an outlier in the League of Legends viewership data that appears to coincide with a major tournament event on the professional League of Legends pro scene which would account for the increase in viewers but across fewer channels and less time actually streamed. With this explanation, it is probably best to discard this outlier.</a:t>
            </a:r>
          </a:p>
        </p:txBody>
      </p:sp>
    </p:spTree>
    <p:extLst>
      <p:ext uri="{BB962C8B-B14F-4D97-AF65-F5344CB8AC3E}">
        <p14:creationId xmlns:p14="http://schemas.microsoft.com/office/powerpoint/2010/main" val="2089797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13F70-6CF1-474E-8CAD-A0F2B943A36C}"/>
              </a:ext>
            </a:extLst>
          </p:cNvPr>
          <p:cNvSpPr>
            <a:spLocks noGrp="1"/>
          </p:cNvSpPr>
          <p:nvPr>
            <p:ph type="title"/>
          </p:nvPr>
        </p:nvSpPr>
        <p:spPr/>
        <p:txBody>
          <a:bodyPr/>
          <a:lstStyle/>
          <a:p>
            <a:pPr algn="ctr"/>
            <a:r>
              <a:rPr lang="en-US" dirty="0"/>
              <a:t>The Data</a:t>
            </a:r>
          </a:p>
        </p:txBody>
      </p:sp>
      <p:sp>
        <p:nvSpPr>
          <p:cNvPr id="3" name="Content Placeholder 2">
            <a:extLst>
              <a:ext uri="{FF2B5EF4-FFF2-40B4-BE49-F238E27FC236}">
                <a16:creationId xmlns:a16="http://schemas.microsoft.com/office/drawing/2014/main" id="{95E1CB56-6339-4E52-97B5-AE250CF1A9DC}"/>
              </a:ext>
            </a:extLst>
          </p:cNvPr>
          <p:cNvSpPr>
            <a:spLocks noGrp="1"/>
          </p:cNvSpPr>
          <p:nvPr>
            <p:ph idx="1"/>
          </p:nvPr>
        </p:nvSpPr>
        <p:spPr/>
        <p:txBody>
          <a:bodyPr>
            <a:normAutofit lnSpcReduction="10000"/>
          </a:bodyPr>
          <a:lstStyle/>
          <a:p>
            <a:r>
              <a:rPr lang="en-US" dirty="0"/>
              <a:t>The data use in this project is the over all Twitch.tv viewership data by game across the year 2020.</a:t>
            </a:r>
          </a:p>
          <a:p>
            <a:r>
              <a:rPr lang="en-US" dirty="0"/>
              <a:t>I specifically focus on World Of Warcraft as a category for the reason that its global twitch rank fluctuates in an interesting way that caught my eye. I used additional data from League of Legends (The over all most popular game globally) as a reference point for what happened with WoW.</a:t>
            </a:r>
          </a:p>
          <a:p>
            <a:r>
              <a:rPr lang="en-US" dirty="0"/>
              <a:t>The part of the data set that the project focused on was whether or not direct increases in average viewership had an impact on total average hours watched. Seems obvious, but there are other things at play here. </a:t>
            </a:r>
          </a:p>
        </p:txBody>
      </p:sp>
    </p:spTree>
    <p:extLst>
      <p:ext uri="{BB962C8B-B14F-4D97-AF65-F5344CB8AC3E}">
        <p14:creationId xmlns:p14="http://schemas.microsoft.com/office/powerpoint/2010/main" val="2120941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62244-52C4-425C-B75F-2612B5841DE2}"/>
              </a:ext>
            </a:extLst>
          </p:cNvPr>
          <p:cNvSpPr>
            <a:spLocks noGrp="1"/>
          </p:cNvSpPr>
          <p:nvPr>
            <p:ph type="title"/>
          </p:nvPr>
        </p:nvSpPr>
        <p:spPr/>
        <p:txBody>
          <a:bodyPr/>
          <a:lstStyle/>
          <a:p>
            <a:pPr algn="ctr"/>
            <a:r>
              <a:rPr lang="en-US" dirty="0"/>
              <a:t>The Data</a:t>
            </a:r>
          </a:p>
        </p:txBody>
      </p:sp>
      <p:pic>
        <p:nvPicPr>
          <p:cNvPr id="7" name="Picture 6">
            <a:extLst>
              <a:ext uri="{FF2B5EF4-FFF2-40B4-BE49-F238E27FC236}">
                <a16:creationId xmlns:a16="http://schemas.microsoft.com/office/drawing/2014/main" id="{1FA61FB6-6101-42B1-AF22-4F5D857B6D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1906" y="1820254"/>
            <a:ext cx="7020943" cy="3871245"/>
          </a:xfrm>
          <a:prstGeom prst="rect">
            <a:avLst/>
          </a:prstGeom>
        </p:spPr>
      </p:pic>
    </p:spTree>
    <p:extLst>
      <p:ext uri="{BB962C8B-B14F-4D97-AF65-F5344CB8AC3E}">
        <p14:creationId xmlns:p14="http://schemas.microsoft.com/office/powerpoint/2010/main" val="1458851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D6A28-60D3-4456-8CBB-BB7D725FCFC8}"/>
              </a:ext>
            </a:extLst>
          </p:cNvPr>
          <p:cNvSpPr>
            <a:spLocks noGrp="1"/>
          </p:cNvSpPr>
          <p:nvPr>
            <p:ph type="title"/>
          </p:nvPr>
        </p:nvSpPr>
        <p:spPr/>
        <p:txBody>
          <a:bodyPr/>
          <a:lstStyle/>
          <a:p>
            <a:pPr algn="ctr"/>
            <a:r>
              <a:rPr lang="en-US" dirty="0"/>
              <a:t>The Data</a:t>
            </a:r>
          </a:p>
        </p:txBody>
      </p:sp>
      <p:pic>
        <p:nvPicPr>
          <p:cNvPr id="4" name="Content Placeholder 3">
            <a:extLst>
              <a:ext uri="{FF2B5EF4-FFF2-40B4-BE49-F238E27FC236}">
                <a16:creationId xmlns:a16="http://schemas.microsoft.com/office/drawing/2014/main" id="{80D0658B-95A2-4082-9114-4AE410BB81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6294" y="1825625"/>
            <a:ext cx="8719412" cy="4351338"/>
          </a:xfrm>
          <a:prstGeom prst="rect">
            <a:avLst/>
          </a:prstGeom>
        </p:spPr>
      </p:pic>
    </p:spTree>
    <p:extLst>
      <p:ext uri="{BB962C8B-B14F-4D97-AF65-F5344CB8AC3E}">
        <p14:creationId xmlns:p14="http://schemas.microsoft.com/office/powerpoint/2010/main" val="3084430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B7F56-9F0C-46B2-B6CC-17919482F860}"/>
              </a:ext>
            </a:extLst>
          </p:cNvPr>
          <p:cNvSpPr>
            <a:spLocks noGrp="1"/>
          </p:cNvSpPr>
          <p:nvPr>
            <p:ph type="title"/>
          </p:nvPr>
        </p:nvSpPr>
        <p:spPr/>
        <p:txBody>
          <a:bodyPr/>
          <a:lstStyle/>
          <a:p>
            <a:pPr algn="ctr"/>
            <a:r>
              <a:rPr lang="en-US" dirty="0"/>
              <a:t>The Data (Variables Considered)</a:t>
            </a:r>
          </a:p>
        </p:txBody>
      </p:sp>
      <p:sp>
        <p:nvSpPr>
          <p:cNvPr id="3" name="Content Placeholder 2">
            <a:extLst>
              <a:ext uri="{FF2B5EF4-FFF2-40B4-BE49-F238E27FC236}">
                <a16:creationId xmlns:a16="http://schemas.microsoft.com/office/drawing/2014/main" id="{4A74436B-D4BF-43B7-BEDB-702F4A2683C4}"/>
              </a:ext>
            </a:extLst>
          </p:cNvPr>
          <p:cNvSpPr>
            <a:spLocks noGrp="1"/>
          </p:cNvSpPr>
          <p:nvPr>
            <p:ph idx="1"/>
          </p:nvPr>
        </p:nvSpPr>
        <p:spPr/>
        <p:txBody>
          <a:bodyPr>
            <a:normAutofit/>
          </a:bodyPr>
          <a:lstStyle/>
          <a:p>
            <a:r>
              <a:rPr lang="en-US" sz="1800" dirty="0"/>
              <a:t>Rank (Globally on Twitch.tv)</a:t>
            </a:r>
          </a:p>
          <a:p>
            <a:pPr lvl="1"/>
            <a:r>
              <a:rPr lang="en-US" sz="1400" dirty="0"/>
              <a:t>Simply the ranking (by viewership) of a given category on the website Twitch.tv</a:t>
            </a:r>
          </a:p>
          <a:p>
            <a:r>
              <a:rPr lang="en-US" sz="1800" dirty="0"/>
              <a:t>Average Viewers</a:t>
            </a:r>
          </a:p>
          <a:p>
            <a:pPr lvl="1"/>
            <a:r>
              <a:rPr lang="en-US" sz="1400" dirty="0"/>
              <a:t>Average concurrent viewer count of a category</a:t>
            </a:r>
          </a:p>
          <a:p>
            <a:r>
              <a:rPr lang="en-US" sz="1800" dirty="0"/>
              <a:t>Hours Watched</a:t>
            </a:r>
          </a:p>
          <a:p>
            <a:pPr lvl="1"/>
            <a:r>
              <a:rPr lang="en-US" sz="1400" dirty="0"/>
              <a:t>Total hours watched across all channels in a category (Game)</a:t>
            </a:r>
          </a:p>
          <a:p>
            <a:r>
              <a:rPr lang="en-US" sz="1800" dirty="0"/>
              <a:t>Hours Streamed</a:t>
            </a:r>
          </a:p>
          <a:p>
            <a:pPr lvl="1"/>
            <a:r>
              <a:rPr lang="en-US" sz="1400" dirty="0"/>
              <a:t>Total hours streamed across all channels in a category (Game)</a:t>
            </a:r>
          </a:p>
          <a:p>
            <a:r>
              <a:rPr lang="en-US" sz="1800" dirty="0"/>
              <a:t>Average Channels</a:t>
            </a:r>
          </a:p>
          <a:p>
            <a:pPr lvl="1"/>
            <a:r>
              <a:rPr lang="en-US" sz="1400" dirty="0"/>
              <a:t>Average number of channels live in a given category (Game)</a:t>
            </a:r>
          </a:p>
        </p:txBody>
      </p:sp>
    </p:spTree>
    <p:extLst>
      <p:ext uri="{BB962C8B-B14F-4D97-AF65-F5344CB8AC3E}">
        <p14:creationId xmlns:p14="http://schemas.microsoft.com/office/powerpoint/2010/main" val="274255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F9E6C-1898-44BF-8587-F9200C9881F3}"/>
              </a:ext>
            </a:extLst>
          </p:cNvPr>
          <p:cNvSpPr>
            <a:spLocks noGrp="1"/>
          </p:cNvSpPr>
          <p:nvPr>
            <p:ph type="title"/>
          </p:nvPr>
        </p:nvSpPr>
        <p:spPr/>
        <p:txBody>
          <a:bodyPr/>
          <a:lstStyle/>
          <a:p>
            <a:pPr algn="ctr"/>
            <a:r>
              <a:rPr lang="en-US" dirty="0"/>
              <a:t>The Variables</a:t>
            </a:r>
          </a:p>
        </p:txBody>
      </p:sp>
      <p:sp>
        <p:nvSpPr>
          <p:cNvPr id="3" name="Content Placeholder 2">
            <a:extLst>
              <a:ext uri="{FF2B5EF4-FFF2-40B4-BE49-F238E27FC236}">
                <a16:creationId xmlns:a16="http://schemas.microsoft.com/office/drawing/2014/main" id="{31C477AE-F349-480E-B6F3-BB712806FE94}"/>
              </a:ext>
            </a:extLst>
          </p:cNvPr>
          <p:cNvSpPr>
            <a:spLocks noGrp="1"/>
          </p:cNvSpPr>
          <p:nvPr>
            <p:ph idx="1"/>
          </p:nvPr>
        </p:nvSpPr>
        <p:spPr/>
        <p:txBody>
          <a:bodyPr>
            <a:normAutofit/>
          </a:bodyPr>
          <a:lstStyle/>
          <a:p>
            <a:r>
              <a:rPr lang="en-US" sz="1800" dirty="0"/>
              <a:t>The relationship between hours watched and average viewers ( which was the focus of the assignment) is reasonably straightforward (in theory).</a:t>
            </a:r>
          </a:p>
          <a:p>
            <a:r>
              <a:rPr lang="en-US" sz="1800" dirty="0"/>
              <a:t>Unfortunately, the data does not have a means of accounting for external events that directly impact the streaming landscape which cause interesting anomalies in the numbers in specific cases and were the reason I chose this data in the first place.</a:t>
            </a:r>
          </a:p>
          <a:p>
            <a:r>
              <a:rPr lang="en-US" sz="1800" dirty="0"/>
              <a:t>Other variables that had an impact such as hours streamed and average channels are also connected to the viewership data but weren’t the focus of the exploration and my attempt to understand why there were anomalies in the viewership data.</a:t>
            </a:r>
          </a:p>
        </p:txBody>
      </p:sp>
    </p:spTree>
    <p:extLst>
      <p:ext uri="{BB962C8B-B14F-4D97-AF65-F5344CB8AC3E}">
        <p14:creationId xmlns:p14="http://schemas.microsoft.com/office/powerpoint/2010/main" val="3152022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BF659-D0B5-4964-BEFA-67C39D5505D2}"/>
              </a:ext>
            </a:extLst>
          </p:cNvPr>
          <p:cNvSpPr>
            <a:spLocks noGrp="1"/>
          </p:cNvSpPr>
          <p:nvPr>
            <p:ph type="title"/>
          </p:nvPr>
        </p:nvSpPr>
        <p:spPr/>
        <p:txBody>
          <a:bodyPr/>
          <a:lstStyle/>
          <a:p>
            <a:pPr algn="ctr"/>
            <a:r>
              <a:rPr lang="en-US" dirty="0"/>
              <a:t>Average Viewers (WoW)</a:t>
            </a:r>
          </a:p>
        </p:txBody>
      </p:sp>
      <p:pic>
        <p:nvPicPr>
          <p:cNvPr id="5" name="Picture 4">
            <a:extLst>
              <a:ext uri="{FF2B5EF4-FFF2-40B4-BE49-F238E27FC236}">
                <a16:creationId xmlns:a16="http://schemas.microsoft.com/office/drawing/2014/main" id="{27571A45-1831-4DED-A72B-0495C22DB8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8143" y="1903657"/>
            <a:ext cx="5106113" cy="3496163"/>
          </a:xfrm>
          <a:prstGeom prst="rect">
            <a:avLst/>
          </a:prstGeom>
        </p:spPr>
      </p:pic>
    </p:spTree>
    <p:extLst>
      <p:ext uri="{BB962C8B-B14F-4D97-AF65-F5344CB8AC3E}">
        <p14:creationId xmlns:p14="http://schemas.microsoft.com/office/powerpoint/2010/main" val="1299745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44F95-5021-4B28-85F7-17D6755E314F}"/>
              </a:ext>
            </a:extLst>
          </p:cNvPr>
          <p:cNvSpPr>
            <a:spLocks noGrp="1"/>
          </p:cNvSpPr>
          <p:nvPr>
            <p:ph type="title"/>
          </p:nvPr>
        </p:nvSpPr>
        <p:spPr/>
        <p:txBody>
          <a:bodyPr/>
          <a:lstStyle/>
          <a:p>
            <a:pPr algn="ctr"/>
            <a:r>
              <a:rPr lang="en-US" dirty="0"/>
              <a:t>Hours Watched (WoW)</a:t>
            </a:r>
          </a:p>
        </p:txBody>
      </p:sp>
      <p:pic>
        <p:nvPicPr>
          <p:cNvPr id="5" name="Picture 4">
            <a:extLst>
              <a:ext uri="{FF2B5EF4-FFF2-40B4-BE49-F238E27FC236}">
                <a16:creationId xmlns:a16="http://schemas.microsoft.com/office/drawing/2014/main" id="{3FEEFD93-1EAF-4C24-BA88-64738CBE91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1443" y="1997441"/>
            <a:ext cx="5649113" cy="3496163"/>
          </a:xfrm>
          <a:prstGeom prst="rect">
            <a:avLst/>
          </a:prstGeom>
        </p:spPr>
      </p:pic>
    </p:spTree>
    <p:extLst>
      <p:ext uri="{BB962C8B-B14F-4D97-AF65-F5344CB8AC3E}">
        <p14:creationId xmlns:p14="http://schemas.microsoft.com/office/powerpoint/2010/main" val="2323629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D5F80-9AE2-4850-8C3B-1671704844DE}"/>
              </a:ext>
            </a:extLst>
          </p:cNvPr>
          <p:cNvSpPr>
            <a:spLocks noGrp="1"/>
          </p:cNvSpPr>
          <p:nvPr>
            <p:ph type="title"/>
          </p:nvPr>
        </p:nvSpPr>
        <p:spPr/>
        <p:txBody>
          <a:bodyPr/>
          <a:lstStyle/>
          <a:p>
            <a:pPr algn="ctr"/>
            <a:r>
              <a:rPr lang="en-US" dirty="0"/>
              <a:t>Hours Streamed (WoW)</a:t>
            </a:r>
          </a:p>
        </p:txBody>
      </p:sp>
      <p:pic>
        <p:nvPicPr>
          <p:cNvPr id="5" name="Picture 4">
            <a:extLst>
              <a:ext uri="{FF2B5EF4-FFF2-40B4-BE49-F238E27FC236}">
                <a16:creationId xmlns:a16="http://schemas.microsoft.com/office/drawing/2014/main" id="{8735C22D-C7BC-4C6E-9788-2E6C478FE5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4142" y="2292789"/>
            <a:ext cx="9669224" cy="2448267"/>
          </a:xfrm>
          <a:prstGeom prst="rect">
            <a:avLst/>
          </a:prstGeom>
        </p:spPr>
      </p:pic>
    </p:spTree>
    <p:extLst>
      <p:ext uri="{BB962C8B-B14F-4D97-AF65-F5344CB8AC3E}">
        <p14:creationId xmlns:p14="http://schemas.microsoft.com/office/powerpoint/2010/main" val="13291348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TotalTime>
  <Words>556</Words>
  <Application>Microsoft Office PowerPoint</Application>
  <PresentationFormat>Widescreen</PresentationFormat>
  <Paragraphs>38</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DSC530 Final Project</vt:lpstr>
      <vt:lpstr>The Data</vt:lpstr>
      <vt:lpstr>The Data</vt:lpstr>
      <vt:lpstr>The Data</vt:lpstr>
      <vt:lpstr>The Data (Variables Considered)</vt:lpstr>
      <vt:lpstr>The Variables</vt:lpstr>
      <vt:lpstr>Average Viewers (WoW)</vt:lpstr>
      <vt:lpstr>Hours Watched (WoW)</vt:lpstr>
      <vt:lpstr>Hours Streamed (WoW)</vt:lpstr>
      <vt:lpstr>Average Viewers/Hours Watched (WoW)</vt:lpstr>
      <vt:lpstr>Correlation</vt:lpstr>
      <vt:lpstr>Probability Function (WoW)</vt:lpstr>
      <vt:lpstr>CDF WoW Views</vt:lpstr>
      <vt:lpstr>Outliers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DSC530 Final Project</dc:title>
  <dc:creator>Jay Pfister</dc:creator>
  <cp:lastModifiedBy>Jay Pfister</cp:lastModifiedBy>
  <cp:revision>9</cp:revision>
  <dcterms:created xsi:type="dcterms:W3CDTF">2021-08-12T23:00:54Z</dcterms:created>
  <dcterms:modified xsi:type="dcterms:W3CDTF">2021-08-13T00:47:49Z</dcterms:modified>
</cp:coreProperties>
</file>