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3"/>
  </p:notesMasterIdLst>
  <p:handoutMasterIdLst>
    <p:handoutMasterId r:id="rId14"/>
  </p:handoutMasterIdLst>
  <p:sldIdLst>
    <p:sldId id="256" r:id="rId5"/>
    <p:sldId id="266" r:id="rId6"/>
    <p:sldId id="262" r:id="rId7"/>
    <p:sldId id="263" r:id="rId8"/>
    <p:sldId id="264" r:id="rId9"/>
    <p:sldId id="259" r:id="rId10"/>
    <p:sldId id="26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9733D4-2A4D-4CF1-9389-B834C2F88CCC}">
          <p14:sldIdLst>
            <p14:sldId id="256"/>
            <p14:sldId id="266"/>
            <p14:sldId id="262"/>
            <p14:sldId id="263"/>
            <p14:sldId id="264"/>
            <p14:sldId id="259"/>
            <p14:sldId id="265"/>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48" autoAdjust="0"/>
  </p:normalViewPr>
  <p:slideViewPr>
    <p:cSldViewPr snapToGrid="0">
      <p:cViewPr varScale="1">
        <p:scale>
          <a:sx n="114" d="100"/>
          <a:sy n="114" d="100"/>
        </p:scale>
        <p:origin x="186"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Easy (4 questions)</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Medium (3 questions)</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Complex (2-3 questions)</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Easy (4 questions)</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Medium (3 questions)</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Complex (2-3 questions)</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4/5/2022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4/5/2022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4/5/2022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96715" y="4431624"/>
            <a:ext cx="10993549" cy="1871057"/>
          </a:xfrm>
        </p:spPr>
        <p:txBody>
          <a:bodyPr>
            <a:noAutofit/>
          </a:bodyPr>
          <a:lstStyle/>
          <a:p>
            <a:pPr algn="ctr"/>
            <a:r>
              <a:rPr lang="en-US" sz="6000" dirty="0" err="1">
                <a:solidFill>
                  <a:schemeClr val="bg1"/>
                </a:solidFill>
              </a:rPr>
              <a:t>CyberSecurity</a:t>
            </a:r>
            <a:r>
              <a:rPr lang="en-US" sz="6000" dirty="0">
                <a:solidFill>
                  <a:schemeClr val="bg1"/>
                </a:solidFill>
              </a:rPr>
              <a:t> Data breach Data Analysis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96695" y="6104212"/>
            <a:ext cx="10993546" cy="484822"/>
          </a:xfrm>
        </p:spPr>
        <p:txBody>
          <a:bodyPr>
            <a:normAutofit/>
          </a:bodyPr>
          <a:lstStyle/>
          <a:p>
            <a:r>
              <a:rPr lang="en-US" dirty="0">
                <a:solidFill>
                  <a:srgbClr val="7CEBFF"/>
                </a:solidFill>
              </a:rPr>
              <a:t>Justin Brose – ISDS 3200</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BD27-1CDC-4FD5-BAB9-F2157BF79988}"/>
              </a:ext>
            </a:extLst>
          </p:cNvPr>
          <p:cNvSpPr>
            <a:spLocks noGrp="1"/>
          </p:cNvSpPr>
          <p:nvPr>
            <p:ph type="title"/>
          </p:nvPr>
        </p:nvSpPr>
        <p:spPr/>
        <p:txBody>
          <a:bodyPr anchor="ctr"/>
          <a:lstStyle/>
          <a:p>
            <a:pPr algn="ctr"/>
            <a:r>
              <a:rPr lang="en-US" dirty="0"/>
              <a:t>About me</a:t>
            </a:r>
          </a:p>
        </p:txBody>
      </p:sp>
      <p:sp>
        <p:nvSpPr>
          <p:cNvPr id="3" name="Content Placeholder 2">
            <a:extLst>
              <a:ext uri="{FF2B5EF4-FFF2-40B4-BE49-F238E27FC236}">
                <a16:creationId xmlns:a16="http://schemas.microsoft.com/office/drawing/2014/main" id="{321AF05A-1E25-4C07-B3A1-0306A5800DE2}"/>
              </a:ext>
            </a:extLst>
          </p:cNvPr>
          <p:cNvSpPr>
            <a:spLocks noGrp="1"/>
          </p:cNvSpPr>
          <p:nvPr>
            <p:ph idx="1"/>
          </p:nvPr>
        </p:nvSpPr>
        <p:spPr/>
        <p:txBody>
          <a:bodyPr/>
          <a:lstStyle/>
          <a:p>
            <a:r>
              <a:rPr lang="en-US" dirty="0"/>
              <a:t>Why did I choose this topic? I am currently employed as an Information Security Analyst, and I found this topic to be closely-related to my position's responsibilities.</a:t>
            </a:r>
          </a:p>
          <a:p>
            <a:r>
              <a:rPr lang="en-US" dirty="0"/>
              <a:t>How does this project help me professionally? I believe that this project will give me a greater insight to what end-users are vulnerable to in a historic sense. Thus, I will be able to apply this knowledge to various functions preformed within my job role daily.</a:t>
            </a:r>
          </a:p>
        </p:txBody>
      </p:sp>
    </p:spTree>
    <p:extLst>
      <p:ext uri="{BB962C8B-B14F-4D97-AF65-F5344CB8AC3E}">
        <p14:creationId xmlns:p14="http://schemas.microsoft.com/office/powerpoint/2010/main" val="80043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6538-0E9B-4680-8F2C-EF4D6ADFBB94}"/>
              </a:ext>
            </a:extLst>
          </p:cNvPr>
          <p:cNvSpPr>
            <a:spLocks noGrp="1"/>
          </p:cNvSpPr>
          <p:nvPr>
            <p:ph type="title"/>
          </p:nvPr>
        </p:nvSpPr>
        <p:spPr/>
        <p:txBody>
          <a:bodyPr anchor="ctr"/>
          <a:lstStyle/>
          <a:p>
            <a:pPr algn="ctr"/>
            <a:r>
              <a:rPr lang="en-US" dirty="0"/>
              <a:t>Data Source</a:t>
            </a:r>
          </a:p>
        </p:txBody>
      </p:sp>
      <p:sp>
        <p:nvSpPr>
          <p:cNvPr id="3" name="Content Placeholder 2">
            <a:extLst>
              <a:ext uri="{FF2B5EF4-FFF2-40B4-BE49-F238E27FC236}">
                <a16:creationId xmlns:a16="http://schemas.microsoft.com/office/drawing/2014/main" id="{6CD0F557-6DB9-40D8-B87A-359BA1F950DA}"/>
              </a:ext>
            </a:extLst>
          </p:cNvPr>
          <p:cNvSpPr>
            <a:spLocks noGrp="1"/>
          </p:cNvSpPr>
          <p:nvPr>
            <p:ph idx="1"/>
          </p:nvPr>
        </p:nvSpPr>
        <p:spPr/>
        <p:txBody>
          <a:bodyPr/>
          <a:lstStyle/>
          <a:p>
            <a:r>
              <a:rPr lang="en-US" dirty="0"/>
              <a:t>This data was pulled from the data science centric website, Kaggle.</a:t>
            </a:r>
          </a:p>
          <a:p>
            <a:pPr lvl="1"/>
            <a:r>
              <a:rPr lang="en-US" sz="1100" dirty="0"/>
              <a:t>Link: (https://nam04.safelinks.protection.outlook.com/?url=https%3A%2F%2Fwww.kaggle.com%2Fdatasets%2Falukosayoenoch%2Fcyber-security-breaches-data&amp;data=04%7C01%7Cjbrose1%40lsu.edu%7C3e9a430291fc44224e0c08da0db1a8b2%7C2d4dad3f50ae47d983a09ae2b1f466f8%7C0%7C0%7C637837353925561629%7CUnknown%7CTWFpbGZsb3d8eyJWIjoiMC4wLjAwMDAiLCJQIjoiV2luMzIiLCJBTiI6Ik1haWwiLCJXVCI6Mn0%3D%7C3000&amp;sdata=ywd85QnLshv81jtrkp6CAKZDaGtHx5KBEEzC1VNja0c%3D&amp;reserved=0)</a:t>
            </a:r>
          </a:p>
        </p:txBody>
      </p:sp>
    </p:spTree>
    <p:extLst>
      <p:ext uri="{BB962C8B-B14F-4D97-AF65-F5344CB8AC3E}">
        <p14:creationId xmlns:p14="http://schemas.microsoft.com/office/powerpoint/2010/main" val="162459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09F6-B0CF-4EE6-A013-D70ADB70B237}"/>
              </a:ext>
            </a:extLst>
          </p:cNvPr>
          <p:cNvSpPr>
            <a:spLocks noGrp="1"/>
          </p:cNvSpPr>
          <p:nvPr>
            <p:ph type="title"/>
          </p:nvPr>
        </p:nvSpPr>
        <p:spPr/>
        <p:txBody>
          <a:bodyPr anchor="ctr"/>
          <a:lstStyle/>
          <a:p>
            <a:pPr algn="ctr"/>
            <a:r>
              <a:rPr lang="en-US" dirty="0"/>
              <a:t>Data Set Contents</a:t>
            </a:r>
          </a:p>
        </p:txBody>
      </p:sp>
      <p:sp>
        <p:nvSpPr>
          <p:cNvPr id="3" name="Content Placeholder 2">
            <a:extLst>
              <a:ext uri="{FF2B5EF4-FFF2-40B4-BE49-F238E27FC236}">
                <a16:creationId xmlns:a16="http://schemas.microsoft.com/office/drawing/2014/main" id="{D05DB14C-82DF-44C4-82C3-718E1D239DE0}"/>
              </a:ext>
            </a:extLst>
          </p:cNvPr>
          <p:cNvSpPr>
            <a:spLocks noGrp="1"/>
          </p:cNvSpPr>
          <p:nvPr>
            <p:ph sz="half" idx="1"/>
          </p:nvPr>
        </p:nvSpPr>
        <p:spPr/>
        <p:txBody>
          <a:bodyPr>
            <a:normAutofit fontScale="62500" lnSpcReduction="20000"/>
          </a:bodyPr>
          <a:lstStyle/>
          <a:p>
            <a:pPr marL="0" indent="0">
              <a:buNone/>
            </a:pPr>
            <a:r>
              <a:rPr lang="en-US" sz="3600" dirty="0"/>
              <a:t>This data set contains 13 columns of data attributes.  Additionally, the data provided shows various information points of data breaches carried out in a short period of time.</a:t>
            </a:r>
          </a:p>
        </p:txBody>
      </p:sp>
      <p:sp>
        <p:nvSpPr>
          <p:cNvPr id="4" name="Content Placeholder 3">
            <a:extLst>
              <a:ext uri="{FF2B5EF4-FFF2-40B4-BE49-F238E27FC236}">
                <a16:creationId xmlns:a16="http://schemas.microsoft.com/office/drawing/2014/main" id="{D56C321D-E874-4972-BD34-4F770DA290A8}"/>
              </a:ext>
            </a:extLst>
          </p:cNvPr>
          <p:cNvSpPr>
            <a:spLocks noGrp="1"/>
          </p:cNvSpPr>
          <p:nvPr>
            <p:ph sz="half" idx="2"/>
          </p:nvPr>
        </p:nvSpPr>
        <p:spPr/>
        <p:txBody>
          <a:bodyPr>
            <a:normAutofit fontScale="62500" lnSpcReduction="20000"/>
          </a:bodyPr>
          <a:lstStyle/>
          <a:p>
            <a:pPr marL="0" indent="0">
              <a:buNone/>
            </a:pPr>
            <a:r>
              <a:rPr lang="en-US" dirty="0"/>
              <a:t>The columns in this data set are the following:</a:t>
            </a:r>
          </a:p>
          <a:p>
            <a:pPr marL="342900" indent="-342900">
              <a:buFont typeface="+mj-lt"/>
              <a:buAutoNum type="arabicPeriod"/>
            </a:pPr>
            <a:r>
              <a:rPr lang="en-US" dirty="0"/>
              <a:t>Number (functions as an index)</a:t>
            </a:r>
          </a:p>
          <a:p>
            <a:pPr marL="342900" indent="-342900">
              <a:buFont typeface="+mj-lt"/>
              <a:buAutoNum type="arabicPeriod"/>
            </a:pPr>
            <a:r>
              <a:rPr lang="en-US" dirty="0" err="1"/>
              <a:t>Name_of_Covered_Entity</a:t>
            </a:r>
            <a:endParaRPr lang="en-US" dirty="0"/>
          </a:p>
          <a:p>
            <a:pPr marL="342900" indent="-342900">
              <a:buFont typeface="+mj-lt"/>
              <a:buAutoNum type="arabicPeriod"/>
            </a:pPr>
            <a:r>
              <a:rPr lang="en-US" dirty="0"/>
              <a:t>State</a:t>
            </a:r>
          </a:p>
          <a:p>
            <a:pPr marL="342900" indent="-342900">
              <a:buFont typeface="+mj-lt"/>
              <a:buAutoNum type="arabicPeriod"/>
            </a:pPr>
            <a:r>
              <a:rPr lang="en-US" dirty="0" err="1"/>
              <a:t>Business_Associate_Involved</a:t>
            </a:r>
            <a:r>
              <a:rPr lang="en-US" dirty="0"/>
              <a:t> </a:t>
            </a:r>
          </a:p>
          <a:p>
            <a:pPr marL="342900" indent="-342900">
              <a:buFont typeface="+mj-lt"/>
              <a:buAutoNum type="arabicPeriod"/>
            </a:pPr>
            <a:r>
              <a:rPr lang="en-US" dirty="0" err="1"/>
              <a:t>Individuals_Affected</a:t>
            </a:r>
            <a:endParaRPr lang="en-US" dirty="0"/>
          </a:p>
          <a:p>
            <a:pPr marL="342900" indent="-342900">
              <a:buFont typeface="+mj-lt"/>
              <a:buAutoNum type="arabicPeriod"/>
            </a:pPr>
            <a:r>
              <a:rPr lang="en-US" dirty="0" err="1"/>
              <a:t>Date_of_Breach</a:t>
            </a:r>
            <a:endParaRPr lang="en-US" dirty="0"/>
          </a:p>
          <a:p>
            <a:pPr marL="342900" indent="-342900">
              <a:buFont typeface="+mj-lt"/>
              <a:buAutoNum type="arabicPeriod"/>
            </a:pPr>
            <a:r>
              <a:rPr lang="en-US" dirty="0" err="1"/>
              <a:t>Type_of_Breach</a:t>
            </a:r>
            <a:endParaRPr lang="en-US" dirty="0"/>
          </a:p>
          <a:p>
            <a:pPr marL="342900" indent="-342900">
              <a:buFont typeface="+mj-lt"/>
              <a:buAutoNum type="arabicPeriod"/>
            </a:pPr>
            <a:r>
              <a:rPr lang="en-US" dirty="0" err="1"/>
              <a:t>Location_of_Breached_Information</a:t>
            </a:r>
            <a:endParaRPr lang="en-US" dirty="0"/>
          </a:p>
          <a:p>
            <a:pPr marL="342900" indent="-342900">
              <a:buFont typeface="+mj-lt"/>
              <a:buAutoNum type="arabicPeriod"/>
            </a:pPr>
            <a:r>
              <a:rPr lang="en-US" dirty="0" err="1"/>
              <a:t>Date_Posted_or_Updated</a:t>
            </a:r>
            <a:endParaRPr lang="en-US" dirty="0"/>
          </a:p>
          <a:p>
            <a:pPr marL="342900" indent="-342900">
              <a:buFont typeface="+mj-lt"/>
              <a:buAutoNum type="arabicPeriod"/>
            </a:pPr>
            <a:r>
              <a:rPr lang="en-US" dirty="0"/>
              <a:t>Summary (I plan to omit this in final presentation)</a:t>
            </a:r>
          </a:p>
          <a:p>
            <a:pPr marL="342900" indent="-342900">
              <a:buFont typeface="+mj-lt"/>
              <a:buAutoNum type="arabicPeriod"/>
            </a:pPr>
            <a:r>
              <a:rPr lang="en-US" dirty="0" err="1"/>
              <a:t>Breach_Start</a:t>
            </a:r>
            <a:endParaRPr lang="en-US" dirty="0"/>
          </a:p>
          <a:p>
            <a:pPr marL="342900" indent="-342900">
              <a:buFont typeface="+mj-lt"/>
              <a:buAutoNum type="arabicPeriod"/>
            </a:pPr>
            <a:r>
              <a:rPr lang="en-US" dirty="0" err="1"/>
              <a:t>Breach_End</a:t>
            </a:r>
            <a:endParaRPr lang="en-US" dirty="0"/>
          </a:p>
          <a:p>
            <a:pPr marL="342900" indent="-342900">
              <a:buFont typeface="+mj-lt"/>
              <a:buAutoNum type="arabicPeriod"/>
            </a:pPr>
            <a:r>
              <a:rPr lang="en-US" dirty="0"/>
              <a:t>Year</a:t>
            </a:r>
          </a:p>
        </p:txBody>
      </p:sp>
    </p:spTree>
    <p:extLst>
      <p:ext uri="{BB962C8B-B14F-4D97-AF65-F5344CB8AC3E}">
        <p14:creationId xmlns:p14="http://schemas.microsoft.com/office/powerpoint/2010/main" val="332438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BFB833E-1A26-4AD5-A744-ED6378000A13}"/>
              </a:ext>
            </a:extLst>
          </p:cNvPr>
          <p:cNvSpPr>
            <a:spLocks noGrp="1"/>
          </p:cNvSpPr>
          <p:nvPr>
            <p:ph type="title"/>
          </p:nvPr>
        </p:nvSpPr>
        <p:spPr>
          <a:xfrm>
            <a:off x="601255" y="702156"/>
            <a:ext cx="3409783" cy="1013800"/>
          </a:xfrm>
        </p:spPr>
        <p:txBody>
          <a:bodyPr vert="horz" lIns="91440" tIns="45720" rIns="91440" bIns="45720" rtlCol="0" anchor="ctr">
            <a:normAutofit/>
          </a:bodyPr>
          <a:lstStyle/>
          <a:p>
            <a:pPr algn="ctr"/>
            <a:r>
              <a:rPr lang="en-US" sz="2800" dirty="0">
                <a:solidFill>
                  <a:schemeClr val="bg1"/>
                </a:solidFill>
              </a:rPr>
              <a:t>Amount of Data and Missing Data</a:t>
            </a:r>
          </a:p>
        </p:txBody>
      </p:sp>
      <p:sp>
        <p:nvSpPr>
          <p:cNvPr id="4" name="Text Placeholder 3">
            <a:extLst>
              <a:ext uri="{FF2B5EF4-FFF2-40B4-BE49-F238E27FC236}">
                <a16:creationId xmlns:a16="http://schemas.microsoft.com/office/drawing/2014/main" id="{2260720F-96D5-43C6-BD08-777C182F16CC}"/>
              </a:ext>
            </a:extLst>
          </p:cNvPr>
          <p:cNvSpPr>
            <a:spLocks noGrp="1"/>
          </p:cNvSpPr>
          <p:nvPr>
            <p:ph type="body" sz="half" idx="2"/>
          </p:nvPr>
        </p:nvSpPr>
        <p:spPr>
          <a:xfrm>
            <a:off x="601255" y="1964168"/>
            <a:ext cx="3409782" cy="4036582"/>
          </a:xfrm>
        </p:spPr>
        <p:txBody>
          <a:bodyPr vert="horz" lIns="91440" tIns="45720" rIns="91440" bIns="45720" rtlCol="0" anchor="t">
            <a:normAutofit/>
          </a:bodyPr>
          <a:lstStyle/>
          <a:p>
            <a:r>
              <a:rPr lang="en-US" dirty="0">
                <a:solidFill>
                  <a:schemeClr val="bg1"/>
                </a:solidFill>
              </a:rPr>
              <a:t>After running appropriate code on the data frame I have determined that there are 1054 records in this data set and the columns that are missing the most data are “</a:t>
            </a:r>
            <a:r>
              <a:rPr lang="en-US" dirty="0" err="1">
                <a:solidFill>
                  <a:schemeClr val="bg1"/>
                </a:solidFill>
              </a:rPr>
              <a:t>Business_Associate_Involved</a:t>
            </a:r>
            <a:r>
              <a:rPr lang="en-US" dirty="0">
                <a:solidFill>
                  <a:schemeClr val="bg1"/>
                </a:solidFill>
              </a:rPr>
              <a:t>”, “Summary”, and “</a:t>
            </a:r>
            <a:r>
              <a:rPr lang="en-US" dirty="0" err="1">
                <a:solidFill>
                  <a:schemeClr val="bg1"/>
                </a:solidFill>
              </a:rPr>
              <a:t>breach_end</a:t>
            </a:r>
            <a:r>
              <a:rPr lang="en-US" dirty="0">
                <a:solidFill>
                  <a:schemeClr val="bg1"/>
                </a:solidFill>
              </a:rPr>
              <a:t>”.</a:t>
            </a:r>
          </a:p>
          <a:p>
            <a:endParaRPr lang="en-US" dirty="0">
              <a:solidFill>
                <a:schemeClr val="bg1"/>
              </a:solidFill>
            </a:endParaRPr>
          </a:p>
          <a:p>
            <a:r>
              <a:rPr lang="en-US" dirty="0">
                <a:solidFill>
                  <a:schemeClr val="bg1"/>
                </a:solidFill>
              </a:rPr>
              <a:t>At this point in time I plan to remove the “Summary” Column. I believe this is wise because not only does the summary column provide minimal value to me while performing data analysis, but also it contains the most NULL values in the data frame.</a:t>
            </a:r>
          </a:p>
          <a:p>
            <a:r>
              <a:rPr lang="en-US" dirty="0">
                <a:solidFill>
                  <a:schemeClr val="bg1"/>
                </a:solidFill>
              </a:rPr>
              <a:t>As for “</a:t>
            </a:r>
            <a:r>
              <a:rPr lang="en-US" dirty="0" err="1">
                <a:solidFill>
                  <a:schemeClr val="bg1"/>
                </a:solidFill>
              </a:rPr>
              <a:t>Business_Associate_Involved</a:t>
            </a:r>
            <a:r>
              <a:rPr lang="en-US" dirty="0">
                <a:solidFill>
                  <a:schemeClr val="bg1"/>
                </a:solidFill>
              </a:rPr>
              <a:t>” and “</a:t>
            </a:r>
            <a:r>
              <a:rPr lang="en-US" dirty="0" err="1">
                <a:solidFill>
                  <a:schemeClr val="bg1"/>
                </a:solidFill>
              </a:rPr>
              <a:t>breach_end</a:t>
            </a:r>
            <a:r>
              <a:rPr lang="en-US" dirty="0">
                <a:solidFill>
                  <a:schemeClr val="bg1"/>
                </a:solidFill>
              </a:rPr>
              <a:t>”, I have not conducted enough analysis to determine if these columns are valuable, so for now they are to remain in the data frame.</a:t>
            </a:r>
          </a:p>
        </p:txBody>
      </p:sp>
      <p:pic>
        <p:nvPicPr>
          <p:cNvPr id="6" name="Picture Placeholder 5" descr="Graphical user interface, text, application&#10;&#10;Description automatically generated">
            <a:extLst>
              <a:ext uri="{FF2B5EF4-FFF2-40B4-BE49-F238E27FC236}">
                <a16:creationId xmlns:a16="http://schemas.microsoft.com/office/drawing/2014/main" id="{A9DAA486-E6AE-4371-BCA3-3F14FFA10629}"/>
              </a:ext>
            </a:extLst>
          </p:cNvPr>
          <p:cNvPicPr>
            <a:picLocks noGrp="1" noChangeAspect="1"/>
          </p:cNvPicPr>
          <p:nvPr>
            <p:ph type="pic" idx="1"/>
          </p:nvPr>
        </p:nvPicPr>
        <p:blipFill>
          <a:blip r:embed="rId2"/>
          <a:srcRect t="4850" b="4850"/>
          <a:stretch>
            <a:fillRect/>
          </a:stretch>
        </p:blipFill>
        <p:spPr>
          <a:xfrm>
            <a:off x="4752608" y="702156"/>
            <a:ext cx="5021146" cy="1586933"/>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F9688150-9EA1-4C5B-81C4-27B80AAC8F17}"/>
              </a:ext>
            </a:extLst>
          </p:cNvPr>
          <p:cNvPicPr>
            <a:picLocks noChangeAspect="1"/>
          </p:cNvPicPr>
          <p:nvPr/>
        </p:nvPicPr>
        <p:blipFill>
          <a:blip r:embed="rId3"/>
          <a:stretch>
            <a:fillRect/>
          </a:stretch>
        </p:blipFill>
        <p:spPr>
          <a:xfrm>
            <a:off x="4752605" y="2471573"/>
            <a:ext cx="5021147" cy="1997328"/>
          </a:xfrm>
          <a:prstGeom prst="rect">
            <a:avLst/>
          </a:prstGeom>
        </p:spPr>
      </p:pic>
      <p:pic>
        <p:nvPicPr>
          <p:cNvPr id="10" name="Picture 9" descr="Chart&#10;&#10;Description automatically generated">
            <a:extLst>
              <a:ext uri="{FF2B5EF4-FFF2-40B4-BE49-F238E27FC236}">
                <a16:creationId xmlns:a16="http://schemas.microsoft.com/office/drawing/2014/main" id="{7C87125A-BCC6-46EA-B92B-1C0467B7FC14}"/>
              </a:ext>
            </a:extLst>
          </p:cNvPr>
          <p:cNvPicPr>
            <a:picLocks noChangeAspect="1"/>
          </p:cNvPicPr>
          <p:nvPr/>
        </p:nvPicPr>
        <p:blipFill>
          <a:blip r:embed="rId4"/>
          <a:stretch>
            <a:fillRect/>
          </a:stretch>
        </p:blipFill>
        <p:spPr>
          <a:xfrm>
            <a:off x="4752605" y="4651386"/>
            <a:ext cx="5021145" cy="2206614"/>
          </a:xfrm>
          <a:prstGeom prst="rect">
            <a:avLst/>
          </a:prstGeom>
        </p:spPr>
      </p:pic>
    </p:spTree>
    <p:extLst>
      <p:ext uri="{BB962C8B-B14F-4D97-AF65-F5344CB8AC3E}">
        <p14:creationId xmlns:p14="http://schemas.microsoft.com/office/powerpoint/2010/main" val="122815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Types of Analytical Questions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444024953"/>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4F50-3921-4AF9-A619-1BA632724367}"/>
              </a:ext>
            </a:extLst>
          </p:cNvPr>
          <p:cNvSpPr>
            <a:spLocks noGrp="1"/>
          </p:cNvSpPr>
          <p:nvPr>
            <p:ph type="title"/>
          </p:nvPr>
        </p:nvSpPr>
        <p:spPr/>
        <p:txBody>
          <a:bodyPr anchor="ctr"/>
          <a:lstStyle/>
          <a:p>
            <a:pPr algn="ctr"/>
            <a:r>
              <a:rPr lang="en-US" dirty="0"/>
              <a:t>Analysis to Be preformed</a:t>
            </a:r>
          </a:p>
        </p:txBody>
      </p:sp>
      <p:sp>
        <p:nvSpPr>
          <p:cNvPr id="3" name="Text Placeholder 2">
            <a:extLst>
              <a:ext uri="{FF2B5EF4-FFF2-40B4-BE49-F238E27FC236}">
                <a16:creationId xmlns:a16="http://schemas.microsoft.com/office/drawing/2014/main" id="{9E355794-6E61-4573-A04F-114AD46E2BF3}"/>
              </a:ext>
            </a:extLst>
          </p:cNvPr>
          <p:cNvSpPr>
            <a:spLocks noGrp="1"/>
          </p:cNvSpPr>
          <p:nvPr>
            <p:ph type="body" idx="1"/>
          </p:nvPr>
        </p:nvSpPr>
        <p:spPr>
          <a:xfrm>
            <a:off x="581192" y="2250892"/>
            <a:ext cx="3353246" cy="536005"/>
          </a:xfrm>
        </p:spPr>
        <p:txBody>
          <a:bodyPr anchor="ctr"/>
          <a:lstStyle/>
          <a:p>
            <a:pPr algn="ctr"/>
            <a:r>
              <a:rPr lang="en-US" dirty="0"/>
              <a:t>Easy Questions</a:t>
            </a:r>
          </a:p>
        </p:txBody>
      </p:sp>
      <p:sp>
        <p:nvSpPr>
          <p:cNvPr id="4" name="Content Placeholder 3">
            <a:extLst>
              <a:ext uri="{FF2B5EF4-FFF2-40B4-BE49-F238E27FC236}">
                <a16:creationId xmlns:a16="http://schemas.microsoft.com/office/drawing/2014/main" id="{79411D5D-1761-488C-8565-4034D6875067}"/>
              </a:ext>
            </a:extLst>
          </p:cNvPr>
          <p:cNvSpPr>
            <a:spLocks noGrp="1"/>
          </p:cNvSpPr>
          <p:nvPr>
            <p:ph sz="half" idx="2"/>
          </p:nvPr>
        </p:nvSpPr>
        <p:spPr>
          <a:xfrm>
            <a:off x="581194" y="2926052"/>
            <a:ext cx="3353243" cy="2934999"/>
          </a:xfrm>
        </p:spPr>
        <p:txBody>
          <a:bodyPr>
            <a:normAutofit fontScale="92500" lnSpcReduction="10000"/>
          </a:bodyPr>
          <a:lstStyle/>
          <a:p>
            <a:r>
              <a:rPr lang="en-US" dirty="0"/>
              <a:t>What is the first year stated in the dataset?</a:t>
            </a:r>
          </a:p>
          <a:p>
            <a:r>
              <a:rPr lang="en-US" dirty="0"/>
              <a:t>What is the last year stated in the dataset?</a:t>
            </a:r>
          </a:p>
          <a:p>
            <a:r>
              <a:rPr lang="en-US" dirty="0"/>
              <a:t>How many individuals in total were affected by data breaches?</a:t>
            </a:r>
          </a:p>
          <a:p>
            <a:r>
              <a:rPr lang="en-US" dirty="0"/>
              <a:t>How many years does this dataset cover?</a:t>
            </a:r>
          </a:p>
        </p:txBody>
      </p:sp>
      <p:sp>
        <p:nvSpPr>
          <p:cNvPr id="5" name="Text Placeholder 4">
            <a:extLst>
              <a:ext uri="{FF2B5EF4-FFF2-40B4-BE49-F238E27FC236}">
                <a16:creationId xmlns:a16="http://schemas.microsoft.com/office/drawing/2014/main" id="{2893BDD6-7A3B-480B-A917-C8ACAA0014F9}"/>
              </a:ext>
            </a:extLst>
          </p:cNvPr>
          <p:cNvSpPr>
            <a:spLocks noGrp="1"/>
          </p:cNvSpPr>
          <p:nvPr>
            <p:ph type="body" sz="quarter" idx="3"/>
          </p:nvPr>
        </p:nvSpPr>
        <p:spPr>
          <a:xfrm>
            <a:off x="8128931" y="2250892"/>
            <a:ext cx="3481877" cy="553373"/>
          </a:xfrm>
        </p:spPr>
        <p:txBody>
          <a:bodyPr anchor="ctr"/>
          <a:lstStyle/>
          <a:p>
            <a:pPr algn="ctr"/>
            <a:r>
              <a:rPr lang="en-US" dirty="0"/>
              <a:t>Complex Questions</a:t>
            </a:r>
          </a:p>
        </p:txBody>
      </p:sp>
      <p:sp>
        <p:nvSpPr>
          <p:cNvPr id="6" name="Content Placeholder 5">
            <a:extLst>
              <a:ext uri="{FF2B5EF4-FFF2-40B4-BE49-F238E27FC236}">
                <a16:creationId xmlns:a16="http://schemas.microsoft.com/office/drawing/2014/main" id="{034755A7-7896-42EC-BB18-D6C29A7A59BE}"/>
              </a:ext>
            </a:extLst>
          </p:cNvPr>
          <p:cNvSpPr>
            <a:spLocks noGrp="1"/>
          </p:cNvSpPr>
          <p:nvPr>
            <p:ph sz="quarter" idx="4"/>
          </p:nvPr>
        </p:nvSpPr>
        <p:spPr>
          <a:xfrm>
            <a:off x="8128931" y="2926052"/>
            <a:ext cx="3481877" cy="2934999"/>
          </a:xfrm>
        </p:spPr>
        <p:txBody>
          <a:bodyPr>
            <a:normAutofit fontScale="92500" lnSpcReduction="10000"/>
          </a:bodyPr>
          <a:lstStyle/>
          <a:p>
            <a:r>
              <a:rPr lang="en-US" dirty="0"/>
              <a:t>What state has the most affected individuals organized by year?</a:t>
            </a:r>
          </a:p>
          <a:p>
            <a:r>
              <a:rPr lang="en-US" dirty="0"/>
              <a:t>Does the breach type and location correlate to the number of individuals affected?</a:t>
            </a:r>
          </a:p>
          <a:p>
            <a:r>
              <a:rPr lang="en-US" dirty="0"/>
              <a:t>Does the date of the breach correlate to the type of data breach performed? Was there a popular data breach type in a certain year?</a:t>
            </a:r>
          </a:p>
        </p:txBody>
      </p:sp>
      <p:sp>
        <p:nvSpPr>
          <p:cNvPr id="9" name="TextBox 8">
            <a:extLst>
              <a:ext uri="{FF2B5EF4-FFF2-40B4-BE49-F238E27FC236}">
                <a16:creationId xmlns:a16="http://schemas.microsoft.com/office/drawing/2014/main" id="{033C52B8-8DF7-4151-BBC4-812A2E23D8C2}"/>
              </a:ext>
            </a:extLst>
          </p:cNvPr>
          <p:cNvSpPr txBox="1"/>
          <p:nvPr/>
        </p:nvSpPr>
        <p:spPr>
          <a:xfrm>
            <a:off x="4158140" y="2312135"/>
            <a:ext cx="3702344" cy="430887"/>
          </a:xfrm>
          <a:prstGeom prst="rect">
            <a:avLst/>
          </a:prstGeom>
          <a:noFill/>
        </p:spPr>
        <p:txBody>
          <a:bodyPr wrap="square" rtlCol="0" anchor="ctr">
            <a:spAutoFit/>
          </a:bodyPr>
          <a:lstStyle/>
          <a:p>
            <a:pPr algn="ctr"/>
            <a:r>
              <a:rPr lang="en-US" sz="2200" dirty="0">
                <a:solidFill>
                  <a:schemeClr val="accent2"/>
                </a:solidFill>
              </a:rPr>
              <a:t>Medium</a:t>
            </a:r>
            <a:r>
              <a:rPr lang="en-US" dirty="0"/>
              <a:t> </a:t>
            </a:r>
            <a:r>
              <a:rPr lang="en-US" sz="2200" dirty="0">
                <a:solidFill>
                  <a:schemeClr val="accent2"/>
                </a:solidFill>
              </a:rPr>
              <a:t>Questions</a:t>
            </a:r>
          </a:p>
        </p:txBody>
      </p:sp>
      <p:sp>
        <p:nvSpPr>
          <p:cNvPr id="10" name="TextBox 9">
            <a:extLst>
              <a:ext uri="{FF2B5EF4-FFF2-40B4-BE49-F238E27FC236}">
                <a16:creationId xmlns:a16="http://schemas.microsoft.com/office/drawing/2014/main" id="{6F08175F-E6C9-466D-AE90-2EA360E630FA}"/>
              </a:ext>
            </a:extLst>
          </p:cNvPr>
          <p:cNvSpPr txBox="1"/>
          <p:nvPr/>
        </p:nvSpPr>
        <p:spPr>
          <a:xfrm>
            <a:off x="4337108" y="2926052"/>
            <a:ext cx="3353243" cy="2296013"/>
          </a:xfrm>
          <a:prstGeom prst="rect">
            <a:avLst/>
          </a:prstGeom>
          <a:noFill/>
        </p:spPr>
        <p:txBody>
          <a:bodyPr wrap="square" rtlCol="0">
            <a:spAutoFit/>
          </a:bodyPr>
          <a:lstStyle/>
          <a:p>
            <a:pPr marL="306000" indent="-3060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How many unique states were affected by a data breach(s)?</a:t>
            </a:r>
          </a:p>
          <a:p>
            <a:pPr marL="306000" indent="-3060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How many of each type of breach exist in the dataset?</a:t>
            </a:r>
          </a:p>
          <a:p>
            <a:pPr marL="306000" indent="-3060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What is the most common location of breached information?</a:t>
            </a:r>
          </a:p>
        </p:txBody>
      </p:sp>
    </p:spTree>
    <p:extLst>
      <p:ext uri="{BB962C8B-B14F-4D97-AF65-F5344CB8AC3E}">
        <p14:creationId xmlns:p14="http://schemas.microsoft.com/office/powerpoint/2010/main" val="268651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chor="ctr">
            <a:normAutofit/>
          </a:bodyPr>
          <a:lstStyle/>
          <a:p>
            <a:pPr algn="ctr"/>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pPr algn="ctr"/>
            <a:r>
              <a:rPr lang="en-US" dirty="0">
                <a:solidFill>
                  <a:schemeClr val="bg2"/>
                </a:solidFill>
              </a:rPr>
              <a:t>Please address all questions to:</a:t>
            </a:r>
          </a:p>
          <a:p>
            <a:pPr algn="ctr"/>
            <a:r>
              <a:rPr lang="en-US" dirty="0">
                <a:solidFill>
                  <a:schemeClr val="bg2"/>
                </a:solidFill>
              </a:rPr>
              <a:t>Jbrose1@lsu.edu</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101</TotalTime>
  <Words>588</Words>
  <Application>Microsoft Office PowerPoint</Application>
  <PresentationFormat>Widescreen</PresentationFormat>
  <Paragraphs>53</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Gill Sans MT</vt:lpstr>
      <vt:lpstr>Wingdings 2</vt:lpstr>
      <vt:lpstr>Dividend</vt:lpstr>
      <vt:lpstr>CyberSecurity Data breach Data Analysis</vt:lpstr>
      <vt:lpstr>About me</vt:lpstr>
      <vt:lpstr>Data Source</vt:lpstr>
      <vt:lpstr>Data Set Contents</vt:lpstr>
      <vt:lpstr>Amount of Data and Missing Data</vt:lpstr>
      <vt:lpstr>Types of Analytical Questions</vt:lpstr>
      <vt:lpstr>Analysis to Be preformed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Data breach Data Analysis</dc:title>
  <dc:creator>Justin L Brose</dc:creator>
  <cp:lastModifiedBy>Justin L Brose</cp:lastModifiedBy>
  <cp:revision>1</cp:revision>
  <dcterms:created xsi:type="dcterms:W3CDTF">2022-04-05T14:15:45Z</dcterms:created>
  <dcterms:modified xsi:type="dcterms:W3CDTF">2022-04-05T15:56:54Z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