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notesMasterIdLst>
    <p:notesMasterId r:id="rId26"/>
  </p:notesMasterIdLst>
  <p:handoutMasterIdLst>
    <p:handoutMasterId r:id="rId27"/>
  </p:handoutMasterIdLst>
  <p:sldIdLst>
    <p:sldId id="263" r:id="rId3"/>
    <p:sldId id="265" r:id="rId4"/>
    <p:sldId id="266" r:id="rId5"/>
    <p:sldId id="267" r:id="rId6"/>
    <p:sldId id="268" r:id="rId7"/>
    <p:sldId id="262" r:id="rId8"/>
    <p:sldId id="279" r:id="rId9"/>
    <p:sldId id="269" r:id="rId10"/>
    <p:sldId id="270" r:id="rId11"/>
    <p:sldId id="271" r:id="rId12"/>
    <p:sldId id="272" r:id="rId13"/>
    <p:sldId id="280" r:id="rId14"/>
    <p:sldId id="273" r:id="rId15"/>
    <p:sldId id="274" r:id="rId16"/>
    <p:sldId id="281" r:id="rId17"/>
    <p:sldId id="275" r:id="rId18"/>
    <p:sldId id="282" r:id="rId19"/>
    <p:sldId id="283" r:id="rId20"/>
    <p:sldId id="276" r:id="rId21"/>
    <p:sldId id="277" r:id="rId22"/>
    <p:sldId id="284" r:id="rId23"/>
    <p:sldId id="27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13D62-0D46-4A66-90DE-1C4B532739D7}" v="1902" dt="2022-04-30T17:59:3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Easy (</a:t>
          </a:r>
          <a:r>
            <a:rPr lang="en-US" dirty="0">
              <a:latin typeface="Gill Sans MT" panose="020B0502020104020203"/>
            </a:rPr>
            <a:t>Questions 1-4</a:t>
          </a:r>
          <a:r>
            <a:rPr lang="en-US" dirty="0"/>
            <a:t>)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Medium (</a:t>
          </a:r>
          <a:r>
            <a:rPr lang="en-US" dirty="0">
              <a:latin typeface="Gill Sans MT" panose="020B0502020104020203"/>
            </a:rPr>
            <a:t>Questions 5-7</a:t>
          </a:r>
          <a:r>
            <a:rPr lang="en-US" dirty="0"/>
            <a:t>)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Complex (</a:t>
          </a:r>
          <a:r>
            <a:rPr lang="en-US" dirty="0">
              <a:latin typeface="Gill Sans MT" panose="020B0502020104020203"/>
            </a:rPr>
            <a:t>Questions 8-10</a:t>
          </a:r>
          <a:r>
            <a:rPr lang="en-US" dirty="0"/>
            <a:t>)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C0EA5D6A-517A-4691-8311-108A52D7EC70}" type="presOf" srcId="{6750AC01-D39D-4F3A-9DC8-2A211EE986A2}" destId="{58319267-C71E-43C9-94E1-827D0616C7A7}" srcOrd="0" destOrd="0" presId="urn:microsoft.com/office/officeart/2008/layout/VerticalCurvedList"/>
    <dgm:cxn modelId="{913FCF6A-D6DC-420C-AF9A-419F2CF34D37}" type="presOf" srcId="{5605D28D-2CE6-4513-8566-952984E21E14}" destId="{E131CE4A-9776-44F4-BC03-867682E21374}" srcOrd="0" destOrd="0" presId="urn:microsoft.com/office/officeart/2008/layout/VerticalCurvedList"/>
    <dgm:cxn modelId="{87BF5B58-AB8A-4480-89D2-FE63FF2B254B}" type="presOf" srcId="{7E5AA53B-3EEE-4DE4-BB81-9044890C2946}" destId="{57806726-6E60-4ACC-9C1C-7DF9CC365A10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5D63DCF0-C796-429F-A80E-23AD6B72FD50}" type="presOf" srcId="{CA077D98-8478-47EA-B6A9-99ACE60C64D4}" destId="{D79B43FC-100B-4A0D-A4D5-0D2D04B99064}" srcOrd="0" destOrd="0" presId="urn:microsoft.com/office/officeart/2008/layout/VerticalCurvedList"/>
    <dgm:cxn modelId="{8621E4F7-9B6F-427D-989A-AA516567D3B8}" type="presOf" srcId="{0BEF68B8-1228-47BB-83B5-7B9CD1E3F84E}" destId="{95DE6538-27BD-44AF-A1A8-CA8F6B10FDD2}" srcOrd="0" destOrd="0" presId="urn:microsoft.com/office/officeart/2008/layout/VerticalCurvedList"/>
    <dgm:cxn modelId="{FCDFCFAD-4B1F-4C22-8E0E-87E3E30648FB}" type="presParOf" srcId="{57806726-6E60-4ACC-9C1C-7DF9CC365A10}" destId="{90561C55-3C6E-4D53-85E1-2C50BCDDA392}" srcOrd="0" destOrd="0" presId="urn:microsoft.com/office/officeart/2008/layout/VerticalCurvedList"/>
    <dgm:cxn modelId="{199AF453-31A9-45B7-99FB-79E5F1758F9C}" type="presParOf" srcId="{90561C55-3C6E-4D53-85E1-2C50BCDDA392}" destId="{B6CD42EC-5AD4-4004-AE5B-47EDA668DAA8}" srcOrd="0" destOrd="0" presId="urn:microsoft.com/office/officeart/2008/layout/VerticalCurvedList"/>
    <dgm:cxn modelId="{F4F93179-F248-4D7F-A830-EB94B6371B8D}" type="presParOf" srcId="{B6CD42EC-5AD4-4004-AE5B-47EDA668DAA8}" destId="{963B8EE3-40CC-4A0A-B420-D0BF920973CE}" srcOrd="0" destOrd="0" presId="urn:microsoft.com/office/officeart/2008/layout/VerticalCurvedList"/>
    <dgm:cxn modelId="{3F2E9496-491B-4DFB-8F3C-AE1410BDAD17}" type="presParOf" srcId="{B6CD42EC-5AD4-4004-AE5B-47EDA668DAA8}" destId="{D79B43FC-100B-4A0D-A4D5-0D2D04B99064}" srcOrd="1" destOrd="0" presId="urn:microsoft.com/office/officeart/2008/layout/VerticalCurvedList"/>
    <dgm:cxn modelId="{BE4640AD-606C-48FA-96D9-0D54ECAD480A}" type="presParOf" srcId="{B6CD42EC-5AD4-4004-AE5B-47EDA668DAA8}" destId="{3CAD8DA1-8D53-445C-ACE8-D8449E4F0F55}" srcOrd="2" destOrd="0" presId="urn:microsoft.com/office/officeart/2008/layout/VerticalCurvedList"/>
    <dgm:cxn modelId="{D9EB54E2-2182-4898-8F75-26E0E9379331}" type="presParOf" srcId="{B6CD42EC-5AD4-4004-AE5B-47EDA668DAA8}" destId="{429CABD1-4116-474B-81BF-735E2CA9DD00}" srcOrd="3" destOrd="0" presId="urn:microsoft.com/office/officeart/2008/layout/VerticalCurvedList"/>
    <dgm:cxn modelId="{DE8A2AAD-282A-47A7-B9ED-59076D8ED066}" type="presParOf" srcId="{90561C55-3C6E-4D53-85E1-2C50BCDDA392}" destId="{58319267-C71E-43C9-94E1-827D0616C7A7}" srcOrd="1" destOrd="0" presId="urn:microsoft.com/office/officeart/2008/layout/VerticalCurvedList"/>
    <dgm:cxn modelId="{C3B287E4-060B-45AE-8C8F-D3B399070AD0}" type="presParOf" srcId="{90561C55-3C6E-4D53-85E1-2C50BCDDA392}" destId="{79F9B8A9-2412-4B74-84A9-69422DB81CDC}" srcOrd="2" destOrd="0" presId="urn:microsoft.com/office/officeart/2008/layout/VerticalCurvedList"/>
    <dgm:cxn modelId="{08C0E8A1-EAC8-4B63-B295-AF92585C97E5}" type="presParOf" srcId="{79F9B8A9-2412-4B74-84A9-69422DB81CDC}" destId="{07CB3071-D555-47DA-A36A-69EB91531FD8}" srcOrd="0" destOrd="0" presId="urn:microsoft.com/office/officeart/2008/layout/VerticalCurvedList"/>
    <dgm:cxn modelId="{00436844-D836-478B-A094-698D4628882A}" type="presParOf" srcId="{90561C55-3C6E-4D53-85E1-2C50BCDDA392}" destId="{95DE6538-27BD-44AF-A1A8-CA8F6B10FDD2}" srcOrd="3" destOrd="0" presId="urn:microsoft.com/office/officeart/2008/layout/VerticalCurvedList"/>
    <dgm:cxn modelId="{43417B17-DB75-4EF9-92CB-430C73769607}" type="presParOf" srcId="{90561C55-3C6E-4D53-85E1-2C50BCDDA392}" destId="{312BDEE8-85BD-4F02-B35B-2CC8E701C98B}" srcOrd="4" destOrd="0" presId="urn:microsoft.com/office/officeart/2008/layout/VerticalCurvedList"/>
    <dgm:cxn modelId="{34CCC66C-6210-4CF5-B6DD-555704D94D4F}" type="presParOf" srcId="{312BDEE8-85BD-4F02-B35B-2CC8E701C98B}" destId="{3F8116AC-FAC3-4E95-9865-93CCFEB191B9}" srcOrd="0" destOrd="0" presId="urn:microsoft.com/office/officeart/2008/layout/VerticalCurvedList"/>
    <dgm:cxn modelId="{4DDA4597-6799-4A39-9FE0-8EE40C65630A}" type="presParOf" srcId="{90561C55-3C6E-4D53-85E1-2C50BCDDA392}" destId="{E131CE4A-9776-44F4-BC03-867682E21374}" srcOrd="5" destOrd="0" presId="urn:microsoft.com/office/officeart/2008/layout/VerticalCurvedList"/>
    <dgm:cxn modelId="{93EDBB5B-9137-4A95-89E7-5D855C8A7C60}" type="presParOf" srcId="{90561C55-3C6E-4D53-85E1-2C50BCDDA392}" destId="{AC9A216A-8375-48F9-A4E6-8E0B64C0209B}" srcOrd="6" destOrd="0" presId="urn:microsoft.com/office/officeart/2008/layout/VerticalCurvedList"/>
    <dgm:cxn modelId="{352A8F21-25B5-424A-BAC7-A4876DBDD5CF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Easy (</a:t>
          </a:r>
          <a:r>
            <a:rPr lang="en-US" sz="3500" kern="1200" dirty="0">
              <a:latin typeface="Gill Sans MT" panose="020B0502020104020203"/>
            </a:rPr>
            <a:t>Questions 1-4</a:t>
          </a:r>
          <a:r>
            <a:rPr lang="en-US" sz="3500" kern="1200" dirty="0"/>
            <a:t>)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Medium (</a:t>
          </a:r>
          <a:r>
            <a:rPr lang="en-US" sz="3500" kern="1200" dirty="0">
              <a:latin typeface="Gill Sans MT" panose="020B0502020104020203"/>
            </a:rPr>
            <a:t>Questions 5-7</a:t>
          </a:r>
          <a:r>
            <a:rPr lang="en-US" sz="3500" kern="1200" dirty="0"/>
            <a:t>)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Complex (</a:t>
          </a:r>
          <a:r>
            <a:rPr lang="en-US" sz="3500" kern="1200" dirty="0">
              <a:latin typeface="Gill Sans MT" panose="020B0502020104020203"/>
            </a:rPr>
            <a:t>Questions 8-10</a:t>
          </a:r>
          <a:r>
            <a:rPr lang="en-US" sz="3500" kern="1200" dirty="0"/>
            <a:t>)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gryphonowlchronicles.com/2020/05/17/a-review-of-the-documentary-cyber-crime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20/03/14/cyber-security-capture-the-flag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biusmaximus.com/2016/04/24/us-russia-cooperate-on-cybersecurity-96038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CyberSecurity</a:t>
            </a:r>
            <a:r>
              <a:rPr lang="en-US" dirty="0">
                <a:solidFill>
                  <a:schemeClr val="bg1"/>
                </a:solidFill>
              </a:rPr>
              <a:t> Data breach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Justin Brose – ISDS 3200</a:t>
            </a:r>
          </a:p>
        </p:txBody>
      </p:sp>
      <p:pic>
        <p:nvPicPr>
          <p:cNvPr id="4" name="Picture 4" descr="3840x2160px | free download | HD wallpaper: Anonymous ...">
            <a:extLst>
              <a:ext uri="{FF2B5EF4-FFF2-40B4-BE49-F238E27FC236}">
                <a16:creationId xmlns:a16="http://schemas.microsoft.com/office/drawing/2014/main" id="{E22065D6-D0A4-ADDC-D5D7-F7D32CBE8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78" r="-1" b="20218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6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D248-8A4F-6DEB-C402-E3EB2261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3.) How many total individuals were affected by data breaches?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AA52-C2EA-F307-7C49-C42ADDB4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004492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questions seeks to find the total number of individuals that were affected by a data breach within the dataset. I found that over 31 Million people were affected by some form of data breach between the years 1997 – 2014.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84359F-9C9F-B97C-4078-51412C417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7253" y="3477536"/>
            <a:ext cx="7486542" cy="863907"/>
          </a:xfrm>
        </p:spPr>
      </p:pic>
    </p:spTree>
    <p:extLst>
      <p:ext uri="{BB962C8B-B14F-4D97-AF65-F5344CB8AC3E}">
        <p14:creationId xmlns:p14="http://schemas.microsoft.com/office/powerpoint/2010/main" val="30585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4.) How many years does this dataset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A little more datset familiarity here. I found that the dataset covers 6361 days or a little under 17.5 years.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DF74E22-8563-E3D3-CA44-F47536A89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4915" y="2425336"/>
            <a:ext cx="8033110" cy="16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E8EB76-BCB5-4BC6-4E5B-4756005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Medium Questions </a:t>
            </a:r>
            <a:br>
              <a:rPr lang="en-US" sz="3600" dirty="0"/>
            </a:br>
            <a:r>
              <a:rPr lang="en-US" sz="3600" dirty="0"/>
              <a:t>(Questions 5-7)</a:t>
            </a:r>
            <a:endParaRPr lang="en-US" dirty="0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29A3174-98AC-76AE-D44A-51C759461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984" r="-1" b="24477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A9163-4CAA-DDF2-380F-CA59C27CB087}"/>
              </a:ext>
            </a:extLst>
          </p:cNvPr>
          <p:cNvSpPr txBox="1"/>
          <p:nvPr/>
        </p:nvSpPr>
        <p:spPr>
          <a:xfrm flipH="1">
            <a:off x="11651865" y="4082314"/>
            <a:ext cx="60127" cy="74663"/>
          </a:xfrm>
          <a:prstGeom prst="rect">
            <a:avLst/>
          </a:prstGeom>
          <a:solidFill>
            <a:srgbClr val="000000"/>
          </a:solidFill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5.) How many unique states were affected by (a) data breach(es)?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927327" cy="3633047"/>
          </a:xfrm>
        </p:spPr>
        <p:txBody>
          <a:bodyPr/>
          <a:lstStyle/>
          <a:p>
            <a:pPr marL="305435" indent="-305435"/>
            <a:r>
              <a:rPr lang="en-US" dirty="0"/>
              <a:t>In this question we want to know what states experienced at least one data breach between the years 1997 – 2014. I found that all 50 states were affected by data breaches. I also found that this dataset includes both Washington D.C. and Puerto Rico as 'States'.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0538DE-65E7-B328-ADC2-CED975771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0089" y="3431868"/>
            <a:ext cx="7679453" cy="935949"/>
          </a:xfrm>
        </p:spPr>
      </p:pic>
    </p:spTree>
    <p:extLst>
      <p:ext uri="{BB962C8B-B14F-4D97-AF65-F5344CB8AC3E}">
        <p14:creationId xmlns:p14="http://schemas.microsoft.com/office/powerpoint/2010/main" val="120450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6.) How many of each breach type exists in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In this questions we are, again, getting a little more familiar with the data inside the dataset. In order answer this question, I found that the value_counts function was quite useful.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C0E9A7B-F713-843D-50EF-8305A0BE19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1725" y="1169913"/>
            <a:ext cx="7820906" cy="4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0E404-1780-4FD6-12CD-2E989778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6. CONT') How many of each breach type exists in this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46EC-B783-8A5F-CB29-AB821B56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cap="all">
                <a:solidFill>
                  <a:schemeClr val="bg1"/>
                </a:solidFill>
              </a:rPr>
              <a:t>I also decided to display this data graphically. </a:t>
            </a:r>
          </a:p>
          <a:p>
            <a:pPr marL="0" indent="0"/>
            <a:r>
              <a:rPr lang="en-US" cap="all">
                <a:solidFill>
                  <a:schemeClr val="bg1"/>
                </a:solidFill>
              </a:rPr>
              <a:t>I found that if I tried to display all data types then the titles at the bottom would overlap.  Thus, I had to limit the data to the first 150 entries.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4252CE7-CAEE-6951-B7A7-171529785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4916" y="675956"/>
            <a:ext cx="8033108" cy="56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7.) What is the most common location of breached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89732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questions we wish to find what medium was most vulnerable between the years 1997 – 2014. This ultimate result is that paper was the most vulnerable with 227 instances of it occurring in this dataset.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81BB33-91E2-14FD-A56A-C473EB9F4A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0366" y="3339230"/>
            <a:ext cx="7959176" cy="1150164"/>
          </a:xfrm>
        </p:spPr>
      </p:pic>
    </p:spTree>
    <p:extLst>
      <p:ext uri="{BB962C8B-B14F-4D97-AF65-F5344CB8AC3E}">
        <p14:creationId xmlns:p14="http://schemas.microsoft.com/office/powerpoint/2010/main" val="22401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4E170-1D2B-AEDD-5CC1-E6430CF5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7 CONT'.) What is the most common location of breached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1902-4AE1-C782-CCAE-0E912D89D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dirty="0">
                <a:solidFill>
                  <a:schemeClr val="bg1"/>
                </a:solidFill>
              </a:rPr>
              <a:t>Here is the previous results graphically represented. As you can see paper barely wins over the other breached locations. Again, I had to display the tail of the information to make the graph mostly legible. 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838BDE-802D-62F8-7556-DC0EB5212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1725" y="1271414"/>
            <a:ext cx="7849843" cy="44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32B4821-4F68-2514-9323-8EA78C8FC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796" t="12559" r="9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14B6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14B6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14B6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8EB76-BCB5-4BC6-4E5B-4756005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572000"/>
            <a:ext cx="10993549" cy="17054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Complex Questions </a:t>
            </a:r>
            <a:br>
              <a:rPr lang="en-US" dirty="0"/>
            </a:br>
            <a:r>
              <a:rPr lang="en-US" dirty="0"/>
              <a:t>(Questions 8-10)</a:t>
            </a:r>
          </a:p>
        </p:txBody>
      </p:sp>
    </p:spTree>
    <p:extLst>
      <p:ext uri="{BB962C8B-B14F-4D97-AF65-F5344CB8AC3E}">
        <p14:creationId xmlns:p14="http://schemas.microsoft.com/office/powerpoint/2010/main" val="10571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8.) What state had the most affected individuals organized by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Originally, I planned to organize this by year, however, after attempting to input that into jupyter notebook I realized that running this would take too much time to process. Then, I thought about the question a little more and I came to the conclusion that organizing this by year would draw attention away from what I really wanted to show.</a:t>
            </a:r>
          </a:p>
          <a:p>
            <a:pPr marL="0" indent="0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In the end, I found that Virgina was the most affected state in this dataset.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1542A8D-844A-3C42-74FF-E09020BC0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3497" y="860808"/>
            <a:ext cx="7936654" cy="50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0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355FB26-79C1-246A-3F5E-47ED22757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" t="4488" r="-6" b="16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6C73E7-6A83-660E-ABF6-3B673FB1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About The Data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A46F-341F-C608-FEF8-662357B8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This data set contains entries of data security breaches carried out from the years 1997 – 2014. This data set originally contained 13 columns but was later trimmed down to 9 columns in order to only display data that was pertinent to the questions that were posed and rid the data set of numerous NULL values.</a:t>
            </a:r>
          </a:p>
        </p:txBody>
      </p:sp>
    </p:spTree>
    <p:extLst>
      <p:ext uri="{BB962C8B-B14F-4D97-AF65-F5344CB8AC3E}">
        <p14:creationId xmlns:p14="http://schemas.microsoft.com/office/powerpoint/2010/main" val="977403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9.)Does the breach type and breach location correlate to the number of individuals affected?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Since this question has three variables, I saw it useful to create a pivot table that I could then transfer to a heatmap.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 Overall, this was mostly successful except I ran into an issue where values from the '</a:t>
            </a:r>
            <a:r>
              <a:rPr lang="en-US" dirty="0" err="1">
                <a:solidFill>
                  <a:schemeClr val="bg1"/>
                </a:solidFill>
              </a:rPr>
              <a:t>Individuals_affected</a:t>
            </a:r>
            <a:r>
              <a:rPr lang="en-US" dirty="0">
                <a:solidFill>
                  <a:schemeClr val="bg1"/>
                </a:solidFill>
              </a:rPr>
              <a:t>' column were returning as '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'.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I went back to check all the records and they were indeed integers, so I am unsure what went wrong in this situation.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Nevertheless, I still created the heatmap (next slide).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3895204-6B6B-16AB-64C1-7858E95B4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2788" y="852500"/>
            <a:ext cx="7898071" cy="53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BB25-D5A4-B190-CB28-2775D632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CONT'.) Does the breach type and breach location correlate to the number of individuals affected?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E563-477B-20DA-93E3-36912A9C9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2924188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conclusion to this question is that there is no substantial correlation.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A10A4F-04B5-569F-E9AB-CADA1D05C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6949" y="1899705"/>
            <a:ext cx="8634366" cy="4858732"/>
          </a:xfrm>
        </p:spPr>
      </p:pic>
    </p:spTree>
    <p:extLst>
      <p:ext uri="{BB962C8B-B14F-4D97-AF65-F5344CB8AC3E}">
        <p14:creationId xmlns:p14="http://schemas.microsoft.com/office/powerpoint/2010/main" val="306381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5A0C3-1ECF-1DA9-ACCE-4D21FA5D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10.) Does the year of the breach correlate to the type of breach? Was there a popular breach type in a particular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E301-ACBF-C0E6-FCF2-8C1D811C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dirty="0">
                <a:solidFill>
                  <a:schemeClr val="bg1"/>
                </a:solidFill>
              </a:rPr>
              <a:t>Ultimately, I believe I was successful with answering this question. Once more, the number of </a:t>
            </a:r>
            <a:r>
              <a:rPr lang="en-US" dirty="0" err="1">
                <a:solidFill>
                  <a:schemeClr val="bg1"/>
                </a:solidFill>
              </a:rPr>
              <a:t>breach_types</a:t>
            </a:r>
            <a:r>
              <a:rPr lang="en-US" dirty="0">
                <a:solidFill>
                  <a:schemeClr val="bg1"/>
                </a:solidFill>
              </a:rPr>
              <a:t> posed an issue when trying to make the graphs legible, so I had to display the first 165 entries of the data set.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I was able to find that in the year 2010 theft was a very popular form of data breach. It is displayed that about 75 entries of theft were recorded within the first 165 records.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90C04A-3458-0D14-70B9-267DC066B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4915" y="705642"/>
            <a:ext cx="8033108" cy="54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6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05" r="9091" b="148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address all questions to:</a:t>
            </a:r>
          </a:p>
          <a:p>
            <a:r>
              <a:rPr lang="en-US" dirty="0">
                <a:solidFill>
                  <a:schemeClr val="bg1"/>
                </a:solidFill>
              </a:rPr>
              <a:t>Jbrose1@lsu.edu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9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8F174-50F2-DCF7-DF60-BBA1BD24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Clean 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7B52-0CF8-F449-31FA-AA0714897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As mentioned before the dataset was trimmed of the unnecessary columns. To the right is an image of the python code used to remove extra columns.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53B865-2EED-A665-D92D-6FC3DA472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3498" y="1283680"/>
            <a:ext cx="7955943" cy="47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0101-2A7D-2A49-BF75-E3A2CB60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 set information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7302CD3-DB68-3574-4323-3EE3BBDB5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49" y="2262285"/>
            <a:ext cx="10553700" cy="3514725"/>
          </a:xfrm>
        </p:spPr>
      </p:pic>
    </p:spTree>
    <p:extLst>
      <p:ext uri="{BB962C8B-B14F-4D97-AF65-F5344CB8AC3E}">
        <p14:creationId xmlns:p14="http://schemas.microsoft.com/office/powerpoint/2010/main" val="29776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A823-1F10-6F90-1935-CF36406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DateTime</a:t>
            </a:r>
            <a:r>
              <a:rPr lang="en-US" dirty="0"/>
              <a:t> Conversion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B04CAD0-73B6-47E6-8248-7C351290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4" y="3691035"/>
            <a:ext cx="10648950" cy="657225"/>
          </a:xfrm>
        </p:spPr>
      </p:pic>
    </p:spTree>
    <p:extLst>
      <p:ext uri="{BB962C8B-B14F-4D97-AF65-F5344CB8AC3E}">
        <p14:creationId xmlns:p14="http://schemas.microsoft.com/office/powerpoint/2010/main" val="365841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Types of Analytical Questions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85489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364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E8EB76-BCB5-4BC6-4E5B-4756005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Easy Questions </a:t>
            </a:r>
            <a:br>
              <a:rPr lang="en-US" sz="3600" dirty="0"/>
            </a:br>
            <a:r>
              <a:rPr lang="en-US" sz="3600" dirty="0"/>
              <a:t>(Questions 1-4)</a:t>
            </a:r>
            <a:endParaRPr lang="en-US" dirty="0"/>
          </a:p>
        </p:txBody>
      </p:sp>
      <p:pic>
        <p:nvPicPr>
          <p:cNvPr id="4" name="Picture 4" descr="A picture containing text, Ferris wheel&#10;&#10;Description automatically generated">
            <a:extLst>
              <a:ext uri="{FF2B5EF4-FFF2-40B4-BE49-F238E27FC236}">
                <a16:creationId xmlns:a16="http://schemas.microsoft.com/office/drawing/2014/main" id="{3C6BDAC8-A38D-00B3-FBAE-85103B4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12" r="-1" b="404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FFBE-C614-9666-E203-4378BCEF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1.) What is the First Date stated in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1E27-DFDB-ED86-FB2C-B655242E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139530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better understand the range of time in this dataset. My first question aimed to find what the first date in the dataset was. I found that the earliest date stated was 1-1-1997.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346096-E1C1-6D2F-CACE-61BCB3C09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2290" y="3647197"/>
            <a:ext cx="7129657" cy="794662"/>
          </a:xfrm>
        </p:spPr>
      </p:pic>
    </p:spTree>
    <p:extLst>
      <p:ext uri="{BB962C8B-B14F-4D97-AF65-F5344CB8AC3E}">
        <p14:creationId xmlns:p14="http://schemas.microsoft.com/office/powerpoint/2010/main" val="226079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D5DC-19A9-E5F6-8BBE-B77B1DF5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2.) What is the last date in the dataset?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53C-9238-EB56-E24B-8F910F20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917682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second question, similar to the first, asks to find the last date in the dataset. It appears that 6/2/2014 was the last year recorded in the data set.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4F390D4-CE89-DD78-0FF1-B16725DCE7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0443" y="3477838"/>
            <a:ext cx="7399731" cy="1065859"/>
          </a:xfrm>
        </p:spPr>
      </p:pic>
    </p:spTree>
    <p:extLst>
      <p:ext uri="{BB962C8B-B14F-4D97-AF65-F5344CB8AC3E}">
        <p14:creationId xmlns:p14="http://schemas.microsoft.com/office/powerpoint/2010/main" val="2187861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" id="{2A0EABFE-4432-4370-93B1-2B029EB7438D}" vid="{B6EC9E21-8C82-4EB1-BBE7-A370F785D0C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Dividend</vt:lpstr>
      <vt:lpstr>Dividend</vt:lpstr>
      <vt:lpstr>CyberSecurity Data breach Data Analysis</vt:lpstr>
      <vt:lpstr>About The Data Set</vt:lpstr>
      <vt:lpstr>Clean up</vt:lpstr>
      <vt:lpstr>Data set information</vt:lpstr>
      <vt:lpstr>DateTime Conversion</vt:lpstr>
      <vt:lpstr>Types of Analytical Questions</vt:lpstr>
      <vt:lpstr>Easy Questions  (Questions 1-4)</vt:lpstr>
      <vt:lpstr>1.) What is the First Date stated in the dataset?</vt:lpstr>
      <vt:lpstr>2.) What is the last date in the dataset?</vt:lpstr>
      <vt:lpstr>3.) How many total individuals were affected by data breaches?</vt:lpstr>
      <vt:lpstr>4.) How many years does this dataset cover?</vt:lpstr>
      <vt:lpstr>Medium Questions  (Questions 5-7)</vt:lpstr>
      <vt:lpstr>5.) How many unique states were affected by (a) data breach(es)?</vt:lpstr>
      <vt:lpstr>6.) How many of each breach type exists in the dataset?</vt:lpstr>
      <vt:lpstr>6. CONT') How many of each breach type exists in this data set</vt:lpstr>
      <vt:lpstr>7.) What is the most common location of breached information?</vt:lpstr>
      <vt:lpstr>7 CONT'.) What is the most common location of breached information?</vt:lpstr>
      <vt:lpstr>Complex Questions  (Questions 8-10)</vt:lpstr>
      <vt:lpstr>8.) What state had the most affected individuals organized by year?</vt:lpstr>
      <vt:lpstr>9.)Does the breach type and breach location correlate to the number of individuals affected?</vt:lpstr>
      <vt:lpstr>9 CONT'.) Does the breach type and breach location correlate to the number of individuals affected?</vt:lpstr>
      <vt:lpstr>10.) Does the year of the breach correlate to the type of breach? Was there a popular breach type in a particular year?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475</cp:revision>
  <dcterms:created xsi:type="dcterms:W3CDTF">2022-04-30T15:52:48Z</dcterms:created>
  <dcterms:modified xsi:type="dcterms:W3CDTF">2022-04-30T18:12:01Z</dcterms:modified>
</cp:coreProperties>
</file>