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7" r:id="rId6"/>
    <p:sldId id="265" r:id="rId7"/>
    <p:sldId id="270" r:id="rId8"/>
    <p:sldId id="268" r:id="rId9"/>
    <p:sldId id="272" r:id="rId10"/>
    <p:sldId id="260" r:id="rId11"/>
    <p:sldId id="273" r:id="rId12"/>
    <p:sldId id="261" r:id="rId13"/>
    <p:sldId id="26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AC6F-4A64-4E84-ABD6-7CD66C7F6FB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C711-3CBD-47AA-AB72-6696FDB5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6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Unused data columns: `id`, `date`,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sqft_lot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`floors`, `waterfront`, `view`, `condition`, `grade`,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sqft_above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sqft_basement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yr_built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yr_renovated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`sqft_living15`, `sqft_lot15`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0C711-3CBD-47AA-AB72-6696FDB5D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0C711-3CBD-47AA-AB72-6696FDB5D2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0EAE-92D4-A275-D628-B3B2DD0C2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64A60-2DA3-DC43-B936-D9C63D5F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6545-1D37-7E6C-40FD-24ECE02F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7EE3-2831-DF06-263F-473453AF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F91D-DA5D-117E-E866-145C248A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A864-B5DF-1A57-78C9-398528AE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AF6DA-7BAB-505D-60E4-74B348C8F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FD5B-61E4-CF39-FB79-74ACA5F5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C916-BA3B-B379-B8AE-EE0F8A7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BA39-B7E2-CC31-B2FF-13469259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A3716-6AFF-6365-83EA-8E7854DE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9D049-ABDE-3018-3B6D-D997A0DA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7184-D7AF-025E-2987-AB7ED15E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8CFA-0B70-6B1E-C96E-A6FD8B49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7F74-1109-9589-3322-BD69AED8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42F4-A0F6-89B0-A061-9EDBA543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42EB-8261-FA48-6F10-8B1E53E4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1661-0220-50D6-8C7A-BFB59FEF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7A76-D630-C12B-AD32-3D15DB60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AA0-31F7-B8CC-9508-3AABF629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626D-53FE-FBD2-6B82-75056EC2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4C033-EBDC-BE5E-57AE-97A5FBFA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DDCE-E791-C9B1-A7E2-B0903C59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F23A-C529-313A-F55C-6B6DCC60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AD74-85C2-0F74-B521-7012687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DA6D-9762-20C4-CD33-7959A11C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572A-B4A4-F218-81BD-A9F49DE8A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4095C-D0B1-BDFA-DA8D-05D6AA95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90DC-CBEF-B165-B3F6-F800F436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FD29-FDAA-E53B-2E41-05DF5A4F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F8BC-2EC1-7AD9-5EC9-596B2E51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68C7-DE77-0B85-95D1-DC8511B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8E40-8A26-1963-7FF4-C360D417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ED345-606E-60F7-63EA-6E082687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808B-E913-54E2-21F0-9A374005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54721-48E2-4B9E-9C3B-BC275E26C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C5228-6B1E-42FA-272B-0D4E7E45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A0101-6B2F-BA9F-F9F1-D8E0465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84CCE-8A07-4058-9536-5F5102B0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41CE-21E8-4EE0-0E53-2922CBE8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A59A-3376-6351-ECE8-768DAC40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D985C-BB3D-F5DA-30DE-A77578F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6039-8586-AD24-6A77-A9F955D4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DC838-59BF-C49C-BE2C-54EEE079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2320D-9785-7D7E-D2A1-207FFB28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88C2-0D66-5560-0BE9-E6ED850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3C70-6FED-5EF1-1C4B-B0CEB946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E7E3-8658-5221-F877-5C9E9551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C9B47-A36A-69C3-1EF6-8C57DE65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E43B-F1D9-D758-A6DD-CA51548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E465-7EA9-75B7-E436-11612C76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6672-93A2-3977-FD20-4E7D9215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79B1-E572-FCF9-E9E1-C38AC3F2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9AA9B-10C5-A75D-8E3D-C46792431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5A572-8F89-5363-7DBA-5C1C644A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641A4-D945-EFD4-3604-A7480579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DC1A-D981-A11E-F237-5FA1A3DD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F754-9863-D1FD-276C-A0FCE81D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7916F-F75E-1EF7-5A1A-D2B4650A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D1A8-6E5A-CE8A-B3CA-B65AA9BB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7FC9-75DD-8700-349A-E6CA89FB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758C2-59DB-4FED-B085-B97F990D5FB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3FAA-1C56-9388-20D3-12F2F6B67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B8A4-2F41-231D-DC83-2A58A9510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E8CD-7C30-48E1-A2DD-AE58E4A6E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6052-8664-464E-C8E3-40797EB9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County, Washington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2AC3B-F117-CECC-54C5-9D0DB443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Estate Development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3882-25A9-D465-934F-19C9D332F3EB}"/>
              </a:ext>
            </a:extLst>
          </p:cNvPr>
          <p:cNvSpPr txBox="1"/>
          <p:nvPr/>
        </p:nvSpPr>
        <p:spPr>
          <a:xfrm>
            <a:off x="9359900" y="4699000"/>
            <a:ext cx="256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13, 2022</a:t>
            </a:r>
          </a:p>
          <a:p>
            <a:endParaRPr lang="en-US" dirty="0"/>
          </a:p>
          <a:p>
            <a:r>
              <a:rPr lang="en-US" dirty="0"/>
              <a:t>Argon Team:</a:t>
            </a:r>
          </a:p>
          <a:p>
            <a:r>
              <a:rPr lang="en-US" dirty="0"/>
              <a:t>John </a:t>
            </a:r>
            <a:r>
              <a:rPr lang="en-US" dirty="0" err="1"/>
              <a:t>Bruemmer</a:t>
            </a:r>
            <a:endParaRPr lang="en-US" dirty="0"/>
          </a:p>
          <a:p>
            <a:r>
              <a:rPr lang="en-US" dirty="0" err="1"/>
              <a:t>Woojin</a:t>
            </a:r>
            <a:r>
              <a:rPr lang="en-US" dirty="0"/>
              <a:t> Jun</a:t>
            </a:r>
          </a:p>
          <a:p>
            <a:r>
              <a:rPr lang="en-US" dirty="0"/>
              <a:t>Nazar Mohl</a:t>
            </a:r>
          </a:p>
        </p:txBody>
      </p:sp>
    </p:spTree>
    <p:extLst>
      <p:ext uri="{BB962C8B-B14F-4D97-AF65-F5344CB8AC3E}">
        <p14:creationId xmlns:p14="http://schemas.microsoft.com/office/powerpoint/2010/main" val="72851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73CE-DF6C-161C-71DA-5BEA2AF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EF8E-D1CA-691D-D700-D52E4BC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properties with highest overall grade given the location.</a:t>
            </a:r>
          </a:p>
          <a:p>
            <a:endParaRPr lang="en-US" dirty="0"/>
          </a:p>
          <a:p>
            <a:r>
              <a:rPr lang="en-US" dirty="0"/>
              <a:t>Upgrade properties to higher grade level may yield significant profit.</a:t>
            </a:r>
          </a:p>
        </p:txBody>
      </p:sp>
    </p:spTree>
    <p:extLst>
      <p:ext uri="{BB962C8B-B14F-4D97-AF65-F5344CB8AC3E}">
        <p14:creationId xmlns:p14="http://schemas.microsoft.com/office/powerpoint/2010/main" val="249453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73CE-DF6C-161C-71DA-5BEA2AF0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EF8E-D1CA-691D-D700-D52E4BC1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Waterfront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8756-7B4A-5EA1-3083-751DFA59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B8E2-E82C-BF9A-D021-B221D240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DA020-55CD-BE49-46DF-214C5D87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84EE0-6182-222B-63EF-D02A620D7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75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6DAA-379E-2880-2A23-BA87D07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dirty="0"/>
              <a:t>Price vs. Bedrooms | Price vs. Bathrooms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1E7E3-33BC-54ED-7B13-E317B99B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074" y="1787524"/>
            <a:ext cx="5127579" cy="3406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939AA-EDD2-7B77-DDB1-DD7CACF4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66" y="1739106"/>
            <a:ext cx="5251934" cy="3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8F1A-FB18-9435-8EF5-AF1F0A1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7A40-8DB1-3822-63CE-A09D411A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Real Estate Developer</a:t>
            </a:r>
            <a:br>
              <a:rPr lang="en-US" dirty="0"/>
            </a:br>
            <a:r>
              <a:rPr lang="en-US" dirty="0"/>
              <a:t>Using trends in Real Estate Prices in King County to determine</a:t>
            </a:r>
          </a:p>
          <a:p>
            <a:pPr lvl="1"/>
            <a:r>
              <a:rPr lang="en-US" dirty="0"/>
              <a:t>Optimal locations to develop</a:t>
            </a:r>
          </a:p>
          <a:p>
            <a:pPr lvl="1"/>
            <a:r>
              <a:rPr lang="en-US" dirty="0"/>
              <a:t>Profitable house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6786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8F1A-FB18-9435-8EF5-AF1F0A1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7A40-8DB1-3822-63CE-A09D411A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30416"/>
                </a:solidFill>
                <a:effectLst/>
                <a:latin typeface="Lato Extended"/>
              </a:rPr>
              <a:t>King County House Sales dataset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latin typeface="Calibri" panose="020F0502020204030204" pitchFamily="34" charset="0"/>
                <a:cs typeface="Times New Roman" panose="02020603050405020304" pitchFamily="18" charset="0"/>
              </a:rPr>
              <a:t>`price` </a:t>
            </a: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Sale price (prediction target)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`bedrooms` - # of bedrooms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`bathrooms` - # of bathrooms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2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sqft_living</a:t>
            </a: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- Square footage of living space in the home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2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- USPS ZIP Code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`long` - Longitude coordinate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REMOVED: Redundant, Null and Irrelevant data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DERIVED: ‘price per </a:t>
            </a:r>
            <a:r>
              <a:rPr lang="en-US" sz="2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</a:t>
            </a:r>
            <a:r>
              <a:rPr lang="en-US" sz="2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solidFill>
                  <a:srgbClr val="030416"/>
                </a:solidFill>
                <a:latin typeface="Lato Extended"/>
              </a:rPr>
              <a:t>John’s </a:t>
            </a:r>
            <a:r>
              <a:rPr lang="en-US" dirty="0" err="1">
                <a:solidFill>
                  <a:srgbClr val="030416"/>
                </a:solidFill>
                <a:latin typeface="Lato Extended"/>
              </a:rPr>
              <a:t>Zipcode</a:t>
            </a:r>
            <a:r>
              <a:rPr lang="en-US" dirty="0">
                <a:solidFill>
                  <a:srgbClr val="030416"/>
                </a:solidFill>
                <a:latin typeface="Lato Extended"/>
              </a:rPr>
              <a:t> Mean Income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3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7BB7-9094-F19F-8AB9-97EB1554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43F9-4CD0-03A7-0E82-9B6EE319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r>
              <a:rPr lang="en-US" dirty="0"/>
              <a:t>Least Squares Regression</a:t>
            </a:r>
          </a:p>
          <a:p>
            <a:pPr lvl="1"/>
            <a:r>
              <a:rPr lang="en-US" dirty="0"/>
              <a:t>R Squared</a:t>
            </a:r>
          </a:p>
          <a:p>
            <a:r>
              <a:rPr lang="en-US" dirty="0"/>
              <a:t>Target:</a:t>
            </a:r>
          </a:p>
          <a:p>
            <a:pPr lvl="1"/>
            <a:r>
              <a:rPr lang="en-US" dirty="0"/>
              <a:t>Selling Price</a:t>
            </a:r>
          </a:p>
          <a:p>
            <a:r>
              <a:rPr lang="en-US" dirty="0"/>
              <a:t>Predictors: </a:t>
            </a:r>
          </a:p>
          <a:p>
            <a:pPr lvl="1"/>
            <a:r>
              <a:rPr lang="en-US" dirty="0"/>
              <a:t>`bedrooms`, `bathrooms`, `</a:t>
            </a:r>
            <a:r>
              <a:rPr lang="en-US" dirty="0" err="1"/>
              <a:t>sqft_living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7176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8BC-A492-2860-A8AB-241A3F8B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Regression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934D-990B-5B6D-B2C3-27C86902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1207-D694-8506-C9E9-F5B9A632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vs. Sq Ft Living Space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3716A5-E78C-0416-28DD-42713A6C9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753" y="1825625"/>
            <a:ext cx="6390494" cy="4351338"/>
          </a:xfrm>
        </p:spPr>
      </p:pic>
    </p:spTree>
    <p:extLst>
      <p:ext uri="{BB962C8B-B14F-4D97-AF65-F5344CB8AC3E}">
        <p14:creationId xmlns:p14="http://schemas.microsoft.com/office/powerpoint/2010/main" val="190402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EF2D-F87B-957F-1D4E-C21BAA2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vs. Median Income of Zip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F4974-8BEE-5941-A1AB-539EBC5F4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3748" y="1825625"/>
            <a:ext cx="4340051" cy="4351338"/>
          </a:xfrm>
        </p:spPr>
        <p:txBody>
          <a:bodyPr/>
          <a:lstStyle/>
          <a:p>
            <a:r>
              <a:rPr lang="en-US" dirty="0"/>
              <a:t>Using Median income to approximate the desirability of a location.</a:t>
            </a:r>
          </a:p>
          <a:p>
            <a:r>
              <a:rPr lang="en-US" dirty="0"/>
              <a:t>For each $1 increase in avg income, the cost of a house increases $3.34.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CA648D-8266-97E9-953B-E0049D963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5232"/>
            <a:ext cx="6075066" cy="3552123"/>
          </a:xfrm>
        </p:spPr>
      </p:pic>
    </p:spTree>
    <p:extLst>
      <p:ext uri="{BB962C8B-B14F-4D97-AF65-F5344CB8AC3E}">
        <p14:creationId xmlns:p14="http://schemas.microsoft.com/office/powerpoint/2010/main" val="3102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7CF4-4F6D-2314-35AD-BCF5D6F5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vs. Overall Grade of 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60A8B-281C-74EE-F67B-28E2742CE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823" y="1825625"/>
            <a:ext cx="6282353" cy="4351338"/>
          </a:xfrm>
        </p:spPr>
      </p:pic>
    </p:spTree>
    <p:extLst>
      <p:ext uri="{BB962C8B-B14F-4D97-AF65-F5344CB8AC3E}">
        <p14:creationId xmlns:p14="http://schemas.microsoft.com/office/powerpoint/2010/main" val="189579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BD28-0CED-4B38-38AE-AC0DFAD8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Grade on House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F7340-5AC8-6A02-4E7C-AB62B687C9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2521"/>
            <a:ext cx="5934389" cy="413754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F7F91-1E0D-3E70-33D7-3B421B25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3990" y="1825625"/>
            <a:ext cx="42898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Develop properties with above average or very high overall grade</a:t>
            </a:r>
          </a:p>
          <a:p>
            <a:r>
              <a:rPr lang="en-US" sz="2400" dirty="0"/>
              <a:t>Increase in price across upper grades is exponential</a:t>
            </a:r>
          </a:p>
          <a:p>
            <a:r>
              <a:rPr lang="en-US" sz="2400" dirty="0"/>
              <a:t>If increase in costs across grades is linear, then focus on upper grades.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90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347</Words>
  <Application>Microsoft Office PowerPoint</Application>
  <PresentationFormat>Widescreen</PresentationFormat>
  <Paragraphs>57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Extended</vt:lpstr>
      <vt:lpstr>Office Theme</vt:lpstr>
      <vt:lpstr>King County, Washington</vt:lpstr>
      <vt:lpstr>Study Goals</vt:lpstr>
      <vt:lpstr>Available Data</vt:lpstr>
      <vt:lpstr>Modeling</vt:lpstr>
      <vt:lpstr>Regression Results</vt:lpstr>
      <vt:lpstr>Price vs. Sq Ft Living Space</vt:lpstr>
      <vt:lpstr>Price vs. Median Income of Zip Code</vt:lpstr>
      <vt:lpstr>Price vs. Overall Grade of House</vt:lpstr>
      <vt:lpstr>Effect of Grade on House Price</vt:lpstr>
      <vt:lpstr>Recommendations</vt:lpstr>
      <vt:lpstr>Recommendations</vt:lpstr>
      <vt:lpstr>Next Steps</vt:lpstr>
      <vt:lpstr>Q&amp;A</vt:lpstr>
      <vt:lpstr>Price vs. Bedrooms | Price vs. Bathrooms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County, Washington</dc:title>
  <dc:creator>Nazar Mohl</dc:creator>
  <cp:lastModifiedBy>Nazar Mohl</cp:lastModifiedBy>
  <cp:revision>3</cp:revision>
  <dcterms:created xsi:type="dcterms:W3CDTF">2022-05-11T15:32:22Z</dcterms:created>
  <dcterms:modified xsi:type="dcterms:W3CDTF">2022-05-12T17:04:32Z</dcterms:modified>
</cp:coreProperties>
</file>