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TXyyXBaj+rvSTPxj/+6L7rcu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221f6d67_0_8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221f6d67_0_8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 the limitations of the model here. Explain in laymen’s terms why the extremes become less reliable. Find where model goes over or under </a:t>
            </a:r>
            <a:r>
              <a:rPr lang="en-US"/>
              <a:t>specifically</a:t>
            </a:r>
            <a:r>
              <a:rPr lang="en-US"/>
              <a:t>. </a:t>
            </a:r>
            <a:endParaRPr/>
          </a:p>
        </p:txBody>
      </p:sp>
      <p:sp>
        <p:nvSpPr>
          <p:cNvPr id="146" name="Google Shape;146;g11c221f6d67_0_8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221f6d67_0_8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1c221f6d67_0_8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84" name="Google Shape;1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Charts</a:t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c221f6d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c221f6d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c221f6d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c221f6d67_0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1c221f6d67_0_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205" name="Google Shape;205;g11c221f6d67_0_8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221f6d67_0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1c221f6d67_0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01" name="Google Shape;101;g11c221f6d67_0_8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221f6d67_0_8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c221f6d67_0_8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Unused data columns: `id`, `date`, `sqft_lot`, `floors`, `waterfront`, `view`, `condition`, `grade`, `sqft_above`, `sqft_basement`, `yr_built`, `yr_renovated`, `lat`, `sqft_living15`, `sqft_lot15` </a:t>
            </a:r>
            <a:endParaRPr/>
          </a:p>
        </p:txBody>
      </p:sp>
      <p:sp>
        <p:nvSpPr>
          <p:cNvPr id="108" name="Google Shape;108;g11c221f6d67_0_8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c221f6d67_0_768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g11c221f6d67_0_768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11c221f6d67_0_768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g11c221f6d67_0_768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g11c221f6d67_0_7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c221f6d67_0_808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5" name="Google Shape;55;g11c221f6d67_0_808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11c221f6d67_0_8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221f6d67_0_8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c221f6d67_0_8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g11c221f6d67_0_8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11c221f6d67_0_8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1c221f6d67_0_8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1c221f6d67_0_8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c221f6d67_0_8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g11c221f6d67_0_8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g11c221f6d67_0_8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11c221f6d67_0_8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1c221f6d67_0_8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1c221f6d67_0_8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c221f6d67_0_82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4" name="Google Shape;74;g11c221f6d67_0_82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g11c221f6d67_0_8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1c221f6d67_0_8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1c221f6d67_0_8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1c221f6d67_0_774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g11c221f6d67_0_774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g11c221f6d67_0_7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c221f6d67_0_77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11c221f6d67_0_778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11c221f6d67_0_778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1c221f6d67_0_7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c221f6d67_0_783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g11c221f6d67_0_783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1c221f6d67_0_783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11c221f6d67_0_7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c221f6d67_0_788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11c221f6d67_0_7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c221f6d67_0_79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11c221f6d67_0_79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11c221f6d67_0_7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1c221f6d67_0_79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g11c221f6d67_0_7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1c221f6d67_0_798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11c221f6d67_0_798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1c221f6d67_0_798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g11c221f6d67_0_798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g11c221f6d67_0_79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g11c221f6d67_0_7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c221f6d67_0_80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g11c221f6d67_0_8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c221f6d67_0_764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1" name="Google Shape;11;g11c221f6d67_0_764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12" name="Google Shape;12;g11c221f6d67_0_7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King County House Pricing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/>
              <a:t>Real Estate Development Recommendations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/>
              <a:t>By: John Bruemmer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/>
              <a:t>Nazar Mohl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en-US"/>
              <a:t>Woojin Jun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 of Grade on House Price</a:t>
            </a:r>
            <a:endParaRPr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932521"/>
            <a:ext cx="5934389" cy="413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idx="2" type="body"/>
          </p:nvPr>
        </p:nvSpPr>
        <p:spPr>
          <a:xfrm>
            <a:off x="7063990" y="1825625"/>
            <a:ext cx="42898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Develop properties with above average or very high overall grade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Increase in price across upper grades is exponential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increase in costs across grades is linear, then focus on upper grades.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221f6d67_0_8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Analysis</a:t>
            </a:r>
            <a:endParaRPr/>
          </a:p>
        </p:txBody>
      </p:sp>
      <p:sp>
        <p:nvSpPr>
          <p:cNvPr id="149" name="Google Shape;149;g11c221f6d67_0_840"/>
          <p:cNvSpPr txBox="1"/>
          <p:nvPr>
            <p:ph idx="1" type="body"/>
          </p:nvPr>
        </p:nvSpPr>
        <p:spPr>
          <a:xfrm>
            <a:off x="838200" y="1825625"/>
            <a:ext cx="4889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Factors: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Location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Neighborhood Median Income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Waterfront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House Size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Living Square Feet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House Grade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R-Squared improved by .24 </a:t>
            </a:r>
            <a:endParaRPr/>
          </a:p>
        </p:txBody>
      </p:sp>
      <p:pic>
        <p:nvPicPr>
          <p:cNvPr id="150" name="Google Shape;150;g11c221f6d67_0_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100" y="499900"/>
            <a:ext cx="4387575" cy="58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Build homes with average or exceptional grades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 locational data to prioritize underpriced homes in good locations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c221f6d67_0_8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62" name="Google Shape;162;g11c221f6d67_0_8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Find other data that affects a neighborhood’s desirability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Cost analysis for building grade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831850" y="2538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Thank You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For More Information please visit our githubs or email us.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Location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View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Waterfront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ts val="2800"/>
              <a:buChar char="●"/>
            </a:pPr>
            <a:r>
              <a:rPr b="0" i="0"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/>
          </a:p>
          <a:p>
            <a:pPr indent="-22860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`price` - Sale price (prediction target)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`bedrooms` - # of bedrooms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`bathrooms` - # of bathrooms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`sqft_living` - Square footage of living space in the home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`zipcode` - USPS ZIP Code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`long` - Longitude coordinate</a:t>
            </a:r>
            <a:endParaRPr/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REMOVED: Redundant, Null and Irrelevant data</a:t>
            </a:r>
            <a:endParaRPr/>
          </a:p>
          <a:p>
            <a:pPr indent="-228600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DERIVED: ‘price per sqft’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ts val="2800"/>
              <a:buChar char="●"/>
            </a:pP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</a:t>
            </a: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Zip Code</a:t>
            </a: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Least Squares Regression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 Squared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Target: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Selling Price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Predictors: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`bedrooms`, `bathrooms`, `sqft_living`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Bedrooms | Price vs. Bathrooms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74" y="1787524"/>
            <a:ext cx="5127579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1866" y="1739106"/>
            <a:ext cx="5251934" cy="350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221f6d6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Stakeholder And Business Problem</a:t>
            </a:r>
            <a:endParaRPr/>
          </a:p>
        </p:txBody>
      </p:sp>
      <p:sp>
        <p:nvSpPr>
          <p:cNvPr id="90" name="Google Shape;90;g11c221f6d67_0_0"/>
          <p:cNvSpPr txBox="1"/>
          <p:nvPr>
            <p:ph idx="1" type="body"/>
          </p:nvPr>
        </p:nvSpPr>
        <p:spPr>
          <a:xfrm>
            <a:off x="838200" y="4007625"/>
            <a:ext cx="105156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Problem: Which factors of a home most influence price and by how much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1c221f6d67_0_0"/>
          <p:cNvSpPr txBox="1"/>
          <p:nvPr>
            <p:ph idx="1" type="body"/>
          </p:nvPr>
        </p:nvSpPr>
        <p:spPr>
          <a:xfrm>
            <a:off x="838200" y="1978025"/>
            <a:ext cx="105156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Stakeholder: A midsized real estate developer in King County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c221f6d67_0_8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208" name="Google Shape;208;g11c221f6d67_0_834"/>
          <p:cNvSpPr txBox="1"/>
          <p:nvPr>
            <p:ph idx="1" type="body"/>
          </p:nvPr>
        </p:nvSpPr>
        <p:spPr>
          <a:xfrm>
            <a:off x="282650" y="1825625"/>
            <a:ext cx="510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ct val="116666"/>
              <a:buChar char="●"/>
            </a:pPr>
            <a:r>
              <a:rPr b="0" i="0"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/>
          </a:p>
          <a:p>
            <a:pPr indent="-208597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`price` - Sale price (prediction target)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`bedrooms` - # of bedrooms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`bathrooms` - # of bathrooms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`sqft_living` - Square footage of living space in the home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`zipcode` - USPS ZIP Code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`long` - Longitude coordinate</a:t>
            </a:r>
            <a:endParaRPr/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REMOVED: Redundant, Null and Irrelevant data</a:t>
            </a:r>
            <a:endParaRPr/>
          </a:p>
          <a:p>
            <a:pPr indent="-208597" lvl="1" marL="4572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DERIVED: ‘price per sqft’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ct val="116666"/>
              <a:buChar char="●"/>
            </a:pP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Zip Code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Study Goals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Advise Real Estate Developer</a:t>
            </a:r>
            <a:br>
              <a:rPr lang="en-US"/>
            </a:br>
            <a:r>
              <a:rPr lang="en-US"/>
              <a:t>Using trends in Real Estate Prices in King County to determine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Optimal locations to develop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Profitable house configurations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221f6d67_0_8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Available Data</a:t>
            </a:r>
            <a:endParaRPr/>
          </a:p>
        </p:txBody>
      </p:sp>
      <p:sp>
        <p:nvSpPr>
          <p:cNvPr id="104" name="Google Shape;104;g11c221f6d67_0_847"/>
          <p:cNvSpPr txBox="1"/>
          <p:nvPr>
            <p:ph idx="1" type="body"/>
          </p:nvPr>
        </p:nvSpPr>
        <p:spPr>
          <a:xfrm>
            <a:off x="282650" y="1825625"/>
            <a:ext cx="5109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0416"/>
              </a:buClr>
              <a:buSzPts val="2800"/>
              <a:buChar char="●"/>
            </a:pPr>
            <a:r>
              <a:rPr b="0" i="0"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King County House Sales dataset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rgbClr val="030416"/>
              </a:buClr>
              <a:buSzPts val="2800"/>
              <a:buChar char="●"/>
            </a:pPr>
            <a:r>
              <a:rPr lang="en-US">
                <a:solidFill>
                  <a:srgbClr val="030416"/>
                </a:solidFill>
                <a:latin typeface="Lato"/>
                <a:ea typeface="Lato"/>
                <a:cs typeface="Lato"/>
                <a:sym typeface="Lato"/>
              </a:rPr>
              <a:t>Income and Population for Each Zip Code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1c221f6d67_0_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337338"/>
            <a:ext cx="11558101" cy="6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Regression Results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Base Model: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R-Squared: .45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 Improved Model: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/>
              <a:t>R-Squared - .70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Sq Ft Living Space</a:t>
            </a:r>
            <a:endParaRPr/>
          </a:p>
        </p:txBody>
      </p:sp>
      <p:pic>
        <p:nvPicPr>
          <p:cNvPr id="122" name="Google Shape;12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753" y="1825625"/>
            <a:ext cx="639049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Median Income of Zip Code</a:t>
            </a:r>
            <a:endParaRPr/>
          </a:p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7013748" y="1825625"/>
            <a:ext cx="43400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Using Median income as proxy for location value.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$1 increase in median income =  price increase $3.34.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5232"/>
            <a:ext cx="6075066" cy="355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Price vs. Overall Grade of House</a:t>
            </a:r>
            <a:endParaRPr/>
          </a:p>
        </p:txBody>
      </p:sp>
      <p:pic>
        <p:nvPicPr>
          <p:cNvPr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823" y="1825625"/>
            <a:ext cx="628235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2022-05-11T15:32:22Z</dcterms:created>
  <dc:creator>Nazar Mohl</dc:creator>
</cp:coreProperties>
</file>