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TXyyXBaj+rvSTPxj/+6L7rcuJ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221f6d67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c221f6d67_0_8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 the limitations of the model here. Explain in laymen’s terms why the extremes become less reliable. Find where model goes over or under specifically. </a:t>
            </a:r>
            <a:endParaRPr/>
          </a:p>
        </p:txBody>
      </p:sp>
      <p:sp>
        <p:nvSpPr>
          <p:cNvPr id="146" name="Google Shape;146;g11c221f6d67_0_8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221f6d67_0_8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1c221f6d67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Unused data columns: `id`, `date`, `sqft_lot`, `floors`, `waterfront`, `view`, `condition`, `grade`, `sqft_above`, `sqft_basement`, `yr_built`, `yr_renovated`, `lat`, `sqft_living15`, `sqft_lot15` </a:t>
            </a:r>
            <a:endParaRPr/>
          </a:p>
        </p:txBody>
      </p:sp>
      <p:sp>
        <p:nvSpPr>
          <p:cNvPr id="184" name="Google Shape;18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Charts</a:t>
            </a:r>
            <a:endParaRPr/>
          </a:p>
        </p:txBody>
      </p:sp>
      <p:sp>
        <p:nvSpPr>
          <p:cNvPr id="197" name="Google Shape;19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c221f6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c221f6d6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1c221f6d6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c221f6d67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1c221f6d67_0_8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Unused data columns: `id`, `date`, `sqft_lot`, `floors`, `waterfront`, `view`, `condition`, `grade`, `sqft_above`, `sqft_basement`, `yr_built`, `yr_renovated`, `lat`, `sqft_living15`, `sqft_lot15` </a:t>
            </a:r>
            <a:endParaRPr/>
          </a:p>
        </p:txBody>
      </p:sp>
      <p:sp>
        <p:nvSpPr>
          <p:cNvPr id="205" name="Google Shape;205;g11c221f6d67_0_8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c221f6d6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1c221f6d67_0_8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Unused data columns: `id`, `date`, `sqft_lot`, `floors`, `waterfront`, `view`, `condition`, `grade`, `sqft_above`, `sqft_basement`, `yr_built`, `yr_renovated`, `lat`, `sqft_living15`, `sqft_lot15` </a:t>
            </a:r>
            <a:endParaRPr/>
          </a:p>
        </p:txBody>
      </p:sp>
      <p:sp>
        <p:nvSpPr>
          <p:cNvPr id="101" name="Google Shape;101;g11c221f6d67_0_8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c221f6d6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1c221f6d67_0_8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Unused data columns: `id`, `date`, `sqft_lot`, `floors`, `waterfront`, `view`, `condition`, `grade`, `sqft_above`, `sqft_basement`, `yr_built`, `yr_renovated`, `lat`, `sqft_living15`, `sqft_lot15` </a:t>
            </a:r>
            <a:endParaRPr/>
          </a:p>
        </p:txBody>
      </p:sp>
      <p:sp>
        <p:nvSpPr>
          <p:cNvPr id="108" name="Google Shape;108;g11c221f6d67_0_8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86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85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6601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3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5825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659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43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96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c221f6d67_0_8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1c221f6d67_0_8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g11c221f6d67_0_8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1c221f6d67_0_8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1c221f6d67_0_8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837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5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3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2820326" y="1283033"/>
            <a:ext cx="8915399" cy="159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King County House Pricing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2820326" y="3147429"/>
            <a:ext cx="8915399" cy="56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sz="2000" dirty="0"/>
              <a:t>Real Estate Development Recommendations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04EA3-C5A6-60DB-9576-4447C455CE5F}"/>
              </a:ext>
            </a:extLst>
          </p:cNvPr>
          <p:cNvSpPr txBox="1"/>
          <p:nvPr/>
        </p:nvSpPr>
        <p:spPr>
          <a:xfrm>
            <a:off x="9484894" y="5223274"/>
            <a:ext cx="225083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dirty="0"/>
              <a:t>By: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dirty="0"/>
              <a:t>John </a:t>
            </a:r>
            <a:r>
              <a:rPr lang="en-US" dirty="0" err="1"/>
              <a:t>Bruemmer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dirty="0"/>
              <a:t>Nazar Mohl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dirty="0" err="1"/>
              <a:t>Woojin</a:t>
            </a:r>
            <a:r>
              <a:rPr lang="en-US" dirty="0"/>
              <a:t> Jun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Effect of Grade on House Price</a:t>
            </a:r>
            <a:endParaRPr/>
          </a:p>
        </p:txBody>
      </p:sp>
      <p:pic>
        <p:nvPicPr>
          <p:cNvPr id="141" name="Google Shape;141;p9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tretch/>
        </p:blipFill>
        <p:spPr>
          <a:xfrm>
            <a:off x="2589213" y="2300649"/>
            <a:ext cx="4313237" cy="344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sz="half" idx="2"/>
          </p:nvPr>
        </p:nvSpPr>
        <p:spPr>
          <a:xfrm>
            <a:off x="7063990" y="1825625"/>
            <a:ext cx="42898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Develop properties with above average or very high overall grade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Increase in price across upper grades is exponential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If increase in costs across grades is linear, then focus on upper grades.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c221f6d67_0_8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Analysis</a:t>
            </a:r>
            <a:endParaRPr/>
          </a:p>
        </p:txBody>
      </p:sp>
      <p:sp>
        <p:nvSpPr>
          <p:cNvPr id="149" name="Google Shape;149;g11c221f6d67_0_84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889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Factors: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Location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Neighborhood Median Income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Waterfront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View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House Size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Living Square Feet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House Grade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R-Squared improved by .24 </a:t>
            </a:r>
            <a:endParaRPr/>
          </a:p>
        </p:txBody>
      </p:sp>
      <p:pic>
        <p:nvPicPr>
          <p:cNvPr id="150" name="Google Shape;150;g11c221f6d67_0_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100" y="499900"/>
            <a:ext cx="4387575" cy="58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Build homes with average or exceptional grades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 locational data to prioritize underpriced homes in good locations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c221f6d67_0_8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62" name="Google Shape;162;g11c221f6d67_0_8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Find other data that affects a neighborhood’s desirability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Cost analysis for building grade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831850" y="2538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Thank You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For More Information please visit our githubs or email us.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Location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Waterfront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Available Data</a:t>
            </a:r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416"/>
              </a:buClr>
              <a:buSzPts val="2800"/>
              <a:buChar char="●"/>
            </a:pPr>
            <a:r>
              <a:rPr lang="en-US" b="0" i="0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King County House Sales dataset</a:t>
            </a:r>
            <a:endParaRPr/>
          </a:p>
          <a:p>
            <a:pPr marL="457200" lvl="1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`price` - Sale price (prediction target)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`bedrooms` - # of bedrooms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`bathrooms` - # of bathrooms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`sqft_living` - Square footage of living space in the home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`zipcode` - USPS ZIP Code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`long` - Longitude coordinate</a:t>
            </a:r>
            <a:endParaRPr/>
          </a:p>
          <a:p>
            <a:pPr marL="457200" lvl="1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REMOVED: Redundant, Null and Irrelevant data</a:t>
            </a:r>
            <a:endParaRPr/>
          </a:p>
          <a:p>
            <a:pPr marL="457200" lvl="1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DERIVED: ‘price per sqft’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rgbClr val="030416"/>
              </a:buClr>
              <a:buSzPts val="2800"/>
              <a:buChar char="●"/>
            </a:pPr>
            <a:r>
              <a:rPr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Income and Population for Each Zip Code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193" name="Google Shape;193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Least Squares Regression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 Squared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Target: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Selling Price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Predictors: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`bedrooms`, `bathrooms`, `sqft_living`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vs. Bedrooms | Price vs. Bathrooms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5074" y="1787524"/>
            <a:ext cx="5127579" cy="34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1866" y="1739106"/>
            <a:ext cx="5251934" cy="350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221f6d67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 And Business Problem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1406-D051-3F52-85B2-520D131E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772" y="2013019"/>
            <a:ext cx="8051992" cy="2939982"/>
          </a:xfrm>
        </p:spPr>
        <p:txBody>
          <a:bodyPr/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Stakeholder: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 midsized real estate developer in King County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Problem:</a:t>
            </a:r>
            <a:r>
              <a:rPr lang="en-US" dirty="0"/>
              <a:t>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Which factors of a home most influence price and by how much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c221f6d67_0_8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Available Data</a:t>
            </a:r>
            <a:endParaRPr/>
          </a:p>
        </p:txBody>
      </p:sp>
      <p:sp>
        <p:nvSpPr>
          <p:cNvPr id="208" name="Google Shape;208;g11c221f6d67_0_834"/>
          <p:cNvSpPr txBox="1">
            <a:spLocks noGrp="1"/>
          </p:cNvSpPr>
          <p:nvPr>
            <p:ph idx="1"/>
          </p:nvPr>
        </p:nvSpPr>
        <p:spPr>
          <a:xfrm>
            <a:off x="282650" y="1825625"/>
            <a:ext cx="5109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416"/>
              </a:buClr>
              <a:buSzPct val="116666"/>
              <a:buChar char="●"/>
            </a:pPr>
            <a:r>
              <a:rPr lang="en-US" b="0" i="0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King County House Sales dataset</a:t>
            </a:r>
            <a:endParaRPr/>
          </a:p>
          <a:p>
            <a:pPr marL="457200" lvl="1" indent="-208597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`price` - Sale price (prediction target)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08597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`bedrooms` - # of bedrooms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08597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`bathrooms` - # of bathrooms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08597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`sqft_living` - Square footage of living space in the home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08597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`zipcode` - USPS ZIP Code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208597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`long` - Longitude coordinate</a:t>
            </a:r>
            <a:endParaRPr/>
          </a:p>
          <a:p>
            <a:pPr marL="457200" lvl="1" indent="-208597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REMOVED: Redundant, Null and Irrelevant data</a:t>
            </a:r>
            <a:endParaRPr/>
          </a:p>
          <a:p>
            <a:pPr marL="457200" lvl="1" indent="-208597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DERIVED: ‘price per sqft’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rgbClr val="030416"/>
              </a:buClr>
              <a:buSzPct val="116666"/>
              <a:buChar char="●"/>
            </a:pPr>
            <a:r>
              <a:rPr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Income and Population for Each Zip Code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Study Goals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Analyze</a:t>
            </a:r>
            <a:r>
              <a:rPr lang="en-US" dirty="0"/>
              <a:t> King County Real Estate and Pricing Data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Advise</a:t>
            </a:r>
            <a:r>
              <a:rPr lang="en-US" dirty="0"/>
              <a:t> Real Estate Developer on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Optimal locations to develop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Profitable house configurations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c221f6d67_0_8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Available Data</a:t>
            </a:r>
            <a:endParaRPr/>
          </a:p>
        </p:txBody>
      </p:sp>
      <p:sp>
        <p:nvSpPr>
          <p:cNvPr id="104" name="Google Shape;104;g11c221f6d67_0_8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416"/>
              </a:buClr>
              <a:buSzPts val="28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King County House Sales dataset</a:t>
            </a:r>
            <a:endParaRPr dirty="0"/>
          </a:p>
          <a:p>
            <a:pPr marL="5143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rgbClr val="030416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Income and Population for Each Zip Code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B032-924C-206F-BF21-94AC6DDC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Locations on King County Map</a:t>
            </a:r>
          </a:p>
        </p:txBody>
      </p:sp>
      <p:pic>
        <p:nvPicPr>
          <p:cNvPr id="5" name="Google Shape;110;g11c221f6d67_0_861">
            <a:extLst>
              <a:ext uri="{FF2B5EF4-FFF2-40B4-BE49-F238E27FC236}">
                <a16:creationId xmlns:a16="http://schemas.microsoft.com/office/drawing/2014/main" id="{2320AF4B-2EFE-EEEC-39E6-DE380CD2719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25" y="1482969"/>
            <a:ext cx="8268556" cy="50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Regression Results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idx="1"/>
          </p:nvPr>
        </p:nvSpPr>
        <p:spPr>
          <a:xfrm>
            <a:off x="3094892" y="2053214"/>
            <a:ext cx="840972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dirty="0"/>
              <a:t>Base Model: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R-Squared: .45</a:t>
            </a:r>
          </a:p>
          <a:p>
            <a:pPr marL="114300" lvl="0" indent="0" algn="l" rtl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dirty="0"/>
          </a:p>
          <a:p>
            <a:pPr marL="114300" indent="0"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dirty="0"/>
              <a:t>Improved Model: 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R-Squared - .70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vs. Sq Ft Living Space</a:t>
            </a:r>
            <a:endParaRPr/>
          </a:p>
        </p:txBody>
      </p:sp>
      <p:pic>
        <p:nvPicPr>
          <p:cNvPr id="122" name="Google Shape;122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272492" y="2133600"/>
            <a:ext cx="5548841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vs. Median Income of Zip Code</a:t>
            </a:r>
            <a:endParaRPr/>
          </a:p>
        </p:txBody>
      </p:sp>
      <p:pic>
        <p:nvPicPr>
          <p:cNvPr id="129" name="Google Shape;129;p7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tretch/>
        </p:blipFill>
        <p:spPr>
          <a:xfrm>
            <a:off x="2589213" y="2544306"/>
            <a:ext cx="4313237" cy="2956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>
            <a:spLocks noGrp="1"/>
          </p:cNvSpPr>
          <p:nvPr>
            <p:ph sz="half" idx="2"/>
          </p:nvPr>
        </p:nvSpPr>
        <p:spPr>
          <a:xfrm>
            <a:off x="7013748" y="1825625"/>
            <a:ext cx="43400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Using Median income as proxy for location value.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$1 increase in median income =  price increase $3.34.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vs. Overall Grade of House</a:t>
            </a:r>
            <a:endParaRPr/>
          </a:p>
        </p:txBody>
      </p:sp>
      <p:pic>
        <p:nvPicPr>
          <p:cNvPr id="135" name="Google Shape;135;p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319441" y="2133600"/>
            <a:ext cx="545494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746</Words>
  <Application>Microsoft Office PowerPoint</Application>
  <PresentationFormat>Widescreen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Calibri</vt:lpstr>
      <vt:lpstr>Lato</vt:lpstr>
      <vt:lpstr>Wingdings 3</vt:lpstr>
      <vt:lpstr>Wisp</vt:lpstr>
      <vt:lpstr>King County House Pricing</vt:lpstr>
      <vt:lpstr>Stakeholder And Business Problem</vt:lpstr>
      <vt:lpstr>Study Goals</vt:lpstr>
      <vt:lpstr>Available Data</vt:lpstr>
      <vt:lpstr>House Locations on King County Map</vt:lpstr>
      <vt:lpstr>Regression Results</vt:lpstr>
      <vt:lpstr>Price vs. Sq Ft Living Space</vt:lpstr>
      <vt:lpstr>Price vs. Median Income of Zip Code</vt:lpstr>
      <vt:lpstr>Price vs. Overall Grade of House</vt:lpstr>
      <vt:lpstr>Effect of Grade on House Price</vt:lpstr>
      <vt:lpstr>Regression Analysis</vt:lpstr>
      <vt:lpstr>Recommendations</vt:lpstr>
      <vt:lpstr>Next Steps</vt:lpstr>
      <vt:lpstr>Q&amp;A</vt:lpstr>
      <vt:lpstr>Recommendations</vt:lpstr>
      <vt:lpstr>Next Steps</vt:lpstr>
      <vt:lpstr>Available Data</vt:lpstr>
      <vt:lpstr>Modeling</vt:lpstr>
      <vt:lpstr>Price vs. Bedrooms | Price vs. Bathrooms</vt:lpstr>
      <vt:lpstr>Available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Pricing</dc:title>
  <dc:creator>Nazar Mohl</dc:creator>
  <cp:lastModifiedBy>Nazar Mohl</cp:lastModifiedBy>
  <cp:revision>1</cp:revision>
  <dcterms:created xsi:type="dcterms:W3CDTF">2022-05-11T15:32:22Z</dcterms:created>
  <dcterms:modified xsi:type="dcterms:W3CDTF">2022-05-12T21:29:39Z</dcterms:modified>
</cp:coreProperties>
</file>