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551" orient="horz"/>
        <p:guide pos="10368" orient="horz"/>
        <p:guide pos="21376"/>
        <p:guide pos="6187"/>
        <p:guide pos="26410"/>
        <p:guide pos="1217"/>
        <p:guide pos="19873"/>
        <p:guide pos="77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>
            <p:ph idx="2" type="pic"/>
          </p:nvPr>
        </p:nvSpPr>
        <p:spPr>
          <a:xfrm>
            <a:off x="11923713" y="10177901"/>
            <a:ext cx="9437687" cy="727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/>
          <p:nvPr>
            <p:ph idx="3" type="pic"/>
          </p:nvPr>
        </p:nvSpPr>
        <p:spPr>
          <a:xfrm>
            <a:off x="33934400" y="5425897"/>
            <a:ext cx="7994507" cy="910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/>
          <p:nvPr>
            <p:ph idx="4" type="pic"/>
          </p:nvPr>
        </p:nvSpPr>
        <p:spPr>
          <a:xfrm>
            <a:off x="22529802" y="10177901"/>
            <a:ext cx="9437687" cy="727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32758" y="1731788"/>
            <a:ext cx="42425683" cy="304916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2804491" y="1731788"/>
            <a:ext cx="10353950" cy="304916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988062" y="720448"/>
            <a:ext cx="33170380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2280010" y="758646"/>
            <a:ext cx="30878431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Electrical Engineering and Computer Science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732758" y="1731788"/>
            <a:ext cx="10353950" cy="30491667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SU_horizontal_2C_W_over_B.eps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00021" y="28559363"/>
            <a:ext cx="7046627" cy="2247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rot="10800000">
            <a:off x="11086708" y="-1930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9486509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cxnSp>
        <p:nvCxnSpPr>
          <p:cNvPr id="18" name="Google Shape;18;p1"/>
          <p:cNvCxnSpPr/>
          <p:nvPr/>
        </p:nvCxnSpPr>
        <p:spPr>
          <a:xfrm rot="10800000">
            <a:off x="32804491" y="-1930400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31204291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cxnSp>
        <p:nvCxnSpPr>
          <p:cNvPr id="20" name="Google Shape;20;p1"/>
          <p:cNvCxnSpPr/>
          <p:nvPr/>
        </p:nvCxnSpPr>
        <p:spPr>
          <a:xfrm rot="10800000">
            <a:off x="11048216" y="33172401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"/>
          <p:cNvSpPr txBox="1"/>
          <p:nvPr/>
        </p:nvSpPr>
        <p:spPr>
          <a:xfrm>
            <a:off x="9446648" y="34899603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cxnSp>
        <p:nvCxnSpPr>
          <p:cNvPr id="22" name="Google Shape;22;p1"/>
          <p:cNvCxnSpPr/>
          <p:nvPr/>
        </p:nvCxnSpPr>
        <p:spPr>
          <a:xfrm rot="10800000">
            <a:off x="32805859" y="33172401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"/>
          <p:cNvSpPr txBox="1"/>
          <p:nvPr/>
        </p:nvSpPr>
        <p:spPr>
          <a:xfrm>
            <a:off x="31204291" y="34899603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cxnSp>
        <p:nvCxnSpPr>
          <p:cNvPr id="24" name="Google Shape;24;p1"/>
          <p:cNvCxnSpPr/>
          <p:nvPr/>
        </p:nvCxnSpPr>
        <p:spPr>
          <a:xfrm>
            <a:off x="-1092201" y="25473946"/>
            <a:ext cx="0" cy="16764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"/>
          <p:cNvSpPr txBox="1"/>
          <p:nvPr/>
        </p:nvSpPr>
        <p:spPr>
          <a:xfrm>
            <a:off x="-6807200" y="25041022"/>
            <a:ext cx="4876798" cy="2542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TEXT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ORANGE BOX BELOW THIS LINE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920240" y="758646"/>
            <a:ext cx="11897360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COLLEGE OF ENGINEERING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idx="3" type="pic"/>
          </p:nvPr>
        </p:nvSpPr>
        <p:spPr>
          <a:xfrm>
            <a:off x="34037600" y="4250800"/>
            <a:ext cx="79944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en-US"/>
              <a:t>Group Photo</a:t>
            </a:r>
            <a:endParaRPr/>
          </a:p>
        </p:txBody>
      </p:sp>
      <p:sp>
        <p:nvSpPr>
          <p:cNvPr id="37" name="Google Shape;37;p3"/>
          <p:cNvSpPr txBox="1"/>
          <p:nvPr/>
        </p:nvSpPr>
        <p:spPr>
          <a:xfrm>
            <a:off x="11923713" y="3463917"/>
            <a:ext cx="20043776" cy="1542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12500"/>
              <a:buFont typeface="Impact"/>
              <a:buNone/>
            </a:pPr>
            <a:r>
              <a:rPr lang="en-US" sz="12500">
                <a:solidFill>
                  <a:srgbClr val="E05529"/>
                </a:solidFill>
                <a:latin typeface="Impact"/>
                <a:ea typeface="Impact"/>
                <a:cs typeface="Impact"/>
                <a:sym typeface="Impact"/>
              </a:rPr>
              <a:t>Remote AC Smart Switch</a:t>
            </a:r>
            <a:endParaRPr b="0" i="0" sz="12500" u="none" cap="none" strike="noStrike">
              <a:solidFill>
                <a:srgbClr val="E0552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11923712" y="5503234"/>
            <a:ext cx="20043777" cy="32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000"/>
              <a:t>Wirelessly controllable AC power strip with built in monitoring for current, voltage and power. </a:t>
            </a:r>
            <a:endParaRPr sz="6000"/>
          </a:p>
        </p:txBody>
      </p:sp>
      <p:sp>
        <p:nvSpPr>
          <p:cNvPr id="39" name="Google Shape;39;p3"/>
          <p:cNvSpPr txBox="1"/>
          <p:nvPr/>
        </p:nvSpPr>
        <p:spPr>
          <a:xfrm>
            <a:off x="11733212" y="20323056"/>
            <a:ext cx="941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E05529"/>
                </a:solidFill>
              </a:rPr>
              <a:t>Connectivity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1089034" y="3102920"/>
            <a:ext cx="941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4800"/>
              <a:t>evelopment</a:t>
            </a:r>
            <a:endParaRPr/>
          </a:p>
        </p:txBody>
      </p:sp>
      <p:sp>
        <p:nvSpPr>
          <p:cNvPr id="41" name="Google Shape;41;p3"/>
          <p:cNvSpPr txBox="1"/>
          <p:nvPr/>
        </p:nvSpPr>
        <p:spPr>
          <a:xfrm>
            <a:off x="872950" y="4250800"/>
            <a:ext cx="10305900" cy="18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Designed and constructed a "smart" plug which enabled user to remotely turn an outlet on or off</a:t>
            </a:r>
            <a:r>
              <a:rPr lang="en-US" sz="2800"/>
              <a:t> 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Interacts with user via a custom Android/iOS/ smartphone app, over a Bluetooth or WiFi signa</a:t>
            </a:r>
            <a:r>
              <a:rPr lang="en-US" sz="2800"/>
              <a:t>l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Utilized a custom PCB with a fully integrated ESP32 microcontroller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Capable of handling up to 600W of continuous power delivery</a:t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Featured voice command capabilities enabled through Google Voice Interaction API 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Intra-board communication enabled through I</a:t>
            </a:r>
            <a:r>
              <a:rPr baseline="30000" lang="en-US" sz="2800"/>
              <a:t>2</a:t>
            </a:r>
            <a:r>
              <a:rPr lang="en-US" sz="2800"/>
              <a:t>C serial protocol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Schematics and PCB created and verified in CircuitMaker</a:t>
            </a:r>
            <a:endParaRPr sz="2800"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ESP32 microcontroller programmed via Arduino IDE in C++</a:t>
            </a:r>
            <a:endParaRPr sz="2800"/>
          </a:p>
          <a:p>
            <a:pPr indent="0" lvl="0" marL="457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4800"/>
              <a:t>Improvements</a:t>
            </a:r>
            <a:endParaRPr sz="4800"/>
          </a:p>
          <a:p>
            <a:pPr indent="0" lvl="0" marL="457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2800"/>
              <a:t>This project employs a very new voltage/current sensing chip: the ACS71020. This chip allows for RMS voltage/current </a:t>
            </a:r>
            <a:r>
              <a:rPr lang="en-US" sz="2800"/>
              <a:t>measurements and communication through the I2C protocol. However, being so new, there was no other documented applications other than the datasheet which made integration difficult. </a:t>
            </a:r>
            <a:r>
              <a:rPr lang="en-US" sz="2800"/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33955450" y="3102933"/>
            <a:ext cx="815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THE TEAM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35276588" y="754123"/>
            <a:ext cx="6566735" cy="17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GROUP: </a:t>
            </a:r>
            <a:r>
              <a:rPr lang="en-US" sz="5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33971650" y="8365975"/>
            <a:ext cx="8126400" cy="6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Jorian Bruslind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PCB Layout and Mechanical Design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bruslinj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@oregonstate.edu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Mack Hall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Firmware and Sensor Developmen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hallmac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@oregonstate.edu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Zach Bendt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Smartphone App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bendtz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@oregonstate.edu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More info found here: bit.ly/ACSmartSwitch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"/>
          <p:cNvGrpSpPr/>
          <p:nvPr/>
        </p:nvGrpSpPr>
        <p:grpSpPr>
          <a:xfrm>
            <a:off x="33740901" y="15691128"/>
            <a:ext cx="8587787" cy="15346102"/>
            <a:chOff x="33526413" y="14869603"/>
            <a:chExt cx="8587787" cy="15346102"/>
          </a:xfrm>
        </p:grpSpPr>
        <p:sp>
          <p:nvSpPr>
            <p:cNvPr id="46" name="Google Shape;46;p3"/>
            <p:cNvSpPr txBox="1"/>
            <p:nvPr/>
          </p:nvSpPr>
          <p:spPr>
            <a:xfrm>
              <a:off x="33955400" y="25758004"/>
              <a:ext cx="8158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Arial"/>
                <a:buNone/>
              </a:pPr>
              <a:r>
                <a:rPr b="0" i="0" lang="en-US" sz="3000" u="sng" cap="none" strike="noStrike">
                  <a:latin typeface="Arial"/>
                  <a:ea typeface="Arial"/>
                  <a:cs typeface="Arial"/>
                  <a:sym typeface="Arial"/>
                </a:rPr>
                <a:t>UNIQUE ENGINEERING REQUIREMENTS</a:t>
              </a:r>
              <a:endParaRPr sz="3000" u="sng"/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33526416" y="26435105"/>
              <a:ext cx="8126400" cy="37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The system will have WiFi capabilities 10m or more away from a standard household router and will have a web interface that is accessible from a laptop/browser. </a:t>
              </a:r>
              <a:br>
                <a:rPr lang="en-US" sz="2600">
                  <a:solidFill>
                    <a:schemeClr val="dk1"/>
                  </a:solidFill>
                </a:rPr>
              </a:br>
              <a:endParaRPr sz="2600">
                <a:solidFill>
                  <a:schemeClr val="dk1"/>
                </a:solidFill>
              </a:endParaRPr>
            </a:p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The system must be able to accept voice commands through a mobile phone using the Google Now API for all functionality. </a:t>
              </a:r>
              <a:endParaRPr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3"/>
            <p:cNvSpPr txBox="1"/>
            <p:nvPr/>
          </p:nvSpPr>
          <p:spPr>
            <a:xfrm>
              <a:off x="33526413" y="15546697"/>
              <a:ext cx="8126400" cy="99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93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The system will turn off and on at least 2 independent household lamps with up to 100W incandescent bulbs and report current watts delivered by each channel.</a:t>
              </a:r>
              <a:br>
                <a:rPr lang="en-US" sz="2600">
                  <a:solidFill>
                    <a:schemeClr val="dk1"/>
                  </a:solidFill>
                </a:rPr>
              </a:br>
              <a:endParaRPr sz="2600">
                <a:solidFill>
                  <a:schemeClr val="dk1"/>
                </a:solidFill>
              </a:endParaRPr>
            </a:p>
            <a:p>
              <a:pPr indent="-393700" lvl="0" marL="4000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9 out of 10 users will be able to turn the switches off and on from a mobile phone in less than 10 seconds without any training or having previously seen the interface.</a:t>
              </a:r>
              <a:br>
                <a:rPr lang="en-US" sz="2600">
                  <a:solidFill>
                    <a:schemeClr val="dk1"/>
                  </a:solidFill>
                </a:rPr>
              </a:br>
              <a:endParaRPr sz="2600">
                <a:solidFill>
                  <a:schemeClr val="dk1"/>
                </a:solidFill>
              </a:endParaRPr>
            </a:p>
            <a:p>
              <a:pPr indent="-393700" lvl="0" marL="4000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The system will use only US standard plugins for connecting to external devices and will not allow any object with a diameter greater than 1mm to enter the enclosure, and will be disable if more than 5A is drawn from the wall power.</a:t>
              </a:r>
              <a:br>
                <a:rPr lang="en-US" sz="2600">
                  <a:solidFill>
                    <a:schemeClr val="dk1"/>
                  </a:solidFill>
                </a:rPr>
              </a:br>
              <a:endParaRPr sz="2600">
                <a:solidFill>
                  <a:schemeClr val="dk1"/>
                </a:solidFill>
              </a:endParaRPr>
            </a:p>
            <a:p>
              <a:pPr indent="-393700" lvl="0" marL="4000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The system must turn off the output after a time of upto 1 hour ± 1 minute when enabled.</a:t>
              </a:r>
              <a:br>
                <a:rPr lang="en-US" sz="2600">
                  <a:solidFill>
                    <a:schemeClr val="dk1"/>
                  </a:solidFill>
                </a:rPr>
              </a:br>
              <a:endParaRPr sz="2600">
                <a:solidFill>
                  <a:schemeClr val="dk1"/>
                </a:solidFill>
              </a:endParaRPr>
            </a:p>
            <a:p>
              <a:pPr indent="-393700" lvl="0" marL="4000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AutoNum type="arabicPeriod"/>
              </a:pPr>
              <a:r>
                <a:rPr lang="en-US" sz="2600">
                  <a:solidFill>
                    <a:schemeClr val="dk1"/>
                  </a:solidFill>
                </a:rPr>
                <a:t>The system will be able to accept commands from a mobile phone over 20 feet away from the plugins.</a:t>
              </a:r>
              <a:endParaRPr sz="2600">
                <a:solidFill>
                  <a:schemeClr val="dk1"/>
                </a:solidFill>
              </a:endParaRPr>
            </a:p>
            <a:p>
              <a:pPr indent="0" lvl="0" marL="457200" marR="0" rtl="0" algn="just">
                <a:lnSpc>
                  <a:spcPct val="100000"/>
                </a:lnSpc>
                <a:spcBef>
                  <a:spcPts val="260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3"/>
            <p:cNvSpPr txBox="1"/>
            <p:nvPr/>
          </p:nvSpPr>
          <p:spPr>
            <a:xfrm>
              <a:off x="33955400" y="14869603"/>
              <a:ext cx="8158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Arial"/>
                <a:buNone/>
              </a:pPr>
              <a:r>
                <a:rPr b="0" i="0" lang="en-US" sz="3000" u="sng" cap="none" strike="noStrike">
                  <a:latin typeface="Arial"/>
                  <a:ea typeface="Arial"/>
                  <a:cs typeface="Arial"/>
                  <a:sym typeface="Arial"/>
                </a:rPr>
                <a:t>BASE ENGINEERING REQUIREMENTS</a:t>
              </a:r>
              <a:endParaRPr sz="3000" u="sng"/>
            </a:p>
          </p:txBody>
        </p:sp>
      </p:grpSp>
      <p:pic>
        <p:nvPicPr>
          <p:cNvPr id="50" name="Google Shape;5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800" y="7696200"/>
            <a:ext cx="10691014" cy="743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11564809" y="24858311"/>
            <a:ext cx="9754982" cy="6333437"/>
            <a:chOff x="12472400" y="22869294"/>
            <a:chExt cx="12567614" cy="7610475"/>
          </a:xfrm>
        </p:grpSpPr>
        <p:pic>
          <p:nvPicPr>
            <p:cNvPr id="52" name="Google Shape;52;p3"/>
            <p:cNvPicPr preferRelativeResize="0"/>
            <p:nvPr/>
          </p:nvPicPr>
          <p:blipFill rotWithShape="1">
            <a:blip r:embed="rId4">
              <a:alphaModFix/>
            </a:blip>
            <a:srcRect b="9469" l="0" r="0" t="0"/>
            <a:stretch/>
          </p:blipFill>
          <p:spPr>
            <a:xfrm>
              <a:off x="20768675" y="22878837"/>
              <a:ext cx="4271339" cy="759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653875" y="22869294"/>
              <a:ext cx="4114800" cy="761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472400" y="22878819"/>
              <a:ext cx="4181475" cy="759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3"/>
          <p:cNvSpPr txBox="1"/>
          <p:nvPr/>
        </p:nvSpPr>
        <p:spPr>
          <a:xfrm>
            <a:off x="11733200" y="23794338"/>
            <a:ext cx="97551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The App</a:t>
            </a:r>
            <a:endParaRPr sz="3600" u="sng"/>
          </a:p>
        </p:txBody>
      </p:sp>
      <p:sp>
        <p:nvSpPr>
          <p:cNvPr id="56" name="Google Shape;56;p3"/>
          <p:cNvSpPr txBox="1"/>
          <p:nvPr/>
        </p:nvSpPr>
        <p:spPr>
          <a:xfrm>
            <a:off x="21319800" y="23794350"/>
            <a:ext cx="109728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u="sng">
                <a:solidFill>
                  <a:schemeClr val="dk1"/>
                </a:solidFill>
              </a:rPr>
              <a:t>The Web GUI</a:t>
            </a:r>
            <a:endParaRPr sz="3600" u="sng">
              <a:solidFill>
                <a:schemeClr val="dk1"/>
              </a:solidFill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11733200" y="21233397"/>
            <a:ext cx="97551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The smart switch can be controlled by our smartphone app via bluetooth, as well by a Graphic User Interface (GUI)  that is </a:t>
            </a:r>
            <a:r>
              <a:rPr lang="en-US" sz="2800">
                <a:solidFill>
                  <a:schemeClr val="dk1"/>
                </a:solidFill>
              </a:rPr>
              <a:t>accessible</a:t>
            </a:r>
            <a:r>
              <a:rPr lang="en-US" sz="2800">
                <a:solidFill>
                  <a:schemeClr val="dk1"/>
                </a:solidFill>
              </a:rPr>
              <a:t> via a web browser.  Both have the same features that include: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21488300" y="21315750"/>
            <a:ext cx="55779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Turn all channels ON/OFF.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Turn single channel ON/OFF.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Timer that waits up to 1 hour and then turns off individual plug.</a:t>
            </a:r>
            <a:endParaRPr sz="2800"/>
          </a:p>
        </p:txBody>
      </p:sp>
      <p:sp>
        <p:nvSpPr>
          <p:cNvPr id="59" name="Google Shape;59;p3"/>
          <p:cNvSpPr txBox="1"/>
          <p:nvPr/>
        </p:nvSpPr>
        <p:spPr>
          <a:xfrm>
            <a:off x="27066200" y="21315750"/>
            <a:ext cx="52263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Current and power monitoring for each channel.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System voltage monitoring</a:t>
            </a:r>
            <a:endParaRPr/>
          </a:p>
        </p:txBody>
      </p:sp>
      <p:pic>
        <p:nvPicPr>
          <p:cNvPr id="60" name="Google Shape;6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6338" y="20120800"/>
            <a:ext cx="4709275" cy="53280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/>
        </p:nvSpPr>
        <p:spPr>
          <a:xfrm>
            <a:off x="22157775" y="7696200"/>
            <a:ext cx="10691100" cy="7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system makes use of the powerful ESP32 microcontroller. This System-On-Chip (SOC) has its own integrated Wifi and Bluetooth stack along with a PCB RF antenna which can achieve power of 20dBm. The controller also has an integrated 12bit SAR ADC, I2C serial </a:t>
            </a:r>
            <a:r>
              <a:rPr lang="en-US" sz="3600"/>
              <a:t>configuration</a:t>
            </a:r>
            <a:r>
              <a:rPr lang="en-US" sz="3600"/>
              <a:t>, and 20 GPIO pins. This flexibility allows it to be an all-in-one package that controls all aspects of the product. </a:t>
            </a:r>
            <a:endParaRPr sz="3600"/>
          </a:p>
        </p:txBody>
      </p:sp>
      <p:sp>
        <p:nvSpPr>
          <p:cNvPr id="62" name="Google Shape;62;p3"/>
          <p:cNvSpPr txBox="1"/>
          <p:nvPr/>
        </p:nvSpPr>
        <p:spPr>
          <a:xfrm>
            <a:off x="11178850" y="15286675"/>
            <a:ext cx="13290900" cy="5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The ESP32 microcontroller makes use of multiple sensors to attain accurate voltage and current readings within the system. The </a:t>
            </a:r>
            <a:r>
              <a:rPr lang="en-US" sz="3400">
                <a:solidFill>
                  <a:schemeClr val="dk1"/>
                </a:solidFill>
              </a:rPr>
              <a:t>sensor can effectively deliver nearly 400 unique current and voltage readings every second within our system, over our serial communication protocol.</a:t>
            </a:r>
            <a:r>
              <a:rPr lang="en-US" sz="3400"/>
              <a:t> Using these measurements from the sensors, our microcontroller then calculates the root mean square (RMS) of the data set for the last fraction of a second, which is then interpreted and scaled to deliver a readable, meaningful number to the user.</a:t>
            </a:r>
            <a:endParaRPr sz="3500"/>
          </a:p>
        </p:txBody>
      </p:sp>
      <p:pic>
        <p:nvPicPr>
          <p:cNvPr id="63" name="Google Shape;6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8402" y="8189200"/>
            <a:ext cx="9755001" cy="53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872950" y="19999050"/>
            <a:ext cx="5093400" cy="6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Furthermore, our fuse was originally intended to be resettable, but proved ineffective at providing protection during a real-world overcurrent situation. A future revision could potentially solve this issue with a more advanced resettable fuse. Finally, the case could undergo further revision to suit future user’s needs better.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602576" y="24858300"/>
            <a:ext cx="10972798" cy="63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69750" y="15129600"/>
            <a:ext cx="8296250" cy="61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_poster_template-48x36">
  <a:themeElements>
    <a:clrScheme name="OSU COE">
      <a:dk1>
        <a:srgbClr val="000000"/>
      </a:dk1>
      <a:lt1>
        <a:srgbClr val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