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7" d="100"/>
          <a:sy n="37" d="100"/>
        </p:scale>
        <p:origin x="93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3/2/2024</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28889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3/2/2024</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6221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3/2/2024</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9399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3/2/2024</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11870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3/2/2024</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71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3/2/2024</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8093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3/2/2024</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85315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3/2/2024</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8957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3/2/2024</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6435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3/2/2024</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971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3/2/2024</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142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3/2/2024</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52730546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5426F8-1884-E540-464F-79F95DA1F18C}"/>
              </a:ext>
            </a:extLst>
          </p:cNvPr>
          <p:cNvSpPr>
            <a:spLocks noGrp="1"/>
          </p:cNvSpPr>
          <p:nvPr>
            <p:ph type="ctrTitle"/>
          </p:nvPr>
        </p:nvSpPr>
        <p:spPr>
          <a:xfrm>
            <a:off x="4983900" y="1079500"/>
            <a:ext cx="6119131" cy="2138400"/>
          </a:xfrm>
        </p:spPr>
        <p:txBody>
          <a:bodyPr>
            <a:normAutofit/>
          </a:bodyPr>
          <a:lstStyle/>
          <a:p>
            <a:r>
              <a:rPr lang="en-US" dirty="0"/>
              <a:t>Is Palindrome</a:t>
            </a:r>
          </a:p>
        </p:txBody>
      </p:sp>
      <p:sp>
        <p:nvSpPr>
          <p:cNvPr id="3" name="Subtitle 2">
            <a:extLst>
              <a:ext uri="{FF2B5EF4-FFF2-40B4-BE49-F238E27FC236}">
                <a16:creationId xmlns:a16="http://schemas.microsoft.com/office/drawing/2014/main" id="{99429B7E-FF96-9A62-FE7E-3A17F238616E}"/>
              </a:ext>
            </a:extLst>
          </p:cNvPr>
          <p:cNvSpPr>
            <a:spLocks noGrp="1"/>
          </p:cNvSpPr>
          <p:nvPr>
            <p:ph type="subTitle" idx="1"/>
          </p:nvPr>
        </p:nvSpPr>
        <p:spPr>
          <a:xfrm>
            <a:off x="4980779" y="4113213"/>
            <a:ext cx="6125372" cy="1655762"/>
          </a:xfrm>
        </p:spPr>
        <p:txBody>
          <a:bodyPr>
            <a:normAutofit/>
          </a:bodyPr>
          <a:lstStyle/>
          <a:p>
            <a:r>
              <a:rPr lang="en-US" dirty="0"/>
              <a:t>By Joshua Bryan and Ryan Nieves</a:t>
            </a:r>
          </a:p>
        </p:txBody>
      </p:sp>
      <p:pic>
        <p:nvPicPr>
          <p:cNvPr id="4" name="Picture 3">
            <a:extLst>
              <a:ext uri="{FF2B5EF4-FFF2-40B4-BE49-F238E27FC236}">
                <a16:creationId xmlns:a16="http://schemas.microsoft.com/office/drawing/2014/main" id="{EEAE0DFB-E06D-6BB1-0D78-1FA68634A14D}"/>
              </a:ext>
            </a:extLst>
          </p:cNvPr>
          <p:cNvPicPr>
            <a:picLocks noChangeAspect="1"/>
          </p:cNvPicPr>
          <p:nvPr/>
        </p:nvPicPr>
        <p:blipFill rotWithShape="1">
          <a:blip r:embed="rId2"/>
          <a:srcRect l="31060" r="26683"/>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171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1" name="Freeform: Shape 10">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3" name="Freeform: Shape 12">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6" name="Rectangle 15">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6C70F5-5C64-1B53-1CD8-4FF532085939}"/>
              </a:ext>
            </a:extLst>
          </p:cNvPr>
          <p:cNvSpPr>
            <a:spLocks noGrp="1"/>
          </p:cNvSpPr>
          <p:nvPr>
            <p:ph type="title"/>
          </p:nvPr>
        </p:nvSpPr>
        <p:spPr>
          <a:xfrm>
            <a:off x="3929434" y="1346248"/>
            <a:ext cx="4456328" cy="527976"/>
          </a:xfrm>
        </p:spPr>
        <p:txBody>
          <a:bodyPr vert="horz" lIns="0" tIns="0" rIns="0" bIns="0" rtlCol="0" anchor="b" anchorCtr="0">
            <a:normAutofit/>
          </a:bodyPr>
          <a:lstStyle/>
          <a:p>
            <a:pPr algn="ctr"/>
            <a:r>
              <a:rPr lang="en-US" dirty="0"/>
              <a:t>the algorithm</a:t>
            </a:r>
          </a:p>
        </p:txBody>
      </p:sp>
      <p:sp>
        <p:nvSpPr>
          <p:cNvPr id="18" name="Freeform: Shape 17">
            <a:extLst>
              <a:ext uri="{FF2B5EF4-FFF2-40B4-BE49-F238E27FC236}">
                <a16:creationId xmlns:a16="http://schemas.microsoft.com/office/drawing/2014/main" id="{877D5044-C0FC-41BD-921B-D2CEA70F4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759198" y="604046"/>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Freeform: Shape 19">
            <a:extLst>
              <a:ext uri="{FF2B5EF4-FFF2-40B4-BE49-F238E27FC236}">
                <a16:creationId xmlns:a16="http://schemas.microsoft.com/office/drawing/2014/main" id="{240C59C6-5DFE-4F83-A118-7B0F1AD93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607906" y="2694497"/>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2" name="Freeform: Shape 21">
            <a:extLst>
              <a:ext uri="{FF2B5EF4-FFF2-40B4-BE49-F238E27FC236}">
                <a16:creationId xmlns:a16="http://schemas.microsoft.com/office/drawing/2014/main" id="{1273AD71-A9B2-42A5-A6AA-DC06CC4F8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a:off x="1638112" y="796012"/>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AD743CE-A4C9-4C61-8969-5096C42E4A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85060" y="882376"/>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Freeform: Shape 25">
            <a:extLst>
              <a:ext uri="{FF2B5EF4-FFF2-40B4-BE49-F238E27FC236}">
                <a16:creationId xmlns:a16="http://schemas.microsoft.com/office/drawing/2014/main" id="{BD12B198-BFE5-4867-B13A-199FE41B4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39412" y="1420178"/>
            <a:ext cx="901736" cy="1868598"/>
          </a:xfrm>
          <a:custGeom>
            <a:avLst/>
            <a:gdLst>
              <a:gd name="connsiteX0" fmla="*/ 450869 w 901736"/>
              <a:gd name="connsiteY0" fmla="*/ 0 h 1868598"/>
              <a:gd name="connsiteX1" fmla="*/ 492611 w 901736"/>
              <a:gd name="connsiteY1" fmla="*/ 52638 h 1868598"/>
              <a:gd name="connsiteX2" fmla="*/ 894647 w 901736"/>
              <a:gd name="connsiteY2" fmla="*/ 1225278 h 1868598"/>
              <a:gd name="connsiteX3" fmla="*/ 901596 w 901736"/>
              <a:gd name="connsiteY3" fmla="*/ 1416229 h 1868598"/>
              <a:gd name="connsiteX4" fmla="*/ 901595 w 901736"/>
              <a:gd name="connsiteY4" fmla="*/ 1416229 h 1868598"/>
              <a:gd name="connsiteX5" fmla="*/ 901736 w 901736"/>
              <a:gd name="connsiteY5" fmla="*/ 1420099 h 1868598"/>
              <a:gd name="connsiteX6" fmla="*/ 892724 w 901736"/>
              <a:gd name="connsiteY6" fmla="*/ 1509500 h 1868598"/>
              <a:gd name="connsiteX7" fmla="*/ 452126 w 901736"/>
              <a:gd name="connsiteY7" fmla="*/ 1868598 h 1868598"/>
              <a:gd name="connsiteX8" fmla="*/ 450868 w 901736"/>
              <a:gd name="connsiteY8" fmla="*/ 1868471 h 1868598"/>
              <a:gd name="connsiteX9" fmla="*/ 450868 w 901736"/>
              <a:gd name="connsiteY9" fmla="*/ 1346995 h 1868598"/>
              <a:gd name="connsiteX10" fmla="*/ 450868 w 901736"/>
              <a:gd name="connsiteY10" fmla="*/ 969255 h 1868598"/>
              <a:gd name="connsiteX11" fmla="*/ 450868 w 901736"/>
              <a:gd name="connsiteY11" fmla="*/ 664370 h 1868598"/>
              <a:gd name="connsiteX12" fmla="*/ 450869 w 901736"/>
              <a:gd name="connsiteY12" fmla="*/ 664370 h 1868598"/>
              <a:gd name="connsiteX13" fmla="*/ 450867 w 901736"/>
              <a:gd name="connsiteY13" fmla="*/ 0 h 1868598"/>
              <a:gd name="connsiteX14" fmla="*/ 450867 w 901736"/>
              <a:gd name="connsiteY14" fmla="*/ 664370 h 1868598"/>
              <a:gd name="connsiteX15" fmla="*/ 450868 w 901736"/>
              <a:gd name="connsiteY15" fmla="*/ 664370 h 1868598"/>
              <a:gd name="connsiteX16" fmla="*/ 450868 w 901736"/>
              <a:gd name="connsiteY16" fmla="*/ 969255 h 1868598"/>
              <a:gd name="connsiteX17" fmla="*/ 450868 w 901736"/>
              <a:gd name="connsiteY17" fmla="*/ 1346995 h 1868598"/>
              <a:gd name="connsiteX18" fmla="*/ 450868 w 901736"/>
              <a:gd name="connsiteY18" fmla="*/ 1868471 h 1868598"/>
              <a:gd name="connsiteX19" fmla="*/ 449610 w 901736"/>
              <a:gd name="connsiteY19" fmla="*/ 1868598 h 1868598"/>
              <a:gd name="connsiteX20" fmla="*/ 9012 w 901736"/>
              <a:gd name="connsiteY20" fmla="*/ 1509500 h 1868598"/>
              <a:gd name="connsiteX21" fmla="*/ 0 w 901736"/>
              <a:gd name="connsiteY21" fmla="*/ 1420099 h 1868598"/>
              <a:gd name="connsiteX22" fmla="*/ 141 w 901736"/>
              <a:gd name="connsiteY22" fmla="*/ 1416229 h 1868598"/>
              <a:gd name="connsiteX23" fmla="*/ 140 w 901736"/>
              <a:gd name="connsiteY23" fmla="*/ 1416229 h 1868598"/>
              <a:gd name="connsiteX24" fmla="*/ 7089 w 901736"/>
              <a:gd name="connsiteY24" fmla="*/ 1225278 h 1868598"/>
              <a:gd name="connsiteX25" fmla="*/ 409125 w 901736"/>
              <a:gd name="connsiteY25" fmla="*/ 52638 h 186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01736" h="1868598">
                <a:moveTo>
                  <a:pt x="450869" y="0"/>
                </a:moveTo>
                <a:lnTo>
                  <a:pt x="492611" y="52638"/>
                </a:lnTo>
                <a:cubicBezTo>
                  <a:pt x="713860" y="359618"/>
                  <a:pt x="861255" y="769067"/>
                  <a:pt x="894647" y="1225278"/>
                </a:cubicBezTo>
                <a:lnTo>
                  <a:pt x="901596" y="1416229"/>
                </a:lnTo>
                <a:lnTo>
                  <a:pt x="901595" y="1416229"/>
                </a:lnTo>
                <a:lnTo>
                  <a:pt x="901736" y="1420099"/>
                </a:lnTo>
                <a:lnTo>
                  <a:pt x="892724" y="1509500"/>
                </a:lnTo>
                <a:cubicBezTo>
                  <a:pt x="850788" y="1714437"/>
                  <a:pt x="669460" y="1868598"/>
                  <a:pt x="452126" y="1868598"/>
                </a:cubicBezTo>
                <a:lnTo>
                  <a:pt x="450868" y="1868471"/>
                </a:lnTo>
                <a:lnTo>
                  <a:pt x="450868" y="1346995"/>
                </a:lnTo>
                <a:lnTo>
                  <a:pt x="450868" y="969255"/>
                </a:lnTo>
                <a:lnTo>
                  <a:pt x="450868" y="664370"/>
                </a:lnTo>
                <a:lnTo>
                  <a:pt x="450869" y="664370"/>
                </a:lnTo>
                <a:close/>
                <a:moveTo>
                  <a:pt x="450867" y="0"/>
                </a:moveTo>
                <a:lnTo>
                  <a:pt x="450867" y="664370"/>
                </a:lnTo>
                <a:lnTo>
                  <a:pt x="450868" y="664370"/>
                </a:lnTo>
                <a:lnTo>
                  <a:pt x="450868" y="969255"/>
                </a:lnTo>
                <a:lnTo>
                  <a:pt x="450868" y="1346995"/>
                </a:lnTo>
                <a:lnTo>
                  <a:pt x="450868" y="1868471"/>
                </a:lnTo>
                <a:lnTo>
                  <a:pt x="449610" y="1868598"/>
                </a:lnTo>
                <a:cubicBezTo>
                  <a:pt x="232276" y="1868598"/>
                  <a:pt x="50948" y="1714437"/>
                  <a:pt x="9012" y="1509500"/>
                </a:cubicBezTo>
                <a:lnTo>
                  <a:pt x="0" y="1420099"/>
                </a:lnTo>
                <a:lnTo>
                  <a:pt x="141" y="1416229"/>
                </a:lnTo>
                <a:lnTo>
                  <a:pt x="140" y="1416229"/>
                </a:lnTo>
                <a:lnTo>
                  <a:pt x="7089" y="1225278"/>
                </a:lnTo>
                <a:cubicBezTo>
                  <a:pt x="40481" y="769067"/>
                  <a:pt x="187876" y="359618"/>
                  <a:pt x="409125" y="52638"/>
                </a:cubicBez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4"/>
              </a:solidFill>
            </a:endParaRPr>
          </a:p>
        </p:txBody>
      </p:sp>
      <p:grpSp>
        <p:nvGrpSpPr>
          <p:cNvPr id="28" name="Group 27">
            <a:extLst>
              <a:ext uri="{FF2B5EF4-FFF2-40B4-BE49-F238E27FC236}">
                <a16:creationId xmlns:a16="http://schemas.microsoft.com/office/drawing/2014/main" id="{AE14FB45-3E95-44C0-8B14-18E3A5B9B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V="1">
            <a:off x="2274277" y="2744140"/>
            <a:ext cx="865742" cy="628383"/>
            <a:chOff x="558167" y="958515"/>
            <a:chExt cx="865742" cy="628383"/>
          </a:xfrm>
          <a:solidFill>
            <a:schemeClr val="accent3"/>
          </a:solidFill>
        </p:grpSpPr>
        <p:sp>
          <p:nvSpPr>
            <p:cNvPr id="29" name="Freeform: Shape 28">
              <a:extLst>
                <a:ext uri="{FF2B5EF4-FFF2-40B4-BE49-F238E27FC236}">
                  <a16:creationId xmlns:a16="http://schemas.microsoft.com/office/drawing/2014/main" id="{FF09C3B3-A2C4-4FEA-BE56-D6B9E0083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a:extLst>
                <a:ext uri="{FF2B5EF4-FFF2-40B4-BE49-F238E27FC236}">
                  <a16:creationId xmlns:a16="http://schemas.microsoft.com/office/drawing/2014/main" id="{6F314B9F-8AF4-4376-9568-6285B12343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32" name="Straight Connector 31">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81C67526-3B2B-41B3-A8FD-141E1F828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806655" y="5832285"/>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Freeform: Shape 35">
            <a:extLst>
              <a:ext uri="{FF2B5EF4-FFF2-40B4-BE49-F238E27FC236}">
                <a16:creationId xmlns:a16="http://schemas.microsoft.com/office/drawing/2014/main" id="{435B334E-B7AB-4395-9F2B-FD74A4085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06399" y="5010707"/>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5582A241-3D03-49F2-9515-690487FBF9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4789" y="608309"/>
            <a:ext cx="3532531" cy="5929857"/>
            <a:chOff x="404789" y="608309"/>
            <a:chExt cx="3532531" cy="5929857"/>
          </a:xfrm>
        </p:grpSpPr>
        <p:grpSp>
          <p:nvGrpSpPr>
            <p:cNvPr id="39" name="Group 38">
              <a:extLst>
                <a:ext uri="{FF2B5EF4-FFF2-40B4-BE49-F238E27FC236}">
                  <a16:creationId xmlns:a16="http://schemas.microsoft.com/office/drawing/2014/main" id="{F06EB4C5-742F-447D-B28D-F64AB9EEE5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559780" y="2646371"/>
              <a:ext cx="2287608" cy="3673900"/>
              <a:chOff x="-6080955" y="3437416"/>
              <a:chExt cx="2287608" cy="3673900"/>
            </a:xfrm>
          </p:grpSpPr>
          <p:cxnSp>
            <p:nvCxnSpPr>
              <p:cNvPr id="65" name="Straight Connector 64">
                <a:extLst>
                  <a:ext uri="{FF2B5EF4-FFF2-40B4-BE49-F238E27FC236}">
                    <a16:creationId xmlns:a16="http://schemas.microsoft.com/office/drawing/2014/main" id="{14995024-146A-4770-B919-056CCF5537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Freeform: Shape 65">
                <a:extLst>
                  <a:ext uri="{FF2B5EF4-FFF2-40B4-BE49-F238E27FC236}">
                    <a16:creationId xmlns:a16="http://schemas.microsoft.com/office/drawing/2014/main" id="{50E9FCC2-0C21-4DAF-B958-07DD64296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Freeform: Shape 66">
                <a:extLst>
                  <a:ext uri="{FF2B5EF4-FFF2-40B4-BE49-F238E27FC236}">
                    <a16:creationId xmlns:a16="http://schemas.microsoft.com/office/drawing/2014/main" id="{7342065E-24B7-4441-88A9-98962993F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Freeform: Shape 67">
                <a:extLst>
                  <a:ext uri="{FF2B5EF4-FFF2-40B4-BE49-F238E27FC236}">
                    <a16:creationId xmlns:a16="http://schemas.microsoft.com/office/drawing/2014/main" id="{D23FA6BA-2513-415C-BA4B-E879A4101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Freeform: Shape 68">
                <a:extLst>
                  <a:ext uri="{FF2B5EF4-FFF2-40B4-BE49-F238E27FC236}">
                    <a16:creationId xmlns:a16="http://schemas.microsoft.com/office/drawing/2014/main" id="{06239F02-2DBC-4CAC-AA3F-243D0649B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Freeform: Shape 69">
                <a:extLst>
                  <a:ext uri="{FF2B5EF4-FFF2-40B4-BE49-F238E27FC236}">
                    <a16:creationId xmlns:a16="http://schemas.microsoft.com/office/drawing/2014/main" id="{3B11F1A6-D8AC-465F-9ED9-554E58F73A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Freeform: Shape 70">
                <a:extLst>
                  <a:ext uri="{FF2B5EF4-FFF2-40B4-BE49-F238E27FC236}">
                    <a16:creationId xmlns:a16="http://schemas.microsoft.com/office/drawing/2014/main" id="{E066101D-03CF-4DB9-B962-F7DB806FD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Freeform: Shape 71">
                <a:extLst>
                  <a:ext uri="{FF2B5EF4-FFF2-40B4-BE49-F238E27FC236}">
                    <a16:creationId xmlns:a16="http://schemas.microsoft.com/office/drawing/2014/main" id="{645EFA12-DAD4-4108-B86D-C86A4CC88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0" name="Group 39">
              <a:extLst>
                <a:ext uri="{FF2B5EF4-FFF2-40B4-BE49-F238E27FC236}">
                  <a16:creationId xmlns:a16="http://schemas.microsoft.com/office/drawing/2014/main" id="{651FE0DB-0A7E-417A-B47D-569C4FB9A58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1736442" y="397061"/>
              <a:ext cx="1785983" cy="2208479"/>
              <a:chOff x="2725201" y="4453039"/>
              <a:chExt cx="1785983" cy="2208479"/>
            </a:xfrm>
          </p:grpSpPr>
          <p:cxnSp>
            <p:nvCxnSpPr>
              <p:cNvPr id="60" name="Straight Connector 59">
                <a:extLst>
                  <a:ext uri="{FF2B5EF4-FFF2-40B4-BE49-F238E27FC236}">
                    <a16:creationId xmlns:a16="http://schemas.microsoft.com/office/drawing/2014/main" id="{68596D8F-CB16-49CF-B881-3AF402821F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F37FB24-AFCD-493D-B340-7EED10E977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Freeform: Shape 61">
                <a:extLst>
                  <a:ext uri="{FF2B5EF4-FFF2-40B4-BE49-F238E27FC236}">
                    <a16:creationId xmlns:a16="http://schemas.microsoft.com/office/drawing/2014/main" id="{789B142B-6F71-458C-8CAC-4B3E1A441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63" name="Rectangle 30">
                <a:extLst>
                  <a:ext uri="{FF2B5EF4-FFF2-40B4-BE49-F238E27FC236}">
                    <a16:creationId xmlns:a16="http://schemas.microsoft.com/office/drawing/2014/main" id="{E577B59B-3FF5-4CE3-B8CD-B37F6E4E4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30">
                <a:extLst>
                  <a:ext uri="{FF2B5EF4-FFF2-40B4-BE49-F238E27FC236}">
                    <a16:creationId xmlns:a16="http://schemas.microsoft.com/office/drawing/2014/main" id="{912FC165-D3BB-433A-BEED-90223608A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609A7342-6944-4593-A8CB-2E56FC75E4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2226591" y="2385858"/>
              <a:ext cx="864005" cy="1032464"/>
              <a:chOff x="2207971" y="2384401"/>
              <a:chExt cx="864005" cy="1032464"/>
            </a:xfrm>
          </p:grpSpPr>
          <p:sp>
            <p:nvSpPr>
              <p:cNvPr id="55" name="Freeform: Shape 54">
                <a:extLst>
                  <a:ext uri="{FF2B5EF4-FFF2-40B4-BE49-F238E27FC236}">
                    <a16:creationId xmlns:a16="http://schemas.microsoft.com/office/drawing/2014/main" id="{4BBFA3E1-95AC-4B97-94E0-FA975C6A1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Freeform: Shape 55">
                <a:extLst>
                  <a:ext uri="{FF2B5EF4-FFF2-40B4-BE49-F238E27FC236}">
                    <a16:creationId xmlns:a16="http://schemas.microsoft.com/office/drawing/2014/main" id="{5F0692E3-CEC8-47C3-B77F-E9C8614F6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7" name="Group 56">
                <a:extLst>
                  <a:ext uri="{FF2B5EF4-FFF2-40B4-BE49-F238E27FC236}">
                    <a16:creationId xmlns:a16="http://schemas.microsoft.com/office/drawing/2014/main" id="{9B80E6A3-263D-4DD4-8C58-EA2BB38C5B9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58" name="Straight Connector 57">
                  <a:extLst>
                    <a:ext uri="{FF2B5EF4-FFF2-40B4-BE49-F238E27FC236}">
                      <a16:creationId xmlns:a16="http://schemas.microsoft.com/office/drawing/2014/main" id="{5AA2C02F-3722-4124-9F30-AB9D6F052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B6EC254-9786-4485-A07E-0F055DA958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2" name="Oval 41">
              <a:extLst>
                <a:ext uri="{FF2B5EF4-FFF2-40B4-BE49-F238E27FC236}">
                  <a16:creationId xmlns:a16="http://schemas.microsoft.com/office/drawing/2014/main" id="{5AB57BFA-A302-43AD-B2D6-EE3191DDD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58529" y="5784159"/>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DEEABC33-1767-4B45-924F-3ECD0096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36934" y="834250"/>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4" name="Group 43">
              <a:extLst>
                <a:ext uri="{FF2B5EF4-FFF2-40B4-BE49-F238E27FC236}">
                  <a16:creationId xmlns:a16="http://schemas.microsoft.com/office/drawing/2014/main" id="{C0748559-962C-4EC9-A1EC-E5E55AFDFB0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91286" y="1090043"/>
              <a:ext cx="901736" cy="2160000"/>
              <a:chOff x="8217770" y="397306"/>
              <a:chExt cx="901736" cy="2160000"/>
            </a:xfrm>
          </p:grpSpPr>
          <p:cxnSp>
            <p:nvCxnSpPr>
              <p:cNvPr id="51" name="Straight Connector 50">
                <a:extLst>
                  <a:ext uri="{FF2B5EF4-FFF2-40B4-BE49-F238E27FC236}">
                    <a16:creationId xmlns:a16="http://schemas.microsoft.com/office/drawing/2014/main" id="{CB099024-D74B-47AA-8E9C-40AF75B94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668638" y="397306"/>
                <a:ext cx="0" cy="21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Freeform: Shape 51">
                <a:extLst>
                  <a:ext uri="{FF2B5EF4-FFF2-40B4-BE49-F238E27FC236}">
                    <a16:creationId xmlns:a16="http://schemas.microsoft.com/office/drawing/2014/main" id="{34AC7ACA-BFE6-46A8-A8AA-78602ED70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217770" y="397306"/>
                <a:ext cx="901736" cy="1868598"/>
              </a:xfrm>
              <a:custGeom>
                <a:avLst/>
                <a:gdLst>
                  <a:gd name="connsiteX0" fmla="*/ 450869 w 901736"/>
                  <a:gd name="connsiteY0" fmla="*/ 0 h 1868598"/>
                  <a:gd name="connsiteX1" fmla="*/ 450868 w 901736"/>
                  <a:gd name="connsiteY1" fmla="*/ 0 h 1868598"/>
                  <a:gd name="connsiteX2" fmla="*/ 450867 w 901736"/>
                  <a:gd name="connsiteY2" fmla="*/ 0 h 1868598"/>
                  <a:gd name="connsiteX3" fmla="*/ 409125 w 901736"/>
                  <a:gd name="connsiteY3" fmla="*/ 52638 h 1868598"/>
                  <a:gd name="connsiteX4" fmla="*/ 7089 w 901736"/>
                  <a:gd name="connsiteY4" fmla="*/ 1225278 h 1868598"/>
                  <a:gd name="connsiteX5" fmla="*/ 140 w 901736"/>
                  <a:gd name="connsiteY5" fmla="*/ 1416229 h 1868598"/>
                  <a:gd name="connsiteX6" fmla="*/ 141 w 901736"/>
                  <a:gd name="connsiteY6" fmla="*/ 1416229 h 1868598"/>
                  <a:gd name="connsiteX7" fmla="*/ 0 w 901736"/>
                  <a:gd name="connsiteY7" fmla="*/ 1420099 h 1868598"/>
                  <a:gd name="connsiteX8" fmla="*/ 9012 w 901736"/>
                  <a:gd name="connsiteY8" fmla="*/ 1509500 h 1868598"/>
                  <a:gd name="connsiteX9" fmla="*/ 449610 w 901736"/>
                  <a:gd name="connsiteY9" fmla="*/ 1868598 h 1868598"/>
                  <a:gd name="connsiteX10" fmla="*/ 450868 w 901736"/>
                  <a:gd name="connsiteY10" fmla="*/ 1868471 h 1868598"/>
                  <a:gd name="connsiteX11" fmla="*/ 452126 w 901736"/>
                  <a:gd name="connsiteY11" fmla="*/ 1868598 h 1868598"/>
                  <a:gd name="connsiteX12" fmla="*/ 892724 w 901736"/>
                  <a:gd name="connsiteY12" fmla="*/ 1509500 h 1868598"/>
                  <a:gd name="connsiteX13" fmla="*/ 901736 w 901736"/>
                  <a:gd name="connsiteY13" fmla="*/ 1420099 h 1868598"/>
                  <a:gd name="connsiteX14" fmla="*/ 901595 w 901736"/>
                  <a:gd name="connsiteY14" fmla="*/ 1416229 h 1868598"/>
                  <a:gd name="connsiteX15" fmla="*/ 901596 w 901736"/>
                  <a:gd name="connsiteY15" fmla="*/ 1416229 h 1868598"/>
                  <a:gd name="connsiteX16" fmla="*/ 894647 w 901736"/>
                  <a:gd name="connsiteY16" fmla="*/ 1225278 h 1868598"/>
                  <a:gd name="connsiteX17" fmla="*/ 492611 w 901736"/>
                  <a:gd name="connsiteY17" fmla="*/ 52638 h 186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01736" h="1868598">
                    <a:moveTo>
                      <a:pt x="450869" y="0"/>
                    </a:moveTo>
                    <a:lnTo>
                      <a:pt x="450868" y="0"/>
                    </a:lnTo>
                    <a:lnTo>
                      <a:pt x="450867" y="0"/>
                    </a:lnTo>
                    <a:lnTo>
                      <a:pt x="409125" y="52638"/>
                    </a:lnTo>
                    <a:cubicBezTo>
                      <a:pt x="187876" y="359618"/>
                      <a:pt x="40481" y="769067"/>
                      <a:pt x="7089" y="1225278"/>
                    </a:cubicBezTo>
                    <a:lnTo>
                      <a:pt x="140" y="1416229"/>
                    </a:lnTo>
                    <a:lnTo>
                      <a:pt x="141" y="1416229"/>
                    </a:lnTo>
                    <a:lnTo>
                      <a:pt x="0" y="1420099"/>
                    </a:lnTo>
                    <a:lnTo>
                      <a:pt x="9012" y="1509500"/>
                    </a:lnTo>
                    <a:cubicBezTo>
                      <a:pt x="50948" y="1714437"/>
                      <a:pt x="232276" y="1868598"/>
                      <a:pt x="449610" y="1868598"/>
                    </a:cubicBezTo>
                    <a:lnTo>
                      <a:pt x="450868" y="1868471"/>
                    </a:lnTo>
                    <a:lnTo>
                      <a:pt x="452126" y="1868598"/>
                    </a:lnTo>
                    <a:cubicBezTo>
                      <a:pt x="669460" y="1868598"/>
                      <a:pt x="850788" y="1714437"/>
                      <a:pt x="892724" y="1509500"/>
                    </a:cubicBezTo>
                    <a:lnTo>
                      <a:pt x="901736" y="1420099"/>
                    </a:lnTo>
                    <a:lnTo>
                      <a:pt x="901595" y="1416229"/>
                    </a:lnTo>
                    <a:lnTo>
                      <a:pt x="901596" y="1416229"/>
                    </a:lnTo>
                    <a:lnTo>
                      <a:pt x="894647" y="1225278"/>
                    </a:lnTo>
                    <a:cubicBezTo>
                      <a:pt x="861255" y="769067"/>
                      <a:pt x="713860" y="359618"/>
                      <a:pt x="492611" y="52638"/>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Rectangle 5">
                <a:extLst>
                  <a:ext uri="{FF2B5EF4-FFF2-40B4-BE49-F238E27FC236}">
                    <a16:creationId xmlns:a16="http://schemas.microsoft.com/office/drawing/2014/main" id="{D0946E2F-C083-48AF-9D1C-3754DE0E8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70075" y="1136688"/>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
                <a:extLst>
                  <a:ext uri="{FF2B5EF4-FFF2-40B4-BE49-F238E27FC236}">
                    <a16:creationId xmlns:a16="http://schemas.microsoft.com/office/drawing/2014/main" id="{8F933FF1-7DAC-4751-B504-C8C68E537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57521" y="720913"/>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AED587E1-23B3-44EE-B0CA-84F46A8D5EC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65500" y="4918166"/>
              <a:ext cx="571820" cy="1620000"/>
              <a:chOff x="8482785" y="4330454"/>
              <a:chExt cx="571820" cy="1620000"/>
            </a:xfrm>
          </p:grpSpPr>
          <p:sp>
            <p:nvSpPr>
              <p:cNvPr id="49" name="Freeform: Shape 48">
                <a:extLst>
                  <a:ext uri="{FF2B5EF4-FFF2-40B4-BE49-F238E27FC236}">
                    <a16:creationId xmlns:a16="http://schemas.microsoft.com/office/drawing/2014/main" id="{C3EA330E-53DA-43C3-94DF-051C622C8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0" name="Straight Connector 49">
                <a:extLst>
                  <a:ext uri="{FF2B5EF4-FFF2-40B4-BE49-F238E27FC236}">
                    <a16:creationId xmlns:a16="http://schemas.microsoft.com/office/drawing/2014/main" id="{7CF8DEE9-82BC-4F6D-9E7D-A61DE0391F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477FE6E3-76CF-4BFE-A9BB-D2B04E547D6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622419" y="427549"/>
              <a:ext cx="464739" cy="900000"/>
              <a:chOff x="4511184" y="2651374"/>
              <a:chExt cx="464739" cy="900000"/>
            </a:xfrm>
          </p:grpSpPr>
          <p:sp>
            <p:nvSpPr>
              <p:cNvPr id="47" name="Freeform: Shape 46">
                <a:extLst>
                  <a:ext uri="{FF2B5EF4-FFF2-40B4-BE49-F238E27FC236}">
                    <a16:creationId xmlns:a16="http://schemas.microsoft.com/office/drawing/2014/main" id="{8B90047D-5FCF-4A72-98F9-4C5F3BE36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5D6597A5-9B58-4515-A65F-776A599681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3982" y="2651374"/>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4" name="Freeform: Shape 73">
            <a:extLst>
              <a:ext uri="{FF2B5EF4-FFF2-40B4-BE49-F238E27FC236}">
                <a16:creationId xmlns:a16="http://schemas.microsoft.com/office/drawing/2014/main" id="{716BED87-A484-418B-BFE2-B7AF165C5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392603" y="2694497"/>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76" name="Freeform: Shape 75">
            <a:extLst>
              <a:ext uri="{FF2B5EF4-FFF2-40B4-BE49-F238E27FC236}">
                <a16:creationId xmlns:a16="http://schemas.microsoft.com/office/drawing/2014/main" id="{91DAC796-CA78-4ABE-BE2F-B8B4D60A6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8864022" y="796012"/>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5DDA4212-2A25-49B5-912F-FE46DB634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0562642" y="882376"/>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Freeform: Shape 79">
            <a:extLst>
              <a:ext uri="{FF2B5EF4-FFF2-40B4-BE49-F238E27FC236}">
                <a16:creationId xmlns:a16="http://schemas.microsoft.com/office/drawing/2014/main" id="{5D44875A-5D91-4826-BEA8-3D8137697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1064180" y="604046"/>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2" name="Group 81">
            <a:extLst>
              <a:ext uri="{FF2B5EF4-FFF2-40B4-BE49-F238E27FC236}">
                <a16:creationId xmlns:a16="http://schemas.microsoft.com/office/drawing/2014/main" id="{76032A1D-6324-4525-B325-BA10F1B5AF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flipH="1" flipV="1">
            <a:off x="9148098" y="2744140"/>
            <a:ext cx="865742" cy="628383"/>
            <a:chOff x="558167" y="958515"/>
            <a:chExt cx="865742" cy="628383"/>
          </a:xfrm>
          <a:solidFill>
            <a:schemeClr val="accent3"/>
          </a:solidFill>
        </p:grpSpPr>
        <p:sp>
          <p:nvSpPr>
            <p:cNvPr id="83" name="Freeform: Shape 82">
              <a:extLst>
                <a:ext uri="{FF2B5EF4-FFF2-40B4-BE49-F238E27FC236}">
                  <a16:creationId xmlns:a16="http://schemas.microsoft.com/office/drawing/2014/main" id="{29407EC8-983A-4905-9D84-F10F99A2B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Freeform: Shape 83">
              <a:extLst>
                <a:ext uri="{FF2B5EF4-FFF2-40B4-BE49-F238E27FC236}">
                  <a16:creationId xmlns:a16="http://schemas.microsoft.com/office/drawing/2014/main" id="{F6426968-9D35-4263-9721-5B13F9D2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86" name="Freeform: Shape 85">
            <a:extLst>
              <a:ext uri="{FF2B5EF4-FFF2-40B4-BE49-F238E27FC236}">
                <a16:creationId xmlns:a16="http://schemas.microsoft.com/office/drawing/2014/main" id="{3FD786AD-5715-4F40-BEE8-2D5F8F1EA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0746969" y="1420178"/>
            <a:ext cx="901736" cy="1868598"/>
          </a:xfrm>
          <a:custGeom>
            <a:avLst/>
            <a:gdLst>
              <a:gd name="connsiteX0" fmla="*/ 450869 w 901736"/>
              <a:gd name="connsiteY0" fmla="*/ 0 h 1868598"/>
              <a:gd name="connsiteX1" fmla="*/ 492611 w 901736"/>
              <a:gd name="connsiteY1" fmla="*/ 52638 h 1868598"/>
              <a:gd name="connsiteX2" fmla="*/ 894647 w 901736"/>
              <a:gd name="connsiteY2" fmla="*/ 1225278 h 1868598"/>
              <a:gd name="connsiteX3" fmla="*/ 901596 w 901736"/>
              <a:gd name="connsiteY3" fmla="*/ 1416229 h 1868598"/>
              <a:gd name="connsiteX4" fmla="*/ 901595 w 901736"/>
              <a:gd name="connsiteY4" fmla="*/ 1416229 h 1868598"/>
              <a:gd name="connsiteX5" fmla="*/ 901736 w 901736"/>
              <a:gd name="connsiteY5" fmla="*/ 1420099 h 1868598"/>
              <a:gd name="connsiteX6" fmla="*/ 892724 w 901736"/>
              <a:gd name="connsiteY6" fmla="*/ 1509500 h 1868598"/>
              <a:gd name="connsiteX7" fmla="*/ 452126 w 901736"/>
              <a:gd name="connsiteY7" fmla="*/ 1868598 h 1868598"/>
              <a:gd name="connsiteX8" fmla="*/ 450868 w 901736"/>
              <a:gd name="connsiteY8" fmla="*/ 1868471 h 1868598"/>
              <a:gd name="connsiteX9" fmla="*/ 450868 w 901736"/>
              <a:gd name="connsiteY9" fmla="*/ 1346995 h 1868598"/>
              <a:gd name="connsiteX10" fmla="*/ 450868 w 901736"/>
              <a:gd name="connsiteY10" fmla="*/ 969255 h 1868598"/>
              <a:gd name="connsiteX11" fmla="*/ 450868 w 901736"/>
              <a:gd name="connsiteY11" fmla="*/ 664370 h 1868598"/>
              <a:gd name="connsiteX12" fmla="*/ 450869 w 901736"/>
              <a:gd name="connsiteY12" fmla="*/ 664370 h 1868598"/>
              <a:gd name="connsiteX13" fmla="*/ 450867 w 901736"/>
              <a:gd name="connsiteY13" fmla="*/ 0 h 1868598"/>
              <a:gd name="connsiteX14" fmla="*/ 450867 w 901736"/>
              <a:gd name="connsiteY14" fmla="*/ 664370 h 1868598"/>
              <a:gd name="connsiteX15" fmla="*/ 450868 w 901736"/>
              <a:gd name="connsiteY15" fmla="*/ 664370 h 1868598"/>
              <a:gd name="connsiteX16" fmla="*/ 450868 w 901736"/>
              <a:gd name="connsiteY16" fmla="*/ 969255 h 1868598"/>
              <a:gd name="connsiteX17" fmla="*/ 450868 w 901736"/>
              <a:gd name="connsiteY17" fmla="*/ 1346995 h 1868598"/>
              <a:gd name="connsiteX18" fmla="*/ 450868 w 901736"/>
              <a:gd name="connsiteY18" fmla="*/ 1868471 h 1868598"/>
              <a:gd name="connsiteX19" fmla="*/ 449610 w 901736"/>
              <a:gd name="connsiteY19" fmla="*/ 1868598 h 1868598"/>
              <a:gd name="connsiteX20" fmla="*/ 9012 w 901736"/>
              <a:gd name="connsiteY20" fmla="*/ 1509500 h 1868598"/>
              <a:gd name="connsiteX21" fmla="*/ 0 w 901736"/>
              <a:gd name="connsiteY21" fmla="*/ 1420099 h 1868598"/>
              <a:gd name="connsiteX22" fmla="*/ 141 w 901736"/>
              <a:gd name="connsiteY22" fmla="*/ 1416229 h 1868598"/>
              <a:gd name="connsiteX23" fmla="*/ 140 w 901736"/>
              <a:gd name="connsiteY23" fmla="*/ 1416229 h 1868598"/>
              <a:gd name="connsiteX24" fmla="*/ 7089 w 901736"/>
              <a:gd name="connsiteY24" fmla="*/ 1225278 h 1868598"/>
              <a:gd name="connsiteX25" fmla="*/ 409125 w 901736"/>
              <a:gd name="connsiteY25" fmla="*/ 52638 h 186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01736" h="1868598">
                <a:moveTo>
                  <a:pt x="450869" y="0"/>
                </a:moveTo>
                <a:lnTo>
                  <a:pt x="492611" y="52638"/>
                </a:lnTo>
                <a:cubicBezTo>
                  <a:pt x="713860" y="359618"/>
                  <a:pt x="861255" y="769067"/>
                  <a:pt x="894647" y="1225278"/>
                </a:cubicBezTo>
                <a:lnTo>
                  <a:pt x="901596" y="1416229"/>
                </a:lnTo>
                <a:lnTo>
                  <a:pt x="901595" y="1416229"/>
                </a:lnTo>
                <a:lnTo>
                  <a:pt x="901736" y="1420099"/>
                </a:lnTo>
                <a:lnTo>
                  <a:pt x="892724" y="1509500"/>
                </a:lnTo>
                <a:cubicBezTo>
                  <a:pt x="850788" y="1714437"/>
                  <a:pt x="669460" y="1868598"/>
                  <a:pt x="452126" y="1868598"/>
                </a:cubicBezTo>
                <a:lnTo>
                  <a:pt x="450868" y="1868471"/>
                </a:lnTo>
                <a:lnTo>
                  <a:pt x="450868" y="1346995"/>
                </a:lnTo>
                <a:lnTo>
                  <a:pt x="450868" y="969255"/>
                </a:lnTo>
                <a:lnTo>
                  <a:pt x="450868" y="664370"/>
                </a:lnTo>
                <a:lnTo>
                  <a:pt x="450869" y="664370"/>
                </a:lnTo>
                <a:close/>
                <a:moveTo>
                  <a:pt x="450867" y="0"/>
                </a:moveTo>
                <a:lnTo>
                  <a:pt x="450867" y="664370"/>
                </a:lnTo>
                <a:lnTo>
                  <a:pt x="450868" y="664370"/>
                </a:lnTo>
                <a:lnTo>
                  <a:pt x="450868" y="969255"/>
                </a:lnTo>
                <a:lnTo>
                  <a:pt x="450868" y="1346995"/>
                </a:lnTo>
                <a:lnTo>
                  <a:pt x="450868" y="1868471"/>
                </a:lnTo>
                <a:lnTo>
                  <a:pt x="449610" y="1868598"/>
                </a:lnTo>
                <a:cubicBezTo>
                  <a:pt x="232276" y="1868598"/>
                  <a:pt x="50948" y="1714437"/>
                  <a:pt x="9012" y="1509500"/>
                </a:cubicBezTo>
                <a:lnTo>
                  <a:pt x="0" y="1420099"/>
                </a:lnTo>
                <a:lnTo>
                  <a:pt x="141" y="1416229"/>
                </a:lnTo>
                <a:lnTo>
                  <a:pt x="140" y="1416229"/>
                </a:lnTo>
                <a:lnTo>
                  <a:pt x="7089" y="1225278"/>
                </a:lnTo>
                <a:cubicBezTo>
                  <a:pt x="40481" y="769067"/>
                  <a:pt x="187876" y="359618"/>
                  <a:pt x="409125" y="52638"/>
                </a:cubicBez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4"/>
              </a:solidFill>
            </a:endParaRPr>
          </a:p>
        </p:txBody>
      </p:sp>
      <p:sp>
        <p:nvSpPr>
          <p:cNvPr id="88" name="Oval 87">
            <a:extLst>
              <a:ext uri="{FF2B5EF4-FFF2-40B4-BE49-F238E27FC236}">
                <a16:creationId xmlns:a16="http://schemas.microsoft.com/office/drawing/2014/main" id="{BFC9C289-1965-44D3-BE1F-87A992A40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141047" y="5832285"/>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0304243C-9A58-4B18-9670-1116282E7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a:off x="8409898" y="5010707"/>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1004F330-2685-43E8-93CC-3A72F1945B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0455" y="397061"/>
            <a:ext cx="3901630" cy="5923210"/>
            <a:chOff x="7730455" y="397061"/>
            <a:chExt cx="3901630" cy="5923210"/>
          </a:xfrm>
        </p:grpSpPr>
        <p:grpSp>
          <p:nvGrpSpPr>
            <p:cNvPr id="93" name="Group 92">
              <a:extLst>
                <a:ext uri="{FF2B5EF4-FFF2-40B4-BE49-F238E27FC236}">
                  <a16:creationId xmlns:a16="http://schemas.microsoft.com/office/drawing/2014/main" id="{7F540312-E657-4675-9FD0-822C4C1849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V="1">
              <a:off x="9344477" y="2646371"/>
              <a:ext cx="2287608" cy="3673900"/>
              <a:chOff x="-6080955" y="3437416"/>
              <a:chExt cx="2287608" cy="3673900"/>
            </a:xfrm>
          </p:grpSpPr>
          <p:cxnSp>
            <p:nvCxnSpPr>
              <p:cNvPr id="119" name="Straight Connector 118">
                <a:extLst>
                  <a:ext uri="{FF2B5EF4-FFF2-40B4-BE49-F238E27FC236}">
                    <a16:creationId xmlns:a16="http://schemas.microsoft.com/office/drawing/2014/main" id="{790162A5-9662-4AAC-B88A-5600029BF9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Freeform: Shape 119">
                <a:extLst>
                  <a:ext uri="{FF2B5EF4-FFF2-40B4-BE49-F238E27FC236}">
                    <a16:creationId xmlns:a16="http://schemas.microsoft.com/office/drawing/2014/main" id="{C6945E98-0915-4965-B3A3-8446E1DF1E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Freeform: Shape 120">
                <a:extLst>
                  <a:ext uri="{FF2B5EF4-FFF2-40B4-BE49-F238E27FC236}">
                    <a16:creationId xmlns:a16="http://schemas.microsoft.com/office/drawing/2014/main" id="{8E8BDE04-7F31-4EEC-9104-C642A25CA9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2" name="Freeform: Shape 121">
                <a:extLst>
                  <a:ext uri="{FF2B5EF4-FFF2-40B4-BE49-F238E27FC236}">
                    <a16:creationId xmlns:a16="http://schemas.microsoft.com/office/drawing/2014/main" id="{836D1EC2-2F56-400A-A1B4-86538216A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3" name="Freeform: Shape 122">
                <a:extLst>
                  <a:ext uri="{FF2B5EF4-FFF2-40B4-BE49-F238E27FC236}">
                    <a16:creationId xmlns:a16="http://schemas.microsoft.com/office/drawing/2014/main" id="{D1041CC3-7885-4E28-927C-FD13BA1703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4" name="Freeform: Shape 123">
                <a:extLst>
                  <a:ext uri="{FF2B5EF4-FFF2-40B4-BE49-F238E27FC236}">
                    <a16:creationId xmlns:a16="http://schemas.microsoft.com/office/drawing/2014/main" id="{C31D4CE7-49CC-44F8-91C3-7356DDDB2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5" name="Freeform: Shape 124">
                <a:extLst>
                  <a:ext uri="{FF2B5EF4-FFF2-40B4-BE49-F238E27FC236}">
                    <a16:creationId xmlns:a16="http://schemas.microsoft.com/office/drawing/2014/main" id="{1857FF28-CD46-45E4-AEAF-7318A7444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Freeform: Shape 125">
                <a:extLst>
                  <a:ext uri="{FF2B5EF4-FFF2-40B4-BE49-F238E27FC236}">
                    <a16:creationId xmlns:a16="http://schemas.microsoft.com/office/drawing/2014/main" id="{EFF33D07-5387-4270-A0E6-7ED9E10B1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4" name="Group 93">
              <a:extLst>
                <a:ext uri="{FF2B5EF4-FFF2-40B4-BE49-F238E27FC236}">
                  <a16:creationId xmlns:a16="http://schemas.microsoft.com/office/drawing/2014/main" id="{1049F146-DADD-4A7F-B64A-C14385351C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8669440" y="397061"/>
              <a:ext cx="1785983" cy="2208479"/>
              <a:chOff x="2725201" y="4453039"/>
              <a:chExt cx="1785983" cy="2208479"/>
            </a:xfrm>
          </p:grpSpPr>
          <p:cxnSp>
            <p:nvCxnSpPr>
              <p:cNvPr id="114" name="Straight Connector 113">
                <a:extLst>
                  <a:ext uri="{FF2B5EF4-FFF2-40B4-BE49-F238E27FC236}">
                    <a16:creationId xmlns:a16="http://schemas.microsoft.com/office/drawing/2014/main" id="{08208227-E6FD-4E62-A3E5-339B3116BF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BE45BAE-1944-4D0F-8799-E631B489F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Freeform: Shape 115">
                <a:extLst>
                  <a:ext uri="{FF2B5EF4-FFF2-40B4-BE49-F238E27FC236}">
                    <a16:creationId xmlns:a16="http://schemas.microsoft.com/office/drawing/2014/main" id="{8B4E4D53-4C64-4FFC-9DEE-D23E84F95A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117" name="Rectangle 30">
                <a:extLst>
                  <a:ext uri="{FF2B5EF4-FFF2-40B4-BE49-F238E27FC236}">
                    <a16:creationId xmlns:a16="http://schemas.microsoft.com/office/drawing/2014/main" id="{1E469BE5-4D66-4EF4-8D95-9EE9B49E1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30">
                <a:extLst>
                  <a:ext uri="{FF2B5EF4-FFF2-40B4-BE49-F238E27FC236}">
                    <a16:creationId xmlns:a16="http://schemas.microsoft.com/office/drawing/2014/main" id="{97CC8B6D-C9C9-4420-B145-C479DBBFB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4C305DC7-D46C-40E8-B181-98D0417C31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V="1">
              <a:off x="9101269" y="2385858"/>
              <a:ext cx="864005" cy="1032464"/>
              <a:chOff x="2207971" y="2384401"/>
              <a:chExt cx="864005" cy="1032464"/>
            </a:xfrm>
          </p:grpSpPr>
          <p:sp>
            <p:nvSpPr>
              <p:cNvPr id="109" name="Freeform: Shape 108">
                <a:extLst>
                  <a:ext uri="{FF2B5EF4-FFF2-40B4-BE49-F238E27FC236}">
                    <a16:creationId xmlns:a16="http://schemas.microsoft.com/office/drawing/2014/main" id="{874A907D-7F5B-49D1-99A2-2EE5CBE60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0" name="Freeform: Shape 109">
                <a:extLst>
                  <a:ext uri="{FF2B5EF4-FFF2-40B4-BE49-F238E27FC236}">
                    <a16:creationId xmlns:a16="http://schemas.microsoft.com/office/drawing/2014/main" id="{A2CB551E-1E4C-467D-A3D3-7BA52A272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1" name="Group 110">
                <a:extLst>
                  <a:ext uri="{FF2B5EF4-FFF2-40B4-BE49-F238E27FC236}">
                    <a16:creationId xmlns:a16="http://schemas.microsoft.com/office/drawing/2014/main" id="{DFA76F48-9EFD-452A-B0B9-363207E9F3D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112" name="Straight Connector 111">
                  <a:extLst>
                    <a:ext uri="{FF2B5EF4-FFF2-40B4-BE49-F238E27FC236}">
                      <a16:creationId xmlns:a16="http://schemas.microsoft.com/office/drawing/2014/main" id="{FA58951F-7DDC-408C-A381-96773B5C04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844DEAE-03C1-47CA-AD25-A479916765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6" name="Oval 95">
              <a:extLst>
                <a:ext uri="{FF2B5EF4-FFF2-40B4-BE49-F238E27FC236}">
                  <a16:creationId xmlns:a16="http://schemas.microsoft.com/office/drawing/2014/main" id="{9DED8F11-2AB8-4BC3-90AA-2063E1199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92921" y="5784159"/>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7" name="Oval 96">
              <a:extLst>
                <a:ext uri="{FF2B5EF4-FFF2-40B4-BE49-F238E27FC236}">
                  <a16:creationId xmlns:a16="http://schemas.microsoft.com/office/drawing/2014/main" id="{EFFC5F39-870E-4D66-853D-4F4EE1C513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514516" y="834250"/>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8" name="Group 97">
              <a:extLst>
                <a:ext uri="{FF2B5EF4-FFF2-40B4-BE49-F238E27FC236}">
                  <a16:creationId xmlns:a16="http://schemas.microsoft.com/office/drawing/2014/main" id="{C88C80A8-E095-4A4F-87E4-8AD7E7C57A3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10698843" y="1090043"/>
              <a:ext cx="901736" cy="2160000"/>
              <a:chOff x="8217770" y="397306"/>
              <a:chExt cx="901736" cy="2160000"/>
            </a:xfrm>
          </p:grpSpPr>
          <p:cxnSp>
            <p:nvCxnSpPr>
              <p:cNvPr id="105" name="Straight Connector 104">
                <a:extLst>
                  <a:ext uri="{FF2B5EF4-FFF2-40B4-BE49-F238E27FC236}">
                    <a16:creationId xmlns:a16="http://schemas.microsoft.com/office/drawing/2014/main" id="{2ABDBCCB-5528-4B88-8E71-4594FA5300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668638" y="397306"/>
                <a:ext cx="0" cy="21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Freeform: Shape 105">
                <a:extLst>
                  <a:ext uri="{FF2B5EF4-FFF2-40B4-BE49-F238E27FC236}">
                    <a16:creationId xmlns:a16="http://schemas.microsoft.com/office/drawing/2014/main" id="{A72526B2-FC30-4028-887E-A0A9559FD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217770" y="397306"/>
                <a:ext cx="901736" cy="1868598"/>
              </a:xfrm>
              <a:custGeom>
                <a:avLst/>
                <a:gdLst>
                  <a:gd name="connsiteX0" fmla="*/ 450869 w 901736"/>
                  <a:gd name="connsiteY0" fmla="*/ 0 h 1868598"/>
                  <a:gd name="connsiteX1" fmla="*/ 450868 w 901736"/>
                  <a:gd name="connsiteY1" fmla="*/ 0 h 1868598"/>
                  <a:gd name="connsiteX2" fmla="*/ 450867 w 901736"/>
                  <a:gd name="connsiteY2" fmla="*/ 0 h 1868598"/>
                  <a:gd name="connsiteX3" fmla="*/ 409125 w 901736"/>
                  <a:gd name="connsiteY3" fmla="*/ 52638 h 1868598"/>
                  <a:gd name="connsiteX4" fmla="*/ 7089 w 901736"/>
                  <a:gd name="connsiteY4" fmla="*/ 1225278 h 1868598"/>
                  <a:gd name="connsiteX5" fmla="*/ 140 w 901736"/>
                  <a:gd name="connsiteY5" fmla="*/ 1416229 h 1868598"/>
                  <a:gd name="connsiteX6" fmla="*/ 141 w 901736"/>
                  <a:gd name="connsiteY6" fmla="*/ 1416229 h 1868598"/>
                  <a:gd name="connsiteX7" fmla="*/ 0 w 901736"/>
                  <a:gd name="connsiteY7" fmla="*/ 1420099 h 1868598"/>
                  <a:gd name="connsiteX8" fmla="*/ 9012 w 901736"/>
                  <a:gd name="connsiteY8" fmla="*/ 1509500 h 1868598"/>
                  <a:gd name="connsiteX9" fmla="*/ 449610 w 901736"/>
                  <a:gd name="connsiteY9" fmla="*/ 1868598 h 1868598"/>
                  <a:gd name="connsiteX10" fmla="*/ 450868 w 901736"/>
                  <a:gd name="connsiteY10" fmla="*/ 1868471 h 1868598"/>
                  <a:gd name="connsiteX11" fmla="*/ 452126 w 901736"/>
                  <a:gd name="connsiteY11" fmla="*/ 1868598 h 1868598"/>
                  <a:gd name="connsiteX12" fmla="*/ 892724 w 901736"/>
                  <a:gd name="connsiteY12" fmla="*/ 1509500 h 1868598"/>
                  <a:gd name="connsiteX13" fmla="*/ 901736 w 901736"/>
                  <a:gd name="connsiteY13" fmla="*/ 1420099 h 1868598"/>
                  <a:gd name="connsiteX14" fmla="*/ 901595 w 901736"/>
                  <a:gd name="connsiteY14" fmla="*/ 1416229 h 1868598"/>
                  <a:gd name="connsiteX15" fmla="*/ 901596 w 901736"/>
                  <a:gd name="connsiteY15" fmla="*/ 1416229 h 1868598"/>
                  <a:gd name="connsiteX16" fmla="*/ 894647 w 901736"/>
                  <a:gd name="connsiteY16" fmla="*/ 1225278 h 1868598"/>
                  <a:gd name="connsiteX17" fmla="*/ 492611 w 901736"/>
                  <a:gd name="connsiteY17" fmla="*/ 52638 h 186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01736" h="1868598">
                    <a:moveTo>
                      <a:pt x="450869" y="0"/>
                    </a:moveTo>
                    <a:lnTo>
                      <a:pt x="450868" y="0"/>
                    </a:lnTo>
                    <a:lnTo>
                      <a:pt x="450867" y="0"/>
                    </a:lnTo>
                    <a:lnTo>
                      <a:pt x="409125" y="52638"/>
                    </a:lnTo>
                    <a:cubicBezTo>
                      <a:pt x="187876" y="359618"/>
                      <a:pt x="40481" y="769067"/>
                      <a:pt x="7089" y="1225278"/>
                    </a:cubicBezTo>
                    <a:lnTo>
                      <a:pt x="140" y="1416229"/>
                    </a:lnTo>
                    <a:lnTo>
                      <a:pt x="141" y="1416229"/>
                    </a:lnTo>
                    <a:lnTo>
                      <a:pt x="0" y="1420099"/>
                    </a:lnTo>
                    <a:lnTo>
                      <a:pt x="9012" y="1509500"/>
                    </a:lnTo>
                    <a:cubicBezTo>
                      <a:pt x="50948" y="1714437"/>
                      <a:pt x="232276" y="1868598"/>
                      <a:pt x="449610" y="1868598"/>
                    </a:cubicBezTo>
                    <a:lnTo>
                      <a:pt x="450868" y="1868471"/>
                    </a:lnTo>
                    <a:lnTo>
                      <a:pt x="452126" y="1868598"/>
                    </a:lnTo>
                    <a:cubicBezTo>
                      <a:pt x="669460" y="1868598"/>
                      <a:pt x="850788" y="1714437"/>
                      <a:pt x="892724" y="1509500"/>
                    </a:cubicBezTo>
                    <a:lnTo>
                      <a:pt x="901736" y="1420099"/>
                    </a:lnTo>
                    <a:lnTo>
                      <a:pt x="901595" y="1416229"/>
                    </a:lnTo>
                    <a:lnTo>
                      <a:pt x="901596" y="1416229"/>
                    </a:lnTo>
                    <a:lnTo>
                      <a:pt x="894647" y="1225278"/>
                    </a:lnTo>
                    <a:cubicBezTo>
                      <a:pt x="861255" y="769067"/>
                      <a:pt x="713860" y="359618"/>
                      <a:pt x="492611" y="52638"/>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Rectangle 5">
                <a:extLst>
                  <a:ext uri="{FF2B5EF4-FFF2-40B4-BE49-F238E27FC236}">
                    <a16:creationId xmlns:a16="http://schemas.microsoft.com/office/drawing/2014/main" id="{6F50CD0A-EB53-43E3-B229-56581B16D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70075" y="1136688"/>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5">
                <a:extLst>
                  <a:ext uri="{FF2B5EF4-FFF2-40B4-BE49-F238E27FC236}">
                    <a16:creationId xmlns:a16="http://schemas.microsoft.com/office/drawing/2014/main" id="{07439A8C-E126-4EF8-9DDE-B12EEB6344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57521" y="720913"/>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F971A352-3CE3-4D4E-89FF-4AC76D5628B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8254545" y="4918166"/>
              <a:ext cx="571820" cy="1620000"/>
              <a:chOff x="8482785" y="4330454"/>
              <a:chExt cx="571820" cy="1620000"/>
            </a:xfrm>
          </p:grpSpPr>
          <p:sp>
            <p:nvSpPr>
              <p:cNvPr id="103" name="Freeform: Shape 102">
                <a:extLst>
                  <a:ext uri="{FF2B5EF4-FFF2-40B4-BE49-F238E27FC236}">
                    <a16:creationId xmlns:a16="http://schemas.microsoft.com/office/drawing/2014/main" id="{1181DD3C-BB7E-4654-97CB-5EBA46737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4" name="Straight Connector 103">
                <a:extLst>
                  <a:ext uri="{FF2B5EF4-FFF2-40B4-BE49-F238E27FC236}">
                    <a16:creationId xmlns:a16="http://schemas.microsoft.com/office/drawing/2014/main" id="{DBFDB5FE-621F-4885-8FE3-F32C80AB0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43C986CB-6F99-49CC-B770-5C631F665D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11104707" y="427549"/>
              <a:ext cx="464739" cy="900000"/>
              <a:chOff x="4511184" y="2651374"/>
              <a:chExt cx="464739" cy="900000"/>
            </a:xfrm>
          </p:grpSpPr>
          <p:sp>
            <p:nvSpPr>
              <p:cNvPr id="101" name="Freeform: Shape 100">
                <a:extLst>
                  <a:ext uri="{FF2B5EF4-FFF2-40B4-BE49-F238E27FC236}">
                    <a16:creationId xmlns:a16="http://schemas.microsoft.com/office/drawing/2014/main" id="{AECC4036-7099-49F0-A624-8E4B78849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2" name="Straight Connector 101">
                <a:extLst>
                  <a:ext uri="{FF2B5EF4-FFF2-40B4-BE49-F238E27FC236}">
                    <a16:creationId xmlns:a16="http://schemas.microsoft.com/office/drawing/2014/main" id="{2D9D2BC0-F00D-4508-B62B-4150C07B95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3982" y="2651374"/>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 name="TextBox 5">
            <a:extLst>
              <a:ext uri="{FF2B5EF4-FFF2-40B4-BE49-F238E27FC236}">
                <a16:creationId xmlns:a16="http://schemas.microsoft.com/office/drawing/2014/main" id="{B4AE2C6A-63A8-4850-3DAA-F754ED52536B}"/>
              </a:ext>
            </a:extLst>
          </p:cNvPr>
          <p:cNvSpPr txBox="1"/>
          <p:nvPr/>
        </p:nvSpPr>
        <p:spPr>
          <a:xfrm>
            <a:off x="2546058" y="2574464"/>
            <a:ext cx="7086235" cy="2308324"/>
          </a:xfrm>
          <a:prstGeom prst="rect">
            <a:avLst/>
          </a:prstGeom>
          <a:noFill/>
        </p:spPr>
        <p:txBody>
          <a:bodyPr wrap="none" rtlCol="0">
            <a:spAutoFit/>
          </a:bodyPr>
          <a:lstStyle/>
          <a:p>
            <a:pPr marL="285750" indent="-285750" algn="ctr">
              <a:buFont typeface="Arial" panose="020B0604020202020204" pitchFamily="34" charset="0"/>
              <a:buChar char="•"/>
            </a:pPr>
            <a:r>
              <a:rPr lang="en-US" dirty="0"/>
              <a:t>The way our algorithm works is by creating a string and </a:t>
            </a:r>
          </a:p>
          <a:p>
            <a:pPr algn="ctr"/>
            <a:r>
              <a:rPr lang="en-US" dirty="0"/>
              <a:t>converting it to an array. First, we verify that the array </a:t>
            </a:r>
          </a:p>
          <a:p>
            <a:pPr algn="ctr"/>
            <a:r>
              <a:rPr lang="en-US" dirty="0"/>
              <a:t>is odd or even numbered. Then we create two variables and index </a:t>
            </a:r>
          </a:p>
          <a:p>
            <a:pPr algn="ctr"/>
            <a:r>
              <a:rPr lang="en-US" dirty="0"/>
              <a:t>them to the front and end of the array and compare them.</a:t>
            </a:r>
          </a:p>
          <a:p>
            <a:pPr algn="ctr"/>
            <a:r>
              <a:rPr lang="en-US" dirty="0"/>
              <a:t>Then we increment and decrement them respectively and</a:t>
            </a:r>
          </a:p>
          <a:p>
            <a:pPr algn="ctr"/>
            <a:r>
              <a:rPr lang="en-US" dirty="0"/>
              <a:t>repeat this process until the variables reach the middle.</a:t>
            </a:r>
          </a:p>
          <a:p>
            <a:pPr algn="ctr"/>
            <a:r>
              <a:rPr lang="en-US" dirty="0"/>
              <a:t>If they reach the middle and each character is determined to</a:t>
            </a:r>
          </a:p>
          <a:p>
            <a:pPr algn="ctr"/>
            <a:r>
              <a:rPr lang="en-US" dirty="0"/>
              <a:t>match then the word is a palindrome.   </a:t>
            </a:r>
          </a:p>
        </p:txBody>
      </p:sp>
    </p:spTree>
    <p:extLst>
      <p:ext uri="{BB962C8B-B14F-4D97-AF65-F5344CB8AC3E}">
        <p14:creationId xmlns:p14="http://schemas.microsoft.com/office/powerpoint/2010/main" val="428952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EADD72DC-CC5F-44D6-97D3-79407D4FF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1058433" y="184491"/>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2" name="Freeform: Shape 11">
            <a:extLst>
              <a:ext uri="{FF2B5EF4-FFF2-40B4-BE49-F238E27FC236}">
                <a16:creationId xmlns:a16="http://schemas.microsoft.com/office/drawing/2014/main" id="{B083E179-CF1F-4694-AEAB-6931C9B31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a:off x="388193" y="3690094"/>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EE6257A7-D071-42C9-8560-75A6EAE277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flipH="1" flipV="1">
            <a:off x="854399" y="71786"/>
            <a:ext cx="2287608" cy="3673900"/>
            <a:chOff x="-6080955" y="3437416"/>
            <a:chExt cx="2287608" cy="3673900"/>
          </a:xfrm>
        </p:grpSpPr>
        <p:cxnSp>
          <p:nvCxnSpPr>
            <p:cNvPr id="43" name="Straight Connector 42">
              <a:extLst>
                <a:ext uri="{FF2B5EF4-FFF2-40B4-BE49-F238E27FC236}">
                  <a16:creationId xmlns:a16="http://schemas.microsoft.com/office/drawing/2014/main" id="{52115B20-516B-48FE-ABF8-0300640B54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572F2AC0-C134-4522-9F34-10107EC52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Freeform: Shape 54">
              <a:extLst>
                <a:ext uri="{FF2B5EF4-FFF2-40B4-BE49-F238E27FC236}">
                  <a16:creationId xmlns:a16="http://schemas.microsoft.com/office/drawing/2014/main" id="{0EA2E5B3-77CC-4AA0-A77A-5D95FCDD5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2005C810-6BE0-4E85-BA3D-785C45D9B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D4ECB930-9F06-48DB-86D3-75A7E6A2C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C9116707-08B8-43A2-8DCB-845D77ABA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2E7DC9CC-81EB-48D8-AC44-C99F47742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23E2C41B-8946-4545-9CF1-997818234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4" name="Freeform: Shape 23">
            <a:extLst>
              <a:ext uri="{FF2B5EF4-FFF2-40B4-BE49-F238E27FC236}">
                <a16:creationId xmlns:a16="http://schemas.microsoft.com/office/drawing/2014/main" id="{8AD7D35B-560E-435E-B0FD-0F84A2E6C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V="1">
            <a:off x="8942212" y="184491"/>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nvGrpSpPr>
          <p:cNvPr id="26" name="Group 25">
            <a:extLst>
              <a:ext uri="{FF2B5EF4-FFF2-40B4-BE49-F238E27FC236}">
                <a16:creationId xmlns:a16="http://schemas.microsoft.com/office/drawing/2014/main" id="{AC46C823-4AEE-4D15-A7B7-556599F864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V="1">
            <a:off x="521489" y="5639014"/>
            <a:ext cx="865742" cy="628383"/>
            <a:chOff x="558167" y="958515"/>
            <a:chExt cx="865742" cy="628383"/>
          </a:xfrm>
          <a:solidFill>
            <a:schemeClr val="accent3"/>
          </a:solidFill>
        </p:grpSpPr>
        <p:sp>
          <p:nvSpPr>
            <p:cNvPr id="27" name="Freeform: Shape 26">
              <a:extLst>
                <a:ext uri="{FF2B5EF4-FFF2-40B4-BE49-F238E27FC236}">
                  <a16:creationId xmlns:a16="http://schemas.microsoft.com/office/drawing/2014/main" id="{7FE368E1-8B21-487B-879D-A96309199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58A31684-3F27-4828-8633-A1624B02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0" name="Group 29">
            <a:extLst>
              <a:ext uri="{FF2B5EF4-FFF2-40B4-BE49-F238E27FC236}">
                <a16:creationId xmlns:a16="http://schemas.microsoft.com/office/drawing/2014/main" id="{766CF5CA-BCE0-446B-990C-62FB772ABE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486523" y="3291143"/>
            <a:ext cx="1785983" cy="2208479"/>
            <a:chOff x="2725201" y="4453039"/>
            <a:chExt cx="1785983" cy="2208479"/>
          </a:xfrm>
        </p:grpSpPr>
        <p:cxnSp>
          <p:nvCxnSpPr>
            <p:cNvPr id="31" name="Straight Connector 30">
              <a:extLst>
                <a:ext uri="{FF2B5EF4-FFF2-40B4-BE49-F238E27FC236}">
                  <a16:creationId xmlns:a16="http://schemas.microsoft.com/office/drawing/2014/main" id="{791F38DD-D787-4EE5-931B-C8CC2ED927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4E1D11-C91E-45F4-9A4A-EC0243DE76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63D0A83C-B0AD-4E04-B3FE-48D739F6F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34" name="Rectangle 30">
              <a:extLst>
                <a:ext uri="{FF2B5EF4-FFF2-40B4-BE49-F238E27FC236}">
                  <a16:creationId xmlns:a16="http://schemas.microsoft.com/office/drawing/2014/main" id="{AF60A4C7-053A-4E00-9224-C9C9CAA54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0">
              <a:extLst>
                <a:ext uri="{FF2B5EF4-FFF2-40B4-BE49-F238E27FC236}">
                  <a16:creationId xmlns:a16="http://schemas.microsoft.com/office/drawing/2014/main" id="{C90A005E-7D6C-4543-AE86-10F5BA1C0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BC174C2C-9AC5-4D2F-B12B-8AD9BE8773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flipV="1">
            <a:off x="473803" y="5280732"/>
            <a:ext cx="864005" cy="1032464"/>
            <a:chOff x="2207971" y="2384401"/>
            <a:chExt cx="864005" cy="1032464"/>
          </a:xfrm>
        </p:grpSpPr>
        <p:sp>
          <p:nvSpPr>
            <p:cNvPr id="38" name="Freeform: Shape 37">
              <a:extLst>
                <a:ext uri="{FF2B5EF4-FFF2-40B4-BE49-F238E27FC236}">
                  <a16:creationId xmlns:a16="http://schemas.microsoft.com/office/drawing/2014/main" id="{F2A1D572-4E75-4B18-83CD-369937018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Freeform: Shape 38">
              <a:extLst>
                <a:ext uri="{FF2B5EF4-FFF2-40B4-BE49-F238E27FC236}">
                  <a16:creationId xmlns:a16="http://schemas.microsoft.com/office/drawing/2014/main" id="{A4501448-AAB4-4BDF-81E5-BF4BEF2A4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0" name="Group 39">
              <a:extLst>
                <a:ext uri="{FF2B5EF4-FFF2-40B4-BE49-F238E27FC236}">
                  <a16:creationId xmlns:a16="http://schemas.microsoft.com/office/drawing/2014/main" id="{DA5CA3F8-7E28-4253-9221-2849B189136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41" name="Straight Connector 40">
                <a:extLst>
                  <a:ext uri="{FF2B5EF4-FFF2-40B4-BE49-F238E27FC236}">
                    <a16:creationId xmlns:a16="http://schemas.microsoft.com/office/drawing/2014/main" id="{ABAD8F42-57F4-4A12-8B47-E199EA1741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BF509FE-DD9E-4AB3-94EE-468C868875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4" name="Freeform: Shape 43">
            <a:extLst>
              <a:ext uri="{FF2B5EF4-FFF2-40B4-BE49-F238E27FC236}">
                <a16:creationId xmlns:a16="http://schemas.microsoft.com/office/drawing/2014/main" id="{A7F45189-997F-4E6B-800E-D17FF116E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0114077" y="3690094"/>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BC214B40-3523-42BE-856A-2B90472652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V="1">
            <a:off x="9049994" y="71786"/>
            <a:ext cx="2287608" cy="3673900"/>
            <a:chOff x="-6080955" y="3437416"/>
            <a:chExt cx="2287608" cy="3673900"/>
          </a:xfrm>
        </p:grpSpPr>
        <p:cxnSp>
          <p:nvCxnSpPr>
            <p:cNvPr id="47" name="Straight Connector 46">
              <a:extLst>
                <a:ext uri="{FF2B5EF4-FFF2-40B4-BE49-F238E27FC236}">
                  <a16:creationId xmlns:a16="http://schemas.microsoft.com/office/drawing/2014/main" id="{5626B876-FE3F-403F-B675-FB9415E00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Freeform: Shape 47">
              <a:extLst>
                <a:ext uri="{FF2B5EF4-FFF2-40B4-BE49-F238E27FC236}">
                  <a16:creationId xmlns:a16="http://schemas.microsoft.com/office/drawing/2014/main" id="{03F8DDE7-4258-4181-9F2B-940B587EE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Freeform: Shape 48">
              <a:extLst>
                <a:ext uri="{FF2B5EF4-FFF2-40B4-BE49-F238E27FC236}">
                  <a16:creationId xmlns:a16="http://schemas.microsoft.com/office/drawing/2014/main" id="{4EED88FA-E654-453B-92BF-21196E32B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Freeform: Shape 49">
              <a:extLst>
                <a:ext uri="{FF2B5EF4-FFF2-40B4-BE49-F238E27FC236}">
                  <a16:creationId xmlns:a16="http://schemas.microsoft.com/office/drawing/2014/main" id="{7F3C238A-5CF1-4927-B70F-C99112299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42EAC2EE-4C33-44A6-A62B-6130E320AF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Freeform: Shape 51">
              <a:extLst>
                <a:ext uri="{FF2B5EF4-FFF2-40B4-BE49-F238E27FC236}">
                  <a16:creationId xmlns:a16="http://schemas.microsoft.com/office/drawing/2014/main" id="{0F2EC395-DF39-4C41-A452-37AF723EA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Freeform: Shape 52">
              <a:extLst>
                <a:ext uri="{FF2B5EF4-FFF2-40B4-BE49-F238E27FC236}">
                  <a16:creationId xmlns:a16="http://schemas.microsoft.com/office/drawing/2014/main" id="{2425D947-0068-4059-B9BE-93A3B27CDA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Freeform: Shape 53">
              <a:extLst>
                <a:ext uri="{FF2B5EF4-FFF2-40B4-BE49-F238E27FC236}">
                  <a16:creationId xmlns:a16="http://schemas.microsoft.com/office/drawing/2014/main" id="{80F2FE05-A04C-4860-B709-2FCBEAE879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DDAF6976-5F51-F87B-4F71-B5CFA8E5F81F}"/>
              </a:ext>
            </a:extLst>
          </p:cNvPr>
          <p:cNvSpPr>
            <a:spLocks noGrp="1"/>
          </p:cNvSpPr>
          <p:nvPr>
            <p:ph type="title"/>
          </p:nvPr>
        </p:nvSpPr>
        <p:spPr>
          <a:xfrm>
            <a:off x="3882610" y="1011237"/>
            <a:ext cx="4426782" cy="860400"/>
          </a:xfrm>
        </p:spPr>
        <p:txBody>
          <a:bodyPr anchor="b">
            <a:normAutofit/>
          </a:bodyPr>
          <a:lstStyle/>
          <a:p>
            <a:pPr algn="ctr"/>
            <a:r>
              <a:rPr lang="en-US" dirty="0"/>
              <a:t>Best/worse case SCENARIO</a:t>
            </a:r>
          </a:p>
        </p:txBody>
      </p:sp>
      <p:cxnSp>
        <p:nvCxnSpPr>
          <p:cNvPr id="56" name="Straight Connector 55">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1E4F39-6D95-D37A-C67B-5B3A0EF73A77}"/>
              </a:ext>
            </a:extLst>
          </p:cNvPr>
          <p:cNvSpPr>
            <a:spLocks noGrp="1"/>
          </p:cNvSpPr>
          <p:nvPr>
            <p:ph idx="1"/>
          </p:nvPr>
        </p:nvSpPr>
        <p:spPr>
          <a:xfrm>
            <a:off x="3863976" y="2759076"/>
            <a:ext cx="4460874" cy="3009899"/>
          </a:xfrm>
        </p:spPr>
        <p:txBody>
          <a:bodyPr>
            <a:normAutofit fontScale="92500" lnSpcReduction="20000"/>
          </a:bodyPr>
          <a:lstStyle/>
          <a:p>
            <a:r>
              <a:rPr lang="en-US" dirty="0"/>
              <a:t>The best-case scenario for our algorithm would be that the word is only three characters long and that it is a palindrome</a:t>
            </a:r>
          </a:p>
          <a:p>
            <a:r>
              <a:rPr lang="en-US" dirty="0"/>
              <a:t>The worst-case scenario would be that the word is very long and only the last two evaluated characters (the two characters surrounding the middle character) do not match.</a:t>
            </a:r>
          </a:p>
        </p:txBody>
      </p:sp>
      <p:grpSp>
        <p:nvGrpSpPr>
          <p:cNvPr id="58" name="Group 57">
            <a:extLst>
              <a:ext uri="{FF2B5EF4-FFF2-40B4-BE49-F238E27FC236}">
                <a16:creationId xmlns:a16="http://schemas.microsoft.com/office/drawing/2014/main" id="{69D14CB3-B46C-4D52-91C7-9020767C01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flipH="1" flipV="1">
            <a:off x="10901022" y="5639014"/>
            <a:ext cx="865742" cy="628383"/>
            <a:chOff x="558167" y="958515"/>
            <a:chExt cx="865742" cy="628383"/>
          </a:xfrm>
          <a:solidFill>
            <a:schemeClr val="accent3"/>
          </a:solidFill>
        </p:grpSpPr>
        <p:sp>
          <p:nvSpPr>
            <p:cNvPr id="59" name="Freeform: Shape 58">
              <a:extLst>
                <a:ext uri="{FF2B5EF4-FFF2-40B4-BE49-F238E27FC236}">
                  <a16:creationId xmlns:a16="http://schemas.microsoft.com/office/drawing/2014/main" id="{3A77D7F4-D3A2-4801-9AC3-6626FDE15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Freeform: Shape 59">
              <a:extLst>
                <a:ext uri="{FF2B5EF4-FFF2-40B4-BE49-F238E27FC236}">
                  <a16:creationId xmlns:a16="http://schemas.microsoft.com/office/drawing/2014/main" id="{1E62BACE-7CE7-442A-BFFB-8BC57C446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2" name="Group 61">
            <a:extLst>
              <a:ext uri="{FF2B5EF4-FFF2-40B4-BE49-F238E27FC236}">
                <a16:creationId xmlns:a16="http://schemas.microsoft.com/office/drawing/2014/main" id="{695E1464-F8FF-467B-BC7A-2DB63FD734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9919495" y="3291143"/>
            <a:ext cx="1785983" cy="2208479"/>
            <a:chOff x="2725201" y="4453039"/>
            <a:chExt cx="1785983" cy="2208479"/>
          </a:xfrm>
        </p:grpSpPr>
        <p:cxnSp>
          <p:nvCxnSpPr>
            <p:cNvPr id="63" name="Straight Connector 62">
              <a:extLst>
                <a:ext uri="{FF2B5EF4-FFF2-40B4-BE49-F238E27FC236}">
                  <a16:creationId xmlns:a16="http://schemas.microsoft.com/office/drawing/2014/main" id="{1D9EF77E-636A-4F91-8AC6-2926F2512C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F9F8CE5-DA1D-4DAF-A044-400C40169D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Shape 64">
              <a:extLst>
                <a:ext uri="{FF2B5EF4-FFF2-40B4-BE49-F238E27FC236}">
                  <a16:creationId xmlns:a16="http://schemas.microsoft.com/office/drawing/2014/main" id="{9C47A2FE-4826-4485-B3C0-56DF9A73A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66" name="Rectangle 30">
              <a:extLst>
                <a:ext uri="{FF2B5EF4-FFF2-40B4-BE49-F238E27FC236}">
                  <a16:creationId xmlns:a16="http://schemas.microsoft.com/office/drawing/2014/main" id="{A9D0A0EF-4934-4E46-A33A-95E5D932D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30">
              <a:extLst>
                <a:ext uri="{FF2B5EF4-FFF2-40B4-BE49-F238E27FC236}">
                  <a16:creationId xmlns:a16="http://schemas.microsoft.com/office/drawing/2014/main" id="{EA389321-1892-4D9B-9F10-CA83BC15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D9F93B70-A436-473C-A7CE-540999A596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V="1">
            <a:off x="10854193" y="5280732"/>
            <a:ext cx="864005" cy="1032464"/>
            <a:chOff x="2207971" y="2384401"/>
            <a:chExt cx="864005" cy="1032464"/>
          </a:xfrm>
        </p:grpSpPr>
        <p:sp>
          <p:nvSpPr>
            <p:cNvPr id="70" name="Freeform: Shape 69">
              <a:extLst>
                <a:ext uri="{FF2B5EF4-FFF2-40B4-BE49-F238E27FC236}">
                  <a16:creationId xmlns:a16="http://schemas.microsoft.com/office/drawing/2014/main" id="{C78ABD64-1B50-4D55-BC1F-146CC4D6E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 name="Freeform: Shape 70">
              <a:extLst>
                <a:ext uri="{FF2B5EF4-FFF2-40B4-BE49-F238E27FC236}">
                  <a16:creationId xmlns:a16="http://schemas.microsoft.com/office/drawing/2014/main" id="{57FC7EAA-9D36-4047-8A25-796E944D1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2" name="Group 71">
              <a:extLst>
                <a:ext uri="{FF2B5EF4-FFF2-40B4-BE49-F238E27FC236}">
                  <a16:creationId xmlns:a16="http://schemas.microsoft.com/office/drawing/2014/main" id="{0C72E6B1-2CDE-4B76-BB57-54923A35BC5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73" name="Straight Connector 72">
                <a:extLst>
                  <a:ext uri="{FF2B5EF4-FFF2-40B4-BE49-F238E27FC236}">
                    <a16:creationId xmlns:a16="http://schemas.microsoft.com/office/drawing/2014/main" id="{0A618DA4-FD3B-435B-9077-6643BD6C93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579CD8F-9756-4DC0-A735-0CA77A873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206717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8B141-AA96-A2BD-384B-BC14E9E0B748}"/>
              </a:ext>
            </a:extLst>
          </p:cNvPr>
          <p:cNvSpPr>
            <a:spLocks noGrp="1"/>
          </p:cNvSpPr>
          <p:nvPr>
            <p:ph type="title"/>
          </p:nvPr>
        </p:nvSpPr>
        <p:spPr/>
        <p:txBody>
          <a:bodyPr/>
          <a:lstStyle/>
          <a:p>
            <a:r>
              <a:rPr lang="en-US" dirty="0"/>
              <a:t>Time complexity </a:t>
            </a:r>
          </a:p>
        </p:txBody>
      </p:sp>
      <p:sp>
        <p:nvSpPr>
          <p:cNvPr id="3" name="Content Placeholder 2">
            <a:extLst>
              <a:ext uri="{FF2B5EF4-FFF2-40B4-BE49-F238E27FC236}">
                <a16:creationId xmlns:a16="http://schemas.microsoft.com/office/drawing/2014/main" id="{BBE9820C-A05B-F104-6306-D7897B98B25F}"/>
              </a:ext>
            </a:extLst>
          </p:cNvPr>
          <p:cNvSpPr>
            <a:spLocks noGrp="1"/>
          </p:cNvSpPr>
          <p:nvPr>
            <p:ph idx="1"/>
          </p:nvPr>
        </p:nvSpPr>
        <p:spPr/>
        <p:txBody>
          <a:bodyPr>
            <a:normAutofit fontScale="92500" lnSpcReduction="20000"/>
          </a:bodyPr>
          <a:lstStyle/>
          <a:p>
            <a:r>
              <a:rPr lang="en-US" dirty="0"/>
              <a:t>The number of iterations (steps) the algorithm needs to take is this:</a:t>
            </a:r>
          </a:p>
          <a:p>
            <a:pPr marL="1177200" lvl="2" indent="-457200">
              <a:buFont typeface="+mj-lt"/>
              <a:buAutoNum type="arabicPeriod"/>
            </a:pPr>
            <a:r>
              <a:rPr lang="en-US" dirty="0"/>
              <a:t>Create string of </a:t>
            </a:r>
            <a:r>
              <a:rPr lang="en-US" i="1" dirty="0"/>
              <a:t>n </a:t>
            </a:r>
            <a:r>
              <a:rPr lang="en-US" dirty="0"/>
              <a:t>number of characters. N is determined by the user. </a:t>
            </a:r>
          </a:p>
          <a:p>
            <a:pPr marL="1177200" lvl="2" indent="-457200">
              <a:buFont typeface="+mj-lt"/>
              <a:buAutoNum type="arabicPeriod"/>
            </a:pPr>
            <a:r>
              <a:rPr lang="en-US" dirty="0"/>
              <a:t>Convert the string to a char array.</a:t>
            </a:r>
          </a:p>
          <a:p>
            <a:pPr marL="1177200" lvl="2" indent="-457200">
              <a:buFont typeface="+mj-lt"/>
              <a:buAutoNum type="arabicPeriod"/>
            </a:pPr>
            <a:r>
              <a:rPr lang="en-US" dirty="0"/>
              <a:t> Create two variables for indexing: </a:t>
            </a:r>
          </a:p>
          <a:p>
            <a:pPr marL="1897200" lvl="4" indent="-457200">
              <a:buFont typeface="+mj-lt"/>
              <a:buAutoNum type="arabicPeriod"/>
            </a:pPr>
            <a:r>
              <a:rPr lang="en-US" dirty="0"/>
              <a:t>One is index 0(L) </a:t>
            </a:r>
          </a:p>
          <a:p>
            <a:pPr marL="1897200" lvl="4" indent="-457200">
              <a:buFont typeface="+mj-lt"/>
              <a:buAutoNum type="arabicPeriod"/>
            </a:pPr>
            <a:r>
              <a:rPr lang="en-US" dirty="0"/>
              <a:t>One is the ending index of the array(R).  </a:t>
            </a:r>
          </a:p>
          <a:p>
            <a:pPr marL="1177200" lvl="2" indent="-457200">
              <a:buFont typeface="+mj-lt"/>
              <a:buAutoNum type="arabicPeriod"/>
            </a:pPr>
            <a:r>
              <a:rPr lang="en-US" dirty="0"/>
              <a:t>Using modulus, the algorithm determines whether the word is even or odd numbered.</a:t>
            </a:r>
          </a:p>
          <a:p>
            <a:pPr marL="1177200" lvl="2" indent="-457200">
              <a:buFont typeface="+mj-lt"/>
              <a:buAutoNum type="arabicPeriod"/>
            </a:pPr>
            <a:r>
              <a:rPr lang="en-US" dirty="0"/>
              <a:t>Then, using a while loop, the algorithm compares the two variables to determine if they match. If at any point the characters don’t match the algorithm will return false and terminate. (the two characters surrounding the middle character)</a:t>
            </a:r>
          </a:p>
        </p:txBody>
      </p:sp>
    </p:spTree>
    <p:extLst>
      <p:ext uri="{BB962C8B-B14F-4D97-AF65-F5344CB8AC3E}">
        <p14:creationId xmlns:p14="http://schemas.microsoft.com/office/powerpoint/2010/main" val="344917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644F-5E4D-4006-F8F7-3327F2EF5F61}"/>
              </a:ext>
            </a:extLst>
          </p:cNvPr>
          <p:cNvSpPr>
            <a:spLocks noGrp="1"/>
          </p:cNvSpPr>
          <p:nvPr>
            <p:ph type="title"/>
          </p:nvPr>
        </p:nvSpPr>
        <p:spPr/>
        <p:txBody>
          <a:bodyPr/>
          <a:lstStyle/>
          <a:p>
            <a:r>
              <a:rPr lang="en-US" dirty="0"/>
              <a:t>Time complexity (cont.)</a:t>
            </a:r>
          </a:p>
        </p:txBody>
      </p:sp>
      <p:sp>
        <p:nvSpPr>
          <p:cNvPr id="3" name="Content Placeholder 2">
            <a:extLst>
              <a:ext uri="{FF2B5EF4-FFF2-40B4-BE49-F238E27FC236}">
                <a16:creationId xmlns:a16="http://schemas.microsoft.com/office/drawing/2014/main" id="{95959F6E-837D-4675-F172-44ABD942F254}"/>
              </a:ext>
            </a:extLst>
          </p:cNvPr>
          <p:cNvSpPr>
            <a:spLocks noGrp="1"/>
          </p:cNvSpPr>
          <p:nvPr>
            <p:ph idx="1"/>
          </p:nvPr>
        </p:nvSpPr>
        <p:spPr>
          <a:xfrm>
            <a:off x="1079500" y="2611793"/>
            <a:ext cx="10026650" cy="2324100"/>
          </a:xfrm>
        </p:spPr>
        <p:txBody>
          <a:bodyPr>
            <a:normAutofit/>
          </a:bodyPr>
          <a:lstStyle/>
          <a:p>
            <a:r>
              <a:rPr lang="en-US" dirty="0"/>
              <a:t>Below are pictures of our graph representing the time it takes for the algorithm to run with 10, 100, 1000-, 10000-, 100000-, 500000- and 1000000-character arrays. We used nano seconds in leu of milliseconds to get a more accurate time. Milliseconds also didn’t work for the lower sized arrays as the algorithm was faster than 1 millisecond. We’re just that good! </a:t>
            </a:r>
          </a:p>
        </p:txBody>
      </p:sp>
    </p:spTree>
    <p:extLst>
      <p:ext uri="{BB962C8B-B14F-4D97-AF65-F5344CB8AC3E}">
        <p14:creationId xmlns:p14="http://schemas.microsoft.com/office/powerpoint/2010/main" val="83466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dots and numbers&#10;&#10;Description automatically generated">
            <a:extLst>
              <a:ext uri="{FF2B5EF4-FFF2-40B4-BE49-F238E27FC236}">
                <a16:creationId xmlns:a16="http://schemas.microsoft.com/office/drawing/2014/main" id="{8C961EFD-6600-3E8B-C098-08F3025DC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136" y="399787"/>
            <a:ext cx="8161727" cy="6058425"/>
          </a:xfrm>
          <a:prstGeom prst="rect">
            <a:avLst/>
          </a:prstGeom>
        </p:spPr>
      </p:pic>
    </p:spTree>
    <p:extLst>
      <p:ext uri="{BB962C8B-B14F-4D97-AF65-F5344CB8AC3E}">
        <p14:creationId xmlns:p14="http://schemas.microsoft.com/office/powerpoint/2010/main" val="1865208383"/>
      </p:ext>
    </p:extLst>
  </p:cSld>
  <p:clrMapOvr>
    <a:masterClrMapping/>
  </p:clrMapOvr>
</p:sld>
</file>

<file path=ppt/theme/theme1.xml><?xml version="1.0" encoding="utf-8"?>
<a:theme xmlns:a="http://schemas.openxmlformats.org/drawingml/2006/main" name="Leaf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85</TotalTime>
  <Words>354</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Next LT Pro Light</vt:lpstr>
      <vt:lpstr>Bell MT</vt:lpstr>
      <vt:lpstr>Rockwell Nova Light</vt:lpstr>
      <vt:lpstr>Wingdings</vt:lpstr>
      <vt:lpstr>LeafVTI</vt:lpstr>
      <vt:lpstr>Is Palindrome</vt:lpstr>
      <vt:lpstr>the algorithm</vt:lpstr>
      <vt:lpstr>Best/worse case SCENARIO</vt:lpstr>
      <vt:lpstr>Time complexity </vt:lpstr>
      <vt:lpstr>Time complexity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Palindrome</dc:title>
  <dc:creator>ryan nieves</dc:creator>
  <cp:lastModifiedBy>Joshua D. Bryan Jr.</cp:lastModifiedBy>
  <cp:revision>2</cp:revision>
  <dcterms:created xsi:type="dcterms:W3CDTF">2024-02-29T00:57:52Z</dcterms:created>
  <dcterms:modified xsi:type="dcterms:W3CDTF">2024-03-02T19:27:56Z</dcterms:modified>
</cp:coreProperties>
</file>