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6/23/24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91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6/23/24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699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6/23/24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61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6/23/24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862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6/23/24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665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6/23/24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89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6/23/24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80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6/23/24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16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6/23/24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439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6/23/24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36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6/23/24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95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6/23/24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98652415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6" r:id="rId6"/>
    <p:sldLayoutId id="2147483691" r:id="rId7"/>
    <p:sldLayoutId id="2147483692" r:id="rId8"/>
    <p:sldLayoutId id="2147483693" r:id="rId9"/>
    <p:sldLayoutId id="2147483695"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C47D71-6A1F-47C1-0FD4-4B6E192286FE}"/>
              </a:ext>
            </a:extLst>
          </p:cNvPr>
          <p:cNvSpPr>
            <a:spLocks noGrp="1"/>
          </p:cNvSpPr>
          <p:nvPr>
            <p:ph type="ctrTitle"/>
          </p:nvPr>
        </p:nvSpPr>
        <p:spPr>
          <a:xfrm>
            <a:off x="860742" y="472966"/>
            <a:ext cx="4425962" cy="3039622"/>
          </a:xfrm>
        </p:spPr>
        <p:txBody>
          <a:bodyPr>
            <a:normAutofit/>
          </a:bodyPr>
          <a:lstStyle/>
          <a:p>
            <a:pPr algn="l"/>
            <a:r>
              <a:rPr lang="en-US" sz="4000" dirty="0"/>
              <a:t>Agile vs Waterfall – Why it works and which is best</a:t>
            </a:r>
          </a:p>
        </p:txBody>
      </p:sp>
      <p:sp>
        <p:nvSpPr>
          <p:cNvPr id="3" name="Subtitle 2">
            <a:extLst>
              <a:ext uri="{FF2B5EF4-FFF2-40B4-BE49-F238E27FC236}">
                <a16:creationId xmlns:a16="http://schemas.microsoft.com/office/drawing/2014/main" id="{CF59F1FB-16B1-9219-F6C7-C694AFA915A0}"/>
              </a:ext>
            </a:extLst>
          </p:cNvPr>
          <p:cNvSpPr>
            <a:spLocks noGrp="1"/>
          </p:cNvSpPr>
          <p:nvPr>
            <p:ph type="subTitle" idx="1"/>
          </p:nvPr>
        </p:nvSpPr>
        <p:spPr>
          <a:xfrm>
            <a:off x="860742" y="3633691"/>
            <a:ext cx="4425962" cy="1655762"/>
          </a:xfrm>
        </p:spPr>
        <p:txBody>
          <a:bodyPr>
            <a:normAutofit/>
          </a:bodyPr>
          <a:lstStyle/>
          <a:p>
            <a:pPr algn="l"/>
            <a:r>
              <a:rPr lang="en-US" dirty="0"/>
              <a:t>CS-250</a:t>
            </a:r>
            <a:br>
              <a:rPr lang="en-US" dirty="0"/>
            </a:br>
            <a:r>
              <a:rPr lang="en-US" dirty="0"/>
              <a:t>John Bryson</a:t>
            </a:r>
          </a:p>
        </p:txBody>
      </p:sp>
      <p:pic>
        <p:nvPicPr>
          <p:cNvPr id="4" name="Picture 3" descr="An abstract genetic concept">
            <a:extLst>
              <a:ext uri="{FF2B5EF4-FFF2-40B4-BE49-F238E27FC236}">
                <a16:creationId xmlns:a16="http://schemas.microsoft.com/office/drawing/2014/main" id="{F7CD4C17-35A2-D0C6-9E83-715A0C3DB85B}"/>
              </a:ext>
            </a:extLst>
          </p:cNvPr>
          <p:cNvPicPr>
            <a:picLocks noChangeAspect="1"/>
          </p:cNvPicPr>
          <p:nvPr/>
        </p:nvPicPr>
        <p:blipFill rotWithShape="1">
          <a:blip r:embed="rId2"/>
          <a:srcRect l="2915" r="2915"/>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22"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55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C9AC-8F57-E4BD-9AE4-2C56586A9B62}"/>
              </a:ext>
            </a:extLst>
          </p:cNvPr>
          <p:cNvSpPr>
            <a:spLocks noGrp="1"/>
          </p:cNvSpPr>
          <p:nvPr>
            <p:ph type="title"/>
          </p:nvPr>
        </p:nvSpPr>
        <p:spPr>
          <a:xfrm>
            <a:off x="838200" y="0"/>
            <a:ext cx="10515600" cy="1325563"/>
          </a:xfrm>
        </p:spPr>
        <p:txBody>
          <a:bodyPr>
            <a:normAutofit fontScale="90000"/>
          </a:bodyPr>
          <a:lstStyle/>
          <a:p>
            <a:r>
              <a:rPr lang="en-US" sz="2700" dirty="0"/>
              <a:t>In a Scrum-Agile team, several roles contribute to the efficient and collaborative development process. Here are the key roles and their importance:</a:t>
            </a:r>
            <a:br>
              <a:rPr lang="en-US" dirty="0"/>
            </a:br>
            <a:endParaRPr lang="en-US" dirty="0"/>
          </a:p>
        </p:txBody>
      </p:sp>
      <p:sp>
        <p:nvSpPr>
          <p:cNvPr id="3" name="Content Placeholder 2">
            <a:extLst>
              <a:ext uri="{FF2B5EF4-FFF2-40B4-BE49-F238E27FC236}">
                <a16:creationId xmlns:a16="http://schemas.microsoft.com/office/drawing/2014/main" id="{CEC4C39B-1688-03F6-ADC1-0A03FD80E29D}"/>
              </a:ext>
            </a:extLst>
          </p:cNvPr>
          <p:cNvSpPr>
            <a:spLocks noGrp="1"/>
          </p:cNvSpPr>
          <p:nvPr>
            <p:ph idx="1"/>
          </p:nvPr>
        </p:nvSpPr>
        <p:spPr>
          <a:xfrm>
            <a:off x="838200" y="867787"/>
            <a:ext cx="10515600" cy="2777906"/>
          </a:xfrm>
        </p:spPr>
        <p:txBody>
          <a:bodyPr>
            <a:normAutofit/>
          </a:bodyPr>
          <a:lstStyle/>
          <a:p>
            <a:r>
              <a:rPr lang="en-US" sz="1200" b="1" dirty="0"/>
              <a:t>Product Owner:</a:t>
            </a:r>
            <a:endParaRPr lang="en-US" sz="1200" dirty="0"/>
          </a:p>
          <a:p>
            <a:pPr>
              <a:buFont typeface="Arial" panose="020B0604020202020204" pitchFamily="34" charset="0"/>
              <a:buChar char="•"/>
            </a:pPr>
            <a:r>
              <a:rPr lang="en-US" sz="1200" b="1" dirty="0"/>
              <a:t>Role:</a:t>
            </a:r>
            <a:r>
              <a:rPr lang="en-US" sz="1200" dirty="0"/>
              <a:t> The product owner represents the stakeholders and is responsible for maximizing the value of the product being developed. They define the product backlog, prioritize tasks, and make decisions regarding features and releases.</a:t>
            </a:r>
          </a:p>
          <a:p>
            <a:pPr>
              <a:buFont typeface="Arial" panose="020B0604020202020204" pitchFamily="34" charset="0"/>
              <a:buChar char="•"/>
            </a:pPr>
            <a:r>
              <a:rPr lang="en-US" sz="1200" b="1" dirty="0"/>
              <a:t>Importance:</a:t>
            </a:r>
            <a:r>
              <a:rPr lang="en-US" sz="1200" dirty="0"/>
              <a:t> The product owner ensures that the team works on the most valuable tasks first, aligning development efforts with business goals. Their continuous engagement with stakeholders and clear prioritization helps in delivering a product that meets customer needs effectively.</a:t>
            </a:r>
          </a:p>
          <a:p>
            <a:r>
              <a:rPr lang="en-US" sz="1200" b="1" dirty="0"/>
              <a:t>Scrum Master:</a:t>
            </a:r>
            <a:endParaRPr lang="en-US" sz="1200" dirty="0"/>
          </a:p>
          <a:p>
            <a:pPr>
              <a:buFont typeface="Arial" panose="020B0604020202020204" pitchFamily="34" charset="0"/>
              <a:buChar char="•"/>
            </a:pPr>
            <a:r>
              <a:rPr lang="en-US" sz="1200" b="1" dirty="0"/>
              <a:t>Role:</a:t>
            </a:r>
            <a:r>
              <a:rPr lang="en-US" sz="1200" dirty="0"/>
              <a:t> The scrum master serves as a facilitator and coach for the Scrum team. They ensure that Scrum practices are followed, remove obstacles that hinder progress, and protect the team from external interruptions.</a:t>
            </a:r>
          </a:p>
          <a:p>
            <a:pPr>
              <a:buFont typeface="Arial" panose="020B0604020202020204" pitchFamily="34" charset="0"/>
              <a:buChar char="•"/>
            </a:pPr>
            <a:r>
              <a:rPr lang="en-US" sz="1200" b="1" dirty="0"/>
              <a:t>Importance:</a:t>
            </a:r>
            <a:r>
              <a:rPr lang="en-US" sz="1200" dirty="0"/>
              <a:t> By promoting and supporting Scrum principles and practices, the scrum master fosters a productive and collaborative environment. They facilitate meetings (e.g., daily stand-ups, sprint planning, retrospectives) to ensure effective communication and smooth operation of the Scrum process.</a:t>
            </a:r>
          </a:p>
          <a:p>
            <a:endParaRPr lang="en-US" dirty="0"/>
          </a:p>
        </p:txBody>
      </p:sp>
      <p:sp>
        <p:nvSpPr>
          <p:cNvPr id="4" name="Content Placeholder 2">
            <a:extLst>
              <a:ext uri="{FF2B5EF4-FFF2-40B4-BE49-F238E27FC236}">
                <a16:creationId xmlns:a16="http://schemas.microsoft.com/office/drawing/2014/main" id="{63841BF2-0C77-A2D3-A442-D7A4C2C3E3F4}"/>
              </a:ext>
            </a:extLst>
          </p:cNvPr>
          <p:cNvSpPr txBox="1">
            <a:spLocks/>
          </p:cNvSpPr>
          <p:nvPr/>
        </p:nvSpPr>
        <p:spPr>
          <a:xfrm>
            <a:off x="838200" y="3429000"/>
            <a:ext cx="10515600" cy="2205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dirty="0"/>
              <a:t>Development Team:</a:t>
            </a:r>
            <a:endParaRPr lang="en-US" sz="1000" dirty="0"/>
          </a:p>
          <a:p>
            <a:pPr>
              <a:buFont typeface="Arial" panose="020B0604020202020204" pitchFamily="34" charset="0"/>
              <a:buChar char="•"/>
            </a:pPr>
            <a:r>
              <a:rPr lang="en-US" sz="1000" b="1" dirty="0"/>
              <a:t>Role:</a:t>
            </a:r>
            <a:r>
              <a:rPr lang="en-US" sz="1000" dirty="0"/>
              <a:t> The development team consists of professionals who are responsible for delivering the product increments. They are cross-functional and self-organizing, collectively deciding how to turn the product backlog items into potentially shippable increments of the product.</a:t>
            </a:r>
          </a:p>
          <a:p>
            <a:pPr>
              <a:buFont typeface="Arial" panose="020B0604020202020204" pitchFamily="34" charset="0"/>
              <a:buChar char="•"/>
            </a:pPr>
            <a:r>
              <a:rPr lang="en-US" sz="1000" b="1" dirty="0"/>
              <a:t>Importance:</a:t>
            </a:r>
            <a:r>
              <a:rPr lang="en-US" sz="1000" dirty="0"/>
              <a:t> The development team's autonomy and collaboration ensure that they can deliver high-quality work within each sprint. They work closely with the product owner to understand requirements and with testers to ensure the product meets acceptance criteria.</a:t>
            </a:r>
          </a:p>
          <a:p>
            <a:r>
              <a:rPr lang="en-US" sz="1050" b="1" dirty="0"/>
              <a:t>Tester (Quality Assurance):</a:t>
            </a:r>
            <a:endParaRPr lang="en-US" sz="1050" dirty="0"/>
          </a:p>
          <a:p>
            <a:pPr>
              <a:buFont typeface="Arial" panose="020B0604020202020204" pitchFamily="34" charset="0"/>
              <a:buChar char="•"/>
            </a:pPr>
            <a:r>
              <a:rPr lang="en-US" sz="1050" b="1" dirty="0"/>
              <a:t>Role:</a:t>
            </a:r>
            <a:r>
              <a:rPr lang="en-US" sz="1050" dirty="0"/>
              <a:t> Testers are responsible for ensuring the quality of the product by creating and executing test cases. They collaborate with the development team to define acceptance criteria for user stories and verify that each increment meets these criteria.</a:t>
            </a:r>
          </a:p>
          <a:p>
            <a:pPr>
              <a:buFont typeface="Arial" panose="020B0604020202020204" pitchFamily="34" charset="0"/>
              <a:buChar char="•"/>
            </a:pPr>
            <a:r>
              <a:rPr lang="en-US" sz="1050" b="1" dirty="0"/>
              <a:t>Importance:</a:t>
            </a:r>
            <a:r>
              <a:rPr lang="en-US" sz="1050" dirty="0"/>
              <a:t> Testers play a critical role in identifying defects early in the development process, thereby reducing rework and ensuring that the product meets quality standards. Their feedback helps the team continuously improve and deliver reliable software.</a:t>
            </a:r>
          </a:p>
          <a:p>
            <a:endParaRPr lang="en-US" dirty="0"/>
          </a:p>
        </p:txBody>
      </p:sp>
      <p:sp>
        <p:nvSpPr>
          <p:cNvPr id="5" name="Content Placeholder 2">
            <a:extLst>
              <a:ext uri="{FF2B5EF4-FFF2-40B4-BE49-F238E27FC236}">
                <a16:creationId xmlns:a16="http://schemas.microsoft.com/office/drawing/2014/main" id="{64857FB5-6494-A8C8-F7D1-0C09B202C180}"/>
              </a:ext>
            </a:extLst>
          </p:cNvPr>
          <p:cNvSpPr txBox="1">
            <a:spLocks/>
          </p:cNvSpPr>
          <p:nvPr/>
        </p:nvSpPr>
        <p:spPr>
          <a:xfrm>
            <a:off x="838200" y="5584305"/>
            <a:ext cx="10515600" cy="2205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200" b="1" dirty="0"/>
              <a:t>Stakeholders:</a:t>
            </a:r>
          </a:p>
          <a:p>
            <a:pPr>
              <a:buFont typeface="Arial" panose="020B0604020202020204" pitchFamily="34" charset="0"/>
              <a:buChar char="•"/>
            </a:pPr>
            <a:r>
              <a:rPr lang="en-US" sz="1200" b="1" dirty="0"/>
              <a:t>Role:</a:t>
            </a:r>
            <a:r>
              <a:rPr lang="en-US" sz="1200" dirty="0"/>
              <a:t> Stakeholders are individuals or groups with an interest or concern in the project. They provide feedback, prioritize features, and ultimately determine the success of the product.</a:t>
            </a:r>
          </a:p>
          <a:p>
            <a:pPr>
              <a:buFont typeface="Arial" panose="020B0604020202020204" pitchFamily="34" charset="0"/>
              <a:buChar char="•"/>
            </a:pPr>
            <a:r>
              <a:rPr lang="en-US" sz="1200" b="1" dirty="0"/>
              <a:t>Importance:</a:t>
            </a:r>
            <a:r>
              <a:rPr lang="en-US" sz="1200" dirty="0"/>
              <a:t> Engaging stakeholders throughout the development process ensures that the product aligns with their expectations and business objectives. Their input guides decisions made by the product owner and helps in delivering a valuable product that meets market needs.</a:t>
            </a:r>
          </a:p>
          <a:p>
            <a:endParaRPr lang="en-US" dirty="0"/>
          </a:p>
        </p:txBody>
      </p:sp>
    </p:spTree>
    <p:extLst>
      <p:ext uri="{BB962C8B-B14F-4D97-AF65-F5344CB8AC3E}">
        <p14:creationId xmlns:p14="http://schemas.microsoft.com/office/powerpoint/2010/main" val="120385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F01F-528F-E38D-75CC-03E84AC6FF5F}"/>
              </a:ext>
            </a:extLst>
          </p:cNvPr>
          <p:cNvSpPr>
            <a:spLocks noGrp="1"/>
          </p:cNvSpPr>
          <p:nvPr>
            <p:ph type="title"/>
          </p:nvPr>
        </p:nvSpPr>
        <p:spPr>
          <a:xfrm>
            <a:off x="838200" y="0"/>
            <a:ext cx="10515600" cy="1325563"/>
          </a:xfrm>
        </p:spPr>
        <p:txBody>
          <a:bodyPr>
            <a:normAutofit/>
          </a:bodyPr>
          <a:lstStyle/>
          <a:p>
            <a:r>
              <a:rPr lang="en-US" sz="1800" dirty="0"/>
              <a:t>In Agile methodology, the Software Development Life Cycle (SDLC) is adapted to be iterative and incremental, focusing on delivering working software in short, manageable cycles. Here are the key phases of the SDLC in Agile and their importance:</a:t>
            </a:r>
          </a:p>
        </p:txBody>
      </p:sp>
      <p:sp>
        <p:nvSpPr>
          <p:cNvPr id="3" name="Content Placeholder 2">
            <a:extLst>
              <a:ext uri="{FF2B5EF4-FFF2-40B4-BE49-F238E27FC236}">
                <a16:creationId xmlns:a16="http://schemas.microsoft.com/office/drawing/2014/main" id="{0520B4AB-BFA4-8C56-DA34-B3DE9450D039}"/>
              </a:ext>
            </a:extLst>
          </p:cNvPr>
          <p:cNvSpPr>
            <a:spLocks noGrp="1"/>
          </p:cNvSpPr>
          <p:nvPr>
            <p:ph idx="1"/>
          </p:nvPr>
        </p:nvSpPr>
        <p:spPr>
          <a:xfrm>
            <a:off x="838200" y="1110922"/>
            <a:ext cx="10515600" cy="5647230"/>
          </a:xfrm>
        </p:spPr>
        <p:txBody>
          <a:bodyPr>
            <a:normAutofit fontScale="62500" lnSpcReduction="20000"/>
          </a:bodyPr>
          <a:lstStyle/>
          <a:p>
            <a:pPr>
              <a:buFont typeface="+mj-lt"/>
              <a:buAutoNum type="arabicPeriod"/>
            </a:pPr>
            <a:r>
              <a:rPr lang="en-US" b="1" dirty="0"/>
              <a:t>Requirements Gathering and Analysis:</a:t>
            </a:r>
            <a:endParaRPr lang="en-US" dirty="0"/>
          </a:p>
          <a:p>
            <a:pPr marL="742950" lvl="1" indent="-285750">
              <a:buFont typeface="+mj-lt"/>
              <a:buAutoNum type="arabicPeriod"/>
            </a:pPr>
            <a:r>
              <a:rPr lang="en-US" b="1" dirty="0"/>
              <a:t>Phase:</a:t>
            </a:r>
            <a:r>
              <a:rPr lang="en-US" dirty="0"/>
              <a:t> Continuous and iterative gathering of initial high-level and detailed requirements.</a:t>
            </a:r>
          </a:p>
          <a:p>
            <a:pPr marL="742950" lvl="1" indent="-285750">
              <a:buFont typeface="+mj-lt"/>
              <a:buAutoNum type="arabicPeriod"/>
            </a:pPr>
            <a:r>
              <a:rPr lang="en-US" b="1" dirty="0"/>
              <a:t>Importance:</a:t>
            </a:r>
            <a:r>
              <a:rPr lang="en-US" dirty="0"/>
              <a:t> Ensures alignment with changing customer needs and business goals throughout the project.</a:t>
            </a:r>
          </a:p>
          <a:p>
            <a:pPr>
              <a:buFont typeface="+mj-lt"/>
              <a:buAutoNum type="arabicPeriod"/>
            </a:pPr>
            <a:r>
              <a:rPr lang="en-US" b="1" dirty="0"/>
              <a:t>Design:</a:t>
            </a:r>
            <a:endParaRPr lang="en-US" dirty="0"/>
          </a:p>
          <a:p>
            <a:pPr marL="742950" lvl="1" indent="-285750">
              <a:buFont typeface="+mj-lt"/>
              <a:buAutoNum type="arabicPeriod"/>
            </a:pPr>
            <a:r>
              <a:rPr lang="en-US" b="1" dirty="0"/>
              <a:t>Phase:</a:t>
            </a:r>
            <a:r>
              <a:rPr lang="en-US" dirty="0"/>
              <a:t> Iterative and evolving design to respond to new or changing requirements.</a:t>
            </a:r>
          </a:p>
          <a:p>
            <a:pPr marL="742950" lvl="1" indent="-285750">
              <a:buFont typeface="+mj-lt"/>
              <a:buAutoNum type="arabicPeriod"/>
            </a:pPr>
            <a:r>
              <a:rPr lang="en-US" b="1" dirty="0"/>
              <a:t>Importance:</a:t>
            </a:r>
            <a:r>
              <a:rPr lang="en-US" dirty="0"/>
              <a:t> Facilitates quick adaptation, incorporates stakeholder feedback early, and ensures final product meets all requirements.</a:t>
            </a:r>
          </a:p>
          <a:p>
            <a:pPr>
              <a:buFont typeface="+mj-lt"/>
              <a:buAutoNum type="arabicPeriod"/>
            </a:pPr>
            <a:r>
              <a:rPr lang="en-US" b="1" dirty="0"/>
              <a:t>Development:</a:t>
            </a:r>
            <a:endParaRPr lang="en-US" dirty="0"/>
          </a:p>
          <a:p>
            <a:pPr marL="742950" lvl="1" indent="-285750">
              <a:buFont typeface="+mj-lt"/>
              <a:buAutoNum type="arabicPeriod"/>
            </a:pPr>
            <a:r>
              <a:rPr lang="en-US" b="1" dirty="0"/>
              <a:t>Phase:</a:t>
            </a:r>
            <a:r>
              <a:rPr lang="en-US" dirty="0"/>
              <a:t> Divided into short iterations or sprints, delivering shippable increments.</a:t>
            </a:r>
          </a:p>
          <a:p>
            <a:pPr marL="742950" lvl="1" indent="-285750">
              <a:buFont typeface="+mj-lt"/>
              <a:buAutoNum type="arabicPeriod"/>
            </a:pPr>
            <a:r>
              <a:rPr lang="en-US" b="1" dirty="0"/>
              <a:t>Importance:</a:t>
            </a:r>
            <a:r>
              <a:rPr lang="en-US" dirty="0"/>
              <a:t> Enables regular progress review, feedback gathering, and early validation, enhancing product quality and satisfaction.</a:t>
            </a:r>
          </a:p>
          <a:p>
            <a:pPr>
              <a:buFont typeface="+mj-lt"/>
              <a:buAutoNum type="arabicPeriod"/>
            </a:pPr>
            <a:r>
              <a:rPr lang="en-US" b="1" dirty="0"/>
              <a:t>Testing:</a:t>
            </a:r>
            <a:endParaRPr lang="en-US" dirty="0"/>
          </a:p>
          <a:p>
            <a:pPr marL="742950" lvl="1" indent="-285750">
              <a:buFont typeface="+mj-lt"/>
              <a:buAutoNum type="arabicPeriod"/>
            </a:pPr>
            <a:r>
              <a:rPr lang="en-US" b="1" dirty="0"/>
              <a:t>Phase:</a:t>
            </a:r>
            <a:r>
              <a:rPr lang="en-US" dirty="0"/>
              <a:t> Continuous testing based on user story acceptance criteria.</a:t>
            </a:r>
          </a:p>
          <a:p>
            <a:pPr marL="742950" lvl="1" indent="-285750">
              <a:buFont typeface="+mj-lt"/>
              <a:buAutoNum type="arabicPeriod"/>
            </a:pPr>
            <a:r>
              <a:rPr lang="en-US" b="1" dirty="0"/>
              <a:t>Importance:</a:t>
            </a:r>
            <a:r>
              <a:rPr lang="en-US" dirty="0"/>
              <a:t> Identifies and addresses defects early, ensuring high-quality, stable products.</a:t>
            </a:r>
          </a:p>
          <a:p>
            <a:pPr>
              <a:buFont typeface="+mj-lt"/>
              <a:buAutoNum type="arabicPeriod"/>
            </a:pPr>
            <a:r>
              <a:rPr lang="en-US" b="1" dirty="0"/>
              <a:t>Deployment:</a:t>
            </a:r>
            <a:endParaRPr lang="en-US" dirty="0"/>
          </a:p>
          <a:p>
            <a:pPr marL="742950" lvl="1" indent="-285750">
              <a:buFont typeface="+mj-lt"/>
              <a:buAutoNum type="arabicPeriod"/>
            </a:pPr>
            <a:r>
              <a:rPr lang="en-US" b="1" dirty="0"/>
              <a:t>Phase:</a:t>
            </a:r>
            <a:r>
              <a:rPr lang="en-US" dirty="0"/>
              <a:t> Incremental release of product increments using CI/CD.</a:t>
            </a:r>
          </a:p>
          <a:p>
            <a:pPr marL="742950" lvl="1" indent="-285750">
              <a:buFont typeface="+mj-lt"/>
              <a:buAutoNum type="arabicPeriod"/>
            </a:pPr>
            <a:r>
              <a:rPr lang="en-US" b="1" dirty="0"/>
              <a:t>Importance:</a:t>
            </a:r>
            <a:r>
              <a:rPr lang="en-US" dirty="0"/>
              <a:t> Facilitates early user feedback, supports Agile principles of frequent value delivery, and ensures smooth deployment transitions.</a:t>
            </a:r>
          </a:p>
          <a:p>
            <a:pPr>
              <a:buFont typeface="+mj-lt"/>
              <a:buAutoNum type="arabicPeriod"/>
            </a:pPr>
            <a:r>
              <a:rPr lang="en-US" b="1" dirty="0"/>
              <a:t>Feedback and Iteration:</a:t>
            </a:r>
            <a:endParaRPr lang="en-US" dirty="0"/>
          </a:p>
          <a:p>
            <a:pPr marL="742950" lvl="1" indent="-285750">
              <a:buFont typeface="+mj-lt"/>
              <a:buAutoNum type="arabicPeriod"/>
            </a:pPr>
            <a:r>
              <a:rPr lang="en-US" b="1" dirty="0"/>
              <a:t>Phase:</a:t>
            </a:r>
            <a:r>
              <a:rPr lang="en-US" dirty="0"/>
              <a:t> Continuous gathering of feedback to adjust the product backlog and prioritize features.</a:t>
            </a:r>
          </a:p>
          <a:p>
            <a:pPr marL="742950" lvl="1" indent="-285750">
              <a:buFont typeface="+mj-lt"/>
              <a:buAutoNum type="arabicPeriod"/>
            </a:pPr>
            <a:r>
              <a:rPr lang="en-US" b="1" dirty="0"/>
              <a:t>Importance:</a:t>
            </a:r>
            <a:r>
              <a:rPr lang="en-US" dirty="0"/>
              <a:t> Supports quick adaptation to market changes, fosters innovation, and ensures the product evolves to meet customer needs effectively.</a:t>
            </a:r>
          </a:p>
          <a:p>
            <a:endParaRPr lang="en-US" dirty="0"/>
          </a:p>
        </p:txBody>
      </p:sp>
    </p:spTree>
    <p:extLst>
      <p:ext uri="{BB962C8B-B14F-4D97-AF65-F5344CB8AC3E}">
        <p14:creationId xmlns:p14="http://schemas.microsoft.com/office/powerpoint/2010/main" val="86810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DE7-71EC-48C5-1945-13B08544A6C7}"/>
              </a:ext>
            </a:extLst>
          </p:cNvPr>
          <p:cNvSpPr>
            <a:spLocks noGrp="1"/>
          </p:cNvSpPr>
          <p:nvPr>
            <p:ph type="title"/>
          </p:nvPr>
        </p:nvSpPr>
        <p:spPr>
          <a:xfrm>
            <a:off x="838200" y="0"/>
            <a:ext cx="10515600" cy="1325563"/>
          </a:xfrm>
        </p:spPr>
        <p:txBody>
          <a:bodyPr>
            <a:normAutofit/>
          </a:bodyPr>
          <a:lstStyle/>
          <a:p>
            <a:r>
              <a:rPr lang="en-US" sz="2400" dirty="0"/>
              <a:t>In contrast to Agile methodology, the Waterfall model is a sequential, linear approach to software development. Here’s how the process and handling of a specific problem would differ under the Waterfall model compared to Agile:</a:t>
            </a:r>
          </a:p>
        </p:txBody>
      </p:sp>
      <p:sp>
        <p:nvSpPr>
          <p:cNvPr id="3" name="Content Placeholder 2">
            <a:extLst>
              <a:ext uri="{FF2B5EF4-FFF2-40B4-BE49-F238E27FC236}">
                <a16:creationId xmlns:a16="http://schemas.microsoft.com/office/drawing/2014/main" id="{32669FA3-B985-71FD-FEC2-EB4DDE8FBEB3}"/>
              </a:ext>
            </a:extLst>
          </p:cNvPr>
          <p:cNvSpPr>
            <a:spLocks noGrp="1"/>
          </p:cNvSpPr>
          <p:nvPr>
            <p:ph idx="1"/>
          </p:nvPr>
        </p:nvSpPr>
        <p:spPr>
          <a:xfrm>
            <a:off x="838200" y="1325563"/>
            <a:ext cx="10515600" cy="5733393"/>
          </a:xfrm>
        </p:spPr>
        <p:txBody>
          <a:bodyPr>
            <a:noAutofit/>
          </a:bodyPr>
          <a:lstStyle/>
          <a:p>
            <a:r>
              <a:rPr lang="en-US" sz="1400" b="1" dirty="0"/>
              <a:t>Sequential Phases:</a:t>
            </a:r>
            <a:endParaRPr lang="en-US" sz="1400" dirty="0"/>
          </a:p>
          <a:p>
            <a:pPr>
              <a:buFont typeface="Arial" panose="020B0604020202020204" pitchFamily="34" charset="0"/>
              <a:buChar char="•"/>
            </a:pPr>
            <a:r>
              <a:rPr lang="en-US" sz="1400" b="1" dirty="0"/>
              <a:t>Waterfall Model:</a:t>
            </a:r>
            <a:r>
              <a:rPr lang="en-US" sz="1400" dirty="0"/>
              <a:t> Development is divided into distinct phases (requirements gathering, design, implementation, testing, deployment, maintenance) with minimal overlap or iterative feedback between phases.</a:t>
            </a:r>
          </a:p>
          <a:p>
            <a:pPr>
              <a:buFont typeface="Arial" panose="020B0604020202020204" pitchFamily="34" charset="0"/>
              <a:buChar char="•"/>
            </a:pPr>
            <a:r>
              <a:rPr lang="en-US" sz="1400" b="1" dirty="0"/>
              <a:t>Agile Approach:</a:t>
            </a:r>
            <a:r>
              <a:rPr lang="en-US" sz="1400" dirty="0"/>
              <a:t> Emphasizes iterative development with frequent cycles (sprints) of planning, execution, and review, allowing for flexibility and continuous improvement.</a:t>
            </a:r>
          </a:p>
          <a:p>
            <a:r>
              <a:rPr lang="en-US" sz="1400" b="1" dirty="0"/>
              <a:t>Handling Development Problems:</a:t>
            </a:r>
            <a:endParaRPr lang="en-US" sz="1400" dirty="0"/>
          </a:p>
          <a:p>
            <a:pPr>
              <a:buFont typeface="Arial" panose="020B0604020202020204" pitchFamily="34" charset="0"/>
              <a:buChar char="•"/>
            </a:pPr>
            <a:r>
              <a:rPr lang="en-US" sz="1400" b="1" dirty="0"/>
              <a:t>Waterfall Model:</a:t>
            </a:r>
            <a:r>
              <a:rPr lang="en-US" sz="1400" dirty="0"/>
              <a:t> Issues discovered late (e.g., design flaws during testing) require revisiting previous phases (e.g., design or requirements), potentially causing delays and increased costs.</a:t>
            </a:r>
          </a:p>
          <a:p>
            <a:pPr>
              <a:buFont typeface="Arial" panose="020B0604020202020204" pitchFamily="34" charset="0"/>
              <a:buChar char="•"/>
            </a:pPr>
            <a:r>
              <a:rPr lang="en-US" sz="1400" b="1" dirty="0"/>
              <a:t>Agile Approach:</a:t>
            </a:r>
            <a:r>
              <a:rPr lang="en-US" sz="1400" dirty="0"/>
              <a:t> Issues like design flaws found during testing are addressed within the current or upcoming sprint, leveraging iterative cycles for faster adaptation and minimal disruption.</a:t>
            </a:r>
          </a:p>
          <a:p>
            <a:r>
              <a:rPr lang="en-US" sz="1400" b="1" dirty="0"/>
              <a:t>Customer Collaboration:</a:t>
            </a:r>
            <a:endParaRPr lang="en-US" sz="1400" dirty="0"/>
          </a:p>
          <a:p>
            <a:pPr>
              <a:buFont typeface="Arial" panose="020B0604020202020204" pitchFamily="34" charset="0"/>
              <a:buChar char="•"/>
            </a:pPr>
            <a:r>
              <a:rPr lang="en-US" sz="1400" b="1" dirty="0"/>
              <a:t>Waterfall Model:</a:t>
            </a:r>
            <a:r>
              <a:rPr lang="en-US" sz="1400" dirty="0"/>
              <a:t> Customer involvement mainly at the beginning, making late changes challenging and costly.</a:t>
            </a:r>
          </a:p>
          <a:p>
            <a:pPr>
              <a:buFont typeface="Arial" panose="020B0604020202020204" pitchFamily="34" charset="0"/>
              <a:buChar char="•"/>
            </a:pPr>
            <a:r>
              <a:rPr lang="en-US" sz="1400" b="1" dirty="0"/>
              <a:t>Agile Approach:</a:t>
            </a:r>
            <a:r>
              <a:rPr lang="en-US" sz="1400" dirty="0"/>
              <a:t> Encourages ongoing customer collaboration throughout, with regular feedback sessions to accommodate changes promptly and enhance satisfaction.</a:t>
            </a:r>
          </a:p>
          <a:p>
            <a:r>
              <a:rPr lang="en-US" sz="1400" b="1" dirty="0"/>
              <a:t>Project Visibility and Adaptability:</a:t>
            </a:r>
            <a:endParaRPr lang="en-US" sz="1400" dirty="0"/>
          </a:p>
          <a:p>
            <a:pPr>
              <a:buFont typeface="Arial" panose="020B0604020202020204" pitchFamily="34" charset="0"/>
              <a:buChar char="•"/>
            </a:pPr>
            <a:r>
              <a:rPr lang="en-US" sz="1400" b="1" dirty="0"/>
              <a:t>Waterfall Model:</a:t>
            </a:r>
            <a:r>
              <a:rPr lang="en-US" sz="1400" dirty="0"/>
              <a:t> Progress and risks assessed at phase ends, limiting early issue identification and requiring substantial rework for late changes.</a:t>
            </a:r>
          </a:p>
          <a:p>
            <a:pPr>
              <a:buFont typeface="Arial" panose="020B0604020202020204" pitchFamily="34" charset="0"/>
              <a:buChar char="•"/>
            </a:pPr>
            <a:r>
              <a:rPr lang="en-US" sz="1400" b="1" dirty="0"/>
              <a:t>Agile Approach:</a:t>
            </a:r>
            <a:r>
              <a:rPr lang="en-US" sz="1400" dirty="0"/>
              <a:t> Provides continuous visibility with frequent software deliveries, enabling early issue identification and agile adjustments to priorities and plans.</a:t>
            </a:r>
          </a:p>
          <a:p>
            <a:endParaRPr lang="en-US" sz="1400" dirty="0"/>
          </a:p>
        </p:txBody>
      </p:sp>
    </p:spTree>
    <p:extLst>
      <p:ext uri="{BB962C8B-B14F-4D97-AF65-F5344CB8AC3E}">
        <p14:creationId xmlns:p14="http://schemas.microsoft.com/office/powerpoint/2010/main" val="342468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818D-C04C-145C-EE18-BC9C4BBF88A8}"/>
              </a:ext>
            </a:extLst>
          </p:cNvPr>
          <p:cNvSpPr>
            <a:spLocks noGrp="1"/>
          </p:cNvSpPr>
          <p:nvPr>
            <p:ph type="title"/>
          </p:nvPr>
        </p:nvSpPr>
        <p:spPr>
          <a:xfrm>
            <a:off x="838200" y="0"/>
            <a:ext cx="10515600" cy="819807"/>
          </a:xfrm>
        </p:spPr>
        <p:txBody>
          <a:bodyPr>
            <a:normAutofit/>
          </a:bodyPr>
          <a:lstStyle/>
          <a:p>
            <a:r>
              <a:rPr lang="en-US" sz="2400" dirty="0"/>
              <a:t>Choosing between a Waterfall or Agile approach in software development involves evaluating several factors that impact project success, but which is best?</a:t>
            </a:r>
          </a:p>
        </p:txBody>
      </p:sp>
      <p:sp>
        <p:nvSpPr>
          <p:cNvPr id="3" name="Content Placeholder 2">
            <a:extLst>
              <a:ext uri="{FF2B5EF4-FFF2-40B4-BE49-F238E27FC236}">
                <a16:creationId xmlns:a16="http://schemas.microsoft.com/office/drawing/2014/main" id="{CF28C2C7-5012-7C3E-C446-B2AA5F8C7086}"/>
              </a:ext>
            </a:extLst>
          </p:cNvPr>
          <p:cNvSpPr>
            <a:spLocks noGrp="1"/>
          </p:cNvSpPr>
          <p:nvPr>
            <p:ph idx="1"/>
          </p:nvPr>
        </p:nvSpPr>
        <p:spPr>
          <a:xfrm>
            <a:off x="6096000" y="888125"/>
            <a:ext cx="6096000" cy="4703378"/>
          </a:xfrm>
        </p:spPr>
        <p:txBody>
          <a:bodyPr>
            <a:normAutofit fontScale="55000" lnSpcReduction="20000"/>
          </a:bodyPr>
          <a:lstStyle/>
          <a:p>
            <a:pPr>
              <a:buFont typeface="+mj-lt"/>
              <a:buAutoNum type="arabicPeriod"/>
            </a:pPr>
            <a:r>
              <a:rPr lang="en-US" b="1" dirty="0"/>
              <a:t>Risk Management:</a:t>
            </a:r>
            <a:endParaRPr lang="en-US" dirty="0"/>
          </a:p>
          <a:p>
            <a:pPr marL="742950" lvl="1" indent="-285750">
              <a:buFont typeface="+mj-lt"/>
              <a:buAutoNum type="arabicPeriod"/>
            </a:pPr>
            <a:r>
              <a:rPr lang="en-US" b="1" dirty="0"/>
              <a:t>Waterfall:</a:t>
            </a:r>
            <a:r>
              <a:rPr lang="en-US" dirty="0"/>
              <a:t> Risks are primarily addressed early in the planning stages, with less opportunity for early mitigation or validation of assumptions as the project progresses.</a:t>
            </a:r>
          </a:p>
          <a:p>
            <a:pPr marL="742950" lvl="1" indent="-285750">
              <a:buFont typeface="+mj-lt"/>
              <a:buAutoNum type="arabicPeriod"/>
            </a:pPr>
            <a:r>
              <a:rPr lang="en-US" b="1" dirty="0"/>
              <a:t>Agile:</a:t>
            </a:r>
            <a:r>
              <a:rPr lang="en-US" dirty="0"/>
              <a:t> Mitigates risks continuously through frequent testing and incremental deliveries. </a:t>
            </a:r>
            <a:r>
              <a:rPr lang="en-US" dirty="0" err="1"/>
              <a:t>Agile's</a:t>
            </a:r>
            <a:r>
              <a:rPr lang="en-US" dirty="0"/>
              <a:t> iterative approach allows for ongoing risk assessment and adjustment of project strategies.</a:t>
            </a:r>
          </a:p>
          <a:p>
            <a:pPr>
              <a:buFont typeface="+mj-lt"/>
              <a:buAutoNum type="arabicPeriod"/>
            </a:pPr>
            <a:r>
              <a:rPr lang="en-US" b="1" dirty="0"/>
              <a:t>Team Experience and Collaboration:</a:t>
            </a:r>
            <a:endParaRPr lang="en-US" dirty="0"/>
          </a:p>
          <a:p>
            <a:pPr marL="742950" lvl="1" indent="-285750">
              <a:buFont typeface="+mj-lt"/>
              <a:buAutoNum type="arabicPeriod"/>
            </a:pPr>
            <a:r>
              <a:rPr lang="en-US" b="1" dirty="0"/>
              <a:t>Waterfall:</a:t>
            </a:r>
            <a:r>
              <a:rPr lang="en-US" dirty="0"/>
              <a:t> Requires strong initial planning and adherence to predefined processes. Team roles tend to be specialized, with communication typically structured and less frequent.</a:t>
            </a:r>
          </a:p>
          <a:p>
            <a:pPr marL="742950" lvl="1" indent="-285750">
              <a:buFont typeface="+mj-lt"/>
              <a:buAutoNum type="arabicPeriod"/>
            </a:pPr>
            <a:r>
              <a:rPr lang="en-US" b="1" dirty="0"/>
              <a:t>Agile:</a:t>
            </a:r>
            <a:r>
              <a:rPr lang="en-US" dirty="0"/>
              <a:t> Fosters collaborative teamwork and cross-functional roles. Regular meetings (e.g., daily stand-ups, sprint reviews) promote transparency, communication, and collective ownership of project goals.</a:t>
            </a:r>
          </a:p>
          <a:p>
            <a:pPr>
              <a:buFont typeface="+mj-lt"/>
              <a:buAutoNum type="arabicPeriod"/>
            </a:pPr>
            <a:r>
              <a:rPr lang="en-US" b="1" dirty="0"/>
              <a:t>Customer Involvement and Satisfaction:</a:t>
            </a:r>
            <a:endParaRPr lang="en-US" dirty="0"/>
          </a:p>
          <a:p>
            <a:pPr marL="742950" lvl="1" indent="-285750">
              <a:buFont typeface="+mj-lt"/>
              <a:buAutoNum type="arabicPeriod"/>
            </a:pPr>
            <a:r>
              <a:rPr lang="en-US" b="1" dirty="0"/>
              <a:t>Waterfall:</a:t>
            </a:r>
            <a:r>
              <a:rPr lang="en-US" dirty="0"/>
              <a:t> Customer involvement often decreases after initial requirements gathering, with limited opportunities for feedback until project completion.</a:t>
            </a:r>
          </a:p>
          <a:p>
            <a:pPr marL="742950" lvl="1" indent="-285750">
              <a:buFont typeface="+mj-lt"/>
              <a:buAutoNum type="arabicPeriod"/>
            </a:pPr>
            <a:r>
              <a:rPr lang="en-US" b="1" dirty="0"/>
              <a:t>Agile:</a:t>
            </a:r>
            <a:r>
              <a:rPr lang="en-US" dirty="0"/>
              <a:t> Emphasizes continuous customer collaboration and feedback throughout development. </a:t>
            </a:r>
            <a:r>
              <a:rPr lang="en-US" dirty="0" err="1"/>
              <a:t>Agile's</a:t>
            </a:r>
            <a:r>
              <a:rPr lang="en-US" dirty="0"/>
              <a:t> iterative delivery of increments allows customers to provide early feedback, ensuring the project meets evolving needs and enhances satisfaction.</a:t>
            </a:r>
          </a:p>
          <a:p>
            <a:endParaRPr lang="en-US" dirty="0"/>
          </a:p>
        </p:txBody>
      </p:sp>
      <p:sp>
        <p:nvSpPr>
          <p:cNvPr id="4" name="Content Placeholder 2">
            <a:extLst>
              <a:ext uri="{FF2B5EF4-FFF2-40B4-BE49-F238E27FC236}">
                <a16:creationId xmlns:a16="http://schemas.microsoft.com/office/drawing/2014/main" id="{99067978-8204-FDC0-DB72-73F571F201C2}"/>
              </a:ext>
            </a:extLst>
          </p:cNvPr>
          <p:cNvSpPr txBox="1">
            <a:spLocks/>
          </p:cNvSpPr>
          <p:nvPr/>
        </p:nvSpPr>
        <p:spPr>
          <a:xfrm>
            <a:off x="152400" y="888124"/>
            <a:ext cx="5827986" cy="4703379"/>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300" b="1" dirty="0"/>
              <a:t>Project Requirements Clarity:</a:t>
            </a:r>
            <a:endParaRPr lang="en-US" sz="3300" dirty="0"/>
          </a:p>
          <a:p>
            <a:r>
              <a:rPr lang="en-US" sz="3300" b="1" dirty="0"/>
              <a:t>Waterfall:</a:t>
            </a:r>
            <a:r>
              <a:rPr lang="en-US" sz="3300" dirty="0"/>
              <a:t> Best when requirements are well-defined and stable from the outset. It emphasizes comprehensive planning and documentation upfront to guide sequential development phases.</a:t>
            </a:r>
          </a:p>
          <a:p>
            <a:r>
              <a:rPr lang="en-US" sz="3300" b="1" dirty="0"/>
              <a:t>Agile:</a:t>
            </a:r>
            <a:r>
              <a:rPr lang="en-US" sz="3300" dirty="0"/>
              <a:t> Suited for projects with evolving or unclear requirements. Agile accommodates changes through iterative development and frequent feedback loops, allowing requirements to be refined over time.</a:t>
            </a:r>
          </a:p>
          <a:p>
            <a:r>
              <a:rPr lang="en-US" sz="3300" b="1" dirty="0"/>
              <a:t>Flexibility and Adaptability:</a:t>
            </a:r>
            <a:endParaRPr lang="en-US" sz="3300" dirty="0"/>
          </a:p>
          <a:p>
            <a:r>
              <a:rPr lang="en-US" sz="3300" b="1" dirty="0"/>
              <a:t>Waterfall:</a:t>
            </a:r>
            <a:r>
              <a:rPr lang="en-US" sz="3300" dirty="0"/>
              <a:t> Less flexible once development begins, making it challenging to incorporate changes late in the process without significant impacts on timelines and costs.</a:t>
            </a:r>
          </a:p>
          <a:p>
            <a:r>
              <a:rPr lang="en-US" sz="3300" b="1" dirty="0"/>
              <a:t>Agile:</a:t>
            </a:r>
            <a:r>
              <a:rPr lang="en-US" sz="3300" dirty="0"/>
              <a:t> Highly adaptive due to its iterative nature. Agile teams can respond quickly to changes, adjust priorities in each sprint, and continuously improve the product.</a:t>
            </a:r>
          </a:p>
          <a:p>
            <a:r>
              <a:rPr lang="en-US" sz="3300" b="1" dirty="0"/>
              <a:t>Project Size and Complexity:</a:t>
            </a:r>
            <a:endParaRPr lang="en-US" sz="3300" dirty="0"/>
          </a:p>
          <a:p>
            <a:r>
              <a:rPr lang="en-US" sz="3300" b="1" dirty="0"/>
              <a:t>Waterfall:</a:t>
            </a:r>
            <a:r>
              <a:rPr lang="en-US" sz="3300" dirty="0"/>
              <a:t> Effective for smaller projects with straightforward requirements where a linear progression through phases is manageable and efficient.</a:t>
            </a:r>
          </a:p>
          <a:p>
            <a:r>
              <a:rPr lang="en-US" sz="3300" b="1" dirty="0"/>
              <a:t>Agile:</a:t>
            </a:r>
            <a:r>
              <a:rPr lang="en-US" sz="3300" dirty="0"/>
              <a:t> Well-suited for complex projects or those involving cutting-edge technologies. </a:t>
            </a:r>
            <a:r>
              <a:rPr lang="en-US" sz="3300" dirty="0" err="1"/>
              <a:t>Agile's</a:t>
            </a:r>
            <a:r>
              <a:rPr lang="en-US" sz="3300" dirty="0"/>
              <a:t> iterative cycles support frequent testing, validation, and adaptation necessary for complex environments.</a:t>
            </a:r>
          </a:p>
          <a:p>
            <a:endParaRPr lang="en-US" dirty="0"/>
          </a:p>
        </p:txBody>
      </p:sp>
      <p:sp>
        <p:nvSpPr>
          <p:cNvPr id="5" name="Content Placeholder 2">
            <a:extLst>
              <a:ext uri="{FF2B5EF4-FFF2-40B4-BE49-F238E27FC236}">
                <a16:creationId xmlns:a16="http://schemas.microsoft.com/office/drawing/2014/main" id="{5BE49871-4079-F9CD-CD50-689F7C3D9534}"/>
              </a:ext>
            </a:extLst>
          </p:cNvPr>
          <p:cNvSpPr txBox="1">
            <a:spLocks/>
          </p:cNvSpPr>
          <p:nvPr/>
        </p:nvSpPr>
        <p:spPr>
          <a:xfrm>
            <a:off x="-189186" y="4939862"/>
            <a:ext cx="12381186" cy="1918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322DECA4-9FAF-4B4C-2854-3AB73BD76A7D}"/>
              </a:ext>
            </a:extLst>
          </p:cNvPr>
          <p:cNvSpPr txBox="1"/>
          <p:nvPr/>
        </p:nvSpPr>
        <p:spPr>
          <a:xfrm>
            <a:off x="1923394" y="4939862"/>
            <a:ext cx="7830206" cy="1754326"/>
          </a:xfrm>
          <a:prstGeom prst="rect">
            <a:avLst/>
          </a:prstGeom>
          <a:noFill/>
        </p:spPr>
        <p:txBody>
          <a:bodyPr wrap="square">
            <a:spAutoFit/>
          </a:bodyPr>
          <a:lstStyle/>
          <a:p>
            <a:r>
              <a:rPr lang="en-US" dirty="0"/>
              <a:t>The choice between Waterfall and Agile methodologies should align with the project's specific characteristics, client expectations, and team capabilities. Waterfall is advantageous for projects with stable requirements and clear objectives, while Agile excels in environments where flexibility, rapid adaptation, and continuous customer involvement are paramount.</a:t>
            </a:r>
          </a:p>
        </p:txBody>
      </p:sp>
    </p:spTree>
    <p:extLst>
      <p:ext uri="{BB962C8B-B14F-4D97-AF65-F5344CB8AC3E}">
        <p14:creationId xmlns:p14="http://schemas.microsoft.com/office/powerpoint/2010/main" val="2980941647"/>
      </p:ext>
    </p:extLst>
  </p:cSld>
  <p:clrMapOvr>
    <a:masterClrMapping/>
  </p:clrMapOvr>
</p:sld>
</file>

<file path=ppt/theme/theme1.xml><?xml version="1.0" encoding="utf-8"?>
<a:theme xmlns:a="http://schemas.openxmlformats.org/drawingml/2006/main" name="ShapesVTI">
  <a:themeElements>
    <a:clrScheme name="AnalogousFromLightSeedLeftStep">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11</TotalTime>
  <Words>1402</Words>
  <Application>Microsoft Macintosh PowerPoint</Application>
  <PresentationFormat>Widescreen</PresentationFormat>
  <Paragraphs>70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Calibri</vt:lpstr>
      <vt:lpstr>Tw Cen MT</vt:lpstr>
      <vt:lpstr>ShapesVTI</vt:lpstr>
      <vt:lpstr>Agile vs Waterfall – Why it works and which is best</vt:lpstr>
      <vt:lpstr>In a Scrum-Agile team, several roles contribute to the efficient and collaborative development process. Here are the key roles and their importance: </vt:lpstr>
      <vt:lpstr>In Agile methodology, the Software Development Life Cycle (SDLC) is adapted to be iterative and incremental, focusing on delivering working software in short, manageable cycles. Here are the key phases of the SDLC in Agile and their importance:</vt:lpstr>
      <vt:lpstr>In contrast to Agile methodology, the Waterfall model is a sequential, linear approach to software development. Here’s how the process and handling of a specific problem would differ under the Waterfall model compared to Agile:</vt:lpstr>
      <vt:lpstr>Choosing between a Waterfall or Agile approach in software development involves evaluating several factors that impact project success, but which is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D Bryson</dc:creator>
  <cp:lastModifiedBy>John D Bryson</cp:lastModifiedBy>
  <cp:revision>1</cp:revision>
  <dcterms:created xsi:type="dcterms:W3CDTF">2024-06-23T14:52:07Z</dcterms:created>
  <dcterms:modified xsi:type="dcterms:W3CDTF">2024-06-23T15:03:38Z</dcterms:modified>
</cp:coreProperties>
</file>